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500" r:id="rId2"/>
    <p:sldId id="357" r:id="rId3"/>
    <p:sldId id="502" r:id="rId4"/>
    <p:sldId id="682" r:id="rId5"/>
    <p:sldId id="686" r:id="rId6"/>
    <p:sldId id="684" r:id="rId7"/>
    <p:sldId id="705" r:id="rId8"/>
    <p:sldId id="645" r:id="rId9"/>
    <p:sldId id="646" r:id="rId10"/>
    <p:sldId id="706" r:id="rId11"/>
    <p:sldId id="707" r:id="rId12"/>
    <p:sldId id="708" r:id="rId13"/>
    <p:sldId id="724" r:id="rId14"/>
    <p:sldId id="681" r:id="rId15"/>
    <p:sldId id="676" r:id="rId16"/>
    <p:sldId id="750" r:id="rId17"/>
    <p:sldId id="725" r:id="rId18"/>
    <p:sldId id="709" r:id="rId19"/>
    <p:sldId id="726" r:id="rId20"/>
    <p:sldId id="751" r:id="rId21"/>
    <p:sldId id="752" r:id="rId22"/>
    <p:sldId id="727" r:id="rId23"/>
    <p:sldId id="753" r:id="rId24"/>
    <p:sldId id="728" r:id="rId25"/>
    <p:sldId id="754" r:id="rId26"/>
    <p:sldId id="729" r:id="rId27"/>
    <p:sldId id="755" r:id="rId28"/>
    <p:sldId id="730" r:id="rId29"/>
    <p:sldId id="756" r:id="rId30"/>
    <p:sldId id="737" r:id="rId31"/>
    <p:sldId id="738" r:id="rId32"/>
    <p:sldId id="739" r:id="rId33"/>
    <p:sldId id="740" r:id="rId34"/>
    <p:sldId id="757" r:id="rId35"/>
    <p:sldId id="741" r:id="rId36"/>
    <p:sldId id="742" r:id="rId37"/>
    <p:sldId id="710" r:id="rId38"/>
    <p:sldId id="743" r:id="rId39"/>
    <p:sldId id="744" r:id="rId40"/>
    <p:sldId id="745" r:id="rId41"/>
    <p:sldId id="747" r:id="rId42"/>
    <p:sldId id="746" r:id="rId43"/>
    <p:sldId id="748" r:id="rId44"/>
    <p:sldId id="759" r:id="rId45"/>
    <p:sldId id="760" r:id="rId46"/>
    <p:sldId id="749" r:id="rId47"/>
    <p:sldId id="712" r:id="rId48"/>
    <p:sldId id="713" r:id="rId49"/>
    <p:sldId id="661" r:id="rId50"/>
    <p:sldId id="722" r:id="rId51"/>
    <p:sldId id="723"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FF"/>
    <a:srgbClr val="FFFFCC"/>
    <a:srgbClr val="FF99FF"/>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9" autoAdjust="0"/>
  </p:normalViewPr>
  <p:slideViewPr>
    <p:cSldViewPr snapToGrid="0">
      <p:cViewPr varScale="1">
        <p:scale>
          <a:sx n="102" d="100"/>
          <a:sy n="102" d="100"/>
        </p:scale>
        <p:origin x="-180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6/11/2016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xmlns=""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6/11/2016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xmlns=""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xmlns="" val="18727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9</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Ray Steadman – “1</a:t>
            </a:r>
            <a:r>
              <a:rPr lang="en-US" baseline="30000" dirty="0" smtClean="0"/>
              <a:t>st</a:t>
            </a:r>
            <a:r>
              <a:rPr lang="en-US" dirty="0" smtClean="0"/>
              <a:t> Californians”</a:t>
            </a:r>
          </a:p>
          <a:p>
            <a:endParaRPr lang="en-US" dirty="0" smtClean="0"/>
          </a:p>
          <a:p>
            <a:r>
              <a:rPr lang="en-US" dirty="0" smtClean="0"/>
              <a:t>Unbelievers vs Categories of Believers</a:t>
            </a:r>
          </a:p>
          <a:p>
            <a:endParaRPr lang="en-US" dirty="0" smtClean="0"/>
          </a:p>
          <a:p>
            <a:r>
              <a:rPr lang="en-US" dirty="0" smtClean="0"/>
              <a:t>Unbelievers</a:t>
            </a:r>
            <a:r>
              <a:rPr lang="en-US" baseline="0" dirty="0" smtClean="0"/>
              <a:t> – </a:t>
            </a:r>
            <a:r>
              <a:rPr lang="el-GR" sz="1300" b="1" dirty="0" smtClean="0"/>
              <a:t>ψυχικός </a:t>
            </a:r>
            <a:r>
              <a:rPr lang="en-US" sz="1300" b="1" dirty="0" err="1" smtClean="0"/>
              <a:t>psuchikós</a:t>
            </a:r>
            <a:r>
              <a:rPr lang="en-US" baseline="0" dirty="0" smtClean="0"/>
              <a:t>; </a:t>
            </a:r>
            <a:r>
              <a:rPr lang="en-US" sz="1300" dirty="0" smtClean="0"/>
              <a:t>Natural, pertaining to the natural as distinguished from the spiritual</a:t>
            </a:r>
            <a:endParaRPr lang="en-US" baseline="0" dirty="0" smtClean="0"/>
          </a:p>
          <a:p>
            <a:r>
              <a:rPr lang="en-US" baseline="0" dirty="0" smtClean="0"/>
              <a:t>Spiritual Believers – </a:t>
            </a:r>
            <a:r>
              <a:rPr lang="el-GR" b="1" baseline="0" dirty="0" smtClean="0"/>
              <a:t>πνευματικός </a:t>
            </a:r>
            <a:r>
              <a:rPr lang="en-US" b="1" baseline="0" dirty="0" err="1" smtClean="0"/>
              <a:t>pneumatikós</a:t>
            </a:r>
            <a:r>
              <a:rPr lang="en-US" baseline="0" dirty="0" smtClean="0"/>
              <a:t>; of persons who are spiritual, enlightened by the Holy Spirit </a:t>
            </a:r>
          </a:p>
          <a:p>
            <a:r>
              <a:rPr lang="en-US" baseline="0" dirty="0" smtClean="0"/>
              <a:t>Infant Believers – </a:t>
            </a:r>
            <a:r>
              <a:rPr lang="el-GR" sz="1300" b="1" dirty="0" smtClean="0"/>
              <a:t>σάρκινος</a:t>
            </a:r>
            <a:r>
              <a:rPr lang="en-US" sz="1300" b="1" dirty="0" smtClean="0"/>
              <a:t> </a:t>
            </a:r>
            <a:r>
              <a:rPr lang="en-US" sz="1300" b="1" i="1" dirty="0" err="1" smtClean="0"/>
              <a:t>sárkinos</a:t>
            </a:r>
            <a:r>
              <a:rPr lang="en-US" sz="1300" b="1" i="1" dirty="0" smtClean="0"/>
              <a:t>; </a:t>
            </a:r>
            <a:r>
              <a:rPr lang="en-US" sz="1300" i="1" dirty="0" smtClean="0"/>
              <a:t>with propensities of the flesh unto sin; </a:t>
            </a:r>
            <a:r>
              <a:rPr lang="el-GR" sz="1300" b="1" i="1" dirty="0" smtClean="0"/>
              <a:t>νήπιος </a:t>
            </a:r>
            <a:r>
              <a:rPr lang="en-US" sz="1300" b="1" i="1" dirty="0" err="1" smtClean="0"/>
              <a:t>nḗpios</a:t>
            </a:r>
            <a:r>
              <a:rPr lang="en-US" sz="1300" b="1" i="1" dirty="0" smtClean="0"/>
              <a:t>; </a:t>
            </a:r>
            <a:r>
              <a:rPr lang="en-US" sz="1300" dirty="0" smtClean="0"/>
              <a:t>an infant, child, baby without any definite limitation of age. (This relates to immaturity and lack of instruction)</a:t>
            </a:r>
            <a:endParaRPr lang="en-US" sz="1300" b="1" i="1" dirty="0" smtClean="0"/>
          </a:p>
          <a:p>
            <a:r>
              <a:rPr lang="en-US" dirty="0" smtClean="0"/>
              <a:t>Carnal Believers</a:t>
            </a:r>
            <a:r>
              <a:rPr lang="en-US" baseline="0" dirty="0" smtClean="0"/>
              <a:t> – </a:t>
            </a:r>
            <a:r>
              <a:rPr lang="el-GR" sz="1300" b="1" dirty="0" smtClean="0"/>
              <a:t>σαρκικός</a:t>
            </a:r>
            <a:r>
              <a:rPr lang="en-US" sz="1300" b="1" dirty="0" smtClean="0"/>
              <a:t> </a:t>
            </a:r>
            <a:r>
              <a:rPr lang="en-US" sz="1300" b="1" i="1" dirty="0" err="1" smtClean="0"/>
              <a:t>sarkikós</a:t>
            </a:r>
            <a:r>
              <a:rPr lang="en-US" sz="1300" b="1" i="1" dirty="0" smtClean="0"/>
              <a:t>; </a:t>
            </a:r>
            <a:r>
              <a:rPr lang="en-US" sz="1300" i="1" dirty="0" smtClean="0"/>
              <a:t>tendency to satisfy the flesh, implying sinfulness, sinful propensity, carnal</a:t>
            </a:r>
            <a:r>
              <a:rPr lang="en-US" sz="1300" dirty="0" smtClean="0"/>
              <a:t> (This relates to disobedience and open rebellion)</a:t>
            </a:r>
          </a:p>
          <a:p>
            <a:endParaRPr lang="en-US" sz="1300" i="1" dirty="0" smtClean="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44</a:t>
            </a:fld>
            <a:endParaRPr lang="en-US" altLang="en-US"/>
          </a:p>
        </p:txBody>
      </p:sp>
    </p:spTree>
    <p:extLst>
      <p:ext uri="{BB962C8B-B14F-4D97-AF65-F5344CB8AC3E}">
        <p14:creationId xmlns:p14="http://schemas.microsoft.com/office/powerpoint/2010/main" xmlns="" val="270484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45</a:t>
            </a:fld>
            <a:endParaRPr lang="en-US" altLang="en-US"/>
          </a:p>
        </p:txBody>
      </p:sp>
    </p:spTree>
    <p:extLst>
      <p:ext uri="{BB962C8B-B14F-4D97-AF65-F5344CB8AC3E}">
        <p14:creationId xmlns:p14="http://schemas.microsoft.com/office/powerpoint/2010/main" xmlns="" val="306916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51</a:t>
            </a:fld>
            <a:endParaRPr lang="en-US" altLang="en-US">
              <a:cs typeface="Arial" charset="0"/>
            </a:endParaRPr>
          </a:p>
        </p:txBody>
      </p:sp>
    </p:spTree>
    <p:extLst>
      <p:ext uri="{BB962C8B-B14F-4D97-AF65-F5344CB8AC3E}">
        <p14:creationId xmlns:p14="http://schemas.microsoft.com/office/powerpoint/2010/main" xmlns="" val="311319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xmlns=""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6/11/2016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xmlns=""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6/11/2016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xmlns=""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6/11/2016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xmlns=""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6/11/2016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xmlns=""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6/11/2016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xmlns=""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6/11/2016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xmlns=""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6/11/2016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xmlns=""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6/11/2016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xmlns=""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6/11/2016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xmlns=""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6/11/2016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xmlns=""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6/11/2016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xmlns=""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20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73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326573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56959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3032264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57"/>
            <a:ext cx="8229600" cy="1233651"/>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If a believer can lose eternal life, then how can this life be eternal (John 3:16)?</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1475" y="1734675"/>
            <a:ext cx="4101352" cy="4525963"/>
          </a:xfrm>
        </p:spPr>
        <p:txBody>
          <a:bodyPr/>
          <a:lstStyle/>
          <a:p>
            <a:pPr marL="461963" indent="-461963">
              <a:spcBef>
                <a:spcPts val="0"/>
              </a:spcBef>
              <a:spcAft>
                <a:spcPts val="2400"/>
              </a:spcAft>
              <a:buClr>
                <a:srgbClr val="66FFFF"/>
              </a:buClr>
            </a:pPr>
            <a:r>
              <a:rPr lang="en-US" dirty="0">
                <a:solidFill>
                  <a:schemeClr val="bg1"/>
                </a:solidFill>
              </a:rPr>
              <a:t>John 3:16</a:t>
            </a:r>
          </a:p>
          <a:p>
            <a:pPr marL="461963" indent="-461963">
              <a:spcBef>
                <a:spcPts val="0"/>
              </a:spcBef>
              <a:spcAft>
                <a:spcPts val="2400"/>
              </a:spcAft>
              <a:buClr>
                <a:srgbClr val="66FFFF"/>
              </a:buClr>
            </a:pPr>
            <a:r>
              <a:rPr lang="en-US" dirty="0">
                <a:solidFill>
                  <a:schemeClr val="bg1"/>
                </a:solidFill>
              </a:rPr>
              <a:t>John 5:24</a:t>
            </a:r>
          </a:p>
          <a:p>
            <a:pPr marL="461963" indent="-461963">
              <a:spcBef>
                <a:spcPts val="0"/>
              </a:spcBef>
              <a:spcAft>
                <a:spcPts val="2400"/>
              </a:spcAft>
              <a:buClr>
                <a:srgbClr val="66FFFF"/>
              </a:buClr>
            </a:pPr>
            <a:r>
              <a:rPr lang="en-US" dirty="0">
                <a:solidFill>
                  <a:schemeClr val="bg1"/>
                </a:solidFill>
              </a:rPr>
              <a:t>1 John 5:13</a:t>
            </a:r>
          </a:p>
          <a:p>
            <a:pPr marL="461963" indent="-461963">
              <a:spcBef>
                <a:spcPts val="0"/>
              </a:spcBef>
              <a:spcAft>
                <a:spcPts val="2400"/>
              </a:spcAft>
              <a:buClr>
                <a:srgbClr val="66FFFF"/>
              </a:buClr>
            </a:pPr>
            <a:r>
              <a:rPr lang="en-US" dirty="0">
                <a:solidFill>
                  <a:schemeClr val="bg1"/>
                </a:solidFill>
              </a:rPr>
              <a:t>“Eternal” (</a:t>
            </a:r>
            <a:r>
              <a:rPr lang="en-US" dirty="0" err="1">
                <a:solidFill>
                  <a:schemeClr val="bg1"/>
                </a:solidFill>
              </a:rPr>
              <a:t>aiōnios</a:t>
            </a:r>
            <a:r>
              <a:rPr lang="en-US" dirty="0">
                <a:solidFill>
                  <a:schemeClr val="bg1"/>
                </a:solidFill>
              </a:rPr>
              <a:t>) is the same word used to describe God</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811016" y="1835270"/>
            <a:ext cx="4134119" cy="274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407694"/>
            <a:ext cx="8864352" cy="5322575"/>
          </a:xfrm>
          <a:prstGeom prst="rect">
            <a:avLst/>
          </a:prstGeom>
        </p:spPr>
      </p:pic>
      <p:pic>
        <p:nvPicPr>
          <p:cNvPr id="104451" name="Picture 2" descr="http://4.bp.blogspot.com/-JXH-bqfBcWE/TgJAJNX1UjI/AAAAAAAAAVA/qgy871X7QgQ/s1600/ABE.gi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071613" y="141875"/>
            <a:ext cx="886968" cy="109728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000" dirty="0">
                <a:solidFill>
                  <a:srgbClr val="00FFFF"/>
                </a:solidFill>
                <a:effectLst>
                  <a:outerShdw blurRad="38100" dist="38100" dir="2700000" algn="tl">
                    <a:srgbClr val="000000">
                      <a:alpha val="43137"/>
                    </a:srgbClr>
                  </a:outerShdw>
                </a:effectLst>
                <a:latin typeface="+mn-lt"/>
              </a:rPr>
              <a:t>Eternal Life = Eternal Life</a:t>
            </a:r>
          </a:p>
        </p:txBody>
      </p:sp>
      <p:sp>
        <p:nvSpPr>
          <p:cNvPr id="5" name="Content Placeholder 2"/>
          <p:cNvSpPr txBox="1">
            <a:spLocks/>
          </p:cNvSpPr>
          <p:nvPr/>
        </p:nvSpPr>
        <p:spPr bwMode="auto">
          <a:xfrm>
            <a:off x="1174168" y="1540043"/>
            <a:ext cx="6795664" cy="3154506"/>
          </a:xfrm>
          <a:prstGeom prst="rect">
            <a:avLst/>
          </a:prstGeom>
          <a:noFill/>
          <a:ln w="28575">
            <a:no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600"/>
              </a:spcBef>
              <a:spcAft>
                <a:spcPts val="600"/>
              </a:spcAft>
              <a:buNone/>
              <a:defRPr/>
            </a:pPr>
            <a:r>
              <a:rPr lang="en-US" altLang="en-US" sz="4000" b="1" dirty="0">
                <a:solidFill>
                  <a:srgbClr val="00FFFF"/>
                </a:solidFill>
                <a:effectLst>
                  <a:outerShdw blurRad="38100" dist="38100" dir="2700000" algn="tl">
                    <a:srgbClr val="000000">
                      <a:alpha val="43137"/>
                    </a:srgbClr>
                  </a:outerShdw>
                </a:effectLst>
                <a:ea typeface="+mj-ea"/>
                <a:cs typeface="+mj-cs"/>
              </a:rPr>
              <a:t>John 3:16</a:t>
            </a:r>
          </a:p>
          <a:p>
            <a:pPr marL="0" indent="0" algn="just">
              <a:spcBef>
                <a:spcPts val="0"/>
              </a:spcBef>
              <a:spcAft>
                <a:spcPts val="0"/>
              </a:spcAft>
              <a:buNone/>
              <a:defRPr/>
            </a:pPr>
            <a:r>
              <a:rPr lang="en-US" altLang="en-US" sz="3600" dirty="0">
                <a:solidFill>
                  <a:schemeClr val="bg1"/>
                </a:solidFill>
              </a:rPr>
              <a:t>For God so loved the world, that He gave His only begotten Son, that whoever believes in Him shall not perish, but have </a:t>
            </a:r>
            <a:r>
              <a:rPr lang="en-US" altLang="en-US" sz="3600" u="sng" dirty="0">
                <a:solidFill>
                  <a:srgbClr val="FFFFCC"/>
                </a:solidFill>
              </a:rPr>
              <a:t>eternal</a:t>
            </a:r>
            <a:r>
              <a:rPr lang="en-US" altLang="en-US" sz="3600" dirty="0">
                <a:solidFill>
                  <a:schemeClr val="bg1"/>
                </a:solidFill>
              </a:rPr>
              <a:t> life.</a:t>
            </a:r>
          </a:p>
        </p:txBody>
      </p:sp>
    </p:spTree>
    <p:extLst>
      <p:ext uri="{BB962C8B-B14F-4D97-AF65-F5344CB8AC3E}">
        <p14:creationId xmlns:p14="http://schemas.microsoft.com/office/powerpoint/2010/main" xmlns="" val="316923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5:24 </a:t>
            </a:r>
          </a:p>
          <a:p>
            <a:pPr algn="just">
              <a:spcBef>
                <a:spcPts val="600"/>
              </a:spcBef>
              <a:spcAft>
                <a:spcPts val="600"/>
              </a:spcAft>
            </a:pPr>
            <a:r>
              <a:rPr lang="en-US" altLang="en-US" sz="3600" dirty="0">
                <a:solidFill>
                  <a:schemeClr val="bg1"/>
                </a:solidFill>
              </a:rPr>
              <a:t>“Truly, truly, I say to you, he who hears My word, and </a:t>
            </a:r>
            <a:r>
              <a:rPr lang="en-US" altLang="en-US" sz="3600" u="sng" dirty="0">
                <a:solidFill>
                  <a:srgbClr val="FFFFCC"/>
                </a:solidFill>
              </a:rPr>
              <a:t>believes Him</a:t>
            </a:r>
            <a:r>
              <a:rPr lang="en-US" altLang="en-US" sz="3600" dirty="0">
                <a:solidFill>
                  <a:srgbClr val="FFFFCC"/>
                </a:solidFill>
              </a:rPr>
              <a:t> </a:t>
            </a:r>
            <a:r>
              <a:rPr lang="en-US" altLang="en-US" sz="3600" dirty="0">
                <a:solidFill>
                  <a:schemeClr val="bg1"/>
                </a:solidFill>
              </a:rPr>
              <a:t>who sent Me, </a:t>
            </a:r>
            <a:r>
              <a:rPr lang="en-US" altLang="en-US" sz="3600" u="sng" dirty="0">
                <a:solidFill>
                  <a:srgbClr val="FFFFCC"/>
                </a:solidFill>
              </a:rPr>
              <a:t>has eternal life</a:t>
            </a:r>
            <a:r>
              <a:rPr lang="en-US" altLang="en-US" sz="3600" dirty="0">
                <a:solidFill>
                  <a:schemeClr val="bg1"/>
                </a:solidFill>
              </a:rPr>
              <a:t>, and does not come into judgment, but </a:t>
            </a:r>
            <a:r>
              <a:rPr lang="en-US" altLang="en-US" sz="3600" u="sng" dirty="0">
                <a:solidFill>
                  <a:srgbClr val="FFFFCC"/>
                </a:solidFill>
              </a:rPr>
              <a:t>has passed out</a:t>
            </a:r>
            <a:r>
              <a:rPr lang="en-US" altLang="en-US" sz="3600" dirty="0">
                <a:solidFill>
                  <a:srgbClr val="FFFFCC"/>
                </a:solidFill>
              </a:rPr>
              <a:t> </a:t>
            </a:r>
            <a:r>
              <a:rPr lang="en-US" altLang="en-US" sz="3600" dirty="0">
                <a:solidFill>
                  <a:schemeClr val="bg1"/>
                </a:solidFill>
              </a:rPr>
              <a:t>of death into life.” (NASB)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077766"/>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1 John 5:13 </a:t>
            </a:r>
          </a:p>
          <a:p>
            <a:pPr algn="just">
              <a:spcBef>
                <a:spcPts val="600"/>
              </a:spcBef>
              <a:spcAft>
                <a:spcPts val="600"/>
              </a:spcAft>
            </a:pPr>
            <a:r>
              <a:rPr lang="en-US" altLang="en-US" sz="3600" dirty="0">
                <a:solidFill>
                  <a:schemeClr val="bg1"/>
                </a:solidFill>
              </a:rPr>
              <a:t>“</a:t>
            </a:r>
            <a:r>
              <a:rPr lang="en-US" sz="3600" dirty="0">
                <a:solidFill>
                  <a:schemeClr val="bg1"/>
                </a:solidFill>
              </a:rPr>
              <a:t>These things I have written to you who believe in the name of the Son of God, so that you may know that you have </a:t>
            </a:r>
            <a:r>
              <a:rPr lang="en-US" sz="3600" u="sng" dirty="0">
                <a:solidFill>
                  <a:srgbClr val="FFFFCC"/>
                </a:solidFill>
              </a:rPr>
              <a:t>eternal</a:t>
            </a:r>
            <a:r>
              <a:rPr lang="en-US" sz="3600" dirty="0">
                <a:solidFill>
                  <a:schemeClr val="bg1"/>
                </a:solidFill>
              </a:rPr>
              <a:t> life.”</a:t>
            </a:r>
            <a:r>
              <a:rPr lang="en-US" altLang="en-US" sz="3600" dirty="0">
                <a:solidFill>
                  <a:schemeClr val="bg1"/>
                </a:solidFill>
              </a:rPr>
              <a:t> (NASB)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Romans 16:26 </a:t>
            </a:r>
          </a:p>
          <a:p>
            <a:pPr algn="just">
              <a:spcBef>
                <a:spcPts val="600"/>
              </a:spcBef>
              <a:spcAft>
                <a:spcPts val="600"/>
              </a:spcAft>
            </a:pPr>
            <a:r>
              <a:rPr lang="en-US" altLang="en-US" sz="3600" dirty="0">
                <a:solidFill>
                  <a:schemeClr val="bg1"/>
                </a:solidFill>
              </a:rPr>
              <a:t>“</a:t>
            </a:r>
            <a:r>
              <a:rPr lang="en-US" sz="3600" dirty="0">
                <a:solidFill>
                  <a:schemeClr val="bg1"/>
                </a:solidFill>
              </a:rPr>
              <a:t>but now is manifested, and by the Scriptures of the prophets, according to the commandment of the </a:t>
            </a:r>
            <a:r>
              <a:rPr lang="en-US" sz="3600" u="sng" dirty="0">
                <a:solidFill>
                  <a:srgbClr val="FFFFCC"/>
                </a:solidFill>
              </a:rPr>
              <a:t>eternal</a:t>
            </a:r>
            <a:r>
              <a:rPr lang="en-US" sz="3600" dirty="0">
                <a:solidFill>
                  <a:schemeClr val="bg1"/>
                </a:solidFill>
              </a:rPr>
              <a:t> God, has been made known to all the nations, </a:t>
            </a:r>
            <a:r>
              <a:rPr lang="en-US" sz="3600" i="1" dirty="0">
                <a:solidFill>
                  <a:schemeClr val="bg1"/>
                </a:solidFill>
              </a:rPr>
              <a:t>leading</a:t>
            </a:r>
            <a:r>
              <a:rPr lang="en-US" sz="3600" dirty="0">
                <a:solidFill>
                  <a:schemeClr val="bg1"/>
                </a:solidFill>
              </a:rPr>
              <a:t> to obedience of faith</a:t>
            </a:r>
            <a:r>
              <a:rPr lang="en-US" altLang="en-US" sz="3600" dirty="0">
                <a:solidFill>
                  <a:schemeClr val="bg1"/>
                </a:solidFill>
              </a:rPr>
              <a:t>.” (NASB)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115526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98387"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xmlns="" val="2358110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324630" cy="5109328"/>
          </a:xfrm>
        </p:spPr>
        <p:txBody>
          <a:bodyPr/>
          <a:lstStyle/>
          <a:p>
            <a:pPr marL="461963" indent="-461963">
              <a:spcBef>
                <a:spcPts val="0"/>
              </a:spcBef>
              <a:spcAft>
                <a:spcPts val="1200"/>
              </a:spcAft>
              <a:buClr>
                <a:srgbClr val="66FFFF"/>
              </a:buClr>
            </a:pPr>
            <a:r>
              <a:rPr lang="en-US" sz="3000" b="1" u="sng" dirty="0">
                <a:solidFill>
                  <a:srgbClr val="FFFFCC"/>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156156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164374"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b="1" u="sng" dirty="0">
                <a:solidFill>
                  <a:srgbClr val="FFFFCC"/>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250497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4:14 </a:t>
            </a:r>
          </a:p>
          <a:p>
            <a:pPr algn="just">
              <a:spcBef>
                <a:spcPts val="600"/>
              </a:spcBef>
              <a:spcAft>
                <a:spcPts val="600"/>
              </a:spcAft>
            </a:pPr>
            <a:r>
              <a:rPr lang="en-US" altLang="en-US" sz="3600" dirty="0">
                <a:solidFill>
                  <a:schemeClr val="bg1"/>
                </a:solidFill>
              </a:rPr>
              <a:t>“</a:t>
            </a:r>
            <a:r>
              <a:rPr lang="en-US" sz="3600" dirty="0">
                <a:solidFill>
                  <a:schemeClr val="bg1"/>
                </a:solidFill>
              </a:rPr>
              <a:t>but whoever drinks of the water that I will give him shall never thirst </a:t>
            </a:r>
            <a:r>
              <a:rPr lang="en-US" sz="3600" b="1" dirty="0">
                <a:solidFill>
                  <a:srgbClr val="66FFFF"/>
                </a:solidFill>
              </a:rPr>
              <a:t>[</a:t>
            </a:r>
            <a:r>
              <a:rPr lang="en-US" sz="3600" b="1" i="1" dirty="0" err="1">
                <a:solidFill>
                  <a:srgbClr val="66FFFF"/>
                </a:solidFill>
              </a:rPr>
              <a:t>ou</a:t>
            </a:r>
            <a:r>
              <a:rPr lang="en-US" sz="3600" b="1" i="1" dirty="0">
                <a:solidFill>
                  <a:srgbClr val="66FFFF"/>
                </a:solidFill>
              </a:rPr>
              <a:t> </a:t>
            </a:r>
            <a:r>
              <a:rPr lang="en-US" sz="3600" b="1" i="1" dirty="0" err="1">
                <a:solidFill>
                  <a:srgbClr val="66FFFF"/>
                </a:solidFill>
              </a:rPr>
              <a:t>mē</a:t>
            </a:r>
            <a:r>
              <a:rPr lang="en-US" sz="3600" b="1" dirty="0">
                <a:solidFill>
                  <a:srgbClr val="66FFFF"/>
                </a:solidFill>
              </a:rPr>
              <a:t>; </a:t>
            </a:r>
            <a:r>
              <a:rPr lang="en-US" sz="3600" b="1" i="1" dirty="0" err="1">
                <a:solidFill>
                  <a:srgbClr val="66FFFF"/>
                </a:solidFill>
              </a:rPr>
              <a:t>aiōnia</a:t>
            </a:r>
            <a:r>
              <a:rPr lang="en-US" sz="3600" b="1" dirty="0">
                <a:solidFill>
                  <a:srgbClr val="66FFFF"/>
                </a:solidFill>
              </a:rPr>
              <a:t>]</a:t>
            </a:r>
            <a:r>
              <a:rPr lang="en-US" sz="3600" dirty="0">
                <a:solidFill>
                  <a:schemeClr val="bg1"/>
                </a:solidFill>
              </a:rPr>
              <a:t>; but the water that I will give him will become in him a well of water springing up to eternal life</a:t>
            </a:r>
            <a:r>
              <a:rPr lang="en-US" altLang="en-US" sz="3600" dirty="0">
                <a:solidFill>
                  <a:schemeClr val="bg1"/>
                </a:solidFill>
              </a:rPr>
              <a:t>.” (NASB)</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70106"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b="1" u="sng" dirty="0">
                <a:solidFill>
                  <a:srgbClr val="FFFFCC"/>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2879136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5:24</a:t>
            </a:r>
          </a:p>
          <a:p>
            <a:pPr algn="just">
              <a:spcBef>
                <a:spcPts val="600"/>
              </a:spcBef>
              <a:spcAft>
                <a:spcPts val="600"/>
              </a:spcAft>
            </a:pPr>
            <a:r>
              <a:rPr lang="en-US" altLang="en-US" sz="3600" dirty="0">
                <a:solidFill>
                  <a:schemeClr val="bg1"/>
                </a:solidFill>
              </a:rPr>
              <a:t>“Truly, truly, I say to you, he who hears My word, and </a:t>
            </a:r>
            <a:r>
              <a:rPr lang="en-US" altLang="en-US" sz="3600" b="1" u="sng" dirty="0">
                <a:solidFill>
                  <a:srgbClr val="FFFFCC"/>
                </a:solidFill>
              </a:rPr>
              <a:t>believes Him</a:t>
            </a:r>
            <a:r>
              <a:rPr lang="en-US" altLang="en-US" sz="3600" b="1" dirty="0">
                <a:solidFill>
                  <a:srgbClr val="FFFFCC"/>
                </a:solidFill>
              </a:rPr>
              <a:t> </a:t>
            </a:r>
            <a:r>
              <a:rPr lang="en-US" altLang="en-US" sz="3600" dirty="0">
                <a:solidFill>
                  <a:schemeClr val="bg1"/>
                </a:solidFill>
              </a:rPr>
              <a:t>who sent Me, </a:t>
            </a:r>
            <a:r>
              <a:rPr lang="en-US" altLang="en-US" sz="3600" b="1" u="sng" dirty="0">
                <a:solidFill>
                  <a:srgbClr val="FFFFCC"/>
                </a:solidFill>
              </a:rPr>
              <a:t>has eternal life</a:t>
            </a:r>
            <a:r>
              <a:rPr lang="en-US" altLang="en-US" sz="3600" dirty="0">
                <a:solidFill>
                  <a:schemeClr val="bg1"/>
                </a:solidFill>
              </a:rPr>
              <a:t>, and does not come into judgment, but </a:t>
            </a:r>
            <a:r>
              <a:rPr lang="en-US" altLang="en-US" sz="3600" b="1" u="sng" dirty="0">
                <a:solidFill>
                  <a:srgbClr val="FFFFCC"/>
                </a:solidFill>
              </a:rPr>
              <a:t>has passed out</a:t>
            </a:r>
            <a:r>
              <a:rPr lang="en-US" altLang="en-US" sz="3600" b="1" dirty="0">
                <a:solidFill>
                  <a:srgbClr val="FFFFCC"/>
                </a:solidFill>
              </a:rPr>
              <a:t> </a:t>
            </a:r>
            <a:r>
              <a:rPr lang="en-US" altLang="en-US" sz="3600" dirty="0">
                <a:solidFill>
                  <a:schemeClr val="bg1"/>
                </a:solidFill>
              </a:rPr>
              <a:t>of death into life.” (NASB)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70106"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b="1" u="sng" dirty="0">
                <a:solidFill>
                  <a:srgbClr val="FFFFCC"/>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68879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228599" y="113125"/>
            <a:ext cx="8727141" cy="5262979"/>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a:t>
            </a:r>
            <a:r>
              <a:rPr lang="en-US" altLang="en-US" sz="4000" b="1" dirty="0" smtClean="0">
                <a:solidFill>
                  <a:srgbClr val="00FFFF"/>
                </a:solidFill>
                <a:effectLst>
                  <a:outerShdw blurRad="38100" dist="38100" dir="2700000" algn="tl">
                    <a:srgbClr val="000000">
                      <a:alpha val="43137"/>
                    </a:srgbClr>
                  </a:outerShdw>
                </a:effectLst>
                <a:ea typeface="+mj-ea"/>
                <a:cs typeface="+mj-cs"/>
              </a:rPr>
              <a:t>6:35, 37-40 </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Bef>
                <a:spcPts val="600"/>
              </a:spcBef>
              <a:spcAft>
                <a:spcPts val="600"/>
              </a:spcAft>
            </a:pPr>
            <a:r>
              <a:rPr lang="en-US" altLang="en-US" sz="2600" dirty="0">
                <a:solidFill>
                  <a:schemeClr val="bg1"/>
                </a:solidFill>
              </a:rPr>
              <a:t>“</a:t>
            </a:r>
            <a:r>
              <a:rPr lang="en-US" sz="2600" dirty="0">
                <a:solidFill>
                  <a:schemeClr val="bg1"/>
                </a:solidFill>
              </a:rPr>
              <a:t>Jesus said to them, “I am the bread of life; he who comes to Me </a:t>
            </a:r>
            <a:r>
              <a:rPr lang="en-US" sz="2600" b="1" u="sng" dirty="0">
                <a:solidFill>
                  <a:srgbClr val="FFFFCC"/>
                </a:solidFill>
              </a:rPr>
              <a:t>will not</a:t>
            </a:r>
            <a:r>
              <a:rPr lang="en-US" sz="2600" dirty="0">
                <a:solidFill>
                  <a:srgbClr val="FFFFCC"/>
                </a:solidFill>
              </a:rPr>
              <a:t> </a:t>
            </a:r>
            <a:r>
              <a:rPr lang="en-US" sz="2600" b="1" dirty="0">
                <a:solidFill>
                  <a:srgbClr val="66FFFF"/>
                </a:solidFill>
              </a:rPr>
              <a:t>[</a:t>
            </a:r>
            <a:r>
              <a:rPr lang="en-US" sz="2600" b="1" i="1" dirty="0" err="1">
                <a:solidFill>
                  <a:srgbClr val="66FFFF"/>
                </a:solidFill>
              </a:rPr>
              <a:t>ou</a:t>
            </a:r>
            <a:r>
              <a:rPr lang="en-US" sz="2600" b="1" i="1" dirty="0">
                <a:solidFill>
                  <a:srgbClr val="66FFFF"/>
                </a:solidFill>
              </a:rPr>
              <a:t> </a:t>
            </a:r>
            <a:r>
              <a:rPr lang="en-US" sz="2600" b="1" i="1" dirty="0" err="1">
                <a:solidFill>
                  <a:srgbClr val="66FFFF"/>
                </a:solidFill>
              </a:rPr>
              <a:t>mē</a:t>
            </a:r>
            <a:r>
              <a:rPr lang="en-US" sz="2600" b="1" dirty="0">
                <a:solidFill>
                  <a:srgbClr val="66FFFF"/>
                </a:solidFill>
              </a:rPr>
              <a:t>]</a:t>
            </a:r>
            <a:r>
              <a:rPr lang="en-US" sz="2600" dirty="0">
                <a:solidFill>
                  <a:schemeClr val="bg1"/>
                </a:solidFill>
              </a:rPr>
              <a:t> hunger, and he who </a:t>
            </a:r>
            <a:r>
              <a:rPr lang="en-US" sz="2600" b="1" u="sng" dirty="0">
                <a:solidFill>
                  <a:srgbClr val="FFFFCC"/>
                </a:solidFill>
              </a:rPr>
              <a:t>believes</a:t>
            </a:r>
            <a:r>
              <a:rPr lang="en-US" sz="2600" dirty="0">
                <a:solidFill>
                  <a:schemeClr val="bg1"/>
                </a:solidFill>
              </a:rPr>
              <a:t> in Me will </a:t>
            </a:r>
            <a:r>
              <a:rPr lang="en-US" sz="2600" b="1" u="sng" dirty="0">
                <a:solidFill>
                  <a:srgbClr val="FFFFCC"/>
                </a:solidFill>
              </a:rPr>
              <a:t>never</a:t>
            </a:r>
            <a:r>
              <a:rPr lang="en-US" sz="2600" b="1" dirty="0">
                <a:solidFill>
                  <a:schemeClr val="bg1"/>
                </a:solidFill>
              </a:rPr>
              <a:t> </a:t>
            </a:r>
            <a:r>
              <a:rPr lang="en-US" sz="2600" b="1" dirty="0">
                <a:solidFill>
                  <a:srgbClr val="66FFFF"/>
                </a:solidFill>
              </a:rPr>
              <a:t>[</a:t>
            </a:r>
            <a:r>
              <a:rPr lang="en-US" sz="2600" b="1" dirty="0" err="1">
                <a:solidFill>
                  <a:srgbClr val="66FFFF"/>
                </a:solidFill>
              </a:rPr>
              <a:t>ou</a:t>
            </a:r>
            <a:r>
              <a:rPr lang="en-US" sz="2600" b="1" dirty="0">
                <a:solidFill>
                  <a:srgbClr val="66FFFF"/>
                </a:solidFill>
              </a:rPr>
              <a:t> </a:t>
            </a:r>
            <a:r>
              <a:rPr lang="en-US" sz="2600" b="1" dirty="0" err="1">
                <a:solidFill>
                  <a:srgbClr val="66FFFF"/>
                </a:solidFill>
              </a:rPr>
              <a:t>mē</a:t>
            </a:r>
            <a:r>
              <a:rPr lang="en-US" sz="2600" b="1" dirty="0">
                <a:solidFill>
                  <a:srgbClr val="66FFFF"/>
                </a:solidFill>
              </a:rPr>
              <a:t>] </a:t>
            </a:r>
            <a:r>
              <a:rPr lang="en-US" sz="2600" dirty="0">
                <a:solidFill>
                  <a:schemeClr val="bg1"/>
                </a:solidFill>
              </a:rPr>
              <a:t>thirst…All that the Father gives Me will come to Me, and the one who comes to Me I will </a:t>
            </a:r>
            <a:r>
              <a:rPr lang="en-US" sz="2600" b="1" u="sng" dirty="0">
                <a:solidFill>
                  <a:srgbClr val="FFFFCC"/>
                </a:solidFill>
              </a:rPr>
              <a:t>certainly not</a:t>
            </a:r>
            <a:r>
              <a:rPr lang="en-US" sz="2600" b="1" dirty="0">
                <a:solidFill>
                  <a:srgbClr val="FFFFCC"/>
                </a:solidFill>
              </a:rPr>
              <a:t> </a:t>
            </a:r>
            <a:r>
              <a:rPr lang="en-US" sz="2600" b="1" dirty="0">
                <a:solidFill>
                  <a:srgbClr val="66FFFF"/>
                </a:solidFill>
              </a:rPr>
              <a:t>[</a:t>
            </a:r>
            <a:r>
              <a:rPr lang="en-US" sz="2600" b="1" dirty="0" err="1">
                <a:solidFill>
                  <a:srgbClr val="66FFFF"/>
                </a:solidFill>
              </a:rPr>
              <a:t>ou</a:t>
            </a:r>
            <a:r>
              <a:rPr lang="en-US" sz="2600" b="1" dirty="0">
                <a:solidFill>
                  <a:srgbClr val="66FFFF"/>
                </a:solidFill>
              </a:rPr>
              <a:t> </a:t>
            </a:r>
            <a:r>
              <a:rPr lang="en-US" sz="2600" b="1" dirty="0" err="1">
                <a:solidFill>
                  <a:srgbClr val="66FFFF"/>
                </a:solidFill>
              </a:rPr>
              <a:t>mē</a:t>
            </a:r>
            <a:r>
              <a:rPr lang="en-US" sz="2600" b="1" dirty="0">
                <a:solidFill>
                  <a:srgbClr val="66FFFF"/>
                </a:solidFill>
              </a:rPr>
              <a:t>] </a:t>
            </a:r>
            <a:r>
              <a:rPr lang="en-US" sz="2600" dirty="0">
                <a:solidFill>
                  <a:schemeClr val="bg1"/>
                </a:solidFill>
              </a:rPr>
              <a:t>cast out. </a:t>
            </a:r>
            <a:r>
              <a:rPr lang="en-US" sz="2600" baseline="30000" dirty="0">
                <a:solidFill>
                  <a:schemeClr val="bg1"/>
                </a:solidFill>
              </a:rPr>
              <a:t>38 </a:t>
            </a:r>
            <a:r>
              <a:rPr lang="en-US" sz="2600" dirty="0">
                <a:solidFill>
                  <a:schemeClr val="bg1"/>
                </a:solidFill>
              </a:rPr>
              <a:t>For I have come down from heaven, not to do My own will, but </a:t>
            </a:r>
            <a:r>
              <a:rPr lang="en-US" sz="2600" b="1" u="sng" dirty="0">
                <a:solidFill>
                  <a:srgbClr val="FFFFCC"/>
                </a:solidFill>
              </a:rPr>
              <a:t>the will of Him who sent Me</a:t>
            </a:r>
            <a:r>
              <a:rPr lang="en-US" sz="2600" dirty="0">
                <a:solidFill>
                  <a:schemeClr val="bg1"/>
                </a:solidFill>
              </a:rPr>
              <a:t>. </a:t>
            </a:r>
            <a:r>
              <a:rPr lang="en-US" sz="2600" baseline="30000" dirty="0">
                <a:solidFill>
                  <a:schemeClr val="bg1"/>
                </a:solidFill>
              </a:rPr>
              <a:t>39 </a:t>
            </a:r>
            <a:r>
              <a:rPr lang="en-US" sz="2600" dirty="0">
                <a:solidFill>
                  <a:schemeClr val="bg1"/>
                </a:solidFill>
              </a:rPr>
              <a:t>This is the will of Him who sent Me, that of all that He has given Me </a:t>
            </a:r>
            <a:r>
              <a:rPr lang="en-US" sz="2600" b="1" u="sng" dirty="0">
                <a:solidFill>
                  <a:srgbClr val="FFFFCC"/>
                </a:solidFill>
              </a:rPr>
              <a:t>I lose nothing</a:t>
            </a:r>
            <a:r>
              <a:rPr lang="en-US" sz="2600" dirty="0">
                <a:solidFill>
                  <a:schemeClr val="bg1"/>
                </a:solidFill>
              </a:rPr>
              <a:t>, but raise it up on the last day. </a:t>
            </a:r>
            <a:r>
              <a:rPr lang="en-US" sz="2600" baseline="30000" dirty="0">
                <a:solidFill>
                  <a:schemeClr val="bg1"/>
                </a:solidFill>
              </a:rPr>
              <a:t>40 </a:t>
            </a:r>
            <a:r>
              <a:rPr lang="en-US" sz="2600" dirty="0">
                <a:solidFill>
                  <a:schemeClr val="bg1"/>
                </a:solidFill>
              </a:rPr>
              <a:t>For this is the will of My Father, that everyone who beholds the Son and believes in Him will have eternal life, and </a:t>
            </a:r>
            <a:r>
              <a:rPr lang="en-US" sz="2600" b="1" u="sng" dirty="0">
                <a:solidFill>
                  <a:srgbClr val="FFFFCC"/>
                </a:solidFill>
              </a:rPr>
              <a:t>I Myself will raise him up on the last day</a:t>
            </a:r>
            <a:r>
              <a:rPr lang="en-US" altLang="en-US" sz="2600" b="1" u="sng" dirty="0">
                <a:solidFill>
                  <a:schemeClr val="bg1"/>
                </a:solidFill>
              </a:rPr>
              <a:t>.</a:t>
            </a:r>
            <a:r>
              <a:rPr lang="en-US" altLang="en-US" sz="2600" dirty="0">
                <a:solidFill>
                  <a:schemeClr val="bg1"/>
                </a:solidFill>
              </a:rPr>
              <a:t>” (NASB)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70106"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b="1" u="sng" dirty="0">
                <a:solidFill>
                  <a:srgbClr val="FFFFCC"/>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2203032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228599" y="169681"/>
            <a:ext cx="8727141" cy="4524315"/>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10:27-29 </a:t>
            </a:r>
          </a:p>
          <a:p>
            <a:pPr algn="just">
              <a:spcBef>
                <a:spcPts val="600"/>
              </a:spcBef>
              <a:spcAft>
                <a:spcPts val="600"/>
              </a:spcAft>
            </a:pPr>
            <a:r>
              <a:rPr lang="en-US" altLang="en-US" sz="3400" dirty="0">
                <a:solidFill>
                  <a:schemeClr val="bg1"/>
                </a:solidFill>
              </a:rPr>
              <a:t>“</a:t>
            </a:r>
            <a:r>
              <a:rPr lang="en-US" sz="3400" dirty="0">
                <a:solidFill>
                  <a:schemeClr val="bg1"/>
                </a:solidFill>
              </a:rPr>
              <a:t>My sheep hear My voice, and I know them, and they follow Me; </a:t>
            </a:r>
            <a:r>
              <a:rPr lang="en-US" sz="3400" baseline="30000" dirty="0">
                <a:solidFill>
                  <a:schemeClr val="bg1"/>
                </a:solidFill>
              </a:rPr>
              <a:t>28 </a:t>
            </a:r>
            <a:r>
              <a:rPr lang="en-US" sz="3400" dirty="0">
                <a:solidFill>
                  <a:schemeClr val="bg1"/>
                </a:solidFill>
              </a:rPr>
              <a:t>and I give eternal life to them, and they will never perish  </a:t>
            </a:r>
            <a:r>
              <a:rPr lang="en-US" sz="3400" b="1" dirty="0">
                <a:solidFill>
                  <a:srgbClr val="66FFFF"/>
                </a:solidFill>
              </a:rPr>
              <a:t>[</a:t>
            </a:r>
            <a:r>
              <a:rPr lang="en-US" sz="3400" b="1" i="1" dirty="0" err="1">
                <a:solidFill>
                  <a:srgbClr val="66FFFF"/>
                </a:solidFill>
              </a:rPr>
              <a:t>ou</a:t>
            </a:r>
            <a:r>
              <a:rPr lang="en-US" sz="3400" b="1" i="1" dirty="0">
                <a:solidFill>
                  <a:srgbClr val="66FFFF"/>
                </a:solidFill>
              </a:rPr>
              <a:t> </a:t>
            </a:r>
            <a:r>
              <a:rPr lang="en-US" sz="3400" b="1" i="1" dirty="0" err="1">
                <a:solidFill>
                  <a:srgbClr val="66FFFF"/>
                </a:solidFill>
              </a:rPr>
              <a:t>mē</a:t>
            </a:r>
            <a:r>
              <a:rPr lang="en-US" sz="3400" b="1" dirty="0">
                <a:solidFill>
                  <a:srgbClr val="66FFFF"/>
                </a:solidFill>
              </a:rPr>
              <a:t>; </a:t>
            </a:r>
            <a:r>
              <a:rPr lang="en-US" sz="3400" b="1" i="1" dirty="0" err="1">
                <a:solidFill>
                  <a:srgbClr val="66FFFF"/>
                </a:solidFill>
              </a:rPr>
              <a:t>aiōnia</a:t>
            </a:r>
            <a:r>
              <a:rPr lang="en-US" sz="3400" b="1" dirty="0">
                <a:solidFill>
                  <a:srgbClr val="66FFFF"/>
                </a:solidFill>
              </a:rPr>
              <a:t>]</a:t>
            </a:r>
            <a:r>
              <a:rPr lang="en-US" sz="3400" dirty="0">
                <a:solidFill>
                  <a:schemeClr val="bg1"/>
                </a:solidFill>
              </a:rPr>
              <a:t>; and </a:t>
            </a:r>
            <a:r>
              <a:rPr lang="en-US" sz="3400" b="1" u="sng" dirty="0">
                <a:solidFill>
                  <a:srgbClr val="FFFFCC"/>
                </a:solidFill>
              </a:rPr>
              <a:t>no one will snatch them</a:t>
            </a:r>
            <a:r>
              <a:rPr lang="en-US" sz="3400" dirty="0">
                <a:solidFill>
                  <a:schemeClr val="bg1"/>
                </a:solidFill>
              </a:rPr>
              <a:t> out of My hand. </a:t>
            </a:r>
            <a:r>
              <a:rPr lang="en-US" sz="3400" baseline="30000" dirty="0">
                <a:solidFill>
                  <a:schemeClr val="bg1"/>
                </a:solidFill>
              </a:rPr>
              <a:t>29 </a:t>
            </a:r>
            <a:r>
              <a:rPr lang="en-US" sz="3400" dirty="0">
                <a:solidFill>
                  <a:schemeClr val="bg1"/>
                </a:solidFill>
              </a:rPr>
              <a:t>My Father, who has given </a:t>
            </a:r>
            <a:r>
              <a:rPr lang="en-US" sz="3400" i="1" dirty="0">
                <a:solidFill>
                  <a:schemeClr val="bg1"/>
                </a:solidFill>
              </a:rPr>
              <a:t>them</a:t>
            </a:r>
            <a:r>
              <a:rPr lang="en-US" sz="3400" dirty="0">
                <a:solidFill>
                  <a:schemeClr val="bg1"/>
                </a:solidFill>
              </a:rPr>
              <a:t> to Me, is greater than all; and </a:t>
            </a:r>
            <a:r>
              <a:rPr lang="en-US" sz="3400" b="1" u="sng" dirty="0">
                <a:solidFill>
                  <a:srgbClr val="FFFFCC"/>
                </a:solidFill>
              </a:rPr>
              <a:t>no one is able to snatch </a:t>
            </a:r>
            <a:r>
              <a:rPr lang="en-US" sz="3400" b="1" i="1" u="sng" dirty="0">
                <a:solidFill>
                  <a:srgbClr val="FFFFCC"/>
                </a:solidFill>
              </a:rPr>
              <a:t>them</a:t>
            </a:r>
            <a:r>
              <a:rPr lang="en-US" sz="3400" b="1" dirty="0">
                <a:solidFill>
                  <a:srgbClr val="FFFFCC"/>
                </a:solidFill>
              </a:rPr>
              <a:t> </a:t>
            </a:r>
            <a:r>
              <a:rPr lang="en-US" sz="3400" dirty="0">
                <a:solidFill>
                  <a:schemeClr val="bg1"/>
                </a:solidFill>
              </a:rPr>
              <a:t>out of the Father’s hand.”</a:t>
            </a:r>
            <a:r>
              <a:rPr lang="en-US" altLang="en-US" sz="3400" dirty="0">
                <a:solidFill>
                  <a:schemeClr val="bg1"/>
                </a:solidFill>
              </a:rPr>
              <a:t> (NASB)</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70106"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b="1" u="sng" dirty="0">
                <a:solidFill>
                  <a:srgbClr val="FFFFCC"/>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69654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xmlns=""/>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7121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955203"/>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8:29–30</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latin typeface="Calibri" panose="020F0502020204030204" pitchFamily="34" charset="0"/>
              </a:rPr>
              <a:t>29</a:t>
            </a:r>
            <a:r>
              <a:rPr lang="en-US" sz="3400" dirty="0">
                <a:solidFill>
                  <a:schemeClr val="bg1"/>
                </a:solidFill>
                <a:latin typeface="Calibri" panose="020F0502020204030204" pitchFamily="34" charset="0"/>
              </a:rPr>
              <a:t>For those whom He </a:t>
            </a:r>
            <a:r>
              <a:rPr lang="en-US" sz="3400" b="1" dirty="0">
                <a:solidFill>
                  <a:srgbClr val="FFFFCC"/>
                </a:solidFill>
                <a:latin typeface="Calibri" panose="020F0502020204030204" pitchFamily="34" charset="0"/>
              </a:rPr>
              <a:t>foreknew</a:t>
            </a:r>
            <a:r>
              <a:rPr lang="en-US" sz="3400" dirty="0">
                <a:solidFill>
                  <a:schemeClr val="bg1"/>
                </a:solidFill>
                <a:latin typeface="Calibri" panose="020F0502020204030204" pitchFamily="34" charset="0"/>
              </a:rPr>
              <a:t>, He also </a:t>
            </a:r>
            <a:r>
              <a:rPr lang="en-US" sz="3400" b="1" dirty="0">
                <a:solidFill>
                  <a:srgbClr val="FFFFCC"/>
                </a:solidFill>
                <a:latin typeface="Calibri" panose="020F0502020204030204" pitchFamily="34" charset="0"/>
              </a:rPr>
              <a:t>predestined</a:t>
            </a:r>
            <a:r>
              <a:rPr lang="en-US" sz="3400" dirty="0">
                <a:solidFill>
                  <a:schemeClr val="bg1"/>
                </a:solidFill>
                <a:latin typeface="Calibri" panose="020F0502020204030204" pitchFamily="34" charset="0"/>
              </a:rPr>
              <a:t> </a:t>
            </a:r>
            <a:r>
              <a:rPr lang="en-US" sz="3400" i="1" dirty="0">
                <a:solidFill>
                  <a:schemeClr val="bg1"/>
                </a:solidFill>
                <a:latin typeface="Calibri" panose="020F0502020204030204" pitchFamily="34" charset="0"/>
              </a:rPr>
              <a:t>to become</a:t>
            </a:r>
            <a:r>
              <a:rPr lang="en-US" sz="3400" dirty="0">
                <a:solidFill>
                  <a:schemeClr val="bg1"/>
                </a:solidFill>
                <a:latin typeface="Calibri" panose="020F0502020204030204" pitchFamily="34" charset="0"/>
              </a:rPr>
              <a:t> conformed to the image of His Son, so that He would be the firstborn among many brethren; </a:t>
            </a:r>
            <a:r>
              <a:rPr lang="en-US" sz="3400" baseline="30000" dirty="0">
                <a:solidFill>
                  <a:schemeClr val="bg1"/>
                </a:solidFill>
                <a:latin typeface="Calibri" panose="020F0502020204030204" pitchFamily="34" charset="0"/>
              </a:rPr>
              <a:t>30</a:t>
            </a:r>
            <a:r>
              <a:rPr lang="en-US" sz="3400" dirty="0">
                <a:solidFill>
                  <a:schemeClr val="bg1"/>
                </a:solidFill>
                <a:latin typeface="Calibri" panose="020F0502020204030204" pitchFamily="34" charset="0"/>
              </a:rPr>
              <a:t> and these whom He predestined, He also </a:t>
            </a:r>
            <a:r>
              <a:rPr lang="en-US" sz="3400" b="1" dirty="0">
                <a:solidFill>
                  <a:srgbClr val="FFFFCC"/>
                </a:solidFill>
                <a:latin typeface="Calibri" panose="020F0502020204030204" pitchFamily="34" charset="0"/>
              </a:rPr>
              <a:t>called</a:t>
            </a:r>
            <a:r>
              <a:rPr lang="en-US" sz="3400" dirty="0">
                <a:solidFill>
                  <a:schemeClr val="bg1"/>
                </a:solidFill>
                <a:latin typeface="Calibri" panose="020F0502020204030204" pitchFamily="34" charset="0"/>
              </a:rPr>
              <a:t>; and these whom He called, He also </a:t>
            </a:r>
            <a:r>
              <a:rPr lang="en-US" sz="3400" b="1" dirty="0">
                <a:solidFill>
                  <a:srgbClr val="FFFFCC"/>
                </a:solidFill>
                <a:latin typeface="Calibri" panose="020F0502020204030204" pitchFamily="34" charset="0"/>
              </a:rPr>
              <a:t>justified</a:t>
            </a:r>
            <a:r>
              <a:rPr lang="en-US" sz="3400" dirty="0">
                <a:solidFill>
                  <a:schemeClr val="bg1"/>
                </a:solidFill>
                <a:latin typeface="Calibri" panose="020F0502020204030204" pitchFamily="34" charset="0"/>
              </a:rPr>
              <a:t>; and these whom He justified, He also </a:t>
            </a:r>
            <a:r>
              <a:rPr lang="en-US" sz="3400" b="1" dirty="0">
                <a:solidFill>
                  <a:srgbClr val="FFFFCC"/>
                </a:solidFill>
                <a:latin typeface="Calibri" panose="020F0502020204030204" pitchFamily="34" charset="0"/>
              </a:rPr>
              <a:t>glorified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447371"/>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8:31–33</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rPr>
              <a:t>31</a:t>
            </a:r>
            <a:r>
              <a:rPr lang="en-US" sz="3400" dirty="0">
                <a:solidFill>
                  <a:schemeClr val="bg1"/>
                </a:solidFill>
              </a:rPr>
              <a:t> </a:t>
            </a:r>
            <a:r>
              <a:rPr lang="en-US" sz="3400" dirty="0">
                <a:solidFill>
                  <a:schemeClr val="bg1"/>
                </a:solidFill>
                <a:latin typeface="Calibri" panose="020F0502020204030204" pitchFamily="34" charset="0"/>
              </a:rPr>
              <a:t>“What then shall we say to these things? </a:t>
            </a:r>
            <a:r>
              <a:rPr lang="en-US" sz="3400" dirty="0">
                <a:solidFill>
                  <a:schemeClr val="bg1"/>
                </a:solidFill>
              </a:rPr>
              <a:t>If God </a:t>
            </a:r>
            <a:r>
              <a:rPr lang="en-US" sz="3400" i="1" dirty="0">
                <a:solidFill>
                  <a:schemeClr val="bg1"/>
                </a:solidFill>
              </a:rPr>
              <a:t>is</a:t>
            </a:r>
            <a:r>
              <a:rPr lang="en-US" sz="3400" dirty="0">
                <a:solidFill>
                  <a:schemeClr val="bg1"/>
                </a:solidFill>
              </a:rPr>
              <a:t> for us, who </a:t>
            </a:r>
            <a:r>
              <a:rPr lang="en-US" sz="3400" i="1" dirty="0">
                <a:solidFill>
                  <a:schemeClr val="bg1"/>
                </a:solidFill>
              </a:rPr>
              <a:t>is</a:t>
            </a:r>
            <a:r>
              <a:rPr lang="en-US" sz="3400" dirty="0">
                <a:solidFill>
                  <a:schemeClr val="bg1"/>
                </a:solidFill>
              </a:rPr>
              <a:t> against us? </a:t>
            </a:r>
            <a:r>
              <a:rPr lang="en-US" sz="3400" baseline="30000" dirty="0">
                <a:solidFill>
                  <a:schemeClr val="bg1"/>
                </a:solidFill>
              </a:rPr>
              <a:t>32 </a:t>
            </a:r>
            <a:r>
              <a:rPr lang="en-US" sz="3400" dirty="0">
                <a:solidFill>
                  <a:schemeClr val="bg1"/>
                </a:solidFill>
              </a:rPr>
              <a:t>He who did not spare His own Son, but delivered Him over for us all, how will He not also with Him freely give us all things? </a:t>
            </a:r>
            <a:r>
              <a:rPr lang="en-US" sz="3400" baseline="30000" dirty="0">
                <a:solidFill>
                  <a:schemeClr val="bg1"/>
                </a:solidFill>
              </a:rPr>
              <a:t>33 </a:t>
            </a:r>
            <a:r>
              <a:rPr lang="en-US" sz="3400" b="1" u="sng" dirty="0">
                <a:solidFill>
                  <a:srgbClr val="FFFFCC"/>
                </a:solidFill>
              </a:rPr>
              <a:t>Who will bring a charge against God’s elect</a:t>
            </a:r>
            <a:r>
              <a:rPr lang="en-US" sz="3400" dirty="0">
                <a:solidFill>
                  <a:schemeClr val="bg1"/>
                </a:solidFill>
              </a:rPr>
              <a:t>? God is the one who justifies.” (NASB95) </a:t>
            </a:r>
            <a:endParaRPr lang="en-US" sz="3400" dirty="0">
              <a:solidFill>
                <a:schemeClr val="bg1"/>
              </a:solidFill>
              <a:effectLst/>
            </a:endParaRPr>
          </a:p>
        </p:txBody>
      </p:sp>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245097" y="250589"/>
            <a:ext cx="8670303" cy="4662815"/>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8:34–37</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r>
              <a:rPr lang="en-US" sz="2800" baseline="30000" dirty="0">
                <a:solidFill>
                  <a:schemeClr val="bg1"/>
                </a:solidFill>
                <a:latin typeface="Calibri" panose="020F0502020204030204" pitchFamily="34" charset="0"/>
              </a:rPr>
              <a:t>34</a:t>
            </a:r>
            <a:r>
              <a:rPr lang="en-US" sz="2800" dirty="0">
                <a:solidFill>
                  <a:schemeClr val="bg1"/>
                </a:solidFill>
              </a:rPr>
              <a:t>who is the one who condemns? Christ Jesus is He who died, yes, rather who was raised, who is at the right hand of God, who also </a:t>
            </a:r>
            <a:r>
              <a:rPr lang="en-US" sz="2800" b="1" u="sng" dirty="0">
                <a:solidFill>
                  <a:srgbClr val="FFFFCC"/>
                </a:solidFill>
              </a:rPr>
              <a:t>intercedes for us</a:t>
            </a:r>
            <a:r>
              <a:rPr lang="en-US" sz="2800" dirty="0">
                <a:solidFill>
                  <a:schemeClr val="bg1"/>
                </a:solidFill>
              </a:rPr>
              <a:t>. </a:t>
            </a:r>
            <a:r>
              <a:rPr lang="en-US" sz="2800" baseline="30000" dirty="0">
                <a:solidFill>
                  <a:schemeClr val="bg1"/>
                </a:solidFill>
              </a:rPr>
              <a:t>35 </a:t>
            </a:r>
            <a:r>
              <a:rPr lang="en-US" sz="2800" dirty="0">
                <a:solidFill>
                  <a:schemeClr val="bg1"/>
                </a:solidFill>
              </a:rPr>
              <a:t>Who will separate us from the love of Christ? Will </a:t>
            </a:r>
            <a:r>
              <a:rPr lang="en-US" sz="2800" b="1" u="sng" dirty="0">
                <a:solidFill>
                  <a:srgbClr val="FFFFCC"/>
                </a:solidFill>
              </a:rPr>
              <a:t>tribulation</a:t>
            </a:r>
            <a:r>
              <a:rPr lang="en-US" sz="2800" dirty="0">
                <a:solidFill>
                  <a:schemeClr val="bg1"/>
                </a:solidFill>
              </a:rPr>
              <a:t>, or </a:t>
            </a:r>
            <a:r>
              <a:rPr lang="en-US" sz="2800" b="1" u="sng" dirty="0">
                <a:solidFill>
                  <a:srgbClr val="FFFFCC"/>
                </a:solidFill>
              </a:rPr>
              <a:t>distress</a:t>
            </a:r>
            <a:r>
              <a:rPr lang="en-US" sz="2800" dirty="0">
                <a:solidFill>
                  <a:schemeClr val="bg1"/>
                </a:solidFill>
              </a:rPr>
              <a:t>, or </a:t>
            </a:r>
            <a:r>
              <a:rPr lang="en-US" sz="2800" b="1" u="sng" dirty="0">
                <a:solidFill>
                  <a:srgbClr val="FFFFCC"/>
                </a:solidFill>
              </a:rPr>
              <a:t>persecution</a:t>
            </a:r>
            <a:r>
              <a:rPr lang="en-US" sz="2800" dirty="0">
                <a:solidFill>
                  <a:schemeClr val="bg1"/>
                </a:solidFill>
              </a:rPr>
              <a:t>, or </a:t>
            </a:r>
            <a:r>
              <a:rPr lang="en-US" sz="2800" b="1" u="sng" dirty="0">
                <a:solidFill>
                  <a:srgbClr val="FFFFCC"/>
                </a:solidFill>
              </a:rPr>
              <a:t>famine</a:t>
            </a:r>
            <a:r>
              <a:rPr lang="en-US" sz="2800" dirty="0">
                <a:solidFill>
                  <a:schemeClr val="bg1"/>
                </a:solidFill>
              </a:rPr>
              <a:t>, or </a:t>
            </a:r>
            <a:r>
              <a:rPr lang="en-US" sz="2800" b="1" u="sng" dirty="0">
                <a:solidFill>
                  <a:srgbClr val="FFFFCC"/>
                </a:solidFill>
              </a:rPr>
              <a:t>nakedness</a:t>
            </a:r>
            <a:r>
              <a:rPr lang="en-US" sz="2800" dirty="0">
                <a:solidFill>
                  <a:schemeClr val="bg1"/>
                </a:solidFill>
              </a:rPr>
              <a:t>, or </a:t>
            </a:r>
            <a:r>
              <a:rPr lang="en-US" sz="2800" b="1" u="sng" dirty="0">
                <a:solidFill>
                  <a:srgbClr val="FFFFCC"/>
                </a:solidFill>
              </a:rPr>
              <a:t>peril</a:t>
            </a:r>
            <a:r>
              <a:rPr lang="en-US" sz="2800" dirty="0">
                <a:solidFill>
                  <a:schemeClr val="bg1"/>
                </a:solidFill>
              </a:rPr>
              <a:t>, or </a:t>
            </a:r>
            <a:r>
              <a:rPr lang="en-US" sz="2800" b="1" u="sng" dirty="0">
                <a:solidFill>
                  <a:srgbClr val="FFFFCC"/>
                </a:solidFill>
              </a:rPr>
              <a:t>sword</a:t>
            </a:r>
            <a:r>
              <a:rPr lang="en-US" sz="2800" dirty="0">
                <a:solidFill>
                  <a:schemeClr val="bg1"/>
                </a:solidFill>
              </a:rPr>
              <a:t>? </a:t>
            </a:r>
            <a:r>
              <a:rPr lang="en-US" sz="2800" baseline="30000" dirty="0">
                <a:solidFill>
                  <a:schemeClr val="bg1"/>
                </a:solidFill>
              </a:rPr>
              <a:t>36 </a:t>
            </a:r>
            <a:r>
              <a:rPr lang="en-US" sz="2800" dirty="0">
                <a:solidFill>
                  <a:schemeClr val="bg1"/>
                </a:solidFill>
              </a:rPr>
              <a:t>Just as it is written, “</a:t>
            </a:r>
            <a:r>
              <a:rPr lang="en-US" sz="2800" cap="small" dirty="0">
                <a:solidFill>
                  <a:schemeClr val="bg1"/>
                </a:solidFill>
              </a:rPr>
              <a:t>For Your sake we are being put to death all day long</a:t>
            </a:r>
            <a:r>
              <a:rPr lang="en-US" sz="2800" dirty="0">
                <a:solidFill>
                  <a:schemeClr val="bg1"/>
                </a:solidFill>
              </a:rPr>
              <a:t>; </a:t>
            </a:r>
            <a:r>
              <a:rPr lang="en-US" sz="2800" cap="small" dirty="0">
                <a:solidFill>
                  <a:schemeClr val="bg1"/>
                </a:solidFill>
              </a:rPr>
              <a:t>We were considered as sheep to be slaughtered</a:t>
            </a:r>
            <a:r>
              <a:rPr lang="en-US" sz="2800" dirty="0">
                <a:solidFill>
                  <a:schemeClr val="bg1"/>
                </a:solidFill>
              </a:rPr>
              <a:t>.”</a:t>
            </a:r>
            <a:r>
              <a:rPr lang="en-US" sz="2800" baseline="30000" dirty="0">
                <a:solidFill>
                  <a:schemeClr val="bg1"/>
                </a:solidFill>
              </a:rPr>
              <a:t>37 </a:t>
            </a:r>
            <a:r>
              <a:rPr lang="en-US" sz="2800" dirty="0">
                <a:solidFill>
                  <a:schemeClr val="bg1"/>
                </a:solidFill>
              </a:rPr>
              <a:t>But in all these things we </a:t>
            </a:r>
            <a:r>
              <a:rPr lang="en-US" sz="2800" b="1" u="sng" dirty="0">
                <a:solidFill>
                  <a:srgbClr val="FFFFCC"/>
                </a:solidFill>
              </a:rPr>
              <a:t>overwhelmingly conquer</a:t>
            </a:r>
            <a:r>
              <a:rPr lang="en-US" sz="2800" dirty="0">
                <a:solidFill>
                  <a:schemeClr val="bg1"/>
                </a:solidFill>
              </a:rPr>
              <a:t> through Him who loved us. </a:t>
            </a:r>
            <a:r>
              <a:rPr lang="en-US" sz="2800" dirty="0">
                <a:solidFill>
                  <a:schemeClr val="bg1"/>
                </a:solidFill>
                <a:latin typeface="Calibri" panose="020F0502020204030204" pitchFamily="34" charset="0"/>
              </a:rPr>
              <a:t>(NASB95) </a:t>
            </a:r>
            <a:endParaRPr lang="en-US" sz="28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447371"/>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8:38–39</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rPr>
              <a:t>38 </a:t>
            </a:r>
            <a:r>
              <a:rPr lang="en-US" sz="3400" dirty="0">
                <a:solidFill>
                  <a:schemeClr val="bg1"/>
                </a:solidFill>
              </a:rPr>
              <a:t>For I am convinced that neither </a:t>
            </a:r>
            <a:r>
              <a:rPr lang="en-US" sz="3400" b="1" u="sng" dirty="0">
                <a:solidFill>
                  <a:srgbClr val="FFFFCC"/>
                </a:solidFill>
              </a:rPr>
              <a:t>death</a:t>
            </a:r>
            <a:r>
              <a:rPr lang="en-US" sz="3400" dirty="0">
                <a:solidFill>
                  <a:schemeClr val="bg1"/>
                </a:solidFill>
              </a:rPr>
              <a:t>, nor</a:t>
            </a:r>
            <a:r>
              <a:rPr lang="en-US" sz="3400" b="1" u="sng" dirty="0">
                <a:solidFill>
                  <a:schemeClr val="bg1"/>
                </a:solidFill>
              </a:rPr>
              <a:t> </a:t>
            </a:r>
            <a:r>
              <a:rPr lang="en-US" sz="3400" b="1" u="sng" dirty="0">
                <a:solidFill>
                  <a:srgbClr val="FFFFCC"/>
                </a:solidFill>
              </a:rPr>
              <a:t>life</a:t>
            </a:r>
            <a:r>
              <a:rPr lang="en-US" sz="3400" dirty="0">
                <a:solidFill>
                  <a:schemeClr val="bg1"/>
                </a:solidFill>
              </a:rPr>
              <a:t>, nor </a:t>
            </a:r>
            <a:r>
              <a:rPr lang="en-US" sz="3400" b="1" u="sng" dirty="0">
                <a:solidFill>
                  <a:srgbClr val="FFFFCC"/>
                </a:solidFill>
              </a:rPr>
              <a:t>angels</a:t>
            </a:r>
            <a:r>
              <a:rPr lang="en-US" sz="3400" dirty="0">
                <a:solidFill>
                  <a:schemeClr val="bg1"/>
                </a:solidFill>
              </a:rPr>
              <a:t>, nor </a:t>
            </a:r>
            <a:r>
              <a:rPr lang="en-US" sz="3400" b="1" u="sng" dirty="0">
                <a:solidFill>
                  <a:srgbClr val="FFFFCC"/>
                </a:solidFill>
              </a:rPr>
              <a:t>principalities</a:t>
            </a:r>
            <a:r>
              <a:rPr lang="en-US" sz="3400" dirty="0">
                <a:solidFill>
                  <a:schemeClr val="bg1"/>
                </a:solidFill>
              </a:rPr>
              <a:t>, nor </a:t>
            </a:r>
            <a:r>
              <a:rPr lang="en-US" sz="3400" b="1" u="sng" dirty="0">
                <a:solidFill>
                  <a:srgbClr val="FFFFCC"/>
                </a:solidFill>
              </a:rPr>
              <a:t>things</a:t>
            </a:r>
            <a:r>
              <a:rPr lang="en-US" sz="3400" dirty="0">
                <a:solidFill>
                  <a:schemeClr val="bg1"/>
                </a:solidFill>
              </a:rPr>
              <a:t> </a:t>
            </a:r>
            <a:r>
              <a:rPr lang="en-US" sz="3400" b="1" u="sng" dirty="0">
                <a:solidFill>
                  <a:srgbClr val="FFFFCC"/>
                </a:solidFill>
              </a:rPr>
              <a:t>present</a:t>
            </a:r>
            <a:r>
              <a:rPr lang="en-US" sz="3400" dirty="0">
                <a:solidFill>
                  <a:schemeClr val="bg1"/>
                </a:solidFill>
              </a:rPr>
              <a:t>, nor</a:t>
            </a:r>
            <a:r>
              <a:rPr lang="en-US" sz="3400" b="1" dirty="0">
                <a:solidFill>
                  <a:schemeClr val="bg1"/>
                </a:solidFill>
              </a:rPr>
              <a:t> </a:t>
            </a:r>
            <a:r>
              <a:rPr lang="en-US" sz="3400" b="1" u="sng" dirty="0">
                <a:solidFill>
                  <a:srgbClr val="FFFFCC"/>
                </a:solidFill>
              </a:rPr>
              <a:t>things to come</a:t>
            </a:r>
            <a:r>
              <a:rPr lang="en-US" sz="3400" dirty="0">
                <a:solidFill>
                  <a:schemeClr val="bg1"/>
                </a:solidFill>
              </a:rPr>
              <a:t>, nor </a:t>
            </a:r>
            <a:r>
              <a:rPr lang="en-US" sz="3400" b="1" u="sng" dirty="0">
                <a:solidFill>
                  <a:srgbClr val="FFFFCC"/>
                </a:solidFill>
              </a:rPr>
              <a:t>powers</a:t>
            </a:r>
            <a:r>
              <a:rPr lang="en-US" sz="3400" dirty="0">
                <a:solidFill>
                  <a:schemeClr val="bg1"/>
                </a:solidFill>
              </a:rPr>
              <a:t>, </a:t>
            </a:r>
            <a:r>
              <a:rPr lang="en-US" sz="3400" baseline="30000" dirty="0">
                <a:solidFill>
                  <a:schemeClr val="bg1"/>
                </a:solidFill>
              </a:rPr>
              <a:t>39 </a:t>
            </a:r>
            <a:r>
              <a:rPr lang="en-US" sz="3400" dirty="0">
                <a:solidFill>
                  <a:schemeClr val="bg1"/>
                </a:solidFill>
              </a:rPr>
              <a:t>nor </a:t>
            </a:r>
            <a:r>
              <a:rPr lang="en-US" sz="3400" b="1" u="sng" dirty="0">
                <a:solidFill>
                  <a:srgbClr val="FFFFCC"/>
                </a:solidFill>
              </a:rPr>
              <a:t>height</a:t>
            </a:r>
            <a:r>
              <a:rPr lang="en-US" sz="3400" b="1" dirty="0">
                <a:solidFill>
                  <a:schemeClr val="bg1"/>
                </a:solidFill>
              </a:rPr>
              <a:t>, </a:t>
            </a:r>
            <a:r>
              <a:rPr lang="en-US" sz="3400" dirty="0">
                <a:solidFill>
                  <a:schemeClr val="bg1"/>
                </a:solidFill>
              </a:rPr>
              <a:t>nor</a:t>
            </a:r>
            <a:r>
              <a:rPr lang="en-US" sz="3400" b="1" dirty="0">
                <a:solidFill>
                  <a:schemeClr val="bg1"/>
                </a:solidFill>
              </a:rPr>
              <a:t> </a:t>
            </a:r>
            <a:r>
              <a:rPr lang="en-US" sz="3400" b="1" u="sng" dirty="0">
                <a:solidFill>
                  <a:srgbClr val="FFFFCC"/>
                </a:solidFill>
              </a:rPr>
              <a:t>depth</a:t>
            </a:r>
            <a:r>
              <a:rPr lang="en-US" sz="3400" dirty="0">
                <a:solidFill>
                  <a:schemeClr val="bg1"/>
                </a:solidFill>
              </a:rPr>
              <a:t>, nor </a:t>
            </a:r>
            <a:r>
              <a:rPr lang="en-US" sz="3400" b="1" u="sng" dirty="0">
                <a:solidFill>
                  <a:srgbClr val="FFFFCC"/>
                </a:solidFill>
              </a:rPr>
              <a:t>any other created thing</a:t>
            </a:r>
            <a:r>
              <a:rPr lang="en-US" sz="3400" dirty="0">
                <a:solidFill>
                  <a:schemeClr val="bg1"/>
                </a:solidFill>
              </a:rPr>
              <a:t>, will be able to separate us from the love of God, which is in Christ Jesus our Lord.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70106"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b="1" u="sng" dirty="0">
                <a:solidFill>
                  <a:srgbClr val="FFFFCC"/>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85992" y="2762700"/>
            <a:ext cx="4134118" cy="2743200"/>
          </a:xfrm>
          <a:prstGeom prst="rect">
            <a:avLst/>
          </a:prstGeom>
          <a:noFill/>
        </p:spPr>
      </p:pic>
    </p:spTree>
    <p:extLst>
      <p:ext uri="{BB962C8B-B14F-4D97-AF65-F5344CB8AC3E}">
        <p14:creationId xmlns:p14="http://schemas.microsoft.com/office/powerpoint/2010/main" xmlns="" val="2498858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3683060"/>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Hebrews 13:5</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600" i="1" dirty="0">
                <a:solidFill>
                  <a:schemeClr val="bg1"/>
                </a:solidFill>
              </a:rPr>
              <a:t>Make sure that</a:t>
            </a:r>
            <a:r>
              <a:rPr lang="en-US" sz="3600" dirty="0">
                <a:solidFill>
                  <a:schemeClr val="bg1"/>
                </a:solidFill>
              </a:rPr>
              <a:t> your character is free from the love of money, being content with what you have; for He Himself has said, </a:t>
            </a:r>
          </a:p>
          <a:p>
            <a:pPr lvl="1" algn="just">
              <a:spcAft>
                <a:spcPts val="1000"/>
              </a:spcAft>
            </a:pPr>
            <a:r>
              <a:rPr lang="en-US" sz="3600" b="1" dirty="0">
                <a:solidFill>
                  <a:srgbClr val="FFFFCC"/>
                </a:solidFill>
              </a:rPr>
              <a:t>“</a:t>
            </a:r>
            <a:r>
              <a:rPr lang="en-US" sz="3600" b="1" u="sng" dirty="0">
                <a:solidFill>
                  <a:srgbClr val="FFFFCC"/>
                </a:solidFill>
              </a:rPr>
              <a:t>I </a:t>
            </a:r>
            <a:r>
              <a:rPr lang="en-US" sz="3600" b="1" u="sng" cap="small" dirty="0">
                <a:solidFill>
                  <a:srgbClr val="FFFFCC"/>
                </a:solidFill>
              </a:rPr>
              <a:t>will never desert you, nor will I ever forsake you</a:t>
            </a:r>
            <a:r>
              <a:rPr lang="en-US" sz="3600" b="1" cap="small" dirty="0">
                <a:solidFill>
                  <a:srgbClr val="FFFFCC"/>
                </a:solidFill>
              </a:rPr>
              <a:t>.</a:t>
            </a:r>
            <a:r>
              <a:rPr lang="en-US" sz="3600" b="1" dirty="0">
                <a:solidFill>
                  <a:srgbClr val="FFFFCC"/>
                </a:solidFill>
              </a:rPr>
              <a:t>”</a:t>
            </a:r>
            <a:r>
              <a:rPr lang="en-US" sz="3600" dirty="0">
                <a:solidFill>
                  <a:schemeClr val="bg1"/>
                </a:solidFill>
              </a:rPr>
              <a:t>(NASB95) </a:t>
            </a:r>
            <a:endParaRPr lang="en-US" sz="3600" dirty="0">
              <a:solidFill>
                <a:schemeClr val="bg1"/>
              </a:solidFill>
              <a:effectLst/>
            </a:endParaRPr>
          </a:p>
        </p:txBody>
      </p:sp>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1319480"/>
          </a:xfrm>
        </p:spPr>
        <p:txBody>
          <a:bodyPr/>
          <a:lstStyle/>
          <a:p>
            <a:pPr eaLnBrk="1" hangingPunct="1">
              <a:lnSpc>
                <a:spcPct val="200000"/>
              </a:lnSpc>
              <a:buFont typeface="Arial" charset="0"/>
              <a:buNone/>
              <a:defRPr/>
            </a:pPr>
            <a:endParaRPr lang="en-US" dirty="0">
              <a:effectLst>
                <a:outerShdw blurRad="38100" dist="38100" dir="2700000" algn="tl">
                  <a:srgbClr val="FFFFFF"/>
                </a:outerShdw>
              </a:effectLst>
            </a:endParaRPr>
          </a:p>
          <a:p>
            <a:pPr eaLnBrk="1" hangingPunct="1">
              <a:lnSpc>
                <a:spcPct val="90000"/>
              </a:lnSpc>
              <a:defRPr/>
            </a:pPr>
            <a:endParaRPr lang="en-US" dirty="0">
              <a:effectLst>
                <a:outerShdw blurRad="38100" dist="38100" dir="2700000" algn="tl">
                  <a:srgbClr val="FFFFFF"/>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1491168702"/>
              </p:ext>
            </p:extLst>
          </p:nvPr>
        </p:nvGraphicFramePr>
        <p:xfrm>
          <a:off x="241562" y="548640"/>
          <a:ext cx="8660876" cy="5760720"/>
        </p:xfrm>
        <a:graphic>
          <a:graphicData uri="http://schemas.openxmlformats.org/drawingml/2006/table">
            <a:tbl>
              <a:tblPr firstRow="1" bandRow="1">
                <a:tableStyleId>{5C22544A-7EE6-4342-B048-85BDC9FD1C3A}</a:tableStyleId>
              </a:tblPr>
              <a:tblGrid>
                <a:gridCol w="1863309">
                  <a:extLst>
                    <a:ext uri="{9D8B030D-6E8A-4147-A177-3AD203B41FA5}">
                      <a16:colId xmlns:a16="http://schemas.microsoft.com/office/drawing/2014/main" xmlns="" val="4141294316"/>
                    </a:ext>
                  </a:extLst>
                </a:gridCol>
                <a:gridCol w="2348250">
                  <a:extLst>
                    <a:ext uri="{9D8B030D-6E8A-4147-A177-3AD203B41FA5}">
                      <a16:colId xmlns:a16="http://schemas.microsoft.com/office/drawing/2014/main" xmlns="" val="1049518668"/>
                    </a:ext>
                  </a:extLst>
                </a:gridCol>
                <a:gridCol w="1483105">
                  <a:extLst>
                    <a:ext uri="{9D8B030D-6E8A-4147-A177-3AD203B41FA5}">
                      <a16:colId xmlns:a16="http://schemas.microsoft.com/office/drawing/2014/main" xmlns="" val="3676903818"/>
                    </a:ext>
                  </a:extLst>
                </a:gridCol>
                <a:gridCol w="2966212">
                  <a:extLst>
                    <a:ext uri="{9D8B030D-6E8A-4147-A177-3AD203B41FA5}">
                      <a16:colId xmlns:a16="http://schemas.microsoft.com/office/drawing/2014/main" xmlns="" val="3261376761"/>
                    </a:ext>
                  </a:extLst>
                </a:gridCol>
              </a:tblGrid>
              <a:tr h="822960">
                <a:tc gridSpan="4">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3600" b="1" kern="1200" dirty="0">
                          <a:solidFill>
                            <a:srgbClr val="FFFFCC"/>
                          </a:solidFill>
                          <a:effectLst>
                            <a:outerShdw blurRad="38100" dist="38100" dir="2700000" algn="tl">
                              <a:srgbClr val="000000">
                                <a:alpha val="43137"/>
                              </a:srgbClr>
                            </a:outerShdw>
                          </a:effectLst>
                          <a:latin typeface="+mn-lt"/>
                          <a:ea typeface="+mn-ea"/>
                          <a:cs typeface="+mn-cs"/>
                        </a:rPr>
                        <a:t>Hebrews 13:5</a:t>
                      </a:r>
                      <a:endParaRPr lang="en-US" altLang="en-US" sz="3600" b="1" kern="1200" dirty="0">
                        <a:solidFill>
                          <a:srgbClr val="FFFFCC"/>
                        </a:solidFill>
                        <a:effectLst>
                          <a:outerShdw blurRad="38100" dist="38100" dir="2700000" algn="tl">
                            <a:srgbClr val="000000">
                              <a:alpha val="43137"/>
                            </a:srgbClr>
                          </a:outerShdw>
                        </a:effectLst>
                        <a:latin typeface="+mn-lt"/>
                        <a:ea typeface="+mn-ea"/>
                        <a:cs typeface="+mn-cs"/>
                      </a:endParaRPr>
                    </a:p>
                  </a:txBody>
                  <a:tcPr anchor="ct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txBody>
                  <a:tcPr/>
                </a:tc>
                <a:extLst>
                  <a:ext uri="{0D108BD9-81ED-4DB2-BD59-A6C34878D82A}">
                    <a16:rowId xmlns:a16="http://schemas.microsoft.com/office/drawing/2014/main" xmlns="" val="2573379233"/>
                  </a:ext>
                </a:extLst>
              </a:tr>
              <a:tr h="822960">
                <a:tc gridSpan="4">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l-GR" sz="3200" b="1" dirty="0">
                          <a:solidFill>
                            <a:srgbClr val="C00000"/>
                          </a:solidFill>
                          <a:latin typeface="#Logos 5 Resource"/>
                        </a:rPr>
                        <a:t>οὐ μή </a:t>
                      </a:r>
                      <a:r>
                        <a:rPr lang="el-GR" sz="3200" b="1" dirty="0">
                          <a:solidFill>
                            <a:schemeClr val="tx1"/>
                          </a:solidFill>
                          <a:latin typeface="#Logos 5 Resource"/>
                        </a:rPr>
                        <a:t>σε ἀνῶ </a:t>
                      </a:r>
                      <a:r>
                        <a:rPr lang="el-GR" sz="3200" b="1" kern="1200" dirty="0">
                          <a:solidFill>
                            <a:srgbClr val="C00000"/>
                          </a:solidFill>
                          <a:latin typeface="#Logos 5 Resource"/>
                          <a:ea typeface="+mn-ea"/>
                          <a:cs typeface="+mn-cs"/>
                        </a:rPr>
                        <a:t>οὐδ̓ οὐ μή </a:t>
                      </a:r>
                      <a:r>
                        <a:rPr lang="el-GR" sz="3200" b="1" dirty="0">
                          <a:solidFill>
                            <a:schemeClr val="tx1"/>
                          </a:solidFill>
                          <a:latin typeface="#Logos 5 Resource"/>
                        </a:rPr>
                        <a:t>σε ἐγκαταλίπω</a:t>
                      </a:r>
                    </a:p>
                  </a:txBody>
                  <a:tcPr anchor="ctr"/>
                </a:tc>
                <a:tc hMerge="1">
                  <a:txBody>
                    <a:bodyPr/>
                    <a:lstStyle/>
                    <a:p>
                      <a:endParaRPr lang="en-US" sz="3600" dirty="0">
                        <a:solidFill>
                          <a:schemeClr val="tx1"/>
                        </a:solidFill>
                      </a:endParaRPr>
                    </a:p>
                  </a:txBody>
                  <a:tcPr/>
                </a:tc>
                <a:tc hMerge="1">
                  <a:txBody>
                    <a:bodyPr/>
                    <a:lstStyle/>
                    <a:p>
                      <a:endParaRPr lang="en-US" sz="3600" dirty="0">
                        <a:solidFill>
                          <a:schemeClr val="tx1"/>
                        </a:solidFill>
                      </a:endParaRPr>
                    </a:p>
                  </a:txBody>
                  <a:tcPr/>
                </a:tc>
                <a:tc hMerge="1">
                  <a: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sz="3600" dirty="0">
                        <a:solidFill>
                          <a:schemeClr val="tx1"/>
                        </a:solidFill>
                      </a:endParaRPr>
                    </a:p>
                  </a:txBody>
                  <a:tcPr/>
                </a:tc>
                <a:extLst>
                  <a:ext uri="{0D108BD9-81ED-4DB2-BD59-A6C34878D82A}">
                    <a16:rowId xmlns:a16="http://schemas.microsoft.com/office/drawing/2014/main" xmlns="" val="1519943576"/>
                  </a:ext>
                </a:extLst>
              </a:tr>
              <a:tr h="822960">
                <a:tc gridSpan="4">
                  <a:txBody>
                    <a:bodyPr/>
                    <a:lstStyle/>
                    <a:p>
                      <a:pPr algn="ctr"/>
                      <a:r>
                        <a:rPr lang="en-US" sz="3200" kern="1200" dirty="0">
                          <a:solidFill>
                            <a:schemeClr val="tx1"/>
                          </a:solidFill>
                          <a:latin typeface="+mn-lt"/>
                          <a:ea typeface="+mn-ea"/>
                          <a:cs typeface="+mn-cs"/>
                        </a:rPr>
                        <a:t>I will never desert you, nor will I ever forsake you</a:t>
                      </a:r>
                      <a:endParaRPr lang="el-GR" sz="3200" kern="1200" dirty="0">
                        <a:solidFill>
                          <a:schemeClr val="tx1"/>
                        </a:solidFill>
                        <a:latin typeface="+mn-lt"/>
                        <a:ea typeface="+mn-ea"/>
                        <a:cs typeface="+mn-cs"/>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84817695"/>
                  </a:ext>
                </a:extLst>
              </a:tr>
              <a:tr h="822960">
                <a:tc>
                  <a:txBody>
                    <a:bodyPr/>
                    <a:lstStyle/>
                    <a:p>
                      <a:endParaRPr lang="en-US" sz="3200" b="1" dirty="0">
                        <a:solidFill>
                          <a:schemeClr val="tx1"/>
                        </a:solidFill>
                        <a:latin typeface="+mn-lt"/>
                      </a:endParaRP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3200" b="1" i="1" u="sng" dirty="0" err="1">
                          <a:solidFill>
                            <a:srgbClr val="C00000"/>
                          </a:solidFill>
                          <a:latin typeface="+mn-lt"/>
                        </a:rPr>
                        <a:t>ou</a:t>
                      </a:r>
                      <a:r>
                        <a:rPr lang="en-US" sz="3200" b="1" i="1" u="sng" dirty="0">
                          <a:solidFill>
                            <a:srgbClr val="C00000"/>
                          </a:solidFill>
                          <a:latin typeface="+mn-lt"/>
                        </a:rPr>
                        <a:t> </a:t>
                      </a:r>
                      <a:r>
                        <a:rPr lang="en-US" sz="3200" b="1" i="1" u="sng" dirty="0" err="1">
                          <a:solidFill>
                            <a:srgbClr val="C00000"/>
                          </a:solidFill>
                          <a:latin typeface="+mn-lt"/>
                        </a:rPr>
                        <a:t>mē</a:t>
                      </a:r>
                      <a:endParaRPr lang="en-US" sz="3200" b="1" dirty="0">
                        <a:solidFill>
                          <a:srgbClr val="C00000"/>
                        </a:solidFill>
                        <a:latin typeface="+mn-lt"/>
                      </a:endParaRPr>
                    </a:p>
                  </a:txBody>
                  <a:tcPr anchor="ctr"/>
                </a:tc>
                <a:tc>
                  <a:txBody>
                    <a:bodyPr/>
                    <a:lstStyle/>
                    <a:p>
                      <a:r>
                        <a:rPr lang="en-US" sz="3200" dirty="0">
                          <a:solidFill>
                            <a:schemeClr val="tx1"/>
                          </a:solidFill>
                          <a:latin typeface="+mn-lt"/>
                        </a:rPr>
                        <a:t>se</a:t>
                      </a: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3200" dirty="0" err="1">
                          <a:solidFill>
                            <a:schemeClr val="tx1"/>
                          </a:solidFill>
                          <a:latin typeface="+mn-lt"/>
                        </a:rPr>
                        <a:t>anō</a:t>
                      </a:r>
                      <a:endParaRPr lang="en-US" sz="3200" dirty="0">
                        <a:solidFill>
                          <a:schemeClr val="tx1"/>
                        </a:solidFill>
                        <a:latin typeface="+mn-lt"/>
                      </a:endParaRPr>
                    </a:p>
                  </a:txBody>
                  <a:tcPr anchor="ctr"/>
                </a:tc>
                <a:extLst>
                  <a:ext uri="{0D108BD9-81ED-4DB2-BD59-A6C34878D82A}">
                    <a16:rowId xmlns:a16="http://schemas.microsoft.com/office/drawing/2014/main" xmlns="" val="3573049054"/>
                  </a:ext>
                </a:extLst>
              </a:tr>
              <a:tr h="822960">
                <a:tc>
                  <a:txBody>
                    <a:bodyPr/>
                    <a:lstStyle/>
                    <a:p>
                      <a:endParaRPr lang="en-US" sz="3200" b="1" dirty="0">
                        <a:solidFill>
                          <a:schemeClr val="tx1"/>
                        </a:solidFill>
                        <a:latin typeface="+mn-lt"/>
                      </a:endParaRP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3200" b="1" dirty="0">
                          <a:solidFill>
                            <a:srgbClr val="0000FF"/>
                          </a:solidFill>
                          <a:latin typeface="+mn-lt"/>
                        </a:rPr>
                        <a:t>not </a:t>
                      </a:r>
                      <a:r>
                        <a:rPr lang="en-US" sz="3200" b="1" dirty="0" err="1">
                          <a:solidFill>
                            <a:srgbClr val="0000FF"/>
                          </a:solidFill>
                          <a:latin typeface="+mn-lt"/>
                        </a:rPr>
                        <a:t>not</a:t>
                      </a:r>
                      <a:endParaRPr lang="en-US" sz="3200" b="1" dirty="0">
                        <a:solidFill>
                          <a:srgbClr val="0000FF"/>
                        </a:solidFill>
                        <a:latin typeface="+mn-lt"/>
                      </a:endParaRP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n-lt"/>
                        </a:rPr>
                        <a:t>you</a:t>
                      </a:r>
                    </a:p>
                  </a:txBody>
                  <a:tcPr anchor="ctr"/>
                </a:tc>
                <a:tc>
                  <a:txBody>
                    <a:bodyPr/>
                    <a:lstStyle/>
                    <a:p>
                      <a:r>
                        <a:rPr lang="en-US" sz="3200" dirty="0">
                          <a:solidFill>
                            <a:schemeClr val="tx1"/>
                          </a:solidFill>
                          <a:latin typeface="+mn-lt"/>
                        </a:rPr>
                        <a:t>shall I desert</a:t>
                      </a:r>
                    </a:p>
                  </a:txBody>
                  <a:tcPr anchor="ctr"/>
                </a:tc>
                <a:extLst>
                  <a:ext uri="{0D108BD9-81ED-4DB2-BD59-A6C34878D82A}">
                    <a16:rowId xmlns:a16="http://schemas.microsoft.com/office/drawing/2014/main" xmlns="" val="4183957168"/>
                  </a:ext>
                </a:extLst>
              </a:tr>
              <a:tr h="822960">
                <a:tc>
                  <a:txBody>
                    <a:bodyPr/>
                    <a:lstStyle/>
                    <a:p>
                      <a:r>
                        <a:rPr lang="en-US" sz="3200" b="1" i="1" u="sng" dirty="0">
                          <a:solidFill>
                            <a:srgbClr val="C00000"/>
                          </a:solidFill>
                          <a:latin typeface="+mn-lt"/>
                        </a:rPr>
                        <a:t>oud</a:t>
                      </a:r>
                      <a:r>
                        <a:rPr lang="en-US" sz="3200" b="1" i="1" u="none" dirty="0">
                          <a:solidFill>
                            <a:srgbClr val="C00000"/>
                          </a:solidFill>
                          <a:latin typeface="+mn-lt"/>
                        </a:rPr>
                        <a:t>’ </a:t>
                      </a:r>
                      <a:endParaRPr lang="en-US" sz="3200" b="1" u="none" dirty="0">
                        <a:solidFill>
                          <a:srgbClr val="C00000"/>
                        </a:solidFill>
                        <a:latin typeface="+mn-lt"/>
                      </a:endParaRPr>
                    </a:p>
                  </a:txBody>
                  <a:tcPr anchor="ctr"/>
                </a:tc>
                <a:tc>
                  <a:txBody>
                    <a:bodyPr/>
                    <a:lstStyle/>
                    <a:p>
                      <a:r>
                        <a:rPr lang="en-US" sz="3200" b="1" i="1" u="sng" dirty="0" err="1">
                          <a:solidFill>
                            <a:srgbClr val="C00000"/>
                          </a:solidFill>
                          <a:latin typeface="+mn-lt"/>
                        </a:rPr>
                        <a:t>ou</a:t>
                      </a:r>
                      <a:r>
                        <a:rPr lang="en-US" sz="3200" b="1" i="1" u="sng" dirty="0">
                          <a:solidFill>
                            <a:srgbClr val="C00000"/>
                          </a:solidFill>
                          <a:latin typeface="+mn-lt"/>
                        </a:rPr>
                        <a:t>  </a:t>
                      </a:r>
                      <a:r>
                        <a:rPr lang="en-US" sz="3200" b="1" i="1" u="sng" dirty="0" err="1">
                          <a:solidFill>
                            <a:srgbClr val="C00000"/>
                          </a:solidFill>
                          <a:latin typeface="+mn-lt"/>
                        </a:rPr>
                        <a:t>mē</a:t>
                      </a:r>
                      <a:r>
                        <a:rPr lang="en-US" sz="3200" b="1" dirty="0">
                          <a:solidFill>
                            <a:srgbClr val="C00000"/>
                          </a:solidFill>
                          <a:latin typeface="+mn-lt"/>
                        </a:rPr>
                        <a:t> </a:t>
                      </a:r>
                    </a:p>
                  </a:txBody>
                  <a:tcPr anchor="ctr"/>
                </a:tc>
                <a:tc>
                  <a:txBody>
                    <a:bodyPr/>
                    <a:lstStyle/>
                    <a:p>
                      <a:r>
                        <a:rPr lang="en-US" sz="3200" dirty="0" err="1">
                          <a:solidFill>
                            <a:schemeClr val="tx1"/>
                          </a:solidFill>
                          <a:latin typeface="+mn-lt"/>
                        </a:rPr>
                        <a:t>sē</a:t>
                      </a:r>
                      <a:endParaRPr lang="en-US" sz="3200" dirty="0">
                        <a:solidFill>
                          <a:schemeClr val="tx1"/>
                        </a:solidFill>
                        <a:latin typeface="+mn-lt"/>
                      </a:endParaRPr>
                    </a:p>
                  </a:txBody>
                  <a:tcPr anchor="ctr"/>
                </a:tc>
                <a:tc>
                  <a:txBody>
                    <a:bodyPr/>
                    <a:lstStyle/>
                    <a:p>
                      <a:r>
                        <a:rPr lang="en-US" sz="3200" dirty="0" err="1">
                          <a:solidFill>
                            <a:schemeClr val="tx1"/>
                          </a:solidFill>
                          <a:latin typeface="+mn-lt"/>
                        </a:rPr>
                        <a:t>egkatalipō</a:t>
                      </a:r>
                      <a:endParaRPr lang="en-US" sz="3200" dirty="0">
                        <a:solidFill>
                          <a:schemeClr val="tx1"/>
                        </a:solidFill>
                        <a:latin typeface="+mn-lt"/>
                      </a:endParaRPr>
                    </a:p>
                  </a:txBody>
                  <a:tcPr anchor="ctr"/>
                </a:tc>
                <a:extLst>
                  <a:ext uri="{0D108BD9-81ED-4DB2-BD59-A6C34878D82A}">
                    <a16:rowId xmlns:a16="http://schemas.microsoft.com/office/drawing/2014/main" xmlns="" val="1143433827"/>
                  </a:ext>
                </a:extLst>
              </a:tr>
              <a:tr h="822960">
                <a:tc>
                  <a:txBody>
                    <a:bodyPr/>
                    <a:lstStyle/>
                    <a:p>
                      <a:pPr marL="0" algn="l" defTabSz="914377" rtl="0" eaLnBrk="1" latinLnBrk="0" hangingPunct="1"/>
                      <a:r>
                        <a:rPr lang="en-US" sz="3200" b="1" kern="1200" dirty="0">
                          <a:solidFill>
                            <a:srgbClr val="0000FF"/>
                          </a:solidFill>
                          <a:latin typeface="+mn-lt"/>
                          <a:ea typeface="+mn-ea"/>
                          <a:cs typeface="+mn-cs"/>
                        </a:rPr>
                        <a:t>not</a:t>
                      </a:r>
                    </a:p>
                  </a:txBody>
                  <a:tcPr anchor="ct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rgbClr val="0000FF"/>
                          </a:solidFill>
                          <a:latin typeface="+mn-lt"/>
                          <a:ea typeface="+mn-ea"/>
                          <a:cs typeface="+mn-cs"/>
                        </a:rPr>
                        <a:t>not </a:t>
                      </a:r>
                      <a:r>
                        <a:rPr lang="en-US" sz="3200" b="1" kern="1200" dirty="0" err="1">
                          <a:solidFill>
                            <a:srgbClr val="0000FF"/>
                          </a:solidFill>
                          <a:latin typeface="+mn-lt"/>
                          <a:ea typeface="+mn-ea"/>
                          <a:cs typeface="+mn-cs"/>
                        </a:rPr>
                        <a:t>not</a:t>
                      </a:r>
                      <a:endParaRPr lang="en-US" sz="3200" b="1" kern="1200" dirty="0">
                        <a:solidFill>
                          <a:srgbClr val="0000FF"/>
                        </a:solidFill>
                        <a:latin typeface="+mn-lt"/>
                        <a:ea typeface="+mn-ea"/>
                        <a:cs typeface="+mn-cs"/>
                      </a:endParaRPr>
                    </a:p>
                  </a:txBody>
                  <a:tcPr anchor="ctr"/>
                </a:tc>
                <a:tc>
                  <a:txBody>
                    <a:bodyPr/>
                    <a:lstStyle/>
                    <a:p>
                      <a:r>
                        <a:rPr lang="en-US" sz="3200" dirty="0">
                          <a:solidFill>
                            <a:schemeClr val="tx1"/>
                          </a:solidFill>
                          <a:latin typeface="+mn-lt"/>
                        </a:rPr>
                        <a:t>you</a:t>
                      </a:r>
                    </a:p>
                  </a:txBody>
                  <a:tcPr anchor="ctr"/>
                </a:tc>
                <a:tc>
                  <a:txBody>
                    <a:bodyPr/>
                    <a:lstStyle/>
                    <a:p>
                      <a:r>
                        <a:rPr lang="en-US" sz="3200" kern="1200" dirty="0">
                          <a:solidFill>
                            <a:schemeClr val="tx1"/>
                          </a:solidFill>
                          <a:latin typeface="+mn-lt"/>
                          <a:ea typeface="+mn-ea"/>
                          <a:cs typeface="+mn-cs"/>
                        </a:rPr>
                        <a:t>shall I forsake</a:t>
                      </a:r>
                    </a:p>
                  </a:txBody>
                  <a:tcPr anchor="ctr"/>
                </a:tc>
                <a:extLst>
                  <a:ext uri="{0D108BD9-81ED-4DB2-BD59-A6C34878D82A}">
                    <a16:rowId xmlns:a16="http://schemas.microsoft.com/office/drawing/2014/main" xmlns="" val="2582696821"/>
                  </a:ext>
                </a:extLst>
              </a:tr>
            </a:tbl>
          </a:graphicData>
        </a:graphic>
      </p:graphicFrame>
    </p:spTree>
    <p:extLst>
      <p:ext uri="{BB962C8B-B14F-4D97-AF65-F5344CB8AC3E}">
        <p14:creationId xmlns:p14="http://schemas.microsoft.com/office/powerpoint/2010/main" xmlns="" val="884832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3185549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The assurance of salvation is impossible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077766"/>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1 John 5:13 </a:t>
            </a:r>
          </a:p>
          <a:p>
            <a:pPr algn="just">
              <a:spcBef>
                <a:spcPts val="600"/>
              </a:spcBef>
              <a:spcAft>
                <a:spcPts val="600"/>
              </a:spcAft>
            </a:pPr>
            <a:r>
              <a:rPr lang="en-US" altLang="en-US" sz="3600" dirty="0">
                <a:solidFill>
                  <a:schemeClr val="bg1"/>
                </a:solidFill>
              </a:rPr>
              <a:t>“</a:t>
            </a:r>
            <a:r>
              <a:rPr lang="en-US" sz="3600" dirty="0">
                <a:solidFill>
                  <a:schemeClr val="bg1"/>
                </a:solidFill>
              </a:rPr>
              <a:t>These things I have </a:t>
            </a:r>
            <a:r>
              <a:rPr lang="en-US" sz="3600" b="1" u="sng" dirty="0">
                <a:solidFill>
                  <a:srgbClr val="FFFFCC"/>
                </a:solidFill>
              </a:rPr>
              <a:t>written</a:t>
            </a:r>
            <a:r>
              <a:rPr lang="en-US" sz="3600" dirty="0">
                <a:solidFill>
                  <a:schemeClr val="bg1"/>
                </a:solidFill>
              </a:rPr>
              <a:t> to </a:t>
            </a:r>
            <a:r>
              <a:rPr lang="en-US" sz="3600" b="1" u="sng" dirty="0">
                <a:solidFill>
                  <a:srgbClr val="FFFFCC"/>
                </a:solidFill>
              </a:rPr>
              <a:t>you</a:t>
            </a:r>
            <a:r>
              <a:rPr lang="en-US" sz="3600" dirty="0">
                <a:solidFill>
                  <a:schemeClr val="bg1"/>
                </a:solidFill>
              </a:rPr>
              <a:t> who believe in the name of the Son of God, so that you may </a:t>
            </a:r>
            <a:r>
              <a:rPr lang="en-US" sz="3600" b="1" u="sng" dirty="0">
                <a:solidFill>
                  <a:srgbClr val="FFFFCC"/>
                </a:solidFill>
              </a:rPr>
              <a:t>know</a:t>
            </a:r>
            <a:r>
              <a:rPr lang="en-US" sz="3600" dirty="0">
                <a:solidFill>
                  <a:schemeClr val="bg1"/>
                </a:solidFill>
              </a:rPr>
              <a:t> that you </a:t>
            </a:r>
            <a:r>
              <a:rPr lang="en-US" sz="3600" b="1" u="sng" dirty="0">
                <a:solidFill>
                  <a:srgbClr val="FFFFCC"/>
                </a:solidFill>
              </a:rPr>
              <a:t>have</a:t>
            </a:r>
            <a:r>
              <a:rPr lang="en-US" sz="3600" dirty="0">
                <a:solidFill>
                  <a:schemeClr val="bg1"/>
                </a:solidFill>
              </a:rPr>
              <a:t> eternal life.”</a:t>
            </a:r>
            <a:r>
              <a:rPr lang="en-US" altLang="en-US" sz="3600" dirty="0">
                <a:solidFill>
                  <a:schemeClr val="bg1"/>
                </a:solidFill>
              </a:rPr>
              <a:t> (NASB)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8042"/>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687388" indent="-687388">
              <a:spcBef>
                <a:spcPts val="600"/>
              </a:spcBef>
              <a:spcAft>
                <a:spcPts val="600"/>
              </a:spcAft>
              <a:buClr>
                <a:srgbClr val="66FFFF"/>
              </a:buClr>
              <a:buFont typeface="+mj-lt"/>
              <a:buAutoNum type="romanUcPeriod"/>
            </a:pPr>
            <a:r>
              <a:rPr lang="en-US" sz="2800" dirty="0">
                <a:solidFill>
                  <a:schemeClr val="bg1"/>
                </a:solidFill>
              </a:rPr>
              <a:t>Probation?</a:t>
            </a:r>
          </a:p>
          <a:p>
            <a:pPr marL="687388" indent="-687388">
              <a:spcBef>
                <a:spcPts val="600"/>
              </a:spcBef>
              <a:spcAft>
                <a:spcPts val="600"/>
              </a:spcAft>
              <a:buClr>
                <a:srgbClr val="66FFFF"/>
              </a:buClr>
              <a:buFont typeface="+mj-lt"/>
              <a:buAutoNum type="romanUcPeriod"/>
            </a:pPr>
            <a:r>
              <a:rPr lang="en-US" sz="2800" dirty="0">
                <a:solidFill>
                  <a:schemeClr val="bg1"/>
                </a:solidFill>
              </a:rPr>
              <a:t>Wait until the end of his life?</a:t>
            </a:r>
          </a:p>
          <a:p>
            <a:pPr marL="687388" indent="-687388">
              <a:spcBef>
                <a:spcPts val="600"/>
              </a:spcBef>
              <a:spcAft>
                <a:spcPts val="600"/>
              </a:spcAft>
              <a:buClr>
                <a:srgbClr val="66FFFF"/>
              </a:buClr>
              <a:buFont typeface="+mj-lt"/>
              <a:buAutoNum type="romanUcPeriod"/>
            </a:pPr>
            <a:r>
              <a:rPr lang="en-US" sz="2800" dirty="0">
                <a:solidFill>
                  <a:schemeClr val="bg1"/>
                </a:solidFill>
              </a:rPr>
              <a:t>Eph. 4:14</a:t>
            </a:r>
          </a:p>
          <a:p>
            <a:pPr marL="687388" indent="-687388">
              <a:spcBef>
                <a:spcPts val="600"/>
              </a:spcBef>
              <a:spcAft>
                <a:spcPts val="600"/>
              </a:spcAft>
              <a:buClr>
                <a:srgbClr val="66FFFF"/>
              </a:buClr>
              <a:buFont typeface="+mj-lt"/>
              <a:buAutoNum type="romanUcPeriod"/>
            </a:pPr>
            <a:r>
              <a:rPr lang="en-US" sz="2800" dirty="0">
                <a:solidFill>
                  <a:schemeClr val="bg1"/>
                </a:solidFill>
              </a:rPr>
              <a:t>The Bible answers this question</a:t>
            </a:r>
          </a:p>
          <a:p>
            <a:pPr marL="687388" indent="-687388">
              <a:spcBef>
                <a:spcPts val="600"/>
              </a:spcBef>
              <a:spcAft>
                <a:spcPts val="600"/>
              </a:spcAft>
              <a:buClr>
                <a:srgbClr val="66FFFF"/>
              </a:buClr>
              <a:buFont typeface="+mj-lt"/>
              <a:buAutoNum type="romanUcPeriod"/>
            </a:pPr>
            <a:r>
              <a:rPr lang="en-US" sz="2800" dirty="0">
                <a:solidFill>
                  <a:schemeClr val="bg1"/>
                </a:solidFill>
              </a:rPr>
              <a:t>The Bible cannot contradict itself</a:t>
            </a:r>
          </a:p>
          <a:p>
            <a:pPr marL="687388" indent="-687388">
              <a:spcBef>
                <a:spcPts val="600"/>
              </a:spcBef>
              <a:spcAft>
                <a:spcPts val="600"/>
              </a:spcAft>
              <a:buClr>
                <a:srgbClr val="66FFFF"/>
              </a:buClr>
              <a:buFont typeface="+mj-lt"/>
              <a:buAutoNum type="romanUcPeriod"/>
            </a:pPr>
            <a:r>
              <a:rPr lang="en-US" sz="2800" dirty="0">
                <a:solidFill>
                  <a:schemeClr val="bg1"/>
                </a:solidFill>
              </a:rPr>
              <a:t>Definition</a:t>
            </a:r>
          </a:p>
          <a:p>
            <a:pPr marL="687388" indent="-687388">
              <a:spcBef>
                <a:spcPts val="600"/>
              </a:spcBef>
              <a:spcAft>
                <a:spcPts val="600"/>
              </a:spcAft>
              <a:buClr>
                <a:srgbClr val="66FFFF"/>
              </a:buClr>
              <a:buFont typeface="+mj-lt"/>
              <a:buAutoNum type="romanUcPeriod"/>
            </a:pPr>
            <a:r>
              <a:rPr lang="en-US" sz="2800" dirty="0">
                <a:solidFill>
                  <a:schemeClr val="bg1"/>
                </a:solidFill>
              </a:rPr>
              <a:t>Not all who profess faith in Christ actually have it (John 3:18; 5:39-40)</a:t>
            </a:r>
          </a:p>
          <a:p>
            <a:pPr marL="687388" indent="-687388">
              <a:spcBef>
                <a:spcPts val="600"/>
              </a:spcBef>
              <a:spcAft>
                <a:spcPts val="600"/>
              </a:spcAft>
              <a:buClr>
                <a:srgbClr val="66FFFF"/>
              </a:buClr>
              <a:buFont typeface="+mj-lt"/>
              <a:buAutoNum type="romanUcPeriod"/>
            </a:pPr>
            <a:r>
              <a:rPr lang="en-US" sz="2800" dirty="0">
                <a:solidFill>
                  <a:schemeClr val="bg1"/>
                </a:solidFill>
              </a:rPr>
              <a:t>It matters: 1. productivity, 2. motive, 3. joy</a:t>
            </a:r>
          </a:p>
          <a:p>
            <a:pPr marL="687388" indent="-687388">
              <a:spcBef>
                <a:spcPts val="600"/>
              </a:spcBef>
              <a:spcAft>
                <a:spcPts val="600"/>
              </a:spcAft>
              <a:buClr>
                <a:srgbClr val="66FFFF"/>
              </a:buClr>
              <a:buFont typeface="+mj-lt"/>
              <a:buAutoNum type="romanUcPeriod"/>
            </a:pPr>
            <a:r>
              <a:rPr lang="en-US" sz="2800" dirty="0">
                <a:solidFill>
                  <a:schemeClr val="bg1"/>
                </a:solidFill>
              </a:rPr>
              <a:t>Preview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DTS Doctrinal Statement</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Article XI—Assurance</a:t>
            </a:r>
          </a:p>
        </p:txBody>
      </p:sp>
      <p:sp>
        <p:nvSpPr>
          <p:cNvPr id="11267" name="Content Placeholder 2"/>
          <p:cNvSpPr>
            <a:spLocks noGrp="1"/>
          </p:cNvSpPr>
          <p:nvPr>
            <p:ph idx="1"/>
          </p:nvPr>
        </p:nvSpPr>
        <p:spPr>
          <a:xfrm>
            <a:off x="457200" y="1600200"/>
            <a:ext cx="8229600" cy="4648200"/>
          </a:xfrm>
        </p:spPr>
        <p:txBody>
          <a:bodyPr>
            <a:normAutofit fontScale="92500" lnSpcReduction="10000"/>
          </a:bodyPr>
          <a:lstStyle/>
          <a:p>
            <a:pPr marL="0" indent="0" algn="just" fontAlgn="auto">
              <a:lnSpc>
                <a:spcPct val="120000"/>
              </a:lnSpc>
              <a:spcBef>
                <a:spcPts val="0"/>
              </a:spcBef>
              <a:spcAft>
                <a:spcPts val="2400"/>
              </a:spcAft>
              <a:buFont typeface="Arial" panose="020B0604020202020204" pitchFamily="34" charset="0"/>
              <a:buNone/>
              <a:defRPr/>
            </a:pPr>
            <a:r>
              <a:rPr lang="en-US" dirty="0" smtClean="0">
                <a:solidFill>
                  <a:schemeClr val="bg1"/>
                </a:solidFill>
                <a:cs typeface="Times New Roman" pitchFamily="18" charset="0"/>
              </a:rPr>
              <a:t>“We </a:t>
            </a:r>
            <a:r>
              <a:rPr lang="en-US" dirty="0">
                <a:solidFill>
                  <a:schemeClr val="bg1"/>
                </a:solidFill>
                <a:cs typeface="Times New Roman" pitchFamily="18" charset="0"/>
              </a:rPr>
              <a:t>believe it is the privilege, not only of some, but of </a:t>
            </a:r>
            <a:r>
              <a:rPr lang="en-US" b="1" u="sng" dirty="0">
                <a:solidFill>
                  <a:srgbClr val="FFFFCC"/>
                </a:solidFill>
                <a:cs typeface="Times New Roman" pitchFamily="18" charset="0"/>
              </a:rPr>
              <a:t>all</a:t>
            </a:r>
            <a:r>
              <a:rPr lang="en-US" dirty="0">
                <a:solidFill>
                  <a:schemeClr val="bg1"/>
                </a:solidFill>
                <a:cs typeface="Times New Roman" pitchFamily="18" charset="0"/>
              </a:rPr>
              <a:t> by the Spirit through faith who are born again in Christ as revealed in the Scriptures, to be </a:t>
            </a:r>
            <a:r>
              <a:rPr lang="en-US" b="1" u="sng" dirty="0">
                <a:solidFill>
                  <a:srgbClr val="FFFFCC"/>
                </a:solidFill>
                <a:cs typeface="Times New Roman" pitchFamily="18" charset="0"/>
              </a:rPr>
              <a:t>assured</a:t>
            </a:r>
            <a:r>
              <a:rPr lang="en-US" dirty="0">
                <a:solidFill>
                  <a:schemeClr val="bg1"/>
                </a:solidFill>
                <a:cs typeface="Times New Roman" pitchFamily="18" charset="0"/>
              </a:rPr>
              <a:t> of their salvation from the </a:t>
            </a:r>
            <a:r>
              <a:rPr lang="en-US" b="1" u="sng" dirty="0">
                <a:solidFill>
                  <a:srgbClr val="FFFFCC"/>
                </a:solidFill>
                <a:cs typeface="Times New Roman" pitchFamily="18" charset="0"/>
              </a:rPr>
              <a:t>very day</a:t>
            </a:r>
            <a:r>
              <a:rPr lang="en-US" dirty="0">
                <a:solidFill>
                  <a:srgbClr val="FFFFCC"/>
                </a:solidFill>
                <a:cs typeface="Times New Roman" pitchFamily="18" charset="0"/>
              </a:rPr>
              <a:t> </a:t>
            </a:r>
            <a:r>
              <a:rPr lang="en-US" dirty="0">
                <a:solidFill>
                  <a:schemeClr val="bg1"/>
                </a:solidFill>
                <a:cs typeface="Times New Roman" pitchFamily="18" charset="0"/>
              </a:rPr>
              <a:t>they take Him to be their Savior and that this assurance is </a:t>
            </a:r>
            <a:r>
              <a:rPr lang="en-US" b="1" u="sng" dirty="0">
                <a:solidFill>
                  <a:srgbClr val="FFFFCC"/>
                </a:solidFill>
                <a:cs typeface="Times New Roman" pitchFamily="18" charset="0"/>
              </a:rPr>
              <a:t>not</a:t>
            </a:r>
            <a:r>
              <a:rPr lang="en-US" dirty="0">
                <a:solidFill>
                  <a:schemeClr val="bg1"/>
                </a:solidFill>
                <a:cs typeface="Times New Roman" pitchFamily="18" charset="0"/>
              </a:rPr>
              <a:t> founded upon any fancied discovery of their own </a:t>
            </a:r>
            <a:r>
              <a:rPr lang="en-US" b="1" u="sng" dirty="0">
                <a:solidFill>
                  <a:srgbClr val="FFFFCC"/>
                </a:solidFill>
                <a:cs typeface="Times New Roman" pitchFamily="18" charset="0"/>
              </a:rPr>
              <a:t>worthiness</a:t>
            </a:r>
            <a:r>
              <a:rPr lang="en-US" dirty="0">
                <a:solidFill>
                  <a:schemeClr val="bg1"/>
                </a:solidFill>
                <a:cs typeface="Times New Roman" pitchFamily="18" charset="0"/>
              </a:rPr>
              <a:t> or fitness, but wholly upon the testimony of God in His </a:t>
            </a:r>
            <a:r>
              <a:rPr lang="en-US" b="1" u="sng" dirty="0">
                <a:solidFill>
                  <a:srgbClr val="FFFFCC"/>
                </a:solidFill>
                <a:cs typeface="Times New Roman" pitchFamily="18" charset="0"/>
              </a:rPr>
              <a:t>written Word</a:t>
            </a:r>
            <a:r>
              <a:rPr lang="en-US" dirty="0">
                <a:solidFill>
                  <a:schemeClr val="bg1"/>
                </a:solidFill>
                <a:cs typeface="Times New Roman" pitchFamily="18" charset="0"/>
              </a:rPr>
              <a:t>, exciting within His children filial love</a:t>
            </a:r>
            <a:r>
              <a:rPr lang="en-US" dirty="0" smtClean="0">
                <a:solidFill>
                  <a:schemeClr val="bg1"/>
                </a:solidFill>
                <a:cs typeface="Times New Roman" pitchFamily="18" charset="0"/>
              </a:rPr>
              <a:t>...”</a:t>
            </a:r>
            <a:endParaRPr lang="en-US" dirty="0">
              <a:solidFill>
                <a:schemeClr val="bg1"/>
              </a:solidFill>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35671"/>
            <a:ext cx="9144000" cy="1470586"/>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Westminster Confession Chapter XVII, Article III</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 Of the Assurance of Grace and Salvation</a:t>
            </a:r>
          </a:p>
        </p:txBody>
      </p:sp>
      <p:sp>
        <p:nvSpPr>
          <p:cNvPr id="11267" name="Content Placeholder 2"/>
          <p:cNvSpPr>
            <a:spLocks noGrp="1"/>
          </p:cNvSpPr>
          <p:nvPr>
            <p:ph idx="1"/>
          </p:nvPr>
        </p:nvSpPr>
        <p:spPr>
          <a:xfrm>
            <a:off x="3299380" y="2055042"/>
            <a:ext cx="5656083" cy="4185502"/>
          </a:xfrm>
        </p:spPr>
        <p:txBody>
          <a:bodyPr>
            <a:normAutofit/>
          </a:bodyPr>
          <a:lstStyle/>
          <a:p>
            <a:pPr marL="0" indent="0" algn="just" fontAlgn="auto">
              <a:spcBef>
                <a:spcPts val="0"/>
              </a:spcBef>
              <a:spcAft>
                <a:spcPts val="2400"/>
              </a:spcAft>
              <a:buFont typeface="Arial" panose="020B0604020202020204" pitchFamily="34" charset="0"/>
              <a:buNone/>
              <a:defRPr/>
            </a:pPr>
            <a:r>
              <a:rPr lang="en-US" sz="3400" dirty="0" smtClean="0">
                <a:solidFill>
                  <a:schemeClr val="bg1"/>
                </a:solidFill>
                <a:effectLst>
                  <a:outerShdw blurRad="38100" dist="38100" dir="2700000" algn="tl">
                    <a:srgbClr val="000000">
                      <a:alpha val="43137"/>
                    </a:srgbClr>
                  </a:outerShdw>
                </a:effectLst>
                <a:cs typeface="Times New Roman" pitchFamily="18" charset="0"/>
              </a:rPr>
              <a:t>“This </a:t>
            </a:r>
            <a:r>
              <a:rPr lang="en-US" sz="3400" dirty="0">
                <a:solidFill>
                  <a:schemeClr val="bg1"/>
                </a:solidFill>
                <a:effectLst>
                  <a:outerShdw blurRad="38100" dist="38100" dir="2700000" algn="tl">
                    <a:srgbClr val="000000">
                      <a:alpha val="43137"/>
                    </a:srgbClr>
                  </a:outerShdw>
                </a:effectLst>
                <a:cs typeface="Times New Roman" pitchFamily="18" charset="0"/>
              </a:rPr>
              <a:t>infallible assurance doth not so belong to the essence of faith, but that a true believer will wait long, and conflict with many difficulties before he be a partaker of it</a:t>
            </a:r>
            <a:r>
              <a:rPr lang="en-US" sz="3400" dirty="0" smtClean="0">
                <a:solidFill>
                  <a:schemeClr val="bg1"/>
                </a:solidFill>
                <a:effectLst>
                  <a:outerShdw blurRad="38100" dist="38100" dir="2700000" algn="tl">
                    <a:srgbClr val="000000">
                      <a:alpha val="43137"/>
                    </a:srgbClr>
                  </a:outerShdw>
                </a:effectLst>
                <a:cs typeface="Times New Roman" pitchFamily="18" charset="0"/>
              </a:rPr>
              <a:t>.”</a:t>
            </a:r>
            <a:endParaRPr lang="en-US" sz="3400" dirty="0">
              <a:solidFill>
                <a:schemeClr val="bg1"/>
              </a:solidFill>
              <a:effectLst>
                <a:outerShdw blurRad="38100" dist="38100" dir="2700000" algn="tl">
                  <a:srgbClr val="000000">
                    <a:alpha val="43137"/>
                  </a:srgbClr>
                </a:outerShdw>
              </a:effectLst>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45096" y="2055042"/>
            <a:ext cx="2752627" cy="4252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979863" y="1175990"/>
            <a:ext cx="4343400" cy="332398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solidFill>
                  <a:schemeClr val="bg1"/>
                </a:solidFill>
                <a:latin typeface="+mn-lt"/>
              </a:rPr>
              <a:t>“No Christian can be sure that he is a true believer. Hence, there is an ongoing need to be dedicated to the Lord and to deny ourselves so that we might make it.”</a:t>
            </a:r>
          </a:p>
        </p:txBody>
      </p:sp>
      <p:sp>
        <p:nvSpPr>
          <p:cNvPr id="77827" name="TextBox 4"/>
          <p:cNvSpPr txBox="1">
            <a:spLocks noChangeArrowheads="1"/>
          </p:cNvSpPr>
          <p:nvPr/>
        </p:nvSpPr>
        <p:spPr bwMode="auto">
          <a:xfrm>
            <a:off x="0" y="6121400"/>
            <a:ext cx="9144000" cy="5842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latin typeface="+mn-lt"/>
              </a:rPr>
              <a:t> </a:t>
            </a:r>
            <a:r>
              <a:rPr lang="en-US" altLang="en-US" sz="1600" dirty="0">
                <a:solidFill>
                  <a:schemeClr val="bg1"/>
                </a:solidFill>
                <a:latin typeface="+mn-lt"/>
              </a:rPr>
              <a:t>John Piper and Pastoral Staff, TULIP: What We Believe about the Five Points of Calvinism: Position Paper of the Pastoral Staff (Desiring God Ministries, 1997), 25, cited in Dave Hunt, </a:t>
            </a:r>
            <a:r>
              <a:rPr lang="en-US" altLang="en-US" sz="1600" i="1" dirty="0">
                <a:solidFill>
                  <a:schemeClr val="bg1"/>
                </a:solidFill>
                <a:latin typeface="+mn-lt"/>
              </a:rPr>
              <a:t>What Love is This?</a:t>
            </a:r>
            <a:r>
              <a:rPr lang="en-US" altLang="en-US" sz="1600" dirty="0">
                <a:solidFill>
                  <a:schemeClr val="bg1"/>
                </a:solidFill>
                <a:latin typeface="+mn-lt"/>
              </a:rPr>
              <a:t>, 379</a:t>
            </a:r>
            <a:r>
              <a:rPr lang="en-US" altLang="en-US" sz="1600" dirty="0">
                <a:latin typeface="+mn-lt"/>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66800" y="1291878"/>
            <a:ext cx="2438400" cy="3313112"/>
          </a:xfrm>
          <a:prstGeom prst="rect">
            <a:avLst/>
          </a:prstGeom>
          <a:noFill/>
          <a:ln w="38100">
            <a:solidFill>
              <a:schemeClr val="bg1"/>
            </a:solidFill>
            <a:miter lim="800000"/>
            <a:headEnd/>
            <a:tailEnd/>
          </a:ln>
        </p:spPr>
      </p:pic>
      <p:sp>
        <p:nvSpPr>
          <p:cNvPr id="2" name="Rectangle 1"/>
          <p:cNvSpPr/>
          <p:nvPr/>
        </p:nvSpPr>
        <p:spPr>
          <a:xfrm>
            <a:off x="3424238" y="232938"/>
            <a:ext cx="2295525" cy="646112"/>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mn-lt"/>
                <a:ea typeface="+mj-ea"/>
                <a:cs typeface="+mj-cs"/>
              </a:rPr>
              <a:t>John Piper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eaLnBrk="1" hangingPunct="1">
              <a:defRPr/>
            </a:pPr>
            <a:r>
              <a:rPr lang="en-US" altLang="en-US" sz="1600" dirty="0">
                <a:solidFill>
                  <a:schemeClr val="bg1"/>
                </a:solidFill>
                <a:effectLst>
                  <a:outerShdw blurRad="38100" dist="38100" dir="2700000" algn="tl">
                    <a:srgbClr val="000000">
                      <a:alpha val="43137"/>
                    </a:srgbClr>
                  </a:outerShdw>
                </a:effectLst>
              </a:rPr>
              <a:t>Lewis Sperry Chafer, </a:t>
            </a:r>
            <a:r>
              <a:rPr lang="en-US" altLang="en-US" sz="1600" i="1" dirty="0">
                <a:solidFill>
                  <a:schemeClr val="bg1"/>
                </a:solidFill>
                <a:effectLst>
                  <a:outerShdw blurRad="38100" dist="38100" dir="2700000" algn="tl">
                    <a:srgbClr val="000000">
                      <a:alpha val="43137"/>
                    </a:srgbClr>
                  </a:outerShdw>
                </a:effectLst>
              </a:rPr>
              <a:t>Salvation: A Clear Doctrinal Analysis</a:t>
            </a:r>
            <a:r>
              <a:rPr lang="en-US" altLang="en-US" sz="1600" dirty="0">
                <a:solidFill>
                  <a:schemeClr val="bg1"/>
                </a:solidFill>
                <a:effectLst>
                  <a:outerShdw blurRad="38100" dist="38100" dir="2700000" algn="tl">
                    <a:srgbClr val="000000">
                      <a:alpha val="43137"/>
                    </a:srgbClr>
                  </a:outerShdw>
                </a:effectLst>
              </a:rPr>
              <a:t> </a:t>
            </a:r>
            <a:br>
              <a:rPr lang="en-US" altLang="en-US" sz="1600" dirty="0">
                <a:solidFill>
                  <a:schemeClr val="bg1"/>
                </a:solidFill>
                <a:effectLst>
                  <a:outerShdw blurRad="38100" dist="38100" dir="2700000" algn="tl">
                    <a:srgbClr val="000000">
                      <a:alpha val="43137"/>
                    </a:srgbClr>
                  </a:outerShdw>
                </a:effectLst>
              </a:rPr>
            </a:br>
            <a:r>
              <a:rPr lang="en-US" altLang="en-US" sz="1600" dirty="0">
                <a:solidFill>
                  <a:schemeClr val="bg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705493" y="1150071"/>
            <a:ext cx="6209907" cy="4279768"/>
          </a:xfrm>
        </p:spPr>
        <p:txBody>
          <a:bodyPr/>
          <a:lstStyle/>
          <a:p>
            <a:pPr marL="0" indent="0" algn="just" eaLnBrk="1" hangingPunct="1">
              <a:buFont typeface="Arial" panose="020B0604020202020204" pitchFamily="34" charset="0"/>
              <a:buNone/>
              <a:defRPr/>
            </a:pPr>
            <a:r>
              <a:rPr lang="en-US" altLang="en-US" sz="3000" dirty="0" smtClean="0">
                <a:solidFill>
                  <a:prstClr val="white"/>
                </a:solidFill>
                <a:effectLst>
                  <a:outerShdw blurRad="38100" dist="38100" dir="2700000" algn="tl">
                    <a:srgbClr val="000000">
                      <a:alpha val="43137"/>
                    </a:srgbClr>
                  </a:outerShdw>
                </a:effectLst>
              </a:rPr>
              <a:t>“There </a:t>
            </a:r>
            <a:r>
              <a:rPr lang="en-US" altLang="en-US" sz="3000" dirty="0">
                <a:solidFill>
                  <a:prstClr val="white"/>
                </a:solidFill>
                <a:effectLst>
                  <a:outerShdw blurRad="38100" dist="38100" dir="2700000" algn="tl">
                    <a:srgbClr val="000000">
                      <a:alpha val="43137"/>
                    </a:srgbClr>
                  </a:outerShdw>
                </a:effectLst>
              </a:rPr>
              <a:t>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r>
              <a:rPr lang="en-US" altLang="en-US" sz="3000" dirty="0" smtClean="0">
                <a:solidFill>
                  <a:prstClr val="white"/>
                </a:solidFill>
                <a:effectLst>
                  <a:outerShdw blurRad="38100" dist="38100" dir="2700000" algn="tl">
                    <a:srgbClr val="000000">
                      <a:alpha val="43137"/>
                    </a:srgbClr>
                  </a:outerShdw>
                </a:effectLst>
              </a:rPr>
              <a:t>.”</a:t>
            </a:r>
            <a:endParaRPr lang="en-US" altLang="en-US" sz="3000"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Pie 21"/>
          <p:cNvSpPr/>
          <p:nvPr/>
        </p:nvSpPr>
        <p:spPr>
          <a:xfrm rot="18277244">
            <a:off x="1675606" y="1123157"/>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dirty="0">
                <a:ln w="50800"/>
                <a:latin typeface="+mn-lt"/>
                <a:cs typeface="Arial" charset="0"/>
              </a:rPr>
              <a:t>Unbelievers</a:t>
            </a:r>
          </a:p>
        </p:txBody>
      </p:sp>
      <p:sp>
        <p:nvSpPr>
          <p:cNvPr id="27" name="Rectangle 26"/>
          <p:cNvSpPr/>
          <p:nvPr/>
        </p:nvSpPr>
        <p:spPr>
          <a:xfrm>
            <a:off x="5486400" y="3505200"/>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Infant</a:t>
            </a:r>
          </a:p>
          <a:p>
            <a:pPr>
              <a:defRPr/>
            </a:pPr>
            <a:r>
              <a:rPr lang="en-US" sz="2800" b="1" dirty="0">
                <a:ln w="50800"/>
                <a:latin typeface="+mn-lt"/>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Carnal</a:t>
            </a:r>
          </a:p>
          <a:p>
            <a:pPr>
              <a:defRPr/>
            </a:pPr>
            <a:r>
              <a:rPr lang="en-US" sz="2800" b="1" dirty="0">
                <a:ln w="50800"/>
                <a:latin typeface="+mn-lt"/>
                <a:cs typeface="Arial" charset="0"/>
              </a:rPr>
              <a:t>Believers</a:t>
            </a:r>
            <a:endParaRPr lang="en-US" sz="2800" b="1" dirty="0">
              <a:ln w="50800"/>
              <a:solidFill>
                <a:srgbClr val="FF0000"/>
              </a:solidFill>
              <a:latin typeface="+mn-lt"/>
              <a:cs typeface="Arial" charset="0"/>
            </a:endParaRPr>
          </a:p>
        </p:txBody>
      </p:sp>
      <p:sp>
        <p:nvSpPr>
          <p:cNvPr id="12299" name="Title 10"/>
          <p:cNvSpPr>
            <a:spLocks noGrp="1"/>
          </p:cNvSpPr>
          <p:nvPr>
            <p:ph type="title"/>
          </p:nvPr>
        </p:nvSpPr>
        <p:spPr>
          <a:xfrm>
            <a:off x="381000" y="304800"/>
            <a:ext cx="8229600" cy="858838"/>
          </a:xfrm>
        </p:spPr>
        <p:txBody>
          <a:bodyPr/>
          <a:lstStyle/>
          <a:p>
            <a:pPr>
              <a:defRPr/>
            </a:pPr>
            <a:r>
              <a:rPr lang="en-US" altLang="en-US" sz="3600" b="1" dirty="0" smtClean="0">
                <a:solidFill>
                  <a:srgbClr val="00FFFF"/>
                </a:solidFill>
                <a:effectLst>
                  <a:outerShdw blurRad="38100" dist="38100" dir="2700000" algn="tl">
                    <a:srgbClr val="000000">
                      <a:alpha val="43137"/>
                    </a:srgbClr>
                  </a:outerShdw>
                </a:effectLst>
              </a:rPr>
              <a:t>4 Kinds of People from 1 Corinthians 3:1-3</a:t>
            </a:r>
            <a:endParaRPr lang="en-US" altLang="en-US" sz="3600" b="1" dirty="0">
              <a:solidFill>
                <a:srgbClr val="00FFFF"/>
              </a:solidFill>
              <a:effectLst>
                <a:outerShdw blurRad="38100" dist="38100" dir="2700000" algn="tl">
                  <a:srgbClr val="000000">
                    <a:alpha val="43137"/>
                  </a:srgbClr>
                </a:outerShdw>
              </a:effectLst>
            </a:endParaRPr>
          </a:p>
        </p:txBody>
      </p:sp>
      <p:sp>
        <p:nvSpPr>
          <p:cNvPr id="12" name="Rectangle 11"/>
          <p:cNvSpPr/>
          <p:nvPr/>
        </p:nvSpPr>
        <p:spPr>
          <a:xfrm>
            <a:off x="4495800" y="2057400"/>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Spiritual </a:t>
            </a:r>
            <a:r>
              <a:rPr lang="en-US" sz="2800" b="1" dirty="0">
                <a:ln w="50800"/>
                <a:latin typeface="+mn-lt"/>
                <a:cs typeface="Arial" charset="0"/>
              </a:rPr>
              <a:t>Believers</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858838"/>
          </a:xfrm>
        </p:spPr>
        <p:txBody>
          <a:bodyPr/>
          <a:lstStyle/>
          <a:p>
            <a:pPr>
              <a:defRPr/>
            </a:pPr>
            <a:r>
              <a:rPr lang="en-US" altLang="en-US" sz="3600" b="1" dirty="0" smtClean="0">
                <a:solidFill>
                  <a:srgbClr val="00FFFF"/>
                </a:solidFill>
                <a:effectLst>
                  <a:outerShdw blurRad="38100" dist="38100" dir="2700000" algn="tl">
                    <a:srgbClr val="000000">
                      <a:alpha val="43137"/>
                    </a:srgbClr>
                  </a:outerShdw>
                </a:effectLst>
              </a:rPr>
              <a:t>4 Kinds of People from 1 Corinthians 3:1-3</a:t>
            </a:r>
            <a:endParaRPr lang="en-US" altLang="en-US" sz="3600" b="1" dirty="0">
              <a:solidFill>
                <a:srgbClr val="00FFFF"/>
              </a:solidFill>
              <a:effectLst>
                <a:outerShdw blurRad="38100" dist="38100" dir="2700000" algn="tl">
                  <a:srgbClr val="000000">
                    <a:alpha val="43137"/>
                  </a:srgbClr>
                </a:outerShdw>
              </a:effectLst>
            </a:endParaRP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447800"/>
            <a:ext cx="245745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txBox="1">
            <a:spLocks/>
          </p:cNvSpPr>
          <p:nvPr/>
        </p:nvSpPr>
        <p:spPr bwMode="auto">
          <a:xfrm>
            <a:off x="2743200" y="1295400"/>
            <a:ext cx="62484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aseline="30000" dirty="0" smtClean="0">
                <a:solidFill>
                  <a:schemeClr val="bg1"/>
                </a:solidFill>
              </a:rPr>
              <a:t>1</a:t>
            </a:r>
            <a:r>
              <a:rPr lang="en-US" dirty="0" smtClean="0">
                <a:solidFill>
                  <a:schemeClr val="bg1"/>
                </a:solidFill>
              </a:rPr>
              <a:t> </a:t>
            </a:r>
            <a:r>
              <a:rPr lang="en-US" dirty="0">
                <a:solidFill>
                  <a:schemeClr val="bg1"/>
                </a:solidFill>
              </a:rPr>
              <a:t>And I, brethren, could not speak to you as to </a:t>
            </a:r>
            <a:r>
              <a:rPr lang="en-US" b="1" dirty="0">
                <a:solidFill>
                  <a:srgbClr val="FFFFCC"/>
                </a:solidFill>
              </a:rPr>
              <a:t>spiritual</a:t>
            </a:r>
            <a:r>
              <a:rPr lang="en-US" dirty="0">
                <a:solidFill>
                  <a:schemeClr val="bg1"/>
                </a:solidFill>
              </a:rPr>
              <a:t> </a:t>
            </a:r>
            <a:r>
              <a:rPr lang="en-US" i="1" dirty="0">
                <a:solidFill>
                  <a:schemeClr val="bg1"/>
                </a:solidFill>
              </a:rPr>
              <a:t>people</a:t>
            </a:r>
            <a:r>
              <a:rPr lang="en-US" dirty="0">
                <a:solidFill>
                  <a:schemeClr val="bg1"/>
                </a:solidFill>
              </a:rPr>
              <a:t> but as to </a:t>
            </a:r>
            <a:r>
              <a:rPr lang="en-US" b="1" dirty="0">
                <a:solidFill>
                  <a:srgbClr val="FFFFCC"/>
                </a:solidFill>
              </a:rPr>
              <a:t>carnal</a:t>
            </a:r>
            <a:r>
              <a:rPr lang="en-US" dirty="0">
                <a:solidFill>
                  <a:schemeClr val="bg1"/>
                </a:solidFill>
              </a:rPr>
              <a:t>, as to </a:t>
            </a:r>
            <a:r>
              <a:rPr lang="en-US" b="1" dirty="0">
                <a:solidFill>
                  <a:srgbClr val="FFFFCC"/>
                </a:solidFill>
              </a:rPr>
              <a:t>babes</a:t>
            </a:r>
            <a:r>
              <a:rPr lang="en-US" dirty="0">
                <a:solidFill>
                  <a:schemeClr val="bg1"/>
                </a:solidFill>
              </a:rPr>
              <a:t> in Christ. </a:t>
            </a:r>
            <a:r>
              <a:rPr lang="en-US" baseline="30000" dirty="0">
                <a:solidFill>
                  <a:schemeClr val="bg1"/>
                </a:solidFill>
              </a:rPr>
              <a:t>2</a:t>
            </a:r>
            <a:r>
              <a:rPr lang="en-US" dirty="0">
                <a:solidFill>
                  <a:schemeClr val="bg1"/>
                </a:solidFill>
              </a:rPr>
              <a:t> I fed you with milk and not with solid food; for until now you were not able </a:t>
            </a:r>
            <a:r>
              <a:rPr lang="en-US" i="1" dirty="0">
                <a:solidFill>
                  <a:schemeClr val="bg1"/>
                </a:solidFill>
              </a:rPr>
              <a:t>to receive it,</a:t>
            </a:r>
            <a:r>
              <a:rPr lang="en-US" dirty="0">
                <a:solidFill>
                  <a:schemeClr val="bg1"/>
                </a:solidFill>
              </a:rPr>
              <a:t> and even now you are still not able; </a:t>
            </a:r>
            <a:r>
              <a:rPr lang="en-US" baseline="30000" dirty="0">
                <a:solidFill>
                  <a:schemeClr val="bg1"/>
                </a:solidFill>
              </a:rPr>
              <a:t>3</a:t>
            </a:r>
            <a:r>
              <a:rPr lang="en-US" dirty="0">
                <a:solidFill>
                  <a:schemeClr val="bg1"/>
                </a:solidFill>
              </a:rPr>
              <a:t> for you are still carnal. For where </a:t>
            </a:r>
            <a:r>
              <a:rPr lang="en-US" i="1" dirty="0">
                <a:solidFill>
                  <a:schemeClr val="bg1"/>
                </a:solidFill>
              </a:rPr>
              <a:t>there are</a:t>
            </a:r>
            <a:r>
              <a:rPr lang="en-US" dirty="0">
                <a:solidFill>
                  <a:schemeClr val="bg1"/>
                </a:solidFill>
              </a:rPr>
              <a:t> envy, strife, and divisions among you, are you not carnal and behaving like </a:t>
            </a:r>
            <a:r>
              <a:rPr lang="en-US" i="1" dirty="0">
                <a:solidFill>
                  <a:schemeClr val="bg1"/>
                </a:solidFill>
              </a:rPr>
              <a:t>mere</a:t>
            </a:r>
            <a:r>
              <a:rPr lang="en-US" dirty="0">
                <a:solidFill>
                  <a:schemeClr val="bg1"/>
                </a:solidFill>
              </a:rPr>
              <a:t> </a:t>
            </a:r>
            <a:r>
              <a:rPr lang="en-US" b="1" dirty="0">
                <a:solidFill>
                  <a:srgbClr val="FFFFCC"/>
                </a:solidFill>
              </a:rPr>
              <a:t>men</a:t>
            </a:r>
            <a:r>
              <a:rPr lang="en-US" dirty="0">
                <a:solidFill>
                  <a:schemeClr val="bg1"/>
                </a:solidFill>
              </a:rPr>
              <a:t>? </a:t>
            </a:r>
            <a:r>
              <a:rPr lang="en-US" dirty="0" smtClean="0">
                <a:solidFill>
                  <a:schemeClr val="bg1"/>
                </a:solidFill>
              </a:rPr>
              <a:t>(NKJV) </a:t>
            </a:r>
          </a:p>
          <a:p>
            <a:endParaRPr lang="en-US" sz="2800" dirty="0">
              <a:solidFill>
                <a:schemeClr val="bg1"/>
              </a:solidFill>
            </a:endParaRPr>
          </a:p>
          <a:p>
            <a:pPr marL="0" indent="0">
              <a:buFont typeface="Arial" charset="0"/>
              <a:buNone/>
              <a:defRPr/>
            </a:pPr>
            <a:endParaRPr lang="en-US" sz="2800" dirty="0" smtClean="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xmlns="" val="122814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148553" y="1137506"/>
            <a:ext cx="5798274" cy="4708981"/>
          </a:xfrm>
          <a:prstGeom prst="rect">
            <a:avLst/>
          </a:prstGeom>
          <a:noFill/>
          <a:ln w="9525">
            <a:noFill/>
            <a:miter lim="800000"/>
            <a:headEnd/>
            <a:tailEnd/>
          </a:ln>
        </p:spPr>
        <p:txBody>
          <a:bodyPr wrap="square">
            <a:spAutoFit/>
          </a:bodyPr>
          <a:lstStyle/>
          <a:p>
            <a:pPr algn="just"/>
            <a:r>
              <a:rPr lang="en-US" sz="3000" dirty="0">
                <a:solidFill>
                  <a:schemeClr val="bg1"/>
                </a:solidFill>
              </a:rPr>
              <a:t>“Nowhere in the Bible is a Christian asked to examine either his faith or his life to find out if he is a Christian. He is told only to </a:t>
            </a:r>
            <a:r>
              <a:rPr lang="en-US" sz="3000" b="1" u="sng" dirty="0">
                <a:solidFill>
                  <a:srgbClr val="FFFFCC"/>
                </a:solidFill>
              </a:rPr>
              <a:t>look outside of himself to Christ alone for his assurance</a:t>
            </a:r>
            <a:r>
              <a:rPr lang="en-US" sz="3000" dirty="0">
                <a:solidFill>
                  <a:srgbClr val="FFFFCC"/>
                </a:solidFill>
              </a:rPr>
              <a:t> </a:t>
            </a:r>
            <a:r>
              <a:rPr lang="en-US" sz="3000" dirty="0">
                <a:solidFill>
                  <a:schemeClr val="bg1"/>
                </a:solidFill>
              </a:rPr>
              <a:t>that he is a Christian. The Christian is, however, often told to examine his </a:t>
            </a:r>
            <a:r>
              <a:rPr lang="en-US" sz="3000" i="1" dirty="0">
                <a:solidFill>
                  <a:schemeClr val="bg1"/>
                </a:solidFill>
              </a:rPr>
              <a:t>walk of faith</a:t>
            </a:r>
            <a:r>
              <a:rPr lang="en-US" sz="3000" dirty="0">
                <a:solidFill>
                  <a:schemeClr val="bg1"/>
                </a:solidFill>
              </a:rPr>
              <a:t> and life to see if he is walking in fellowship and in conformity to God's commands.”</a:t>
            </a:r>
          </a:p>
        </p:txBody>
      </p:sp>
      <p:sp>
        <p:nvSpPr>
          <p:cNvPr id="56323" name="TextBox 4"/>
          <p:cNvSpPr txBox="1">
            <a:spLocks noChangeArrowheads="1"/>
          </p:cNvSpPr>
          <p:nvPr/>
        </p:nvSpPr>
        <p:spPr bwMode="auto">
          <a:xfrm>
            <a:off x="2014980" y="227813"/>
            <a:ext cx="5181600" cy="646331"/>
          </a:xfrm>
          <a:prstGeom prst="rect">
            <a:avLst/>
          </a:prstGeom>
          <a:noFill/>
          <a:ln w="9525">
            <a:noFill/>
            <a:miter lim="800000"/>
            <a:headEnd/>
            <a:tailEnd/>
          </a:ln>
        </p:spPr>
        <p:txBody>
          <a:bodyPr>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ea typeface="+mj-ea"/>
                <a:cs typeface="+mj-cs"/>
              </a:rPr>
              <a:t>Joseph </a:t>
            </a:r>
            <a:r>
              <a:rPr lang="en-US" sz="3600" dirty="0" err="1">
                <a:solidFill>
                  <a:srgbClr val="00FFFF"/>
                </a:solidFill>
                <a:effectLst>
                  <a:outerShdw blurRad="38100" dist="38100" dir="2700000" algn="tl">
                    <a:srgbClr val="000000">
                      <a:alpha val="43137"/>
                    </a:srgbClr>
                  </a:outerShdw>
                </a:effectLst>
                <a:ea typeface="+mj-ea"/>
                <a:cs typeface="+mj-cs"/>
              </a:rPr>
              <a:t>Dillow</a:t>
            </a:r>
            <a:endParaRPr lang="en-US" sz="3600" dirty="0">
              <a:solidFill>
                <a:srgbClr val="00FFFF"/>
              </a:solidFill>
              <a:effectLst>
                <a:outerShdw blurRad="38100" dist="38100" dir="2700000" algn="tl">
                  <a:srgbClr val="000000">
                    <a:alpha val="43137"/>
                  </a:srgbClr>
                </a:outerShdw>
              </a:effectLst>
              <a:ea typeface="+mj-ea"/>
              <a:cs typeface="+mj-cs"/>
            </a:endParaRPr>
          </a:p>
        </p:txBody>
      </p:sp>
      <p:sp>
        <p:nvSpPr>
          <p:cNvPr id="4" name="TextBox 4"/>
          <p:cNvSpPr txBox="1">
            <a:spLocks noChangeArrowheads="1"/>
          </p:cNvSpPr>
          <p:nvPr/>
        </p:nvSpPr>
        <p:spPr bwMode="auto">
          <a:xfrm>
            <a:off x="2014980" y="6130917"/>
            <a:ext cx="5181600" cy="584775"/>
          </a:xfrm>
          <a:prstGeom prst="rect">
            <a:avLst/>
          </a:prstGeom>
          <a:noFill/>
          <a:ln w="9525">
            <a:noFill/>
            <a:miter lim="800000"/>
            <a:headEnd/>
            <a:tailEnd/>
          </a:ln>
        </p:spPr>
        <p:txBody>
          <a:bodyPr>
            <a:spAutoFit/>
          </a:bodyPr>
          <a:lstStyle/>
          <a:p>
            <a:pPr algn="ctr">
              <a:spcAft>
                <a:spcPts val="600"/>
              </a:spcAft>
              <a:defRPr/>
            </a:pPr>
            <a:r>
              <a:rPr lang="en-US" sz="1600" dirty="0">
                <a:solidFill>
                  <a:schemeClr val="bg1"/>
                </a:solidFill>
                <a:effectLst>
                  <a:outerShdw blurRad="38100" dist="38100" dir="2700000" algn="tl">
                    <a:srgbClr val="000000">
                      <a:alpha val="43137"/>
                    </a:srgbClr>
                  </a:outerShdw>
                </a:effectLst>
                <a:ea typeface="+mj-ea"/>
                <a:cs typeface="+mj-cs"/>
              </a:rPr>
              <a:t>Joseph </a:t>
            </a:r>
            <a:r>
              <a:rPr lang="en-US" sz="1600" dirty="0" err="1">
                <a:solidFill>
                  <a:schemeClr val="bg1"/>
                </a:solidFill>
                <a:effectLst>
                  <a:outerShdw blurRad="38100" dist="38100" dir="2700000" algn="tl">
                    <a:srgbClr val="000000">
                      <a:alpha val="43137"/>
                    </a:srgbClr>
                  </a:outerShdw>
                </a:effectLst>
                <a:ea typeface="+mj-ea"/>
                <a:cs typeface="+mj-cs"/>
              </a:rPr>
              <a:t>Dillow</a:t>
            </a:r>
            <a:r>
              <a:rPr lang="en-US" sz="1600" dirty="0">
                <a:solidFill>
                  <a:schemeClr val="bg1"/>
                </a:solidFill>
                <a:effectLst>
                  <a:outerShdw blurRad="38100" dist="38100" dir="2700000" algn="tl">
                    <a:srgbClr val="000000">
                      <a:alpha val="43137"/>
                    </a:srgbClr>
                  </a:outerShdw>
                </a:effectLst>
                <a:ea typeface="+mj-ea"/>
                <a:cs typeface="+mj-cs"/>
              </a:rPr>
              <a:t>, </a:t>
            </a:r>
            <a:r>
              <a:rPr lang="en-US" sz="1600" i="1" dirty="0">
                <a:solidFill>
                  <a:schemeClr val="bg1"/>
                </a:solidFill>
              </a:rPr>
              <a:t>Final Destiny: The Future Reign of the Servant Kings</a:t>
            </a:r>
            <a:r>
              <a:rPr lang="en-US" sz="1600" dirty="0">
                <a:solidFill>
                  <a:schemeClr val="bg1"/>
                </a:solidFill>
              </a:rPr>
              <a:t> (Monument, CO: </a:t>
            </a:r>
            <a:r>
              <a:rPr lang="en-US" sz="1600" dirty="0" err="1">
                <a:solidFill>
                  <a:schemeClr val="bg1"/>
                </a:solidFill>
              </a:rPr>
              <a:t>Panyim</a:t>
            </a:r>
            <a:r>
              <a:rPr lang="en-US" sz="1600" dirty="0">
                <a:solidFill>
                  <a:schemeClr val="bg1"/>
                </a:solidFill>
              </a:rPr>
              <a:t>, 2012), 454.</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5638" y="1340175"/>
            <a:ext cx="2810251" cy="293959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4198607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955203"/>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8:29–30</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latin typeface="Calibri" panose="020F0502020204030204" pitchFamily="34" charset="0"/>
              </a:rPr>
              <a:t>29</a:t>
            </a:r>
            <a:r>
              <a:rPr lang="en-US" sz="3400" dirty="0">
                <a:solidFill>
                  <a:schemeClr val="bg1"/>
                </a:solidFill>
                <a:latin typeface="Calibri" panose="020F0502020204030204" pitchFamily="34" charset="0"/>
              </a:rPr>
              <a:t>For those whom He </a:t>
            </a:r>
            <a:r>
              <a:rPr lang="en-US" sz="3400" b="1" dirty="0">
                <a:solidFill>
                  <a:srgbClr val="FFFFCC"/>
                </a:solidFill>
                <a:latin typeface="Calibri" panose="020F0502020204030204" pitchFamily="34" charset="0"/>
              </a:rPr>
              <a:t>foreknew</a:t>
            </a:r>
            <a:r>
              <a:rPr lang="en-US" sz="3400" dirty="0">
                <a:solidFill>
                  <a:schemeClr val="bg1"/>
                </a:solidFill>
                <a:latin typeface="Calibri" panose="020F0502020204030204" pitchFamily="34" charset="0"/>
              </a:rPr>
              <a:t>, He also </a:t>
            </a:r>
            <a:r>
              <a:rPr lang="en-US" sz="3400" b="1" dirty="0">
                <a:solidFill>
                  <a:srgbClr val="FFFFCC"/>
                </a:solidFill>
                <a:latin typeface="Calibri" panose="020F0502020204030204" pitchFamily="34" charset="0"/>
              </a:rPr>
              <a:t>predestined</a:t>
            </a:r>
            <a:r>
              <a:rPr lang="en-US" sz="3400" dirty="0">
                <a:solidFill>
                  <a:schemeClr val="bg1"/>
                </a:solidFill>
                <a:latin typeface="Calibri" panose="020F0502020204030204" pitchFamily="34" charset="0"/>
              </a:rPr>
              <a:t> </a:t>
            </a:r>
            <a:r>
              <a:rPr lang="en-US" sz="3400" i="1" dirty="0">
                <a:solidFill>
                  <a:schemeClr val="bg1"/>
                </a:solidFill>
                <a:latin typeface="Calibri" panose="020F0502020204030204" pitchFamily="34" charset="0"/>
              </a:rPr>
              <a:t>to become</a:t>
            </a:r>
            <a:r>
              <a:rPr lang="en-US" sz="3400" dirty="0">
                <a:solidFill>
                  <a:schemeClr val="bg1"/>
                </a:solidFill>
                <a:latin typeface="Calibri" panose="020F0502020204030204" pitchFamily="34" charset="0"/>
              </a:rPr>
              <a:t> conformed to the image of His Son, so that He would be the firstborn among many brethren; </a:t>
            </a:r>
            <a:r>
              <a:rPr lang="en-US" sz="3400" baseline="30000" dirty="0">
                <a:solidFill>
                  <a:schemeClr val="bg1"/>
                </a:solidFill>
                <a:latin typeface="Calibri" panose="020F0502020204030204" pitchFamily="34" charset="0"/>
              </a:rPr>
              <a:t>30</a:t>
            </a:r>
            <a:r>
              <a:rPr lang="en-US" sz="3400" dirty="0">
                <a:solidFill>
                  <a:schemeClr val="bg1"/>
                </a:solidFill>
                <a:latin typeface="Calibri" panose="020F0502020204030204" pitchFamily="34" charset="0"/>
              </a:rPr>
              <a:t> and these whom He predestined, He also </a:t>
            </a:r>
            <a:r>
              <a:rPr lang="en-US" sz="3400" b="1" dirty="0">
                <a:solidFill>
                  <a:srgbClr val="FFFFCC"/>
                </a:solidFill>
                <a:latin typeface="Calibri" panose="020F0502020204030204" pitchFamily="34" charset="0"/>
              </a:rPr>
              <a:t>called</a:t>
            </a:r>
            <a:r>
              <a:rPr lang="en-US" sz="3400" dirty="0">
                <a:solidFill>
                  <a:schemeClr val="bg1"/>
                </a:solidFill>
                <a:latin typeface="Calibri" panose="020F0502020204030204" pitchFamily="34" charset="0"/>
              </a:rPr>
              <a:t>; and these whom He called, He also </a:t>
            </a:r>
            <a:r>
              <a:rPr lang="en-US" sz="3400" b="1" dirty="0">
                <a:solidFill>
                  <a:srgbClr val="FFFFCC"/>
                </a:solidFill>
                <a:latin typeface="Calibri" panose="020F0502020204030204" pitchFamily="34" charset="0"/>
              </a:rPr>
              <a:t>justified</a:t>
            </a:r>
            <a:r>
              <a:rPr lang="en-US" sz="3400" dirty="0">
                <a:solidFill>
                  <a:schemeClr val="bg1"/>
                </a:solidFill>
                <a:latin typeface="Calibri" panose="020F0502020204030204" pitchFamily="34" charset="0"/>
              </a:rPr>
              <a:t>; and these whom He justified, He also </a:t>
            </a:r>
            <a:r>
              <a:rPr lang="en-US" sz="3400" b="1" dirty="0">
                <a:solidFill>
                  <a:srgbClr val="FFFFCC"/>
                </a:solidFill>
                <a:latin typeface="Calibri" panose="020F0502020204030204" pitchFamily="34" charset="0"/>
              </a:rPr>
              <a:t>glorified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xmlns="" val="884832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xmlns="" val="231258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genuinely saved by God’s grace through faith alone in Christ alone 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349931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xmlns="" val="28294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spTree>
    <p:extLst>
      <p:ext uri="{BB962C8B-B14F-4D97-AF65-F5344CB8AC3E}">
        <p14:creationId xmlns:p14="http://schemas.microsoft.com/office/powerpoint/2010/main" xmlns="" val="36042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TotalTime>
  <Words>2773</Words>
  <Application>Microsoft Office PowerPoint</Application>
  <PresentationFormat>On-screen Show (4:3)</PresentationFormat>
  <Paragraphs>277</Paragraphs>
  <Slides>51</Slides>
  <Notes>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1_Office Theme</vt:lpstr>
      <vt:lpstr>Soteriology Session 20  </vt:lpstr>
      <vt:lpstr>Soteriology Overview</vt:lpstr>
      <vt:lpstr>Soteriology Overview</vt:lpstr>
      <vt:lpstr>Introduction</vt:lpstr>
      <vt:lpstr>Definition of Eternal Security</vt:lpstr>
      <vt:lpstr>Eternal Security Outline</vt:lpstr>
      <vt:lpstr>Eternal Security Outline</vt:lpstr>
      <vt:lpstr>Evidence for Eternal Security</vt:lpstr>
      <vt:lpstr>Evidence for Eternal Security</vt:lpstr>
      <vt:lpstr>Evidence for Eternal Security</vt:lpstr>
      <vt:lpstr>Evidence for Eternal Security</vt:lpstr>
      <vt:lpstr>Evidence for Eternal Security</vt:lpstr>
      <vt:lpstr>If a believer can lose eternal life, then how can this life be eternal (John 3:16)?</vt:lpstr>
      <vt:lpstr>Slide 14</vt:lpstr>
      <vt:lpstr>Slide 15</vt:lpstr>
      <vt:lpstr>Slide 16</vt:lpstr>
      <vt:lpstr>Slide 17</vt:lpstr>
      <vt:lpstr>Evidence for Eternal Security</vt:lpstr>
      <vt:lpstr>The Bible’s Promises Guarantee Security  (John 10:28)</vt:lpstr>
      <vt:lpstr>The Bible’s Promises Guarantee Security  (John 10:28)</vt:lpstr>
      <vt:lpstr>The Bible’s Promises Guarantee Security  (John 10:28)</vt:lpstr>
      <vt:lpstr>Slide 22</vt:lpstr>
      <vt:lpstr>The Bible’s Promises Guarantee Security  (John 10:28)</vt:lpstr>
      <vt:lpstr>Slide 24</vt:lpstr>
      <vt:lpstr>The Bible’s Promises Guarantee Security  (John 10:28)</vt:lpstr>
      <vt:lpstr>Slide 26</vt:lpstr>
      <vt:lpstr>The Bible’s Promises Guarantee Security  (John 10:28)</vt:lpstr>
      <vt:lpstr>Slide 28</vt:lpstr>
      <vt:lpstr>The Bible’s Promises Guarantee Security  (John 10:28)</vt:lpstr>
      <vt:lpstr>Slide 30</vt:lpstr>
      <vt:lpstr>Slide 31</vt:lpstr>
      <vt:lpstr>Slide 32</vt:lpstr>
      <vt:lpstr>Slide 33</vt:lpstr>
      <vt:lpstr>The Bible’s Promises Guarantee Security  (John 10:28)</vt:lpstr>
      <vt:lpstr>Slide 35</vt:lpstr>
      <vt:lpstr>Slide 36</vt:lpstr>
      <vt:lpstr>Evidence for Eternal Security</vt:lpstr>
      <vt:lpstr> The assurance of salvation is impossible  (1 John 5:14) </vt:lpstr>
      <vt:lpstr>Slide 39</vt:lpstr>
      <vt:lpstr>DTS Doctrinal Statement Article XI—Assurance</vt:lpstr>
      <vt:lpstr>Westminster Confession Chapter XVII, Article III – Of the Assurance of Grace and Salvation</vt:lpstr>
      <vt:lpstr>Slide 42</vt:lpstr>
      <vt:lpstr>Lewis Sperry Chafer, Salvation: A Clear Doctrinal Analysis  (Grand Rapids: Zondervan, 1977), 60. Italics added</vt:lpstr>
      <vt:lpstr>4 Kinds of People from 1 Corinthians 3:1-3</vt:lpstr>
      <vt:lpstr>4 Kinds of People from 1 Corinthians 3:1-3</vt:lpstr>
      <vt:lpstr>Slide 46</vt:lpstr>
      <vt:lpstr>Evidence for Eternal Security</vt:lpstr>
      <vt:lpstr>Slide 48</vt:lpstr>
      <vt:lpstr>CONCLUSION</vt:lpstr>
      <vt:lpstr>Evidence for Eternal Security</vt:lpstr>
      <vt:lpstr>Evidence for Eternal Security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210</cp:revision>
  <cp:lastPrinted>2016-05-04T00:54:07Z</cp:lastPrinted>
  <dcterms:created xsi:type="dcterms:W3CDTF">2016-02-18T16:07:28Z</dcterms:created>
  <dcterms:modified xsi:type="dcterms:W3CDTF">2016-06-11T14:57:50Z</dcterms:modified>
</cp:coreProperties>
</file>