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3"/>
  </p:notesMasterIdLst>
  <p:handoutMasterIdLst>
    <p:handoutMasterId r:id="rId44"/>
  </p:handoutMasterIdLst>
  <p:sldIdLst>
    <p:sldId id="346" r:id="rId2"/>
    <p:sldId id="344" r:id="rId3"/>
    <p:sldId id="335" r:id="rId4"/>
    <p:sldId id="353" r:id="rId5"/>
    <p:sldId id="303" r:id="rId6"/>
    <p:sldId id="333" r:id="rId7"/>
    <p:sldId id="334" r:id="rId8"/>
    <p:sldId id="347" r:id="rId9"/>
    <p:sldId id="302" r:id="rId10"/>
    <p:sldId id="358" r:id="rId11"/>
    <p:sldId id="305" r:id="rId12"/>
    <p:sldId id="349" r:id="rId13"/>
    <p:sldId id="306" r:id="rId14"/>
    <p:sldId id="308" r:id="rId15"/>
    <p:sldId id="350" r:id="rId16"/>
    <p:sldId id="351" r:id="rId17"/>
    <p:sldId id="310" r:id="rId18"/>
    <p:sldId id="359" r:id="rId19"/>
    <p:sldId id="291" r:id="rId20"/>
    <p:sldId id="354" r:id="rId21"/>
    <p:sldId id="340" r:id="rId22"/>
    <p:sldId id="327" r:id="rId23"/>
    <p:sldId id="355" r:id="rId24"/>
    <p:sldId id="313" r:id="rId25"/>
    <p:sldId id="356" r:id="rId26"/>
    <p:sldId id="414" r:id="rId27"/>
    <p:sldId id="415" r:id="rId28"/>
    <p:sldId id="315" r:id="rId29"/>
    <p:sldId id="357" r:id="rId30"/>
    <p:sldId id="329" r:id="rId31"/>
    <p:sldId id="402" r:id="rId32"/>
    <p:sldId id="403" r:id="rId33"/>
    <p:sldId id="404" r:id="rId34"/>
    <p:sldId id="407" r:id="rId35"/>
    <p:sldId id="405" r:id="rId36"/>
    <p:sldId id="408" r:id="rId37"/>
    <p:sldId id="409" r:id="rId38"/>
    <p:sldId id="410" r:id="rId39"/>
    <p:sldId id="412" r:id="rId40"/>
    <p:sldId id="411" r:id="rId41"/>
    <p:sldId id="413" r:id="rId42"/>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1536">
          <p15:clr>
            <a:srgbClr val="A4A3A4"/>
          </p15:clr>
        </p15:guide>
      </p15:sldGuideLst>
    </p:ext>
    <p:ext uri="{2D200454-40CA-4A62-9FC3-DE9A4176ACB9}">
      <p15:notesGuideLst xmlns:p15="http://schemas.microsoft.com/office/powerpoint/2012/main">
        <p15:guide id="1" orient="horz" pos="3023">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FF"/>
    <a:srgbClr val="99FF99"/>
    <a:srgbClr val="66FF66"/>
    <a:srgbClr val="00CC00"/>
    <a:srgbClr val="080808"/>
    <a:srgbClr val="000000"/>
    <a:srgbClr val="FF00FF"/>
    <a:srgbClr val="FF0066"/>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07" autoAdjust="0"/>
    <p:restoredTop sz="93859" autoAdjust="0"/>
  </p:normalViewPr>
  <p:slideViewPr>
    <p:cSldViewPr>
      <p:cViewPr varScale="1">
        <p:scale>
          <a:sx n="105" d="100"/>
          <a:sy n="105" d="100"/>
        </p:scale>
        <p:origin x="1650" y="102"/>
      </p:cViewPr>
      <p:guideLst>
        <p:guide orient="horz" pos="2160"/>
        <p:guide pos="15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92"/>
    </p:cViewPr>
  </p:sorterViewPr>
  <p:notesViewPr>
    <p:cSldViewPr>
      <p:cViewPr varScale="1">
        <p:scale>
          <a:sx n="60" d="100"/>
          <a:sy n="60" d="100"/>
        </p:scale>
        <p:origin x="-1722" y="-72"/>
      </p:cViewPr>
      <p:guideLst>
        <p:guide orient="horz" pos="3023"/>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2" y="1"/>
            <a:ext cx="3175801" cy="477325"/>
          </a:xfrm>
          <a:prstGeom prst="rect">
            <a:avLst/>
          </a:prstGeom>
          <a:noFill/>
          <a:ln w="9525">
            <a:noFill/>
            <a:miter lim="800000"/>
            <a:headEnd/>
            <a:tailEnd/>
          </a:ln>
          <a:effectLst/>
        </p:spPr>
        <p:txBody>
          <a:bodyPr vert="horz" wrap="square" lIns="96414" tIns="48207" rIns="96414" bIns="48207" numCol="1" anchor="t" anchorCtr="0" compatLnSpc="1">
            <a:prstTxWarp prst="textNoShape">
              <a:avLst/>
            </a:prstTxWarp>
          </a:bodyPr>
          <a:lstStyle>
            <a:lvl1pPr eaLnBrk="0" hangingPunct="0">
              <a:defRPr sz="1300" smtClean="0"/>
            </a:lvl1pPr>
          </a:lstStyle>
          <a:p>
            <a:pPr>
              <a:defRPr/>
            </a:pPr>
            <a:r>
              <a:rPr lang="en-US"/>
              <a:t>Identification Truth - The Foundation for Eternal Security</a:t>
            </a:r>
            <a:endParaRPr lang="en-US" dirty="0"/>
          </a:p>
        </p:txBody>
      </p:sp>
      <p:sp>
        <p:nvSpPr>
          <p:cNvPr id="14339" name="Rectangle 3"/>
          <p:cNvSpPr>
            <a:spLocks noGrp="1" noChangeArrowheads="1"/>
          </p:cNvSpPr>
          <p:nvPr>
            <p:ph type="dt" sz="quarter" idx="1"/>
          </p:nvPr>
        </p:nvSpPr>
        <p:spPr bwMode="auto">
          <a:xfrm>
            <a:off x="4152973" y="1"/>
            <a:ext cx="3175801" cy="477325"/>
          </a:xfrm>
          <a:prstGeom prst="rect">
            <a:avLst/>
          </a:prstGeom>
          <a:noFill/>
          <a:ln w="9525">
            <a:noFill/>
            <a:miter lim="800000"/>
            <a:headEnd/>
            <a:tailEnd/>
          </a:ln>
          <a:effectLst/>
        </p:spPr>
        <p:txBody>
          <a:bodyPr vert="horz" wrap="square" lIns="96414" tIns="48207" rIns="96414" bIns="48207" numCol="1" anchor="t" anchorCtr="0" compatLnSpc="1">
            <a:prstTxWarp prst="textNoShape">
              <a:avLst/>
            </a:prstTxWarp>
          </a:bodyPr>
          <a:lstStyle>
            <a:lvl1pPr algn="r" eaLnBrk="0" hangingPunct="0">
              <a:defRPr sz="1300" smtClean="0"/>
            </a:lvl1pPr>
          </a:lstStyle>
          <a:p>
            <a:pPr>
              <a:defRPr/>
            </a:pPr>
            <a:fld id="{78F4E05B-E3F6-42C7-B0EE-97751B9B604B}" type="datetime1">
              <a:rPr lang="en-US" smtClean="0"/>
              <a:t>6/16/2016</a:t>
            </a:fld>
            <a:endParaRPr lang="en-US" dirty="0"/>
          </a:p>
        </p:txBody>
      </p:sp>
      <p:sp>
        <p:nvSpPr>
          <p:cNvPr id="14340" name="Rectangle 4"/>
          <p:cNvSpPr>
            <a:spLocks noGrp="1" noChangeArrowheads="1"/>
          </p:cNvSpPr>
          <p:nvPr>
            <p:ph type="ftr" sz="quarter" idx="2"/>
          </p:nvPr>
        </p:nvSpPr>
        <p:spPr bwMode="auto">
          <a:xfrm>
            <a:off x="2" y="9148737"/>
            <a:ext cx="3175801" cy="477325"/>
          </a:xfrm>
          <a:prstGeom prst="rect">
            <a:avLst/>
          </a:prstGeom>
          <a:noFill/>
          <a:ln w="9525">
            <a:noFill/>
            <a:miter lim="800000"/>
            <a:headEnd/>
            <a:tailEnd/>
          </a:ln>
          <a:effectLst/>
        </p:spPr>
        <p:txBody>
          <a:bodyPr vert="horz" wrap="square" lIns="96414" tIns="48207" rIns="96414" bIns="48207" numCol="1" anchor="b" anchorCtr="0" compatLnSpc="1">
            <a:prstTxWarp prst="textNoShape">
              <a:avLst/>
            </a:prstTxWarp>
          </a:bodyPr>
          <a:lstStyle>
            <a:lvl1pPr eaLnBrk="0" hangingPunct="0">
              <a:defRPr sz="1300" smtClean="0"/>
            </a:lvl1pPr>
          </a:lstStyle>
          <a:p>
            <a:pPr>
              <a:defRPr/>
            </a:pPr>
            <a:r>
              <a:rPr lang="en-US"/>
              <a:t>Jim McGowan, Th.D.</a:t>
            </a:r>
            <a:endParaRPr lang="en-US" dirty="0"/>
          </a:p>
        </p:txBody>
      </p:sp>
      <p:sp>
        <p:nvSpPr>
          <p:cNvPr id="14341" name="Rectangle 5"/>
          <p:cNvSpPr>
            <a:spLocks noGrp="1" noChangeArrowheads="1"/>
          </p:cNvSpPr>
          <p:nvPr>
            <p:ph type="sldNum" sz="quarter" idx="3"/>
          </p:nvPr>
        </p:nvSpPr>
        <p:spPr bwMode="auto">
          <a:xfrm>
            <a:off x="4152973" y="9148737"/>
            <a:ext cx="3175801" cy="477325"/>
          </a:xfrm>
          <a:prstGeom prst="rect">
            <a:avLst/>
          </a:prstGeom>
          <a:noFill/>
          <a:ln w="9525">
            <a:noFill/>
            <a:miter lim="800000"/>
            <a:headEnd/>
            <a:tailEnd/>
          </a:ln>
          <a:effectLst/>
        </p:spPr>
        <p:txBody>
          <a:bodyPr vert="horz" wrap="square" lIns="96414" tIns="48207" rIns="96414" bIns="48207" numCol="1" anchor="b" anchorCtr="0" compatLnSpc="1">
            <a:prstTxWarp prst="textNoShape">
              <a:avLst/>
            </a:prstTxWarp>
          </a:bodyPr>
          <a:lstStyle>
            <a:lvl1pPr algn="r" eaLnBrk="0" hangingPunct="0">
              <a:defRPr sz="1300" smtClean="0"/>
            </a:lvl1pPr>
          </a:lstStyle>
          <a:p>
            <a:pPr>
              <a:defRPr/>
            </a:pPr>
            <a:fld id="{A2633BE5-778B-42B9-8A35-1D64C6E67967}" type="slidenum">
              <a:rPr lang="en-US"/>
              <a:pPr>
                <a:defRPr/>
              </a:pPr>
              <a:t>‹#›</a:t>
            </a:fld>
            <a:endParaRPr lang="en-US" dirty="0"/>
          </a:p>
        </p:txBody>
      </p:sp>
    </p:spTree>
    <p:extLst>
      <p:ext uri="{BB962C8B-B14F-4D97-AF65-F5344CB8AC3E}">
        <p14:creationId xmlns:p14="http://schemas.microsoft.com/office/powerpoint/2010/main" val="262720296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2" y="1"/>
            <a:ext cx="3175801" cy="477325"/>
          </a:xfrm>
          <a:prstGeom prst="rect">
            <a:avLst/>
          </a:prstGeom>
          <a:noFill/>
          <a:ln w="9525">
            <a:noFill/>
            <a:miter lim="800000"/>
            <a:headEnd/>
            <a:tailEnd/>
          </a:ln>
          <a:effectLst/>
        </p:spPr>
        <p:txBody>
          <a:bodyPr vert="horz" wrap="square" lIns="96414" tIns="48207" rIns="96414" bIns="48207" numCol="1" anchor="t" anchorCtr="0" compatLnSpc="1">
            <a:prstTxWarp prst="textNoShape">
              <a:avLst/>
            </a:prstTxWarp>
          </a:bodyPr>
          <a:lstStyle>
            <a:lvl1pPr eaLnBrk="0" hangingPunct="0">
              <a:defRPr sz="1300" smtClean="0"/>
            </a:lvl1pPr>
          </a:lstStyle>
          <a:p>
            <a:pPr>
              <a:defRPr/>
            </a:pPr>
            <a:r>
              <a:rPr lang="en-US"/>
              <a:t>Identification Truth - The Foundation for Eternal Security</a:t>
            </a:r>
            <a:endParaRPr lang="en-US" dirty="0"/>
          </a:p>
        </p:txBody>
      </p:sp>
      <p:sp>
        <p:nvSpPr>
          <p:cNvPr id="12291" name="Rectangle 3"/>
          <p:cNvSpPr>
            <a:spLocks noGrp="1" noChangeArrowheads="1"/>
          </p:cNvSpPr>
          <p:nvPr>
            <p:ph type="dt" idx="1"/>
          </p:nvPr>
        </p:nvSpPr>
        <p:spPr bwMode="auto">
          <a:xfrm>
            <a:off x="4152973" y="1"/>
            <a:ext cx="3175801" cy="477325"/>
          </a:xfrm>
          <a:prstGeom prst="rect">
            <a:avLst/>
          </a:prstGeom>
          <a:noFill/>
          <a:ln w="9525">
            <a:noFill/>
            <a:miter lim="800000"/>
            <a:headEnd/>
            <a:tailEnd/>
          </a:ln>
          <a:effectLst/>
        </p:spPr>
        <p:txBody>
          <a:bodyPr vert="horz" wrap="square" lIns="96414" tIns="48207" rIns="96414" bIns="48207" numCol="1" anchor="t" anchorCtr="0" compatLnSpc="1">
            <a:prstTxWarp prst="textNoShape">
              <a:avLst/>
            </a:prstTxWarp>
          </a:bodyPr>
          <a:lstStyle>
            <a:lvl1pPr algn="r" eaLnBrk="0" hangingPunct="0">
              <a:defRPr sz="1300" smtClean="0"/>
            </a:lvl1pPr>
          </a:lstStyle>
          <a:p>
            <a:pPr>
              <a:defRPr/>
            </a:pPr>
            <a:fld id="{C7C92F0F-2AE9-44C3-9ADD-C2D8749F9452}" type="datetime1">
              <a:rPr lang="en-US" smtClean="0"/>
              <a:t>6/16/2016</a:t>
            </a:fld>
            <a:endParaRPr lang="en-US" dirty="0"/>
          </a:p>
        </p:txBody>
      </p:sp>
      <p:sp>
        <p:nvSpPr>
          <p:cNvPr id="25604" name="Rectangle 4"/>
          <p:cNvSpPr>
            <a:spLocks noGrp="1" noRot="1" noChangeAspect="1" noChangeArrowheads="1" noTextEdit="1"/>
          </p:cNvSpPr>
          <p:nvPr>
            <p:ph type="sldImg" idx="2"/>
          </p:nvPr>
        </p:nvSpPr>
        <p:spPr bwMode="auto">
          <a:xfrm>
            <a:off x="1279525" y="717550"/>
            <a:ext cx="4768850" cy="3578225"/>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977171" y="4534591"/>
            <a:ext cx="5374433" cy="4375483"/>
          </a:xfrm>
          <a:prstGeom prst="rect">
            <a:avLst/>
          </a:prstGeom>
          <a:noFill/>
          <a:ln w="9525">
            <a:noFill/>
            <a:miter lim="800000"/>
            <a:headEnd/>
            <a:tailEnd/>
          </a:ln>
          <a:effectLst/>
        </p:spPr>
        <p:txBody>
          <a:bodyPr vert="horz" wrap="square" lIns="96414" tIns="48207" rIns="96414" bIns="4820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2" y="9148737"/>
            <a:ext cx="3175801" cy="477325"/>
          </a:xfrm>
          <a:prstGeom prst="rect">
            <a:avLst/>
          </a:prstGeom>
          <a:noFill/>
          <a:ln w="9525">
            <a:noFill/>
            <a:miter lim="800000"/>
            <a:headEnd/>
            <a:tailEnd/>
          </a:ln>
          <a:effectLst/>
        </p:spPr>
        <p:txBody>
          <a:bodyPr vert="horz" wrap="square" lIns="96414" tIns="48207" rIns="96414" bIns="48207" numCol="1" anchor="b" anchorCtr="0" compatLnSpc="1">
            <a:prstTxWarp prst="textNoShape">
              <a:avLst/>
            </a:prstTxWarp>
          </a:bodyPr>
          <a:lstStyle>
            <a:lvl1pPr eaLnBrk="0" hangingPunct="0">
              <a:defRPr sz="1300" smtClean="0"/>
            </a:lvl1pPr>
          </a:lstStyle>
          <a:p>
            <a:pPr>
              <a:defRPr/>
            </a:pPr>
            <a:r>
              <a:rPr lang="en-US"/>
              <a:t>Jim McGowan, Th.D.</a:t>
            </a:r>
            <a:endParaRPr lang="en-US" dirty="0"/>
          </a:p>
        </p:txBody>
      </p:sp>
      <p:sp>
        <p:nvSpPr>
          <p:cNvPr id="12295" name="Rectangle 7"/>
          <p:cNvSpPr>
            <a:spLocks noGrp="1" noChangeArrowheads="1"/>
          </p:cNvSpPr>
          <p:nvPr>
            <p:ph type="sldNum" sz="quarter" idx="5"/>
          </p:nvPr>
        </p:nvSpPr>
        <p:spPr bwMode="auto">
          <a:xfrm>
            <a:off x="4152973" y="9148737"/>
            <a:ext cx="3175801" cy="477325"/>
          </a:xfrm>
          <a:prstGeom prst="rect">
            <a:avLst/>
          </a:prstGeom>
          <a:noFill/>
          <a:ln w="9525">
            <a:noFill/>
            <a:miter lim="800000"/>
            <a:headEnd/>
            <a:tailEnd/>
          </a:ln>
          <a:effectLst/>
        </p:spPr>
        <p:txBody>
          <a:bodyPr vert="horz" wrap="square" lIns="96414" tIns="48207" rIns="96414" bIns="48207" numCol="1" anchor="b" anchorCtr="0" compatLnSpc="1">
            <a:prstTxWarp prst="textNoShape">
              <a:avLst/>
            </a:prstTxWarp>
          </a:bodyPr>
          <a:lstStyle>
            <a:lvl1pPr algn="r" eaLnBrk="0" hangingPunct="0">
              <a:defRPr sz="1300" smtClean="0"/>
            </a:lvl1pPr>
          </a:lstStyle>
          <a:p>
            <a:pPr>
              <a:defRPr/>
            </a:pPr>
            <a:fld id="{CBA7DA73-EEB1-49A2-ABD0-237B0BA9D3AF}" type="slidenum">
              <a:rPr lang="en-US"/>
              <a:pPr>
                <a:defRPr/>
              </a:pPr>
              <a:t>‹#›</a:t>
            </a:fld>
            <a:endParaRPr lang="en-US" dirty="0"/>
          </a:p>
        </p:txBody>
      </p:sp>
    </p:spTree>
    <p:extLst>
      <p:ext uri="{BB962C8B-B14F-4D97-AF65-F5344CB8AC3E}">
        <p14:creationId xmlns:p14="http://schemas.microsoft.com/office/powerpoint/2010/main" val="489599834"/>
      </p:ext>
    </p:extLst>
  </p:cSld>
  <p:clrMap bg1="lt1" tx1="dk1" bg2="lt2" tx2="dk2" accent1="accent1" accent2="accent2" accent3="accent3" accent4="accent4" accent5="accent5" accent6="accent6" hlink="hlink" folHlink="folHlink"/>
  <p:hf/>
  <p:notesStyle>
    <a:lvl1pPr algn="l" defTabSz="911225"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5613" algn="l" defTabSz="911225"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2813" algn="l" defTabSz="911225"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68425" algn="l" defTabSz="911225"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5625" algn="l" defTabSz="911225"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17">
              <a:lnSpc>
                <a:spcPct val="150000"/>
              </a:lnSpc>
              <a:spcBef>
                <a:spcPct val="0"/>
              </a:spcBef>
              <a:defRPr/>
            </a:pPr>
            <a:r>
              <a:rPr lang="en-US" sz="1400" b="1" dirty="0">
                <a:solidFill>
                  <a:srgbClr val="000000"/>
                </a:solidFill>
                <a:latin typeface="Calibri" pitchFamily="34" charset="0"/>
                <a:cs typeface="Calibri" pitchFamily="34" charset="0"/>
              </a:rPr>
              <a:t>“Identification Truth” The  F</a:t>
            </a:r>
            <a:r>
              <a:rPr lang="en-US" sz="1400" b="1" u="sng" dirty="0">
                <a:solidFill>
                  <a:srgbClr val="000000"/>
                </a:solidFill>
                <a:latin typeface="Calibri" pitchFamily="34" charset="0"/>
                <a:cs typeface="Calibri" pitchFamily="34" charset="0"/>
              </a:rPr>
              <a:t>oundation</a:t>
            </a:r>
            <a:r>
              <a:rPr lang="en-US" sz="1400" b="1" dirty="0">
                <a:solidFill>
                  <a:srgbClr val="000000"/>
                </a:solidFill>
                <a:latin typeface="Calibri" pitchFamily="34" charset="0"/>
                <a:cs typeface="Calibri" pitchFamily="34" charset="0"/>
              </a:rPr>
              <a:t> for Growth Part 1</a:t>
            </a: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1</a:t>
            </a:fld>
            <a:endParaRPr lang="en-US" dirty="0"/>
          </a:p>
        </p:txBody>
      </p:sp>
      <p:sp>
        <p:nvSpPr>
          <p:cNvPr id="5" name="Header Placeholder 4"/>
          <p:cNvSpPr>
            <a:spLocks noGrp="1"/>
          </p:cNvSpPr>
          <p:nvPr>
            <p:ph type="hdr" sz="quarter" idx="11"/>
          </p:nvPr>
        </p:nvSpPr>
        <p:spPr/>
        <p:txBody>
          <a:bodyPr/>
          <a:lstStyle/>
          <a:p>
            <a:pPr>
              <a:defRPr/>
            </a:pPr>
            <a:r>
              <a:rPr lang="en-US"/>
              <a:t>Identification Truth - The Foundation for Eternal Security</a:t>
            </a:r>
            <a:endParaRPr lang="en-US" dirty="0"/>
          </a:p>
        </p:txBody>
      </p:sp>
      <p:sp>
        <p:nvSpPr>
          <p:cNvPr id="9" name="Date Placeholder 8"/>
          <p:cNvSpPr>
            <a:spLocks noGrp="1"/>
          </p:cNvSpPr>
          <p:nvPr>
            <p:ph type="dt" idx="13"/>
          </p:nvPr>
        </p:nvSpPr>
        <p:spPr/>
        <p:txBody>
          <a:bodyPr/>
          <a:lstStyle/>
          <a:p>
            <a:pPr>
              <a:defRPr/>
            </a:pPr>
            <a:fld id="{5A8F72FC-EDD2-434E-AB2E-A02D282AF224}" type="datetime1">
              <a:rPr lang="en-US" smtClean="0"/>
              <a:t>6/16/2016</a:t>
            </a:fld>
            <a:endParaRPr lang="en-US" dirty="0"/>
          </a:p>
        </p:txBody>
      </p:sp>
      <p:sp>
        <p:nvSpPr>
          <p:cNvPr id="6" name="Footer Placeholder 5"/>
          <p:cNvSpPr>
            <a:spLocks noGrp="1"/>
          </p:cNvSpPr>
          <p:nvPr>
            <p:ph type="ftr" sz="quarter" idx="14"/>
          </p:nvPr>
        </p:nvSpPr>
        <p:spPr/>
        <p:txBody>
          <a:bodyPr/>
          <a:lstStyle/>
          <a:p>
            <a:pPr>
              <a:defRPr/>
            </a:pPr>
            <a:r>
              <a:rPr lang="en-US"/>
              <a:t>Jim McGowan, Th.D.</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85725" indent="-285725" defTabSz="911143">
              <a:buFont typeface="+mj-lt"/>
              <a:buAutoNum type="romanUcPeriod"/>
              <a:defRPr/>
            </a:pPr>
            <a:r>
              <a:rPr kumimoji="0" lang="en-US" sz="1400" b="1" kern="0" dirty="0">
                <a:solidFill>
                  <a:srgbClr val="000000"/>
                </a:solidFill>
                <a:latin typeface="+mn-lt"/>
                <a:cs typeface="Calibri" pitchFamily="34" charset="0"/>
              </a:rPr>
              <a:t>Our Personal History in the </a:t>
            </a:r>
            <a:r>
              <a:rPr lang="en-US" sz="1400" b="1" u="sng" dirty="0">
                <a:solidFill>
                  <a:srgbClr val="000000"/>
                </a:solidFill>
                <a:latin typeface="+mn-lt"/>
                <a:cs typeface="Calibri" pitchFamily="34" charset="0"/>
              </a:rPr>
              <a:t>First</a:t>
            </a:r>
            <a:r>
              <a:rPr kumimoji="0" lang="en-US" sz="1400" b="1" kern="0" dirty="0">
                <a:solidFill>
                  <a:srgbClr val="000000"/>
                </a:solidFill>
                <a:latin typeface="+mn-lt"/>
                <a:cs typeface="Calibri" pitchFamily="34" charset="0"/>
              </a:rPr>
              <a:t> Adam – The Problem</a:t>
            </a:r>
          </a:p>
          <a:p>
            <a:pPr defTabSz="911143">
              <a:defRPr/>
            </a:pPr>
            <a:endParaRPr lang="en-US" sz="1400" b="1" dirty="0">
              <a:solidFill>
                <a:srgbClr val="000000"/>
              </a:solidFill>
              <a:latin typeface="+mn-lt"/>
              <a:cs typeface="Calibri" pitchFamily="34" charset="0"/>
            </a:endParaRPr>
          </a:p>
          <a:p>
            <a:pPr defTabSz="911143">
              <a:defRPr/>
            </a:pPr>
            <a:r>
              <a:rPr lang="en-US" sz="1400" b="1" dirty="0">
                <a:solidFill>
                  <a:srgbClr val="000000"/>
                </a:solidFill>
                <a:latin typeface="+mn-lt"/>
                <a:cs typeface="Calibri" pitchFamily="34" charset="0"/>
              </a:rPr>
              <a:t>B.  Our Historical Relationship in Adam – 3 Basic Aspects </a:t>
            </a:r>
          </a:p>
          <a:p>
            <a:endParaRPr lang="en-US" sz="1400" dirty="0">
              <a:solidFill>
                <a:srgbClr val="000000"/>
              </a:solidFill>
              <a:latin typeface="+mn-lt"/>
            </a:endParaRPr>
          </a:p>
          <a:p>
            <a:r>
              <a:rPr lang="en-US" sz="1400" dirty="0">
                <a:solidFill>
                  <a:srgbClr val="000000"/>
                </a:solidFill>
                <a:latin typeface="+mn-lt"/>
              </a:rPr>
              <a:t>With this information, we can now make note of three basic aspects of our historical relationship in Adam. They are:</a:t>
            </a:r>
          </a:p>
          <a:p>
            <a:endParaRPr lang="en-US" sz="1400" dirty="0">
              <a:solidFill>
                <a:srgbClr val="000000"/>
              </a:solidFill>
              <a:latin typeface="+mn-lt"/>
            </a:endParaRPr>
          </a:p>
          <a:p>
            <a:pPr marL="342869" indent="-342869">
              <a:buFont typeface="+mj-lt"/>
              <a:buAutoNum type="arabicParenR"/>
            </a:pPr>
            <a:r>
              <a:rPr lang="en-US" sz="1400" dirty="0">
                <a:solidFill>
                  <a:srgbClr val="000000"/>
                </a:solidFill>
                <a:latin typeface="+mn-lt"/>
              </a:rPr>
              <a:t>Our position in sin (Adam-source); </a:t>
            </a:r>
          </a:p>
          <a:p>
            <a:pPr marL="342869" indent="-342869">
              <a:buFont typeface="+mj-lt"/>
              <a:buAutoNum type="arabicParenR"/>
            </a:pPr>
            <a:r>
              <a:rPr lang="en-US" sz="1400" dirty="0">
                <a:solidFill>
                  <a:srgbClr val="000000"/>
                </a:solidFill>
                <a:latin typeface="+mn-lt"/>
              </a:rPr>
              <a:t>Our nature of sin (Adam-nature); </a:t>
            </a:r>
          </a:p>
          <a:p>
            <a:pPr marL="342869" indent="-342869">
              <a:buFont typeface="+mj-lt"/>
              <a:buAutoNum type="arabicParenR"/>
            </a:pPr>
            <a:r>
              <a:rPr lang="en-US" sz="1400" dirty="0">
                <a:solidFill>
                  <a:srgbClr val="000000"/>
                </a:solidFill>
                <a:latin typeface="+mn-lt"/>
              </a:rPr>
              <a:t>Our personal sins (Adam-practice).</a:t>
            </a:r>
          </a:p>
          <a:p>
            <a:endParaRPr lang="en-US" sz="1400" dirty="0">
              <a:solidFill>
                <a:srgbClr val="000000"/>
              </a:solidFill>
              <a:latin typeface="+mn-lt"/>
            </a:endParaRPr>
          </a:p>
          <a:p>
            <a:r>
              <a:rPr lang="en-US" sz="1400" dirty="0">
                <a:solidFill>
                  <a:srgbClr val="000000"/>
                </a:solidFill>
                <a:latin typeface="+mn-lt"/>
              </a:rPr>
              <a:t>“Identification Truth” – The </a:t>
            </a:r>
            <a:r>
              <a:rPr lang="en-US" sz="1400" u="sng" dirty="0">
                <a:solidFill>
                  <a:srgbClr val="000000"/>
                </a:solidFill>
                <a:latin typeface="+mn-lt"/>
              </a:rPr>
              <a:t>Foundation</a:t>
            </a:r>
            <a:r>
              <a:rPr lang="en-US" sz="1400" dirty="0">
                <a:solidFill>
                  <a:srgbClr val="000000"/>
                </a:solidFill>
                <a:latin typeface="+mn-lt"/>
              </a:rPr>
              <a:t> for Growth </a:t>
            </a:r>
          </a:p>
          <a:p>
            <a:endParaRPr lang="en-US" sz="1400" dirty="0">
              <a:solidFill>
                <a:srgbClr val="000000"/>
              </a:solidFill>
              <a:latin typeface="+mn-lt"/>
            </a:endParaRPr>
          </a:p>
          <a:p>
            <a:pPr defTabSz="960800">
              <a:defRPr/>
            </a:pPr>
            <a:r>
              <a:rPr lang="en-US" sz="1400" b="1" dirty="0">
                <a:solidFill>
                  <a:srgbClr val="000000"/>
                </a:solidFill>
                <a:latin typeface="+mn-lt"/>
              </a:rPr>
              <a:t>Understanding the facts concerning the position and condition of our old life in Adam is the essential key to progressing in spiritual growth. Ignorance or neglect of these facts will guarantee defeat </a:t>
            </a:r>
            <a:r>
              <a:rPr lang="en-US" sz="1400" b="1" dirty="0">
                <a:solidFill>
                  <a:srgbClr val="000000"/>
                </a:solidFill>
                <a:latin typeface="Calibri" pitchFamily="34" charset="0"/>
                <a:cs typeface="Calibri" pitchFamily="34" charset="0"/>
              </a:rPr>
              <a:t>throughout the life of the believer.</a:t>
            </a:r>
            <a:endParaRPr lang="en-US" sz="1400" b="1" dirty="0">
              <a:solidFill>
                <a:srgbClr val="000000"/>
              </a:solidFill>
              <a:latin typeface="+mn-lt"/>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10</a:t>
            </a:fld>
            <a:endParaRPr lang="en-US" dirty="0"/>
          </a:p>
        </p:txBody>
      </p:sp>
      <p:sp>
        <p:nvSpPr>
          <p:cNvPr id="5" name="Header Placeholder 4"/>
          <p:cNvSpPr>
            <a:spLocks noGrp="1"/>
          </p:cNvSpPr>
          <p:nvPr>
            <p:ph type="hdr" sz="quarter" idx="11"/>
          </p:nvPr>
        </p:nvSpPr>
        <p:spPr/>
        <p:txBody>
          <a:bodyPr/>
          <a:lstStyle/>
          <a:p>
            <a:pPr>
              <a:defRPr/>
            </a:pPr>
            <a:r>
              <a:rPr lang="en-US"/>
              <a:t>Identification Truth - The Foundation for Eternal Security</a:t>
            </a:r>
            <a:endParaRPr lang="en-US" dirty="0"/>
          </a:p>
        </p:txBody>
      </p:sp>
      <p:sp>
        <p:nvSpPr>
          <p:cNvPr id="9" name="Date Placeholder 8"/>
          <p:cNvSpPr>
            <a:spLocks noGrp="1"/>
          </p:cNvSpPr>
          <p:nvPr>
            <p:ph type="dt" idx="13"/>
          </p:nvPr>
        </p:nvSpPr>
        <p:spPr/>
        <p:txBody>
          <a:bodyPr/>
          <a:lstStyle/>
          <a:p>
            <a:pPr>
              <a:defRPr/>
            </a:pPr>
            <a:fld id="{134001EE-260B-4914-8F21-1B5C92A56567}" type="datetime1">
              <a:rPr lang="en-US" smtClean="0"/>
              <a:t>6/16/2016</a:t>
            </a:fld>
            <a:endParaRPr lang="en-US" dirty="0"/>
          </a:p>
        </p:txBody>
      </p:sp>
      <p:sp>
        <p:nvSpPr>
          <p:cNvPr id="6" name="Footer Placeholder 5"/>
          <p:cNvSpPr>
            <a:spLocks noGrp="1"/>
          </p:cNvSpPr>
          <p:nvPr>
            <p:ph type="ftr" sz="quarter" idx="14"/>
          </p:nvPr>
        </p:nvSpPr>
        <p:spPr/>
        <p:txBody>
          <a:bodyPr/>
          <a:lstStyle/>
          <a:p>
            <a:pPr>
              <a:defRPr/>
            </a:pPr>
            <a:r>
              <a:rPr lang="en-US"/>
              <a:t>Jim McGowan, Th.D.</a:t>
            </a:r>
            <a:endParaRPr lang="en-US" dirty="0"/>
          </a:p>
        </p:txBody>
      </p:sp>
    </p:spTree>
    <p:extLst>
      <p:ext uri="{BB962C8B-B14F-4D97-AF65-F5344CB8AC3E}">
        <p14:creationId xmlns:p14="http://schemas.microsoft.com/office/powerpoint/2010/main" val="429100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14304" indent="-514304">
              <a:spcBef>
                <a:spcPts val="600"/>
              </a:spcBef>
              <a:spcAft>
                <a:spcPts val="600"/>
              </a:spcAft>
              <a:buClr>
                <a:schemeClr val="accent2">
                  <a:lumMod val="60000"/>
                  <a:lumOff val="40000"/>
                </a:schemeClr>
              </a:buClr>
              <a:buSzPct val="100000"/>
              <a:buFont typeface="+mj-lt"/>
              <a:buAutoNum type="alphaUcPeriod" startAt="2"/>
            </a:pPr>
            <a:r>
              <a:rPr lang="en-US" sz="1400" dirty="0">
                <a:solidFill>
                  <a:srgbClr val="000000"/>
                </a:solidFill>
                <a:latin typeface="Calibri" pitchFamily="34" charset="0"/>
                <a:cs typeface="Calibri" pitchFamily="34" charset="0"/>
              </a:rPr>
              <a:t>Our Historical Relationship in Adam – 3 Basic Aspects </a:t>
            </a:r>
          </a:p>
          <a:p>
            <a:pPr marL="514304" indent="-514304">
              <a:spcBef>
                <a:spcPts val="600"/>
              </a:spcBef>
              <a:spcAft>
                <a:spcPts val="600"/>
              </a:spcAft>
              <a:buClr>
                <a:schemeClr val="accent2">
                  <a:lumMod val="60000"/>
                  <a:lumOff val="40000"/>
                </a:schemeClr>
              </a:buClr>
              <a:buSzPct val="100000"/>
              <a:buFont typeface="+mj-lt"/>
              <a:buAutoNum type="alphaUcPeriod" startAt="2"/>
            </a:pPr>
            <a:endParaRPr lang="en-US" sz="1400" dirty="0">
              <a:solidFill>
                <a:srgbClr val="000000"/>
              </a:solidFill>
              <a:latin typeface="Calibri" pitchFamily="34" charset="0"/>
              <a:cs typeface="Calibri" pitchFamily="34" charset="0"/>
            </a:endParaRPr>
          </a:p>
          <a:p>
            <a:pPr marL="1200042" indent="-609545">
              <a:spcBef>
                <a:spcPts val="600"/>
              </a:spcBef>
              <a:spcAft>
                <a:spcPts val="600"/>
              </a:spcAft>
              <a:buClr>
                <a:srgbClr val="008080"/>
              </a:buClr>
              <a:buSzPct val="105000"/>
              <a:buFont typeface="+mj-lt"/>
              <a:buAutoNum type="arabicParenR"/>
            </a:pPr>
            <a:r>
              <a:rPr lang="en-US" sz="1400" dirty="0">
                <a:solidFill>
                  <a:srgbClr val="000000"/>
                </a:solidFill>
                <a:latin typeface="Calibri" pitchFamily="34" charset="0"/>
                <a:cs typeface="Calibri" pitchFamily="34" charset="0"/>
              </a:rPr>
              <a:t>Our </a:t>
            </a:r>
            <a:r>
              <a:rPr lang="en-US" sz="1400" u="sng" dirty="0">
                <a:solidFill>
                  <a:srgbClr val="000000"/>
                </a:solidFill>
                <a:latin typeface="Calibri" pitchFamily="34" charset="0"/>
                <a:cs typeface="Calibri" pitchFamily="34" charset="0"/>
              </a:rPr>
              <a:t>Position</a:t>
            </a:r>
            <a:r>
              <a:rPr lang="en-US" sz="1400" dirty="0">
                <a:solidFill>
                  <a:srgbClr val="000000"/>
                </a:solidFill>
                <a:latin typeface="Calibri" pitchFamily="34" charset="0"/>
                <a:cs typeface="Calibri" pitchFamily="34" charset="0"/>
              </a:rPr>
              <a:t> in Sin (Adam-source)</a:t>
            </a:r>
          </a:p>
          <a:p>
            <a:pPr marL="1200042" indent="-609545">
              <a:spcBef>
                <a:spcPts val="600"/>
              </a:spcBef>
              <a:spcAft>
                <a:spcPts val="600"/>
              </a:spcAft>
              <a:buClr>
                <a:srgbClr val="008080"/>
              </a:buClr>
              <a:buSzPct val="105000"/>
              <a:buFont typeface="+mj-lt"/>
              <a:buAutoNum type="arabicParenR"/>
            </a:pPr>
            <a:endParaRPr lang="en-US" sz="1400" dirty="0">
              <a:solidFill>
                <a:srgbClr val="000000"/>
              </a:solidFill>
              <a:latin typeface="Calibri" pitchFamily="34" charset="0"/>
              <a:cs typeface="Calibri" pitchFamily="34" charset="0"/>
            </a:endParaRPr>
          </a:p>
          <a:p>
            <a:pPr marL="1825460" lvl="3" indent="-609545">
              <a:spcBef>
                <a:spcPts val="600"/>
              </a:spcBef>
              <a:spcAft>
                <a:spcPts val="600"/>
              </a:spcAft>
              <a:buClr>
                <a:srgbClr val="008080"/>
              </a:buClr>
              <a:buSzPct val="105000"/>
              <a:buFont typeface="+mj-lt"/>
              <a:buAutoNum type="alphaLcParenR"/>
            </a:pPr>
            <a:r>
              <a:rPr lang="en-US" sz="1400" dirty="0">
                <a:solidFill>
                  <a:srgbClr val="000000"/>
                </a:solidFill>
                <a:latin typeface="Calibri" pitchFamily="34" charset="0"/>
                <a:cs typeface="Calibri" pitchFamily="34" charset="0"/>
              </a:rPr>
              <a:t>Born into a doomed humanity</a:t>
            </a:r>
          </a:p>
          <a:p>
            <a:pPr marL="2171504" lvl="3" indent="-342869">
              <a:spcBef>
                <a:spcPts val="600"/>
              </a:spcBef>
              <a:spcAft>
                <a:spcPts val="600"/>
              </a:spcAft>
              <a:buClr>
                <a:srgbClr val="008080"/>
              </a:buClr>
              <a:buSzPct val="90000"/>
              <a:buFont typeface="Symbol" pitchFamily="18" charset="2"/>
              <a:buChar char="¨"/>
            </a:pPr>
            <a:r>
              <a:rPr lang="en-US" sz="1400" dirty="0">
                <a:solidFill>
                  <a:srgbClr val="000000"/>
                </a:solidFill>
                <a:latin typeface="Calibri" pitchFamily="34" charset="0"/>
                <a:cs typeface="Calibri" pitchFamily="34" charset="0"/>
              </a:rPr>
              <a:t>“ …in sin my mother conceived me”. (Ps. 51:5)</a:t>
            </a:r>
          </a:p>
          <a:p>
            <a:pPr marL="2171504" lvl="3" indent="-342869">
              <a:spcBef>
                <a:spcPts val="600"/>
              </a:spcBef>
              <a:spcAft>
                <a:spcPts val="600"/>
              </a:spcAft>
              <a:buClr>
                <a:srgbClr val="008080"/>
              </a:buClr>
              <a:buSzPct val="90000"/>
              <a:buFont typeface="Symbol" pitchFamily="18" charset="2"/>
              <a:buChar char="¨"/>
            </a:pPr>
            <a:endParaRPr lang="en-US" sz="1400" dirty="0">
              <a:solidFill>
                <a:srgbClr val="000000"/>
              </a:solidFill>
              <a:latin typeface="Calibri" pitchFamily="34" charset="0"/>
              <a:cs typeface="Calibri" pitchFamily="34" charset="0"/>
            </a:endParaRPr>
          </a:p>
          <a:p>
            <a:pPr marL="1825460" lvl="3" indent="-609545">
              <a:spcBef>
                <a:spcPts val="600"/>
              </a:spcBef>
              <a:spcAft>
                <a:spcPts val="600"/>
              </a:spcAft>
              <a:buClr>
                <a:srgbClr val="008080"/>
              </a:buClr>
              <a:buSzPct val="105000"/>
              <a:buFont typeface="+mj-lt"/>
              <a:buAutoNum type="alphaLcParenR" startAt="2"/>
            </a:pPr>
            <a:r>
              <a:rPr lang="en-US" sz="1400" dirty="0">
                <a:solidFill>
                  <a:srgbClr val="000000"/>
                </a:solidFill>
                <a:latin typeface="Calibri" pitchFamily="34" charset="0"/>
                <a:cs typeface="Calibri" pitchFamily="34" charset="0"/>
              </a:rPr>
              <a:t>We are dead unto God, and alive unto sin.</a:t>
            </a:r>
          </a:p>
          <a:p>
            <a:pPr marL="2171504" lvl="3" indent="-342869">
              <a:spcBef>
                <a:spcPts val="600"/>
              </a:spcBef>
              <a:spcAft>
                <a:spcPts val="600"/>
              </a:spcAft>
              <a:buClr>
                <a:srgbClr val="008080"/>
              </a:buClr>
              <a:buSzPct val="90000"/>
              <a:buFont typeface="Symbol" pitchFamily="18" charset="2"/>
              <a:buChar char="¨"/>
            </a:pPr>
            <a:r>
              <a:rPr lang="en-US" sz="1400" dirty="0">
                <a:solidFill>
                  <a:srgbClr val="000000"/>
                </a:solidFill>
                <a:latin typeface="Calibri" pitchFamily="34" charset="0"/>
                <a:cs typeface="Calibri" pitchFamily="34" charset="0"/>
              </a:rPr>
              <a:t>“dead in trespasses and sins” (Eph. 2:1)</a:t>
            </a:r>
          </a:p>
          <a:p>
            <a:pPr marL="2171504" lvl="3" indent="-342869">
              <a:spcBef>
                <a:spcPts val="600"/>
              </a:spcBef>
              <a:spcAft>
                <a:spcPts val="600"/>
              </a:spcAft>
              <a:buClr>
                <a:srgbClr val="008080"/>
              </a:buClr>
              <a:buSzPct val="90000"/>
              <a:buFont typeface="Symbol" pitchFamily="18" charset="2"/>
              <a:buChar char="¨"/>
            </a:pPr>
            <a:r>
              <a:rPr lang="en-US" sz="1400" dirty="0">
                <a:solidFill>
                  <a:srgbClr val="000000"/>
                </a:solidFill>
                <a:latin typeface="Calibri" pitchFamily="34" charset="0"/>
                <a:cs typeface="Calibri" pitchFamily="34" charset="0"/>
              </a:rPr>
              <a:t>“in Adam all die” (1 Cor. 15:22)</a:t>
            </a:r>
          </a:p>
          <a:p>
            <a:endParaRPr lang="en-US" sz="1400" dirty="0">
              <a:solidFill>
                <a:srgbClr val="000000"/>
              </a:solidFill>
              <a:latin typeface="+mn-lt"/>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11</a:t>
            </a:fld>
            <a:endParaRPr lang="en-US" dirty="0"/>
          </a:p>
        </p:txBody>
      </p:sp>
      <p:sp>
        <p:nvSpPr>
          <p:cNvPr id="5" name="Header Placeholder 4"/>
          <p:cNvSpPr>
            <a:spLocks noGrp="1"/>
          </p:cNvSpPr>
          <p:nvPr>
            <p:ph type="hdr" sz="quarter" idx="11"/>
          </p:nvPr>
        </p:nvSpPr>
        <p:spPr/>
        <p:txBody>
          <a:bodyPr/>
          <a:lstStyle/>
          <a:p>
            <a:pPr>
              <a:defRPr/>
            </a:pPr>
            <a:r>
              <a:rPr lang="en-US"/>
              <a:t>Identification Truth - The Foundation for Eternal Security</a:t>
            </a:r>
            <a:endParaRPr lang="en-US" dirty="0"/>
          </a:p>
        </p:txBody>
      </p:sp>
      <p:sp>
        <p:nvSpPr>
          <p:cNvPr id="9" name="Date Placeholder 8"/>
          <p:cNvSpPr>
            <a:spLocks noGrp="1"/>
          </p:cNvSpPr>
          <p:nvPr>
            <p:ph type="dt" idx="13"/>
          </p:nvPr>
        </p:nvSpPr>
        <p:spPr/>
        <p:txBody>
          <a:bodyPr/>
          <a:lstStyle/>
          <a:p>
            <a:pPr>
              <a:defRPr/>
            </a:pPr>
            <a:fld id="{E233210B-2BFE-4FB0-8D1A-A94F798E44A1}" type="datetime1">
              <a:rPr lang="en-US" smtClean="0"/>
              <a:t>6/16/2016</a:t>
            </a:fld>
            <a:endParaRPr lang="en-US" dirty="0"/>
          </a:p>
        </p:txBody>
      </p:sp>
      <p:sp>
        <p:nvSpPr>
          <p:cNvPr id="6" name="Footer Placeholder 5"/>
          <p:cNvSpPr>
            <a:spLocks noGrp="1"/>
          </p:cNvSpPr>
          <p:nvPr>
            <p:ph type="ftr" sz="quarter" idx="14"/>
          </p:nvPr>
        </p:nvSpPr>
        <p:spPr/>
        <p:txBody>
          <a:bodyPr/>
          <a:lstStyle/>
          <a:p>
            <a:pPr>
              <a:defRPr/>
            </a:pPr>
            <a:r>
              <a:rPr lang="en-US"/>
              <a:t>Jim McGowan, Th.D.</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175" lvl="6" indent="0" algn="l">
              <a:spcBef>
                <a:spcPts val="0"/>
              </a:spcBef>
              <a:spcAft>
                <a:spcPts val="600"/>
              </a:spcAft>
              <a:buClr>
                <a:srgbClr val="008080"/>
              </a:buClr>
              <a:buSzPct val="105000"/>
              <a:buNone/>
            </a:pPr>
            <a:r>
              <a:rPr lang="en-US" sz="3600" b="1" kern="1200" dirty="0">
                <a:solidFill>
                  <a:srgbClr val="000000"/>
                </a:solidFill>
                <a:latin typeface="Calibri" pitchFamily="34" charset="0"/>
                <a:ea typeface="+mn-ea"/>
                <a:cs typeface="Calibri" pitchFamily="34" charset="0"/>
              </a:rPr>
              <a:t>Ps. 51:5 - </a:t>
            </a:r>
            <a:r>
              <a:rPr lang="en-US" sz="3200" b="1" kern="1200" dirty="0">
                <a:solidFill>
                  <a:schemeClr val="bg2"/>
                </a:solidFill>
                <a:latin typeface="Calibri" pitchFamily="34" charset="0"/>
                <a:cs typeface="Calibri" pitchFamily="34" charset="0"/>
              </a:rPr>
              <a:t>…</a:t>
            </a:r>
            <a:r>
              <a:rPr lang="en-US" sz="3200" b="1" u="sng" kern="1200" dirty="0">
                <a:solidFill>
                  <a:srgbClr val="0000CC"/>
                </a:solidFill>
                <a:latin typeface="Calibri" pitchFamily="34" charset="0"/>
                <a:ea typeface="+mn-ea"/>
                <a:cs typeface="Calibri" pitchFamily="34" charset="0"/>
              </a:rPr>
              <a:t>in sin</a:t>
            </a:r>
            <a:r>
              <a:rPr lang="en-US" sz="3200" b="1" kern="1200" dirty="0">
                <a:solidFill>
                  <a:srgbClr val="0000CC"/>
                </a:solidFill>
                <a:latin typeface="Calibri" pitchFamily="34" charset="0"/>
                <a:ea typeface="+mn-ea"/>
                <a:cs typeface="Calibri" pitchFamily="34" charset="0"/>
              </a:rPr>
              <a:t> </a:t>
            </a:r>
            <a:r>
              <a:rPr lang="en-US" sz="3200" b="1" kern="1200" dirty="0">
                <a:solidFill>
                  <a:schemeClr val="tx1">
                    <a:lumMod val="10000"/>
                  </a:schemeClr>
                </a:solidFill>
                <a:latin typeface="Calibri" pitchFamily="34" charset="0"/>
                <a:cs typeface="Calibri" pitchFamily="34" charset="0"/>
              </a:rPr>
              <a:t>my mother conceived me”. </a:t>
            </a:r>
          </a:p>
          <a:p>
            <a:pPr marL="0" lvl="3" indent="0" algn="l">
              <a:spcBef>
                <a:spcPts val="600"/>
              </a:spcBef>
              <a:spcAft>
                <a:spcPts val="600"/>
              </a:spcAft>
              <a:buClr>
                <a:srgbClr val="008080"/>
              </a:buClr>
              <a:buSzPct val="90000"/>
              <a:buNone/>
            </a:pPr>
            <a:r>
              <a:rPr lang="en-US" sz="3600" b="1" dirty="0">
                <a:solidFill>
                  <a:schemeClr val="tx1">
                    <a:lumMod val="10000"/>
                  </a:schemeClr>
                </a:solidFill>
                <a:latin typeface="Calibri" pitchFamily="34" charset="0"/>
                <a:cs typeface="Calibri" pitchFamily="34" charset="0"/>
              </a:rPr>
              <a:t>Eph. 2:1 - </a:t>
            </a:r>
            <a:r>
              <a:rPr lang="en-US" sz="3200" b="1" dirty="0">
                <a:solidFill>
                  <a:schemeClr val="tx1">
                    <a:lumMod val="10000"/>
                  </a:schemeClr>
                </a:solidFill>
                <a:latin typeface="Calibri" pitchFamily="34" charset="0"/>
                <a:cs typeface="Calibri" pitchFamily="34" charset="0"/>
              </a:rPr>
              <a:t>“dead </a:t>
            </a:r>
            <a:r>
              <a:rPr lang="en-US" sz="3200" b="1" u="sng" dirty="0">
                <a:solidFill>
                  <a:srgbClr val="0000CC"/>
                </a:solidFill>
                <a:latin typeface="Calibri" pitchFamily="34" charset="0"/>
                <a:cs typeface="Calibri" pitchFamily="34" charset="0"/>
              </a:rPr>
              <a:t>in trespasses and sins</a:t>
            </a:r>
            <a:r>
              <a:rPr lang="en-US" sz="3200" b="1" dirty="0">
                <a:solidFill>
                  <a:schemeClr val="tx1">
                    <a:lumMod val="10000"/>
                  </a:schemeClr>
                </a:solidFill>
                <a:latin typeface="Calibri" pitchFamily="34" charset="0"/>
                <a:cs typeface="Calibri" pitchFamily="34" charset="0"/>
              </a:rPr>
              <a:t>”</a:t>
            </a:r>
          </a:p>
          <a:p>
            <a:pPr marL="0" lvl="3" algn="l">
              <a:spcBef>
                <a:spcPts val="600"/>
              </a:spcBef>
              <a:spcAft>
                <a:spcPts val="600"/>
              </a:spcAft>
              <a:buClr>
                <a:srgbClr val="008080"/>
              </a:buClr>
              <a:buSzPct val="90000"/>
              <a:buNone/>
            </a:pPr>
            <a:r>
              <a:rPr lang="en-US" sz="3600" b="1" dirty="0">
                <a:solidFill>
                  <a:schemeClr val="tx1">
                    <a:lumMod val="10000"/>
                  </a:schemeClr>
                </a:solidFill>
                <a:latin typeface="Calibri" pitchFamily="34" charset="0"/>
                <a:cs typeface="Calibri" pitchFamily="34" charset="0"/>
              </a:rPr>
              <a:t>1 Cor. 15:22 - </a:t>
            </a:r>
            <a:r>
              <a:rPr lang="en-US" sz="3200" b="1" dirty="0">
                <a:solidFill>
                  <a:schemeClr val="tx1">
                    <a:lumMod val="10000"/>
                  </a:schemeClr>
                </a:solidFill>
                <a:latin typeface="Calibri" pitchFamily="34" charset="0"/>
                <a:cs typeface="Calibri" pitchFamily="34" charset="0"/>
              </a:rPr>
              <a:t>“</a:t>
            </a:r>
            <a:r>
              <a:rPr lang="en-US" sz="3200" b="1" u="sng" dirty="0">
                <a:solidFill>
                  <a:srgbClr val="0000CC"/>
                </a:solidFill>
                <a:latin typeface="Calibri" pitchFamily="34" charset="0"/>
                <a:cs typeface="Calibri" pitchFamily="34" charset="0"/>
              </a:rPr>
              <a:t>in Adam</a:t>
            </a:r>
            <a:r>
              <a:rPr lang="en-US" sz="3200" b="1" dirty="0">
                <a:solidFill>
                  <a:srgbClr val="0000CC"/>
                </a:solidFill>
                <a:latin typeface="Calibri" pitchFamily="34" charset="0"/>
                <a:cs typeface="Calibri" pitchFamily="34" charset="0"/>
              </a:rPr>
              <a:t> </a:t>
            </a:r>
            <a:r>
              <a:rPr lang="en-US" sz="3200" b="1" dirty="0">
                <a:solidFill>
                  <a:schemeClr val="tx1">
                    <a:lumMod val="10000"/>
                  </a:schemeClr>
                </a:solidFill>
                <a:latin typeface="Calibri" pitchFamily="34" charset="0"/>
                <a:cs typeface="Calibri" pitchFamily="34" charset="0"/>
              </a:rPr>
              <a:t>all die”</a:t>
            </a:r>
          </a:p>
          <a:p>
            <a:pPr defTabSz="911143">
              <a:defRPr/>
            </a:pPr>
            <a:endParaRPr lang="en-US" sz="1400" dirty="0">
              <a:solidFill>
                <a:srgbClr val="000000"/>
              </a:solidFill>
              <a:latin typeface="+mn-lt"/>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12</a:t>
            </a:fld>
            <a:endParaRPr lang="en-US" dirty="0"/>
          </a:p>
        </p:txBody>
      </p:sp>
      <p:sp>
        <p:nvSpPr>
          <p:cNvPr id="5" name="Header Placeholder 4"/>
          <p:cNvSpPr>
            <a:spLocks noGrp="1"/>
          </p:cNvSpPr>
          <p:nvPr>
            <p:ph type="hdr" sz="quarter" idx="11"/>
          </p:nvPr>
        </p:nvSpPr>
        <p:spPr/>
        <p:txBody>
          <a:bodyPr/>
          <a:lstStyle/>
          <a:p>
            <a:pPr>
              <a:defRPr/>
            </a:pPr>
            <a:r>
              <a:rPr lang="en-US"/>
              <a:t>Identification Truth - The Foundation for Eternal Security</a:t>
            </a:r>
            <a:endParaRPr lang="en-US" dirty="0"/>
          </a:p>
        </p:txBody>
      </p:sp>
      <p:sp>
        <p:nvSpPr>
          <p:cNvPr id="9" name="Date Placeholder 8"/>
          <p:cNvSpPr>
            <a:spLocks noGrp="1"/>
          </p:cNvSpPr>
          <p:nvPr>
            <p:ph type="dt" idx="13"/>
          </p:nvPr>
        </p:nvSpPr>
        <p:spPr/>
        <p:txBody>
          <a:bodyPr/>
          <a:lstStyle/>
          <a:p>
            <a:pPr>
              <a:defRPr/>
            </a:pPr>
            <a:fld id="{041BD9CF-FC21-4C44-A04F-DD0F59B78690}" type="datetime1">
              <a:rPr lang="en-US" smtClean="0"/>
              <a:t>6/16/2016</a:t>
            </a:fld>
            <a:endParaRPr lang="en-US" dirty="0"/>
          </a:p>
        </p:txBody>
      </p:sp>
      <p:sp>
        <p:nvSpPr>
          <p:cNvPr id="6" name="Footer Placeholder 5"/>
          <p:cNvSpPr>
            <a:spLocks noGrp="1"/>
          </p:cNvSpPr>
          <p:nvPr>
            <p:ph type="ftr" sz="quarter" idx="14"/>
          </p:nvPr>
        </p:nvSpPr>
        <p:spPr/>
        <p:txBody>
          <a:bodyPr/>
          <a:lstStyle/>
          <a:p>
            <a:pPr>
              <a:defRPr/>
            </a:pPr>
            <a:r>
              <a:rPr lang="en-US"/>
              <a:t>Jim McGowan, Th.D.</a:t>
            </a:r>
            <a:endParaRPr lang="en-US" dirty="0"/>
          </a:p>
        </p:txBody>
      </p:sp>
    </p:spTree>
    <p:extLst>
      <p:ext uri="{BB962C8B-B14F-4D97-AF65-F5344CB8AC3E}">
        <p14:creationId xmlns:p14="http://schemas.microsoft.com/office/powerpoint/2010/main" val="3302353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200042" indent="-609545">
              <a:spcBef>
                <a:spcPts val="600"/>
              </a:spcBef>
              <a:spcAft>
                <a:spcPts val="600"/>
              </a:spcAft>
              <a:buClr>
                <a:srgbClr val="008080"/>
              </a:buClr>
              <a:buSzPct val="105000"/>
              <a:buFont typeface="+mj-lt"/>
              <a:buAutoNum type="arabicParenR" startAt="2"/>
            </a:pPr>
            <a:r>
              <a:rPr lang="en-US" sz="1400" dirty="0">
                <a:solidFill>
                  <a:srgbClr val="000000"/>
                </a:solidFill>
                <a:latin typeface="Calibri" pitchFamily="34" charset="0"/>
                <a:cs typeface="Calibri" pitchFamily="34" charset="0"/>
              </a:rPr>
              <a:t>Our </a:t>
            </a:r>
            <a:r>
              <a:rPr lang="en-US" sz="1400" u="sng" dirty="0">
                <a:solidFill>
                  <a:srgbClr val="000000"/>
                </a:solidFill>
                <a:latin typeface="Calibri" pitchFamily="34" charset="0"/>
                <a:cs typeface="Calibri" pitchFamily="34" charset="0"/>
              </a:rPr>
              <a:t>Nature</a:t>
            </a:r>
            <a:r>
              <a:rPr lang="en-US" sz="1400" dirty="0">
                <a:solidFill>
                  <a:srgbClr val="000000"/>
                </a:solidFill>
                <a:latin typeface="Calibri" pitchFamily="34" charset="0"/>
                <a:cs typeface="Calibri" pitchFamily="34" charset="0"/>
              </a:rPr>
              <a:t> of Sin (Adam-nature)</a:t>
            </a:r>
          </a:p>
          <a:p>
            <a:pPr marL="1200042" indent="-609545">
              <a:spcBef>
                <a:spcPts val="600"/>
              </a:spcBef>
              <a:spcAft>
                <a:spcPts val="600"/>
              </a:spcAft>
              <a:buClr>
                <a:srgbClr val="008080"/>
              </a:buClr>
              <a:buSzPct val="105000"/>
              <a:buFont typeface="+mj-lt"/>
              <a:buAutoNum type="arabicParenR" startAt="2"/>
            </a:pPr>
            <a:endParaRPr lang="en-US" sz="1400" dirty="0">
              <a:solidFill>
                <a:srgbClr val="000000"/>
              </a:solidFill>
              <a:latin typeface="Calibri" pitchFamily="34" charset="0"/>
              <a:cs typeface="Calibri" pitchFamily="34" charset="0"/>
            </a:endParaRPr>
          </a:p>
          <a:p>
            <a:pPr marL="1825460" lvl="3" indent="-609545">
              <a:spcBef>
                <a:spcPts val="600"/>
              </a:spcBef>
              <a:spcAft>
                <a:spcPts val="600"/>
              </a:spcAft>
              <a:buClr>
                <a:srgbClr val="008080"/>
              </a:buClr>
              <a:buSzPct val="105000"/>
              <a:buFont typeface="+mj-lt"/>
              <a:buAutoNum type="alphaLcParenR"/>
            </a:pPr>
            <a:r>
              <a:rPr lang="en-US" sz="1400" dirty="0">
                <a:solidFill>
                  <a:srgbClr val="000000"/>
                </a:solidFill>
                <a:latin typeface="Calibri" pitchFamily="34" charset="0"/>
                <a:cs typeface="Calibri" pitchFamily="34" charset="0"/>
              </a:rPr>
              <a:t>Our position in Adam resulted in our being sinful beings by nature, with a propensity for a life that is sinful </a:t>
            </a:r>
          </a:p>
          <a:p>
            <a:pPr marL="1825460" lvl="3" indent="-609545">
              <a:spcBef>
                <a:spcPts val="600"/>
              </a:spcBef>
              <a:spcAft>
                <a:spcPts val="600"/>
              </a:spcAft>
              <a:buClr>
                <a:srgbClr val="008080"/>
              </a:buClr>
              <a:buSzPct val="105000"/>
              <a:buFont typeface="+mj-lt"/>
              <a:buAutoNum type="alphaLcParenR"/>
            </a:pPr>
            <a:endParaRPr lang="en-US" sz="1400" dirty="0">
              <a:solidFill>
                <a:srgbClr val="000000"/>
              </a:solidFill>
              <a:latin typeface="Calibri" pitchFamily="34" charset="0"/>
              <a:cs typeface="Calibri" pitchFamily="34" charset="0"/>
            </a:endParaRPr>
          </a:p>
          <a:p>
            <a:pPr marL="2171504" lvl="3" indent="-342869">
              <a:spcBef>
                <a:spcPts val="600"/>
              </a:spcBef>
              <a:spcAft>
                <a:spcPts val="600"/>
              </a:spcAft>
              <a:buClr>
                <a:srgbClr val="008080"/>
              </a:buClr>
              <a:buSzPct val="90000"/>
              <a:buFont typeface="Symbol" pitchFamily="18" charset="2"/>
              <a:buChar char="¨"/>
            </a:pPr>
            <a:r>
              <a:rPr lang="en-US" sz="1400" dirty="0">
                <a:solidFill>
                  <a:srgbClr val="000000"/>
                </a:solidFill>
                <a:latin typeface="Calibri" pitchFamily="34" charset="0"/>
                <a:cs typeface="Calibri" pitchFamily="34" charset="0"/>
              </a:rPr>
              <a:t>“in Adam”, we are “by nature the children of wrath (Eph. 2:3)</a:t>
            </a:r>
          </a:p>
          <a:p>
            <a:endParaRPr lang="en-US" sz="1400" dirty="0">
              <a:solidFill>
                <a:srgbClr val="000000"/>
              </a:solidFill>
              <a:latin typeface="+mn-lt"/>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13</a:t>
            </a:fld>
            <a:endParaRPr lang="en-US" dirty="0"/>
          </a:p>
        </p:txBody>
      </p:sp>
      <p:sp>
        <p:nvSpPr>
          <p:cNvPr id="5" name="Header Placeholder 4"/>
          <p:cNvSpPr>
            <a:spLocks noGrp="1"/>
          </p:cNvSpPr>
          <p:nvPr>
            <p:ph type="hdr" sz="quarter" idx="11"/>
          </p:nvPr>
        </p:nvSpPr>
        <p:spPr/>
        <p:txBody>
          <a:bodyPr/>
          <a:lstStyle/>
          <a:p>
            <a:pPr>
              <a:defRPr/>
            </a:pPr>
            <a:r>
              <a:rPr lang="en-US"/>
              <a:t>Identification Truth - The Foundation for Eternal Security</a:t>
            </a:r>
            <a:endParaRPr lang="en-US" dirty="0"/>
          </a:p>
        </p:txBody>
      </p:sp>
      <p:sp>
        <p:nvSpPr>
          <p:cNvPr id="9" name="Date Placeholder 8"/>
          <p:cNvSpPr>
            <a:spLocks noGrp="1"/>
          </p:cNvSpPr>
          <p:nvPr>
            <p:ph type="dt" idx="13"/>
          </p:nvPr>
        </p:nvSpPr>
        <p:spPr/>
        <p:txBody>
          <a:bodyPr/>
          <a:lstStyle/>
          <a:p>
            <a:pPr>
              <a:defRPr/>
            </a:pPr>
            <a:fld id="{491BC93B-26EE-4E23-AF55-DF6A9CBF0C02}" type="datetime1">
              <a:rPr lang="en-US" smtClean="0"/>
              <a:t>6/16/2016</a:t>
            </a:fld>
            <a:endParaRPr lang="en-US" dirty="0"/>
          </a:p>
        </p:txBody>
      </p:sp>
      <p:sp>
        <p:nvSpPr>
          <p:cNvPr id="6" name="Footer Placeholder 5"/>
          <p:cNvSpPr>
            <a:spLocks noGrp="1"/>
          </p:cNvSpPr>
          <p:nvPr>
            <p:ph type="ftr" sz="quarter" idx="14"/>
          </p:nvPr>
        </p:nvSpPr>
        <p:spPr/>
        <p:txBody>
          <a:bodyPr/>
          <a:lstStyle/>
          <a:p>
            <a:pPr>
              <a:defRPr/>
            </a:pPr>
            <a:r>
              <a:rPr lang="en-US"/>
              <a:t>Jim McGowan, Th.D.</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200042" indent="-609545">
              <a:spcBef>
                <a:spcPts val="600"/>
              </a:spcBef>
              <a:spcAft>
                <a:spcPts val="600"/>
              </a:spcAft>
              <a:buClr>
                <a:srgbClr val="008080"/>
              </a:buClr>
              <a:buSzPct val="105000"/>
              <a:buFont typeface="+mj-lt"/>
              <a:buAutoNum type="arabicParenR" startAt="2"/>
            </a:pPr>
            <a:r>
              <a:rPr lang="en-US" b="1" dirty="0">
                <a:solidFill>
                  <a:srgbClr val="000000"/>
                </a:solidFill>
                <a:latin typeface="Calibri" pitchFamily="34" charset="0"/>
                <a:cs typeface="Calibri" pitchFamily="34" charset="0"/>
              </a:rPr>
              <a:t>Our </a:t>
            </a:r>
            <a:r>
              <a:rPr lang="en-US" b="1" u="sng" dirty="0">
                <a:solidFill>
                  <a:srgbClr val="0000CC"/>
                </a:solidFill>
                <a:latin typeface="Calibri" pitchFamily="34" charset="0"/>
                <a:cs typeface="Calibri" pitchFamily="34" charset="0"/>
              </a:rPr>
              <a:t>Nature</a:t>
            </a:r>
            <a:r>
              <a:rPr lang="en-US" b="1" dirty="0">
                <a:solidFill>
                  <a:srgbClr val="000000"/>
                </a:solidFill>
                <a:latin typeface="Calibri" pitchFamily="34" charset="0"/>
                <a:cs typeface="Calibri" pitchFamily="34" charset="0"/>
              </a:rPr>
              <a:t> of Sin (Adam-</a:t>
            </a:r>
            <a:r>
              <a:rPr lang="en-US" b="1" dirty="0">
                <a:solidFill>
                  <a:srgbClr val="0000CC"/>
                </a:solidFill>
                <a:latin typeface="Calibri" pitchFamily="34" charset="0"/>
                <a:cs typeface="Calibri" pitchFamily="34" charset="0"/>
              </a:rPr>
              <a:t>nature</a:t>
            </a:r>
            <a:r>
              <a:rPr lang="en-US" b="1" dirty="0">
                <a:solidFill>
                  <a:srgbClr val="000000"/>
                </a:solidFill>
                <a:latin typeface="Calibri" pitchFamily="34" charset="0"/>
                <a:cs typeface="Calibri" pitchFamily="34" charset="0"/>
              </a:rPr>
              <a:t>) – cont’d</a:t>
            </a:r>
          </a:p>
          <a:p>
            <a:pPr marL="1825460" lvl="3" indent="-609545">
              <a:spcBef>
                <a:spcPts val="600"/>
              </a:spcBef>
              <a:spcAft>
                <a:spcPts val="600"/>
              </a:spcAft>
              <a:buClr>
                <a:srgbClr val="008080"/>
              </a:buClr>
              <a:buSzPct val="105000"/>
              <a:buFont typeface="+mj-lt"/>
              <a:buAutoNum type="alphaLcParenR" startAt="3"/>
            </a:pPr>
            <a:r>
              <a:rPr lang="en-US" b="1" dirty="0">
                <a:solidFill>
                  <a:srgbClr val="000000"/>
                </a:solidFill>
                <a:latin typeface="Calibri" pitchFamily="34" charset="0"/>
                <a:cs typeface="Calibri" pitchFamily="34" charset="0"/>
              </a:rPr>
              <a:t>Our </a:t>
            </a:r>
            <a:r>
              <a:rPr lang="en-US" b="1" dirty="0" err="1">
                <a:solidFill>
                  <a:srgbClr val="000000"/>
                </a:solidFill>
                <a:latin typeface="Calibri" pitchFamily="34" charset="0"/>
                <a:cs typeface="Calibri" pitchFamily="34" charset="0"/>
              </a:rPr>
              <a:t>Adamic</a:t>
            </a:r>
            <a:r>
              <a:rPr lang="en-US" b="1" dirty="0">
                <a:solidFill>
                  <a:srgbClr val="000000"/>
                </a:solidFill>
                <a:latin typeface="Calibri" pitchFamily="34" charset="0"/>
                <a:cs typeface="Calibri" pitchFamily="34" charset="0"/>
              </a:rPr>
              <a:t> nature can NEVER change, NEVER be improved, NEVER be reformed, NEVER be rehabilitated  because:</a:t>
            </a:r>
          </a:p>
          <a:p>
            <a:pPr marL="1828635" lvl="3" defTabSz="857173">
              <a:spcBef>
                <a:spcPts val="600"/>
              </a:spcBef>
              <a:spcAft>
                <a:spcPts val="600"/>
              </a:spcAft>
              <a:buClr>
                <a:srgbClr val="008080"/>
              </a:buClr>
              <a:buSzPct val="90000"/>
            </a:pPr>
            <a:r>
              <a:rPr lang="en-US" b="1" dirty="0">
                <a:solidFill>
                  <a:srgbClr val="7030A0"/>
                </a:solidFill>
                <a:latin typeface="Calibri" pitchFamily="34" charset="0"/>
                <a:cs typeface="Calibri" pitchFamily="34" charset="0"/>
              </a:rPr>
              <a:t>“That which is born of the flesh is flesh” (John 3:6).</a:t>
            </a:r>
          </a:p>
          <a:p>
            <a:pPr marL="1825460" lvl="3" indent="-609545">
              <a:spcBef>
                <a:spcPts val="600"/>
              </a:spcBef>
              <a:spcAft>
                <a:spcPts val="600"/>
              </a:spcAft>
              <a:buClr>
                <a:srgbClr val="008080"/>
              </a:buClr>
              <a:buSzPct val="105000"/>
              <a:buFont typeface="+mj-lt"/>
              <a:buAutoNum type="alphaLcParenR" startAt="4"/>
            </a:pPr>
            <a:r>
              <a:rPr lang="en-US" b="1" dirty="0">
                <a:solidFill>
                  <a:srgbClr val="000000"/>
                </a:solidFill>
                <a:latin typeface="Calibri" pitchFamily="34" charset="0"/>
                <a:cs typeface="Calibri" pitchFamily="34" charset="0"/>
              </a:rPr>
              <a:t>“in Adam”, we are </a:t>
            </a:r>
            <a:r>
              <a:rPr lang="en-US" b="1" u="sng" dirty="0">
                <a:solidFill>
                  <a:srgbClr val="000000"/>
                </a:solidFill>
                <a:latin typeface="Calibri" pitchFamily="34" charset="0"/>
                <a:cs typeface="Calibri" pitchFamily="34" charset="0"/>
              </a:rPr>
              <a:t>entirely self-centered; totally and irreparably against God.</a:t>
            </a:r>
          </a:p>
          <a:p>
            <a:endParaRPr lang="en-US" dirty="0">
              <a:solidFill>
                <a:srgbClr val="000000"/>
              </a:solidFill>
              <a:latin typeface="+mn-lt"/>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14</a:t>
            </a:fld>
            <a:endParaRPr lang="en-US" dirty="0"/>
          </a:p>
        </p:txBody>
      </p:sp>
      <p:sp>
        <p:nvSpPr>
          <p:cNvPr id="5" name="Header Placeholder 4"/>
          <p:cNvSpPr>
            <a:spLocks noGrp="1"/>
          </p:cNvSpPr>
          <p:nvPr>
            <p:ph type="hdr" sz="quarter" idx="11"/>
          </p:nvPr>
        </p:nvSpPr>
        <p:spPr/>
        <p:txBody>
          <a:bodyPr/>
          <a:lstStyle/>
          <a:p>
            <a:pPr>
              <a:defRPr/>
            </a:pPr>
            <a:r>
              <a:rPr lang="en-US"/>
              <a:t>Identification Truth - The Foundation for Eternal Security</a:t>
            </a:r>
            <a:endParaRPr lang="en-US" dirty="0"/>
          </a:p>
        </p:txBody>
      </p:sp>
      <p:sp>
        <p:nvSpPr>
          <p:cNvPr id="9" name="Date Placeholder 8"/>
          <p:cNvSpPr>
            <a:spLocks noGrp="1"/>
          </p:cNvSpPr>
          <p:nvPr>
            <p:ph type="dt" idx="13"/>
          </p:nvPr>
        </p:nvSpPr>
        <p:spPr/>
        <p:txBody>
          <a:bodyPr/>
          <a:lstStyle/>
          <a:p>
            <a:pPr>
              <a:defRPr/>
            </a:pPr>
            <a:fld id="{2B94FFEE-4887-4566-8837-5BA98866E193}" type="datetime1">
              <a:rPr lang="en-US" smtClean="0"/>
              <a:t>6/16/2016</a:t>
            </a:fld>
            <a:endParaRPr lang="en-US" dirty="0"/>
          </a:p>
        </p:txBody>
      </p:sp>
      <p:sp>
        <p:nvSpPr>
          <p:cNvPr id="6" name="Footer Placeholder 5"/>
          <p:cNvSpPr>
            <a:spLocks noGrp="1"/>
          </p:cNvSpPr>
          <p:nvPr>
            <p:ph type="ftr" sz="quarter" idx="14"/>
          </p:nvPr>
        </p:nvSpPr>
        <p:spPr/>
        <p:txBody>
          <a:bodyPr/>
          <a:lstStyle/>
          <a:p>
            <a:pPr>
              <a:defRPr/>
            </a:pPr>
            <a:r>
              <a:rPr lang="en-US"/>
              <a:t>Jim McGowan, Th.D.</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3175" lvl="6" indent="0" algn="l">
              <a:spcBef>
                <a:spcPts val="0"/>
              </a:spcBef>
              <a:spcAft>
                <a:spcPts val="600"/>
              </a:spcAft>
              <a:buClr>
                <a:srgbClr val="008080"/>
              </a:buClr>
              <a:buSzPct val="105000"/>
              <a:buNone/>
            </a:pPr>
            <a:r>
              <a:rPr lang="en-US" sz="4000" b="1" kern="1200" dirty="0">
                <a:solidFill>
                  <a:srgbClr val="000000"/>
                </a:solidFill>
                <a:latin typeface="Calibri" pitchFamily="34" charset="0"/>
                <a:ea typeface="+mn-ea"/>
                <a:cs typeface="Calibri" pitchFamily="34" charset="0"/>
              </a:rPr>
              <a:t>Eph. 2:3 - </a:t>
            </a:r>
            <a:r>
              <a:rPr lang="en-US" sz="3600" b="1" kern="1200" dirty="0">
                <a:solidFill>
                  <a:srgbClr val="000000"/>
                </a:solidFill>
                <a:latin typeface="Calibri" pitchFamily="34" charset="0"/>
                <a:ea typeface="+mn-ea"/>
                <a:cs typeface="Calibri" pitchFamily="34" charset="0"/>
              </a:rPr>
              <a:t>“in Adam”, we are “by nature the </a:t>
            </a:r>
            <a:r>
              <a:rPr lang="en-US" sz="3600" b="1" u="sng" kern="1200" dirty="0">
                <a:solidFill>
                  <a:srgbClr val="0000CC"/>
                </a:solidFill>
                <a:latin typeface="Calibri" pitchFamily="34" charset="0"/>
                <a:ea typeface="+mn-ea"/>
                <a:cs typeface="Calibri" pitchFamily="34" charset="0"/>
              </a:rPr>
              <a:t>children of wrath </a:t>
            </a:r>
            <a:r>
              <a:rPr lang="en-US" sz="3600" b="1" kern="1200" dirty="0">
                <a:solidFill>
                  <a:srgbClr val="000000"/>
                </a:solidFill>
                <a:latin typeface="Calibri" pitchFamily="34" charset="0"/>
                <a:cs typeface="Calibri" pitchFamily="34" charset="0"/>
              </a:rPr>
              <a:t>(NASB)</a:t>
            </a:r>
          </a:p>
          <a:p>
            <a:pPr marL="3175" lvl="6" indent="0" algn="l">
              <a:spcBef>
                <a:spcPts val="0"/>
              </a:spcBef>
              <a:spcAft>
                <a:spcPts val="600"/>
              </a:spcAft>
              <a:buClr>
                <a:srgbClr val="008080"/>
              </a:buClr>
              <a:buSzPct val="105000"/>
              <a:buNone/>
            </a:pPr>
            <a:r>
              <a:rPr lang="en-US" sz="4000" b="1" kern="1200" dirty="0">
                <a:solidFill>
                  <a:srgbClr val="000000"/>
                </a:solidFill>
                <a:latin typeface="Calibri" pitchFamily="34" charset="0"/>
                <a:ea typeface="+mn-ea"/>
                <a:cs typeface="Calibri" pitchFamily="34" charset="0"/>
              </a:rPr>
              <a:t>1 Cor. 2:14 - </a:t>
            </a:r>
            <a:r>
              <a:rPr lang="en-US" sz="3600" b="1" kern="1200" dirty="0">
                <a:solidFill>
                  <a:srgbClr val="000000"/>
                </a:solidFill>
                <a:latin typeface="Calibri" pitchFamily="34" charset="0"/>
                <a:ea typeface="+mn-ea"/>
                <a:cs typeface="Calibri" pitchFamily="34" charset="0"/>
              </a:rPr>
              <a:t>“…the natural man* (the “in Adam” man) </a:t>
            </a:r>
            <a:r>
              <a:rPr lang="en-US" sz="3600" b="1" u="sng" kern="1200" dirty="0">
                <a:solidFill>
                  <a:srgbClr val="0000CC"/>
                </a:solidFill>
                <a:latin typeface="Calibri" pitchFamily="34" charset="0"/>
                <a:ea typeface="+mn-ea"/>
                <a:cs typeface="Calibri" pitchFamily="34" charset="0"/>
              </a:rPr>
              <a:t>does not receive the things of the Spirit</a:t>
            </a:r>
            <a:r>
              <a:rPr lang="en-US" sz="3600" b="1" kern="1200" dirty="0">
                <a:solidFill>
                  <a:srgbClr val="0000CC"/>
                </a:solidFill>
                <a:latin typeface="Calibri" pitchFamily="34" charset="0"/>
                <a:ea typeface="+mn-ea"/>
                <a:cs typeface="Calibri" pitchFamily="34" charset="0"/>
              </a:rPr>
              <a:t> </a:t>
            </a:r>
            <a:r>
              <a:rPr lang="en-US" sz="3600" b="1" kern="1200" dirty="0">
                <a:solidFill>
                  <a:srgbClr val="000000"/>
                </a:solidFill>
                <a:latin typeface="Calibri" pitchFamily="34" charset="0"/>
                <a:ea typeface="+mn-ea"/>
                <a:cs typeface="Calibri" pitchFamily="34" charset="0"/>
              </a:rPr>
              <a:t>of God, for they are foolishness to him; </a:t>
            </a:r>
            <a:r>
              <a:rPr lang="en-US" sz="3600" b="1" u="sng" kern="1200" dirty="0">
                <a:solidFill>
                  <a:srgbClr val="0000CC"/>
                </a:solidFill>
                <a:latin typeface="Calibri" pitchFamily="34" charset="0"/>
                <a:ea typeface="+mn-ea"/>
                <a:cs typeface="Calibri" pitchFamily="34" charset="0"/>
              </a:rPr>
              <a:t>nor can he know them</a:t>
            </a:r>
            <a:r>
              <a:rPr lang="en-US" sz="3600" b="1" kern="1200" dirty="0">
                <a:solidFill>
                  <a:srgbClr val="000000"/>
                </a:solidFill>
                <a:latin typeface="Calibri" pitchFamily="34" charset="0"/>
                <a:ea typeface="+mn-ea"/>
                <a:cs typeface="Calibri" pitchFamily="34" charset="0"/>
              </a:rPr>
              <a:t>, because they are spiritually discerned.” </a:t>
            </a:r>
            <a:r>
              <a:rPr lang="en-US" sz="3600" b="1" kern="1200" dirty="0">
                <a:solidFill>
                  <a:srgbClr val="000000"/>
                </a:solidFill>
                <a:latin typeface="Calibri" pitchFamily="34" charset="0"/>
                <a:cs typeface="Calibri" pitchFamily="34" charset="0"/>
              </a:rPr>
              <a:t>(NASB)</a:t>
            </a:r>
          </a:p>
          <a:p>
            <a:pPr marL="3175" lvl="6" indent="0" algn="l">
              <a:spcBef>
                <a:spcPts val="0"/>
              </a:spcBef>
              <a:spcAft>
                <a:spcPts val="600"/>
              </a:spcAft>
              <a:buClr>
                <a:srgbClr val="008080"/>
              </a:buClr>
              <a:buSzPct val="105000"/>
              <a:buNone/>
            </a:pPr>
            <a:r>
              <a:rPr lang="en-US" sz="4000" b="1" kern="1200" dirty="0">
                <a:solidFill>
                  <a:srgbClr val="000000"/>
                </a:solidFill>
                <a:latin typeface="Calibri" pitchFamily="34" charset="0"/>
                <a:ea typeface="+mn-ea"/>
                <a:cs typeface="Calibri" pitchFamily="34" charset="0"/>
              </a:rPr>
              <a:t>John 3:6 - </a:t>
            </a:r>
            <a:r>
              <a:rPr lang="en-US" sz="3600" b="1" kern="1200" dirty="0">
                <a:solidFill>
                  <a:srgbClr val="000000"/>
                </a:solidFill>
                <a:latin typeface="Calibri" pitchFamily="34" charset="0"/>
                <a:cs typeface="Calibri" pitchFamily="34" charset="0"/>
              </a:rPr>
              <a:t>“That which is born of the flesh is flesh” (NASB)</a:t>
            </a:r>
          </a:p>
          <a:p>
            <a:pPr algn="l" defTabSz="911143">
              <a:defRPr/>
            </a:pPr>
            <a:endParaRPr lang="en-US" sz="1400" dirty="0">
              <a:solidFill>
                <a:srgbClr val="000000"/>
              </a:solidFill>
              <a:latin typeface="+mn-lt"/>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15</a:t>
            </a:fld>
            <a:endParaRPr lang="en-US" dirty="0"/>
          </a:p>
        </p:txBody>
      </p:sp>
      <p:sp>
        <p:nvSpPr>
          <p:cNvPr id="5" name="Header Placeholder 4"/>
          <p:cNvSpPr>
            <a:spLocks noGrp="1"/>
          </p:cNvSpPr>
          <p:nvPr>
            <p:ph type="hdr" sz="quarter" idx="11"/>
          </p:nvPr>
        </p:nvSpPr>
        <p:spPr/>
        <p:txBody>
          <a:bodyPr/>
          <a:lstStyle/>
          <a:p>
            <a:pPr>
              <a:defRPr/>
            </a:pPr>
            <a:r>
              <a:rPr lang="en-US"/>
              <a:t>Identification Truth - The Foundation for Eternal Security</a:t>
            </a:r>
            <a:endParaRPr lang="en-US" dirty="0"/>
          </a:p>
        </p:txBody>
      </p:sp>
      <p:sp>
        <p:nvSpPr>
          <p:cNvPr id="9" name="Date Placeholder 8"/>
          <p:cNvSpPr>
            <a:spLocks noGrp="1"/>
          </p:cNvSpPr>
          <p:nvPr>
            <p:ph type="dt" idx="13"/>
          </p:nvPr>
        </p:nvSpPr>
        <p:spPr/>
        <p:txBody>
          <a:bodyPr/>
          <a:lstStyle/>
          <a:p>
            <a:pPr>
              <a:defRPr/>
            </a:pPr>
            <a:fld id="{839A8212-D021-4BA3-A905-75E50931FEC0}" type="datetime1">
              <a:rPr lang="en-US" smtClean="0"/>
              <a:t>6/16/2016</a:t>
            </a:fld>
            <a:endParaRPr lang="en-US" dirty="0"/>
          </a:p>
        </p:txBody>
      </p:sp>
      <p:sp>
        <p:nvSpPr>
          <p:cNvPr id="6" name="Footer Placeholder 5"/>
          <p:cNvSpPr>
            <a:spLocks noGrp="1"/>
          </p:cNvSpPr>
          <p:nvPr>
            <p:ph type="ftr" sz="quarter" idx="14"/>
          </p:nvPr>
        </p:nvSpPr>
        <p:spPr/>
        <p:txBody>
          <a:bodyPr/>
          <a:lstStyle/>
          <a:p>
            <a:pPr>
              <a:defRPr/>
            </a:pPr>
            <a:r>
              <a:rPr lang="en-US"/>
              <a:t>Jim McGowan, Th.D.</a:t>
            </a:r>
            <a:endParaRPr lang="en-US" dirty="0"/>
          </a:p>
        </p:txBody>
      </p:sp>
    </p:spTree>
    <p:extLst>
      <p:ext uri="{BB962C8B-B14F-4D97-AF65-F5344CB8AC3E}">
        <p14:creationId xmlns:p14="http://schemas.microsoft.com/office/powerpoint/2010/main" val="2333708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3" indent="0" algn="l" defTabSz="857250" rtl="0" eaLnBrk="0" fontAlgn="base" latinLnBrk="0" hangingPunct="0">
              <a:lnSpc>
                <a:spcPct val="100000"/>
              </a:lnSpc>
              <a:spcBef>
                <a:spcPts val="0"/>
              </a:spcBef>
              <a:spcAft>
                <a:spcPts val="600"/>
              </a:spcAft>
              <a:buClr>
                <a:srgbClr val="008080"/>
              </a:buClr>
              <a:buSzPct val="90000"/>
              <a:buFontTx/>
              <a:buNone/>
              <a:tabLst/>
              <a:defRPr/>
            </a:pPr>
            <a:r>
              <a:rPr lang="en-US" sz="3600" b="1" dirty="0">
                <a:solidFill>
                  <a:schemeClr val="tx1">
                    <a:lumMod val="10000"/>
                  </a:schemeClr>
                </a:solidFill>
                <a:latin typeface="Calibri" panose="020F0502020204030204" pitchFamily="34" charset="0"/>
              </a:rPr>
              <a:t>Rom. 7:14 - </a:t>
            </a:r>
            <a:r>
              <a:rPr lang="en-US" sz="3200" b="1" dirty="0">
                <a:solidFill>
                  <a:schemeClr val="tx1">
                    <a:lumMod val="10000"/>
                  </a:schemeClr>
                </a:solidFill>
                <a:latin typeface="Calibri" panose="020F0502020204030204" pitchFamily="34" charset="0"/>
              </a:rPr>
              <a:t>I am carnal [in Adam], sold under sin” (NASB)</a:t>
            </a:r>
          </a:p>
          <a:p>
            <a:pPr marL="0" lvl="3" indent="0" algn="l" defTabSz="857250">
              <a:spcBef>
                <a:spcPts val="0"/>
              </a:spcBef>
              <a:spcAft>
                <a:spcPts val="600"/>
              </a:spcAft>
              <a:buClr>
                <a:srgbClr val="008080"/>
              </a:buClr>
              <a:buSzPct val="90000"/>
              <a:buNone/>
            </a:pPr>
            <a:r>
              <a:rPr lang="en-US" sz="3200" b="1" dirty="0">
                <a:solidFill>
                  <a:schemeClr val="tx1">
                    <a:lumMod val="10000"/>
                  </a:schemeClr>
                </a:solidFill>
                <a:latin typeface="Calibri" panose="020F0502020204030204" pitchFamily="34" charset="0"/>
              </a:rPr>
              <a:t>Rom. 8:5 - </a:t>
            </a:r>
            <a:r>
              <a:rPr lang="en-US" sz="2600" b="1" dirty="0">
                <a:solidFill>
                  <a:schemeClr val="tx1">
                    <a:lumMod val="10000"/>
                  </a:schemeClr>
                </a:solidFill>
                <a:latin typeface="Calibri" panose="020F0502020204030204" pitchFamily="34" charset="0"/>
              </a:rPr>
              <a:t>For those who live according to the flesh* set their minds on the things of the flesh …” (NASB)</a:t>
            </a:r>
          </a:p>
          <a:p>
            <a:pPr marL="0" lvl="3" indent="0" algn="l" defTabSz="857250">
              <a:spcBef>
                <a:spcPts val="0"/>
              </a:spcBef>
              <a:spcAft>
                <a:spcPts val="600"/>
              </a:spcAft>
              <a:buClr>
                <a:srgbClr val="008080"/>
              </a:buClr>
              <a:buSzPct val="90000"/>
              <a:buNone/>
            </a:pPr>
            <a:r>
              <a:rPr lang="en-US" sz="3200" b="1" dirty="0">
                <a:solidFill>
                  <a:schemeClr val="tx1">
                    <a:lumMod val="10000"/>
                  </a:schemeClr>
                </a:solidFill>
                <a:latin typeface="Calibri" panose="020F0502020204030204" pitchFamily="34" charset="0"/>
              </a:rPr>
              <a:t>Rom. 8:7-8 - </a:t>
            </a:r>
            <a:r>
              <a:rPr lang="en-US" sz="2600" b="1" baseline="30000" dirty="0">
                <a:solidFill>
                  <a:schemeClr val="tx1">
                    <a:lumMod val="10000"/>
                  </a:schemeClr>
                </a:solidFill>
                <a:latin typeface="Calibri" panose="020F0502020204030204" pitchFamily="34" charset="0"/>
              </a:rPr>
              <a:t>7</a:t>
            </a:r>
            <a:r>
              <a:rPr lang="en-US" sz="2600" b="1" dirty="0">
                <a:solidFill>
                  <a:schemeClr val="tx1">
                    <a:lumMod val="10000"/>
                  </a:schemeClr>
                </a:solidFill>
                <a:latin typeface="Calibri" panose="020F0502020204030204" pitchFamily="34" charset="0"/>
              </a:rPr>
              <a:t> Because the carnal mind** (the </a:t>
            </a:r>
            <a:r>
              <a:rPr lang="en-US" sz="2600" b="1" dirty="0" err="1">
                <a:solidFill>
                  <a:schemeClr val="tx1">
                    <a:lumMod val="10000"/>
                  </a:schemeClr>
                </a:solidFill>
                <a:latin typeface="Calibri" panose="020F0502020204030204" pitchFamily="34" charset="0"/>
              </a:rPr>
              <a:t>Adamic</a:t>
            </a:r>
            <a:r>
              <a:rPr lang="en-US" sz="2600" b="1" dirty="0">
                <a:solidFill>
                  <a:schemeClr val="tx1">
                    <a:lumMod val="10000"/>
                  </a:schemeClr>
                </a:solidFill>
                <a:latin typeface="Calibri" panose="020F0502020204030204" pitchFamily="34" charset="0"/>
              </a:rPr>
              <a:t> thinking process) is enmity against God; for it is not subject to the law of God, nor indeed can be. </a:t>
            </a:r>
            <a:r>
              <a:rPr lang="en-US" sz="2600" b="1" baseline="30000" dirty="0">
                <a:solidFill>
                  <a:schemeClr val="tx1">
                    <a:lumMod val="10000"/>
                  </a:schemeClr>
                </a:solidFill>
                <a:latin typeface="Calibri" panose="020F0502020204030204" pitchFamily="34" charset="0"/>
              </a:rPr>
              <a:t>8</a:t>
            </a:r>
            <a:r>
              <a:rPr lang="en-US" sz="2600" b="1" dirty="0">
                <a:solidFill>
                  <a:schemeClr val="tx1">
                    <a:lumMod val="10000"/>
                  </a:schemeClr>
                </a:solidFill>
                <a:latin typeface="Calibri" panose="020F0502020204030204" pitchFamily="34" charset="0"/>
              </a:rPr>
              <a:t> So then, those who are in the flesh cannot please God. (NASB)</a:t>
            </a: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16</a:t>
            </a:fld>
            <a:endParaRPr lang="en-US" dirty="0"/>
          </a:p>
        </p:txBody>
      </p:sp>
      <p:sp>
        <p:nvSpPr>
          <p:cNvPr id="5" name="Header Placeholder 4"/>
          <p:cNvSpPr>
            <a:spLocks noGrp="1"/>
          </p:cNvSpPr>
          <p:nvPr>
            <p:ph type="hdr" sz="quarter" idx="11"/>
          </p:nvPr>
        </p:nvSpPr>
        <p:spPr/>
        <p:txBody>
          <a:bodyPr/>
          <a:lstStyle/>
          <a:p>
            <a:pPr>
              <a:defRPr/>
            </a:pPr>
            <a:r>
              <a:rPr lang="en-US"/>
              <a:t>Identification Truth - The Foundation for Eternal Security</a:t>
            </a:r>
            <a:endParaRPr lang="en-US" dirty="0"/>
          </a:p>
        </p:txBody>
      </p:sp>
      <p:sp>
        <p:nvSpPr>
          <p:cNvPr id="9" name="Date Placeholder 8"/>
          <p:cNvSpPr>
            <a:spLocks noGrp="1"/>
          </p:cNvSpPr>
          <p:nvPr>
            <p:ph type="dt" idx="13"/>
          </p:nvPr>
        </p:nvSpPr>
        <p:spPr/>
        <p:txBody>
          <a:bodyPr/>
          <a:lstStyle/>
          <a:p>
            <a:pPr>
              <a:defRPr/>
            </a:pPr>
            <a:fld id="{BC6DB62E-40AE-4619-9C72-C1E2E7DF37B0}" type="datetime1">
              <a:rPr lang="en-US" smtClean="0"/>
              <a:t>6/16/2016</a:t>
            </a:fld>
            <a:endParaRPr lang="en-US" dirty="0"/>
          </a:p>
        </p:txBody>
      </p:sp>
      <p:sp>
        <p:nvSpPr>
          <p:cNvPr id="6" name="Footer Placeholder 5"/>
          <p:cNvSpPr>
            <a:spLocks noGrp="1"/>
          </p:cNvSpPr>
          <p:nvPr>
            <p:ph type="ftr" sz="quarter" idx="14"/>
          </p:nvPr>
        </p:nvSpPr>
        <p:spPr/>
        <p:txBody>
          <a:bodyPr/>
          <a:lstStyle/>
          <a:p>
            <a:pPr>
              <a:defRPr/>
            </a:pPr>
            <a:r>
              <a:rPr lang="en-US"/>
              <a:t>Jim McGowan, Th.D.</a:t>
            </a:r>
            <a:endParaRPr lang="en-US" dirty="0"/>
          </a:p>
        </p:txBody>
      </p:sp>
    </p:spTree>
    <p:extLst>
      <p:ext uri="{BB962C8B-B14F-4D97-AF65-F5344CB8AC3E}">
        <p14:creationId xmlns:p14="http://schemas.microsoft.com/office/powerpoint/2010/main" val="868453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solidFill>
                  <a:srgbClr val="000000"/>
                </a:solidFill>
                <a:latin typeface="+mn-lt"/>
              </a:rPr>
              <a:t>The natural product of a sinful nature is sinful behavior. The practical result of our being “in Adam” is stated in Scripture:</a:t>
            </a:r>
            <a:r>
              <a:rPr lang="en-US" sz="1400" b="1" dirty="0">
                <a:solidFill>
                  <a:srgbClr val="000000"/>
                </a:solidFill>
                <a:latin typeface="+mn-lt"/>
              </a:rPr>
              <a:t> </a:t>
            </a:r>
          </a:p>
          <a:p>
            <a:endParaRPr lang="en-US" sz="1400" dirty="0">
              <a:solidFill>
                <a:srgbClr val="000000"/>
              </a:solidFill>
              <a:latin typeface="+mn-lt"/>
            </a:endParaRPr>
          </a:p>
          <a:p>
            <a:r>
              <a:rPr lang="en-US" sz="1400" b="1" dirty="0">
                <a:solidFill>
                  <a:srgbClr val="000000"/>
                </a:solidFill>
                <a:latin typeface="+mn-lt"/>
              </a:rPr>
              <a:t>Rom. 3:23  </a:t>
            </a:r>
            <a:r>
              <a:rPr lang="en-US" sz="1400" dirty="0">
                <a:solidFill>
                  <a:srgbClr val="000000"/>
                </a:solidFill>
                <a:latin typeface="+mn-lt"/>
              </a:rPr>
              <a:t>“All have sinned, and come short of the glory of God”.</a:t>
            </a:r>
          </a:p>
          <a:p>
            <a:endParaRPr lang="en-US" sz="1400" dirty="0">
              <a:solidFill>
                <a:srgbClr val="000000"/>
              </a:solidFill>
              <a:latin typeface="+mn-lt"/>
            </a:endParaRPr>
          </a:p>
          <a:p>
            <a:r>
              <a:rPr lang="en-US" sz="1400" dirty="0">
                <a:solidFill>
                  <a:srgbClr val="000000"/>
                </a:solidFill>
                <a:latin typeface="+mn-lt"/>
              </a:rPr>
              <a:t>In Adam, we have grown up to be sinners by choice and practice.</a:t>
            </a:r>
          </a:p>
          <a:p>
            <a:endParaRPr lang="en-US" sz="1400" dirty="0">
              <a:solidFill>
                <a:srgbClr val="000000"/>
              </a:solidFill>
              <a:latin typeface="+mn-lt"/>
            </a:endParaRPr>
          </a:p>
          <a:p>
            <a:r>
              <a:rPr lang="en-US" sz="1400" dirty="0">
                <a:solidFill>
                  <a:srgbClr val="000000"/>
                </a:solidFill>
                <a:latin typeface="+mn-lt"/>
              </a:rPr>
              <a:t>As we continue to think in terms of </a:t>
            </a:r>
            <a:r>
              <a:rPr lang="en-US" sz="1400" b="1" u="sng" dirty="0">
                <a:solidFill>
                  <a:srgbClr val="000000"/>
                </a:solidFill>
                <a:latin typeface="+mn-lt"/>
              </a:rPr>
              <a:t>our personal history</a:t>
            </a:r>
            <a:r>
              <a:rPr lang="en-US" sz="1400" dirty="0">
                <a:solidFill>
                  <a:srgbClr val="000000"/>
                </a:solidFill>
                <a:latin typeface="+mn-lt"/>
              </a:rPr>
              <a:t>, in Adam, let’s see exactly what our Heavenly Father did to rectify this terrible relationship and condition.</a:t>
            </a:r>
          </a:p>
          <a:p>
            <a:endParaRPr lang="en-US" sz="1400" dirty="0">
              <a:solidFill>
                <a:srgbClr val="000000"/>
              </a:solidFill>
              <a:latin typeface="+mn-lt"/>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17</a:t>
            </a:fld>
            <a:endParaRPr lang="en-US" dirty="0"/>
          </a:p>
        </p:txBody>
      </p:sp>
      <p:sp>
        <p:nvSpPr>
          <p:cNvPr id="5" name="Header Placeholder 4"/>
          <p:cNvSpPr>
            <a:spLocks noGrp="1"/>
          </p:cNvSpPr>
          <p:nvPr>
            <p:ph type="hdr" sz="quarter" idx="11"/>
          </p:nvPr>
        </p:nvSpPr>
        <p:spPr/>
        <p:txBody>
          <a:bodyPr/>
          <a:lstStyle/>
          <a:p>
            <a:pPr>
              <a:defRPr/>
            </a:pPr>
            <a:r>
              <a:rPr lang="en-US"/>
              <a:t>Identification Truth - The Foundation for Eternal Security</a:t>
            </a:r>
            <a:endParaRPr lang="en-US" dirty="0"/>
          </a:p>
        </p:txBody>
      </p:sp>
      <p:sp>
        <p:nvSpPr>
          <p:cNvPr id="9" name="Date Placeholder 8"/>
          <p:cNvSpPr>
            <a:spLocks noGrp="1"/>
          </p:cNvSpPr>
          <p:nvPr>
            <p:ph type="dt" idx="13"/>
          </p:nvPr>
        </p:nvSpPr>
        <p:spPr/>
        <p:txBody>
          <a:bodyPr/>
          <a:lstStyle/>
          <a:p>
            <a:pPr>
              <a:defRPr/>
            </a:pPr>
            <a:fld id="{14F3E82F-4A7A-4DFF-8952-441DD7581C54}" type="datetime1">
              <a:rPr lang="en-US" smtClean="0"/>
              <a:t>6/16/2016</a:t>
            </a:fld>
            <a:endParaRPr lang="en-US" dirty="0"/>
          </a:p>
        </p:txBody>
      </p:sp>
      <p:sp>
        <p:nvSpPr>
          <p:cNvPr id="6" name="Footer Placeholder 5"/>
          <p:cNvSpPr>
            <a:spLocks noGrp="1"/>
          </p:cNvSpPr>
          <p:nvPr>
            <p:ph type="ftr" sz="quarter" idx="14"/>
          </p:nvPr>
        </p:nvSpPr>
        <p:spPr/>
        <p:txBody>
          <a:bodyPr/>
          <a:lstStyle/>
          <a:p>
            <a:pPr>
              <a:defRPr/>
            </a:pPr>
            <a:r>
              <a:rPr lang="en-US"/>
              <a:t>Jim McGowan, Th.D.</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3" indent="0" algn="l" defTabSz="857250" rtl="0" eaLnBrk="0" fontAlgn="base" latinLnBrk="0" hangingPunct="0">
              <a:lnSpc>
                <a:spcPct val="100000"/>
              </a:lnSpc>
              <a:spcBef>
                <a:spcPts val="0"/>
              </a:spcBef>
              <a:spcAft>
                <a:spcPts val="600"/>
              </a:spcAft>
              <a:buClr>
                <a:srgbClr val="008080"/>
              </a:buClr>
              <a:buSzPct val="90000"/>
              <a:buFontTx/>
              <a:buNone/>
              <a:tabLst/>
              <a:defRPr/>
            </a:pPr>
            <a:endParaRPr lang="en-US" sz="2600" b="1" dirty="0">
              <a:solidFill>
                <a:schemeClr val="tx1">
                  <a:lumMod val="10000"/>
                </a:schemeClr>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18</a:t>
            </a:fld>
            <a:endParaRPr lang="en-US" dirty="0"/>
          </a:p>
        </p:txBody>
      </p:sp>
      <p:sp>
        <p:nvSpPr>
          <p:cNvPr id="5" name="Header Placeholder 4"/>
          <p:cNvSpPr>
            <a:spLocks noGrp="1"/>
          </p:cNvSpPr>
          <p:nvPr>
            <p:ph type="hdr" sz="quarter" idx="11"/>
          </p:nvPr>
        </p:nvSpPr>
        <p:spPr/>
        <p:txBody>
          <a:bodyPr/>
          <a:lstStyle/>
          <a:p>
            <a:pPr>
              <a:defRPr/>
            </a:pPr>
            <a:r>
              <a:rPr lang="en-US"/>
              <a:t>Identification Truth - The Foundation for Eternal Security</a:t>
            </a:r>
            <a:endParaRPr lang="en-US" dirty="0"/>
          </a:p>
        </p:txBody>
      </p:sp>
      <p:sp>
        <p:nvSpPr>
          <p:cNvPr id="9" name="Date Placeholder 8"/>
          <p:cNvSpPr>
            <a:spLocks noGrp="1"/>
          </p:cNvSpPr>
          <p:nvPr>
            <p:ph type="dt" idx="13"/>
          </p:nvPr>
        </p:nvSpPr>
        <p:spPr/>
        <p:txBody>
          <a:bodyPr/>
          <a:lstStyle/>
          <a:p>
            <a:pPr>
              <a:defRPr/>
            </a:pPr>
            <a:fld id="{51833B10-CB4A-4CB4-AABC-007383F37653}" type="datetime1">
              <a:rPr lang="en-US" smtClean="0"/>
              <a:t>6/16/2016</a:t>
            </a:fld>
            <a:endParaRPr lang="en-US" dirty="0"/>
          </a:p>
        </p:txBody>
      </p:sp>
      <p:sp>
        <p:nvSpPr>
          <p:cNvPr id="6" name="Footer Placeholder 5"/>
          <p:cNvSpPr>
            <a:spLocks noGrp="1"/>
          </p:cNvSpPr>
          <p:nvPr>
            <p:ph type="ftr" sz="quarter" idx="14"/>
          </p:nvPr>
        </p:nvSpPr>
        <p:spPr/>
        <p:txBody>
          <a:bodyPr/>
          <a:lstStyle/>
          <a:p>
            <a:pPr>
              <a:defRPr/>
            </a:pPr>
            <a:r>
              <a:rPr lang="en-US"/>
              <a:t>Jim McGowan, Th.D.</a:t>
            </a:r>
            <a:endParaRPr lang="en-US" dirty="0"/>
          </a:p>
        </p:txBody>
      </p:sp>
    </p:spTree>
    <p:extLst>
      <p:ext uri="{BB962C8B-B14F-4D97-AF65-F5344CB8AC3E}">
        <p14:creationId xmlns:p14="http://schemas.microsoft.com/office/powerpoint/2010/main" val="2069373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25" indent="-285725" defTabSz="911143">
              <a:buFont typeface="+mj-lt"/>
              <a:buAutoNum type="romanUcPeriod" startAt="2"/>
              <a:defRPr/>
            </a:pPr>
            <a:r>
              <a:rPr kumimoji="0" lang="en-US" sz="1400" b="1" kern="0" dirty="0">
                <a:solidFill>
                  <a:srgbClr val="000000"/>
                </a:solidFill>
                <a:latin typeface="+mn-lt"/>
                <a:cs typeface="Calibri" pitchFamily="34" charset="0"/>
              </a:rPr>
              <a:t>Our Personal History in the </a:t>
            </a:r>
            <a:r>
              <a:rPr lang="en-US" sz="1400" b="1" u="sng" dirty="0">
                <a:solidFill>
                  <a:srgbClr val="000000"/>
                </a:solidFill>
                <a:latin typeface="+mn-lt"/>
                <a:cs typeface="Calibri" pitchFamily="34" charset="0"/>
              </a:rPr>
              <a:t>First</a:t>
            </a:r>
            <a:r>
              <a:rPr kumimoji="0" lang="en-US" sz="1400" b="1" kern="0" dirty="0">
                <a:solidFill>
                  <a:srgbClr val="000000"/>
                </a:solidFill>
                <a:latin typeface="+mn-lt"/>
                <a:cs typeface="Calibri" pitchFamily="34" charset="0"/>
              </a:rPr>
              <a:t> Adam - </a:t>
            </a:r>
            <a:r>
              <a:rPr lang="en-US" sz="1400" b="1" kern="0" dirty="0">
                <a:solidFill>
                  <a:srgbClr val="000000"/>
                </a:solidFill>
                <a:latin typeface="+mn-lt"/>
                <a:cs typeface="Calibri" pitchFamily="34" charset="0"/>
              </a:rPr>
              <a:t>God’s Solution</a:t>
            </a:r>
          </a:p>
          <a:p>
            <a:endParaRPr lang="en-US" sz="1400" dirty="0">
              <a:solidFill>
                <a:srgbClr val="000000"/>
              </a:solidFill>
              <a:latin typeface="+mn-lt"/>
            </a:endParaRPr>
          </a:p>
          <a:p>
            <a:endParaRPr lang="en-US" sz="1400" dirty="0">
              <a:solidFill>
                <a:srgbClr val="000000"/>
              </a:solidFill>
              <a:latin typeface="+mn-lt"/>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19</a:t>
            </a:fld>
            <a:endParaRPr lang="en-US" dirty="0"/>
          </a:p>
        </p:txBody>
      </p:sp>
      <p:sp>
        <p:nvSpPr>
          <p:cNvPr id="5" name="Header Placeholder 4"/>
          <p:cNvSpPr>
            <a:spLocks noGrp="1"/>
          </p:cNvSpPr>
          <p:nvPr>
            <p:ph type="hdr" sz="quarter" idx="11"/>
          </p:nvPr>
        </p:nvSpPr>
        <p:spPr/>
        <p:txBody>
          <a:bodyPr/>
          <a:lstStyle/>
          <a:p>
            <a:pPr>
              <a:defRPr/>
            </a:pPr>
            <a:r>
              <a:rPr lang="en-US"/>
              <a:t>Identification Truth - The Foundation for Eternal Security</a:t>
            </a:r>
            <a:endParaRPr lang="en-US" dirty="0"/>
          </a:p>
        </p:txBody>
      </p:sp>
      <p:sp>
        <p:nvSpPr>
          <p:cNvPr id="9" name="Date Placeholder 8"/>
          <p:cNvSpPr>
            <a:spLocks noGrp="1"/>
          </p:cNvSpPr>
          <p:nvPr>
            <p:ph type="dt" idx="13"/>
          </p:nvPr>
        </p:nvSpPr>
        <p:spPr/>
        <p:txBody>
          <a:bodyPr/>
          <a:lstStyle/>
          <a:p>
            <a:pPr>
              <a:defRPr/>
            </a:pPr>
            <a:fld id="{8E93B2E6-5275-4954-A3FB-BD5CF12FFE4D}" type="datetime1">
              <a:rPr lang="en-US" smtClean="0"/>
              <a:t>6/16/2016</a:t>
            </a:fld>
            <a:endParaRPr lang="en-US" dirty="0"/>
          </a:p>
        </p:txBody>
      </p:sp>
      <p:sp>
        <p:nvSpPr>
          <p:cNvPr id="6" name="Footer Placeholder 5"/>
          <p:cNvSpPr>
            <a:spLocks noGrp="1"/>
          </p:cNvSpPr>
          <p:nvPr>
            <p:ph type="ftr" sz="quarter" idx="14"/>
          </p:nvPr>
        </p:nvSpPr>
        <p:spPr/>
        <p:txBody>
          <a:bodyPr/>
          <a:lstStyle/>
          <a:p>
            <a:pPr>
              <a:defRPr/>
            </a:pPr>
            <a:r>
              <a:rPr lang="en-US"/>
              <a:t>Jim McGowan, Th.D.</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0800">
              <a:defRPr/>
            </a:pPr>
            <a:endParaRPr lang="en-US" sz="1400" dirty="0">
              <a:solidFill>
                <a:srgbClr val="000000"/>
              </a:solidFill>
              <a:latin typeface="+mn-lt"/>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2</a:t>
            </a:fld>
            <a:endParaRPr lang="en-US" dirty="0"/>
          </a:p>
        </p:txBody>
      </p:sp>
      <p:sp>
        <p:nvSpPr>
          <p:cNvPr id="5" name="Header Placeholder 4"/>
          <p:cNvSpPr>
            <a:spLocks noGrp="1"/>
          </p:cNvSpPr>
          <p:nvPr>
            <p:ph type="hdr" sz="quarter" idx="11"/>
          </p:nvPr>
        </p:nvSpPr>
        <p:spPr/>
        <p:txBody>
          <a:bodyPr/>
          <a:lstStyle/>
          <a:p>
            <a:pPr>
              <a:defRPr/>
            </a:pPr>
            <a:r>
              <a:rPr lang="en-US"/>
              <a:t>Identification Truth - The Foundation for Eternal Security</a:t>
            </a:r>
            <a:endParaRPr lang="en-US" dirty="0"/>
          </a:p>
        </p:txBody>
      </p:sp>
      <p:sp>
        <p:nvSpPr>
          <p:cNvPr id="9" name="Date Placeholder 8"/>
          <p:cNvSpPr>
            <a:spLocks noGrp="1"/>
          </p:cNvSpPr>
          <p:nvPr>
            <p:ph type="dt" idx="13"/>
          </p:nvPr>
        </p:nvSpPr>
        <p:spPr/>
        <p:txBody>
          <a:bodyPr/>
          <a:lstStyle/>
          <a:p>
            <a:pPr>
              <a:defRPr/>
            </a:pPr>
            <a:fld id="{CAB0EB0A-99C9-491E-B134-2EB5F997C7B5}" type="datetime1">
              <a:rPr lang="en-US" smtClean="0"/>
              <a:t>6/16/2016</a:t>
            </a:fld>
            <a:endParaRPr lang="en-US" dirty="0"/>
          </a:p>
        </p:txBody>
      </p:sp>
      <p:sp>
        <p:nvSpPr>
          <p:cNvPr id="6" name="Footer Placeholder 5"/>
          <p:cNvSpPr>
            <a:spLocks noGrp="1"/>
          </p:cNvSpPr>
          <p:nvPr>
            <p:ph type="ftr" sz="quarter" idx="14"/>
          </p:nvPr>
        </p:nvSpPr>
        <p:spPr/>
        <p:txBody>
          <a:bodyPr/>
          <a:lstStyle/>
          <a:p>
            <a:pPr>
              <a:defRPr/>
            </a:pPr>
            <a:r>
              <a:rPr lang="en-US"/>
              <a:t>Jim McGowan, Th.D.</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0800">
              <a:defRPr/>
            </a:pPr>
            <a:endParaRPr lang="en-US" sz="1400" dirty="0">
              <a:solidFill>
                <a:srgbClr val="000000"/>
              </a:solidFill>
              <a:latin typeface="+mn-lt"/>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20</a:t>
            </a:fld>
            <a:endParaRPr lang="en-US" dirty="0"/>
          </a:p>
        </p:txBody>
      </p:sp>
      <p:sp>
        <p:nvSpPr>
          <p:cNvPr id="5" name="Header Placeholder 4"/>
          <p:cNvSpPr>
            <a:spLocks noGrp="1"/>
          </p:cNvSpPr>
          <p:nvPr>
            <p:ph type="hdr" sz="quarter" idx="11"/>
          </p:nvPr>
        </p:nvSpPr>
        <p:spPr/>
        <p:txBody>
          <a:bodyPr/>
          <a:lstStyle/>
          <a:p>
            <a:pPr>
              <a:defRPr/>
            </a:pPr>
            <a:r>
              <a:rPr lang="en-US"/>
              <a:t>Identification Truth - The Foundation for Eternal Security</a:t>
            </a:r>
            <a:endParaRPr lang="en-US" dirty="0"/>
          </a:p>
        </p:txBody>
      </p:sp>
      <p:sp>
        <p:nvSpPr>
          <p:cNvPr id="9" name="Date Placeholder 8"/>
          <p:cNvSpPr>
            <a:spLocks noGrp="1"/>
          </p:cNvSpPr>
          <p:nvPr>
            <p:ph type="dt" idx="13"/>
          </p:nvPr>
        </p:nvSpPr>
        <p:spPr/>
        <p:txBody>
          <a:bodyPr/>
          <a:lstStyle/>
          <a:p>
            <a:pPr>
              <a:defRPr/>
            </a:pPr>
            <a:fld id="{44350D44-DFB6-4900-9B7D-F18090ACFA5A}" type="datetime1">
              <a:rPr lang="en-US" smtClean="0"/>
              <a:t>6/16/2016</a:t>
            </a:fld>
            <a:endParaRPr lang="en-US" dirty="0"/>
          </a:p>
        </p:txBody>
      </p:sp>
      <p:sp>
        <p:nvSpPr>
          <p:cNvPr id="6" name="Footer Placeholder 5"/>
          <p:cNvSpPr>
            <a:spLocks noGrp="1"/>
          </p:cNvSpPr>
          <p:nvPr>
            <p:ph type="ftr" sz="quarter" idx="14"/>
          </p:nvPr>
        </p:nvSpPr>
        <p:spPr/>
        <p:txBody>
          <a:bodyPr/>
          <a:lstStyle/>
          <a:p>
            <a:pPr>
              <a:defRPr/>
            </a:pPr>
            <a:r>
              <a:rPr lang="en-US"/>
              <a:t>Jim McGowan, Th.D.</a:t>
            </a:r>
            <a:endParaRPr lang="en-US" dirty="0"/>
          </a:p>
        </p:txBody>
      </p:sp>
    </p:spTree>
    <p:extLst>
      <p:ext uri="{BB962C8B-B14F-4D97-AF65-F5344CB8AC3E}">
        <p14:creationId xmlns:p14="http://schemas.microsoft.com/office/powerpoint/2010/main" val="42698329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00050" marR="0" indent="-400050" algn="l" defTabSz="960800" rtl="0" eaLnBrk="0" fontAlgn="base" latinLnBrk="0" hangingPunct="0">
              <a:lnSpc>
                <a:spcPct val="100000"/>
              </a:lnSpc>
              <a:spcBef>
                <a:spcPct val="30000"/>
              </a:spcBef>
              <a:spcAft>
                <a:spcPct val="0"/>
              </a:spcAft>
              <a:buClrTx/>
              <a:buSzTx/>
              <a:buFont typeface="+mj-lt"/>
              <a:buAutoNum type="romanUcPeriod" startAt="2"/>
              <a:tabLst/>
              <a:defRPr/>
            </a:pPr>
            <a:endParaRPr lang="en-US" sz="1400" b="1" kern="0" dirty="0">
              <a:solidFill>
                <a:srgbClr val="000000"/>
              </a:solidFill>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21</a:t>
            </a:fld>
            <a:endParaRPr lang="en-US" dirty="0"/>
          </a:p>
        </p:txBody>
      </p:sp>
      <p:sp>
        <p:nvSpPr>
          <p:cNvPr id="5" name="Header Placeholder 4"/>
          <p:cNvSpPr>
            <a:spLocks noGrp="1"/>
          </p:cNvSpPr>
          <p:nvPr>
            <p:ph type="hdr" sz="quarter" idx="11"/>
          </p:nvPr>
        </p:nvSpPr>
        <p:spPr/>
        <p:txBody>
          <a:bodyPr/>
          <a:lstStyle/>
          <a:p>
            <a:pPr>
              <a:defRPr/>
            </a:pPr>
            <a:r>
              <a:rPr lang="en-US"/>
              <a:t>Identification Truth - The Foundation for Eternal Security</a:t>
            </a:r>
            <a:endParaRPr lang="en-US" dirty="0"/>
          </a:p>
        </p:txBody>
      </p:sp>
      <p:sp>
        <p:nvSpPr>
          <p:cNvPr id="9" name="Date Placeholder 8"/>
          <p:cNvSpPr>
            <a:spLocks noGrp="1"/>
          </p:cNvSpPr>
          <p:nvPr>
            <p:ph type="dt" idx="13"/>
          </p:nvPr>
        </p:nvSpPr>
        <p:spPr/>
        <p:txBody>
          <a:bodyPr/>
          <a:lstStyle/>
          <a:p>
            <a:pPr>
              <a:defRPr/>
            </a:pPr>
            <a:fld id="{A9C3021A-B169-44F8-AABC-DE975DD82319}" type="datetime1">
              <a:rPr lang="en-US" smtClean="0"/>
              <a:t>6/16/2016</a:t>
            </a:fld>
            <a:endParaRPr lang="en-US" dirty="0"/>
          </a:p>
        </p:txBody>
      </p:sp>
      <p:sp>
        <p:nvSpPr>
          <p:cNvPr id="6" name="Footer Placeholder 5"/>
          <p:cNvSpPr>
            <a:spLocks noGrp="1"/>
          </p:cNvSpPr>
          <p:nvPr>
            <p:ph type="ftr" sz="quarter" idx="14"/>
          </p:nvPr>
        </p:nvSpPr>
        <p:spPr/>
        <p:txBody>
          <a:bodyPr/>
          <a:lstStyle/>
          <a:p>
            <a:pPr>
              <a:defRPr/>
            </a:pPr>
            <a:r>
              <a:rPr lang="en-US"/>
              <a:t>Jim McGowan, Th.D.</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869" indent="-342869" defTabSz="911143">
              <a:buFont typeface="+mj-lt"/>
              <a:buAutoNum type="alphaUcPeriod"/>
              <a:defRPr/>
            </a:pPr>
            <a:r>
              <a:rPr lang="en-US" sz="1400" b="1" dirty="0">
                <a:solidFill>
                  <a:srgbClr val="000000"/>
                </a:solidFill>
                <a:latin typeface="+mn-lt"/>
                <a:cs typeface="Calibri" pitchFamily="34" charset="0"/>
              </a:rPr>
              <a:t>Adam is Condemned</a:t>
            </a:r>
            <a:endParaRPr lang="en-US" sz="1400" b="1" u="sng" dirty="0">
              <a:solidFill>
                <a:srgbClr val="000000"/>
              </a:solidFill>
              <a:latin typeface="+mn-lt"/>
            </a:endParaRPr>
          </a:p>
          <a:p>
            <a:pPr marL="0" lvl="1" defTabSz="911143">
              <a:defRPr/>
            </a:pPr>
            <a:endParaRPr lang="en-US" sz="1400" b="1" dirty="0">
              <a:solidFill>
                <a:srgbClr val="000000"/>
              </a:solidFill>
              <a:latin typeface="+mn-lt"/>
              <a:cs typeface="Calibri" pitchFamily="34" charset="0"/>
            </a:endParaRPr>
          </a:p>
          <a:p>
            <a:pPr marL="0" lvl="1" defTabSz="911143">
              <a:defRPr/>
            </a:pPr>
            <a:r>
              <a:rPr lang="en-US" sz="1400" b="1" dirty="0">
                <a:solidFill>
                  <a:srgbClr val="000000"/>
                </a:solidFill>
                <a:latin typeface="+mn-lt"/>
                <a:cs typeface="Calibri" pitchFamily="34" charset="0"/>
              </a:rPr>
              <a:t>Our </a:t>
            </a:r>
            <a:r>
              <a:rPr lang="en-US" sz="1400" b="1" u="sng" dirty="0">
                <a:solidFill>
                  <a:srgbClr val="C00000"/>
                </a:solidFill>
                <a:latin typeface="+mn-lt"/>
                <a:cs typeface="Calibri" pitchFamily="34" charset="0"/>
              </a:rPr>
              <a:t>POSITION</a:t>
            </a:r>
            <a:r>
              <a:rPr lang="en-US" sz="1400" b="1" dirty="0">
                <a:solidFill>
                  <a:srgbClr val="000000"/>
                </a:solidFill>
                <a:latin typeface="+mn-lt"/>
                <a:cs typeface="Calibri" pitchFamily="34" charset="0"/>
              </a:rPr>
              <a:t> in Sin (Adam-</a:t>
            </a:r>
            <a:r>
              <a:rPr lang="en-US" sz="1400" b="1" dirty="0">
                <a:solidFill>
                  <a:srgbClr val="C00000"/>
                </a:solidFill>
                <a:latin typeface="+mn-lt"/>
                <a:cs typeface="Calibri" pitchFamily="34" charset="0"/>
              </a:rPr>
              <a:t>source</a:t>
            </a:r>
            <a:r>
              <a:rPr lang="en-US" sz="1400" b="1" dirty="0">
                <a:solidFill>
                  <a:srgbClr val="000000"/>
                </a:solidFill>
                <a:latin typeface="+mn-lt"/>
                <a:cs typeface="Calibri" pitchFamily="34" charset="0"/>
              </a:rPr>
              <a:t>). </a:t>
            </a:r>
          </a:p>
          <a:p>
            <a:endParaRPr lang="en-US" sz="1400" b="1" u="sng" dirty="0">
              <a:solidFill>
                <a:srgbClr val="000000"/>
              </a:solidFill>
              <a:latin typeface="+mn-lt"/>
            </a:endParaRPr>
          </a:p>
          <a:p>
            <a:r>
              <a:rPr lang="en-US" sz="1400" b="1" u="sng" dirty="0">
                <a:solidFill>
                  <a:srgbClr val="000000"/>
                </a:solidFill>
                <a:latin typeface="+mn-lt"/>
              </a:rPr>
              <a:t>God did not forgive</a:t>
            </a:r>
            <a:r>
              <a:rPr lang="en-US" sz="1400" dirty="0">
                <a:solidFill>
                  <a:srgbClr val="000000"/>
                </a:solidFill>
                <a:latin typeface="+mn-lt"/>
              </a:rPr>
              <a:t> the principle of Satan-injected sin (the sin nature) that dealt the death-blow to the human race through Adam. </a:t>
            </a:r>
            <a:r>
              <a:rPr lang="en-US" sz="1400" b="1" u="sng" dirty="0">
                <a:solidFill>
                  <a:srgbClr val="000000"/>
                </a:solidFill>
                <a:latin typeface="+mn-lt"/>
              </a:rPr>
              <a:t>God did not forgive the principle of SIN</a:t>
            </a:r>
            <a:r>
              <a:rPr lang="en-US" sz="1400" b="1" dirty="0">
                <a:solidFill>
                  <a:srgbClr val="000000"/>
                </a:solidFill>
                <a:latin typeface="+mn-lt"/>
              </a:rPr>
              <a:t> (we are not talking about personal sins!!!)</a:t>
            </a:r>
            <a:r>
              <a:rPr lang="en-US" sz="1400" dirty="0">
                <a:solidFill>
                  <a:srgbClr val="000000"/>
                </a:solidFill>
                <a:latin typeface="+mn-lt"/>
              </a:rPr>
              <a:t>. </a:t>
            </a:r>
          </a:p>
          <a:p>
            <a:endParaRPr lang="en-US" sz="1400" dirty="0">
              <a:solidFill>
                <a:srgbClr val="000000"/>
              </a:solidFill>
              <a:latin typeface="+mn-lt"/>
            </a:endParaRPr>
          </a:p>
          <a:p>
            <a:r>
              <a:rPr lang="en-US" sz="1400" dirty="0">
                <a:solidFill>
                  <a:srgbClr val="000000"/>
                </a:solidFill>
                <a:latin typeface="+mn-lt"/>
              </a:rPr>
              <a:t>On the contrary, on the Cross, in the person of His Son, our Heavenly Father once and forever dealt with the principle of sin, thereby canceling our position of sin.</a:t>
            </a: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22</a:t>
            </a:fld>
            <a:endParaRPr lang="en-US" dirty="0"/>
          </a:p>
        </p:txBody>
      </p:sp>
      <p:sp>
        <p:nvSpPr>
          <p:cNvPr id="5" name="Header Placeholder 4"/>
          <p:cNvSpPr>
            <a:spLocks noGrp="1"/>
          </p:cNvSpPr>
          <p:nvPr>
            <p:ph type="hdr" sz="quarter" idx="11"/>
          </p:nvPr>
        </p:nvSpPr>
        <p:spPr/>
        <p:txBody>
          <a:bodyPr/>
          <a:lstStyle/>
          <a:p>
            <a:pPr>
              <a:defRPr/>
            </a:pPr>
            <a:r>
              <a:rPr lang="en-US"/>
              <a:t>Identification Truth - The Foundation for Eternal Security</a:t>
            </a:r>
            <a:endParaRPr lang="en-US" dirty="0"/>
          </a:p>
        </p:txBody>
      </p:sp>
      <p:sp>
        <p:nvSpPr>
          <p:cNvPr id="9" name="Date Placeholder 8"/>
          <p:cNvSpPr>
            <a:spLocks noGrp="1"/>
          </p:cNvSpPr>
          <p:nvPr>
            <p:ph type="dt" idx="13"/>
          </p:nvPr>
        </p:nvSpPr>
        <p:spPr/>
        <p:txBody>
          <a:bodyPr/>
          <a:lstStyle/>
          <a:p>
            <a:pPr>
              <a:defRPr/>
            </a:pPr>
            <a:fld id="{D887A3AE-2400-45D2-B545-1334781CA10E}" type="datetime1">
              <a:rPr lang="en-US" smtClean="0"/>
              <a:t>6/16/2016</a:t>
            </a:fld>
            <a:endParaRPr lang="en-US" dirty="0"/>
          </a:p>
        </p:txBody>
      </p:sp>
      <p:sp>
        <p:nvSpPr>
          <p:cNvPr id="6" name="Footer Placeholder 5"/>
          <p:cNvSpPr>
            <a:spLocks noGrp="1"/>
          </p:cNvSpPr>
          <p:nvPr>
            <p:ph type="ftr" sz="quarter" idx="14"/>
          </p:nvPr>
        </p:nvSpPr>
        <p:spPr/>
        <p:txBody>
          <a:bodyPr/>
          <a:lstStyle/>
          <a:p>
            <a:pPr>
              <a:defRPr/>
            </a:pPr>
            <a:r>
              <a:rPr lang="en-US"/>
              <a:t>Jim McGowan, Th.D.</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lvl="3" indent="0" algn="l" defTabSz="857250">
              <a:spcBef>
                <a:spcPts val="0"/>
              </a:spcBef>
              <a:spcAft>
                <a:spcPts val="0"/>
              </a:spcAft>
              <a:buClr>
                <a:srgbClr val="008080"/>
              </a:buClr>
              <a:buSzPct val="90000"/>
              <a:buNone/>
            </a:pPr>
            <a:r>
              <a:rPr lang="en-US" sz="2800" b="1" dirty="0">
                <a:solidFill>
                  <a:schemeClr val="tx1">
                    <a:lumMod val="10000"/>
                  </a:schemeClr>
                </a:solidFill>
                <a:latin typeface="Calibri" panose="020F0502020204030204" pitchFamily="34" charset="0"/>
              </a:rPr>
              <a:t>Rom. 8:3 - “For what the law could not do in that it was weak through the flesh, God did by sending His own Son in the likeness of sinful flesh, on account of sin: HE [God] </a:t>
            </a:r>
            <a:r>
              <a:rPr lang="en-US" sz="2800" b="1" u="sng" dirty="0">
                <a:solidFill>
                  <a:srgbClr val="0000CC"/>
                </a:solidFill>
                <a:latin typeface="Calibri" panose="020F0502020204030204" pitchFamily="34" charset="0"/>
              </a:rPr>
              <a:t>CONDEMNED SIN</a:t>
            </a:r>
            <a:r>
              <a:rPr lang="en-US" sz="2800" b="1" dirty="0">
                <a:solidFill>
                  <a:srgbClr val="0000CC"/>
                </a:solidFill>
                <a:latin typeface="Calibri" panose="020F0502020204030204" pitchFamily="34" charset="0"/>
              </a:rPr>
              <a:t> </a:t>
            </a:r>
            <a:r>
              <a:rPr lang="en-US" sz="2800" b="1" dirty="0">
                <a:solidFill>
                  <a:schemeClr val="tx1">
                    <a:lumMod val="10000"/>
                  </a:schemeClr>
                </a:solidFill>
                <a:latin typeface="Calibri" panose="020F0502020204030204" pitchFamily="34" charset="0"/>
              </a:rPr>
              <a:t>(Adam-source) in [Christ’s] flesh…” (NASB)</a:t>
            </a:r>
          </a:p>
          <a:p>
            <a:pPr marL="0" marR="0" lvl="3" indent="0" algn="l" defTabSz="857250" rtl="0" eaLnBrk="0" fontAlgn="base" latinLnBrk="0" hangingPunct="0">
              <a:lnSpc>
                <a:spcPct val="100000"/>
              </a:lnSpc>
              <a:spcBef>
                <a:spcPts val="0"/>
              </a:spcBef>
              <a:spcAft>
                <a:spcPts val="600"/>
              </a:spcAft>
              <a:buClr>
                <a:srgbClr val="008080"/>
              </a:buClr>
              <a:buSzPct val="90000"/>
              <a:buFontTx/>
              <a:buNone/>
              <a:tabLst/>
              <a:defRPr/>
            </a:pPr>
            <a:endParaRPr lang="en-US" sz="2800" b="1" dirty="0">
              <a:solidFill>
                <a:schemeClr val="tx1">
                  <a:lumMod val="10000"/>
                </a:schemeClr>
              </a:solidFill>
              <a:latin typeface="Calibri" panose="020F0502020204030204" pitchFamily="34" charset="0"/>
            </a:endParaRPr>
          </a:p>
          <a:p>
            <a:pPr marL="0" lvl="3" indent="0" algn="l" defTabSz="857250">
              <a:spcBef>
                <a:spcPts val="0"/>
              </a:spcBef>
              <a:spcAft>
                <a:spcPts val="0"/>
              </a:spcAft>
              <a:buClr>
                <a:srgbClr val="008080"/>
              </a:buClr>
              <a:buSzPct val="90000"/>
              <a:buNone/>
            </a:pPr>
            <a:r>
              <a:rPr lang="en-US" sz="2800" b="1" dirty="0">
                <a:solidFill>
                  <a:schemeClr val="tx1">
                    <a:lumMod val="10000"/>
                  </a:schemeClr>
                </a:solidFill>
                <a:latin typeface="Calibri" panose="020F0502020204030204" pitchFamily="34" charset="0"/>
              </a:rPr>
              <a:t>2 Cor. 5:21 - “For [God] made Him who knew no sin [Christ Jesus] to be sin for us…” (NASB)</a:t>
            </a:r>
          </a:p>
          <a:p>
            <a:pPr marL="0" marR="0" lvl="3" indent="0" algn="l" defTabSz="857250" rtl="0" eaLnBrk="0" fontAlgn="base" latinLnBrk="0" hangingPunct="0">
              <a:lnSpc>
                <a:spcPct val="100000"/>
              </a:lnSpc>
              <a:spcBef>
                <a:spcPts val="0"/>
              </a:spcBef>
              <a:spcAft>
                <a:spcPts val="600"/>
              </a:spcAft>
              <a:buClr>
                <a:srgbClr val="008080"/>
              </a:buClr>
              <a:buSzPct val="90000"/>
              <a:buFontTx/>
              <a:buNone/>
              <a:tabLst/>
              <a:defRPr/>
            </a:pPr>
            <a:endParaRPr lang="en-US" sz="2800" b="1" dirty="0">
              <a:solidFill>
                <a:schemeClr val="tx1">
                  <a:lumMod val="10000"/>
                </a:schemeClr>
              </a:solidFill>
              <a:latin typeface="Calibri" panose="020F0502020204030204" pitchFamily="34" charset="0"/>
            </a:endParaRPr>
          </a:p>
          <a:p>
            <a:pPr marL="0" lvl="3" indent="4763" algn="l">
              <a:spcBef>
                <a:spcPts val="600"/>
              </a:spcBef>
              <a:spcAft>
                <a:spcPts val="600"/>
              </a:spcAft>
              <a:buClr>
                <a:srgbClr val="008080"/>
              </a:buClr>
              <a:buSzPct val="90000"/>
              <a:buNone/>
            </a:pPr>
            <a:r>
              <a:rPr lang="en-US" sz="3200" b="1" kern="1200" dirty="0">
                <a:solidFill>
                  <a:srgbClr val="000000"/>
                </a:solidFill>
                <a:latin typeface="Calibri" pitchFamily="34" charset="0"/>
                <a:ea typeface="+mn-ea"/>
                <a:cs typeface="Calibri" pitchFamily="34" charset="0"/>
              </a:rPr>
              <a:t>***KEY POINT***   </a:t>
            </a:r>
            <a:r>
              <a:rPr lang="en-US" sz="2800" b="1" kern="1200" dirty="0">
                <a:solidFill>
                  <a:srgbClr val="000000"/>
                </a:solidFill>
                <a:latin typeface="Calibri" pitchFamily="34" charset="0"/>
                <a:ea typeface="+mn-ea"/>
                <a:cs typeface="Calibri" pitchFamily="34" charset="0"/>
              </a:rPr>
              <a:t>Far from merely being forgiven, </a:t>
            </a:r>
            <a:r>
              <a:rPr lang="en-US" sz="2800" b="1" i="1" kern="1200" dirty="0">
                <a:solidFill>
                  <a:srgbClr val="0000CC"/>
                </a:solidFill>
                <a:latin typeface="Calibri" pitchFamily="34" charset="0"/>
                <a:ea typeface="+mn-ea"/>
                <a:cs typeface="Calibri" pitchFamily="34" charset="0"/>
              </a:rPr>
              <a:t>our position in Adam</a:t>
            </a:r>
            <a:r>
              <a:rPr lang="en-US" sz="2800" b="1" kern="1200" dirty="0">
                <a:solidFill>
                  <a:srgbClr val="000000"/>
                </a:solidFill>
                <a:latin typeface="Calibri" pitchFamily="34" charset="0"/>
                <a:cs typeface="Calibri" pitchFamily="34" charset="0"/>
              </a:rPr>
              <a:t> (as the source of sin),</a:t>
            </a:r>
            <a:r>
              <a:rPr lang="en-US" sz="2800" b="1" kern="1200" dirty="0">
                <a:solidFill>
                  <a:srgbClr val="000000"/>
                </a:solidFill>
                <a:latin typeface="Calibri" pitchFamily="34" charset="0"/>
                <a:ea typeface="+mn-ea"/>
                <a:cs typeface="Calibri" pitchFamily="34" charset="0"/>
              </a:rPr>
              <a:t> was </a:t>
            </a:r>
            <a:r>
              <a:rPr lang="en-US" sz="2800" b="1" kern="1200" dirty="0">
                <a:solidFill>
                  <a:srgbClr val="0000CC"/>
                </a:solidFill>
                <a:latin typeface="Calibri" pitchFamily="34" charset="0"/>
                <a:ea typeface="+mn-ea"/>
                <a:cs typeface="Calibri" pitchFamily="34" charset="0"/>
              </a:rPr>
              <a:t>JUDGED AND CONDEMNED</a:t>
            </a:r>
            <a:r>
              <a:rPr lang="en-US" sz="2800" b="1" kern="1200" dirty="0">
                <a:solidFill>
                  <a:srgbClr val="000000"/>
                </a:solidFill>
                <a:latin typeface="Calibri" pitchFamily="34" charset="0"/>
                <a:ea typeface="+mn-ea"/>
                <a:cs typeface="Calibri" pitchFamily="34" charset="0"/>
              </a:rPr>
              <a:t> in and through Christ’s death.</a:t>
            </a:r>
          </a:p>
          <a:p>
            <a:pPr marL="0" marR="0" lvl="3" indent="0" algn="l" defTabSz="857250" rtl="0" eaLnBrk="0" fontAlgn="base" latinLnBrk="0" hangingPunct="0">
              <a:lnSpc>
                <a:spcPct val="100000"/>
              </a:lnSpc>
              <a:spcBef>
                <a:spcPts val="0"/>
              </a:spcBef>
              <a:spcAft>
                <a:spcPts val="600"/>
              </a:spcAft>
              <a:buClr>
                <a:srgbClr val="008080"/>
              </a:buClr>
              <a:buSzPct val="90000"/>
              <a:buFontTx/>
              <a:buNone/>
              <a:tabLst/>
              <a:defRPr/>
            </a:pPr>
            <a:endParaRPr lang="en-US" sz="2800" b="1" dirty="0">
              <a:solidFill>
                <a:schemeClr val="tx1">
                  <a:lumMod val="10000"/>
                </a:schemeClr>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23</a:t>
            </a:fld>
            <a:endParaRPr lang="en-US" dirty="0"/>
          </a:p>
        </p:txBody>
      </p:sp>
      <p:sp>
        <p:nvSpPr>
          <p:cNvPr id="5" name="Header Placeholder 4"/>
          <p:cNvSpPr>
            <a:spLocks noGrp="1"/>
          </p:cNvSpPr>
          <p:nvPr>
            <p:ph type="hdr" sz="quarter" idx="11"/>
          </p:nvPr>
        </p:nvSpPr>
        <p:spPr/>
        <p:txBody>
          <a:bodyPr/>
          <a:lstStyle/>
          <a:p>
            <a:pPr>
              <a:defRPr/>
            </a:pPr>
            <a:r>
              <a:rPr lang="en-US"/>
              <a:t>Identification Truth - The Foundation for Eternal Security</a:t>
            </a:r>
            <a:endParaRPr lang="en-US" dirty="0"/>
          </a:p>
        </p:txBody>
      </p:sp>
      <p:sp>
        <p:nvSpPr>
          <p:cNvPr id="9" name="Date Placeholder 8"/>
          <p:cNvSpPr>
            <a:spLocks noGrp="1"/>
          </p:cNvSpPr>
          <p:nvPr>
            <p:ph type="dt" idx="13"/>
          </p:nvPr>
        </p:nvSpPr>
        <p:spPr/>
        <p:txBody>
          <a:bodyPr/>
          <a:lstStyle/>
          <a:p>
            <a:pPr>
              <a:defRPr/>
            </a:pPr>
            <a:fld id="{618933DA-0166-4BE6-B869-8E5D05BB3A3F}" type="datetime1">
              <a:rPr lang="en-US" smtClean="0"/>
              <a:t>6/16/2016</a:t>
            </a:fld>
            <a:endParaRPr lang="en-US" dirty="0"/>
          </a:p>
        </p:txBody>
      </p:sp>
      <p:sp>
        <p:nvSpPr>
          <p:cNvPr id="6" name="Footer Placeholder 5"/>
          <p:cNvSpPr>
            <a:spLocks noGrp="1"/>
          </p:cNvSpPr>
          <p:nvPr>
            <p:ph type="ftr" sz="quarter" idx="14"/>
          </p:nvPr>
        </p:nvSpPr>
        <p:spPr/>
        <p:txBody>
          <a:bodyPr/>
          <a:lstStyle/>
          <a:p>
            <a:pPr>
              <a:defRPr/>
            </a:pPr>
            <a:r>
              <a:rPr lang="en-US"/>
              <a:t>Jim McGowan, Th.D.</a:t>
            </a:r>
            <a:endParaRPr lang="en-US" dirty="0"/>
          </a:p>
        </p:txBody>
      </p:sp>
    </p:spTree>
    <p:extLst>
      <p:ext uri="{BB962C8B-B14F-4D97-AF65-F5344CB8AC3E}">
        <p14:creationId xmlns:p14="http://schemas.microsoft.com/office/powerpoint/2010/main" val="41116319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42333" indent="-542333">
              <a:spcBef>
                <a:spcPts val="633"/>
              </a:spcBef>
              <a:spcAft>
                <a:spcPts val="633"/>
              </a:spcAft>
              <a:buClr>
                <a:schemeClr val="accent2">
                  <a:lumMod val="60000"/>
                  <a:lumOff val="40000"/>
                </a:schemeClr>
              </a:buClr>
              <a:buSzPct val="100000"/>
              <a:buFont typeface="+mj-lt"/>
              <a:buAutoNum type="alphaUcPeriod"/>
            </a:pPr>
            <a:r>
              <a:rPr lang="en-US" sz="1400" b="1" dirty="0">
                <a:solidFill>
                  <a:srgbClr val="000000"/>
                </a:solidFill>
                <a:latin typeface="Calibri" pitchFamily="34" charset="0"/>
                <a:cs typeface="Calibri" pitchFamily="34" charset="0"/>
              </a:rPr>
              <a:t>Adam is Condemned</a:t>
            </a:r>
          </a:p>
          <a:p>
            <a:pPr marL="542333" indent="-542333">
              <a:spcBef>
                <a:spcPts val="633"/>
              </a:spcBef>
              <a:spcAft>
                <a:spcPts val="633"/>
              </a:spcAft>
              <a:buClr>
                <a:schemeClr val="accent2">
                  <a:lumMod val="60000"/>
                  <a:lumOff val="40000"/>
                </a:schemeClr>
              </a:buClr>
              <a:buSzPct val="100000"/>
              <a:buFont typeface="+mj-lt"/>
              <a:buAutoNum type="alphaUcPeriod"/>
            </a:pPr>
            <a:endParaRPr lang="en-US" sz="1400" dirty="0">
              <a:solidFill>
                <a:srgbClr val="000000"/>
              </a:solidFill>
              <a:latin typeface="Calibri" pitchFamily="34" charset="0"/>
              <a:cs typeface="Calibri" pitchFamily="34" charset="0"/>
            </a:endParaRPr>
          </a:p>
          <a:p>
            <a:pPr marL="1265443" lvl="1" indent="-642765">
              <a:spcBef>
                <a:spcPts val="633"/>
              </a:spcBef>
              <a:spcAft>
                <a:spcPts val="633"/>
              </a:spcAft>
              <a:buClr>
                <a:srgbClr val="008080"/>
              </a:buClr>
              <a:buSzPct val="105000"/>
              <a:buFont typeface="+mj-lt"/>
              <a:buAutoNum type="arabicParenR" startAt="2"/>
            </a:pPr>
            <a:r>
              <a:rPr lang="en-US" sz="1400" dirty="0">
                <a:solidFill>
                  <a:srgbClr val="000000"/>
                </a:solidFill>
                <a:latin typeface="Calibri" pitchFamily="34" charset="0"/>
                <a:cs typeface="Calibri" pitchFamily="34" charset="0"/>
              </a:rPr>
              <a:t>Our </a:t>
            </a:r>
            <a:r>
              <a:rPr lang="en-US" sz="1400" u="sng" dirty="0">
                <a:solidFill>
                  <a:srgbClr val="000000"/>
                </a:solidFill>
                <a:latin typeface="Calibri" pitchFamily="34" charset="0"/>
                <a:cs typeface="Calibri" pitchFamily="34" charset="0"/>
              </a:rPr>
              <a:t>NATURE</a:t>
            </a:r>
            <a:r>
              <a:rPr lang="en-US" sz="1400" dirty="0">
                <a:solidFill>
                  <a:srgbClr val="000000"/>
                </a:solidFill>
                <a:latin typeface="Calibri" pitchFamily="34" charset="0"/>
                <a:cs typeface="Calibri" pitchFamily="34" charset="0"/>
              </a:rPr>
              <a:t> of Sin (Adam-nature)</a:t>
            </a:r>
          </a:p>
          <a:p>
            <a:pPr marL="1265443" lvl="1" indent="-642765">
              <a:spcBef>
                <a:spcPts val="633"/>
              </a:spcBef>
              <a:spcAft>
                <a:spcPts val="633"/>
              </a:spcAft>
              <a:buClr>
                <a:srgbClr val="008080"/>
              </a:buClr>
              <a:buSzPct val="105000"/>
              <a:buFont typeface="+mj-lt"/>
              <a:buAutoNum type="arabicParenR" startAt="2"/>
            </a:pPr>
            <a:endParaRPr lang="en-US" sz="1400" dirty="0">
              <a:solidFill>
                <a:srgbClr val="000000"/>
              </a:solidFill>
              <a:latin typeface="Calibri" pitchFamily="34" charset="0"/>
              <a:cs typeface="Calibri" pitchFamily="34" charset="0"/>
            </a:endParaRPr>
          </a:p>
          <a:p>
            <a:pPr marL="1678889" lvl="3" indent="-361555" defTabSz="903888">
              <a:spcBef>
                <a:spcPts val="633"/>
              </a:spcBef>
              <a:spcAft>
                <a:spcPts val="633"/>
              </a:spcAft>
              <a:buClr>
                <a:srgbClr val="008080"/>
              </a:buClr>
              <a:buSzPct val="90000"/>
              <a:buFont typeface="Symbol" pitchFamily="18" charset="2"/>
              <a:buChar char="¨"/>
            </a:pPr>
            <a:r>
              <a:rPr lang="en-US" sz="1400" dirty="0">
                <a:solidFill>
                  <a:srgbClr val="000000"/>
                </a:solidFill>
                <a:latin typeface="Calibri" pitchFamily="34" charset="0"/>
                <a:cs typeface="Calibri" pitchFamily="34" charset="0"/>
              </a:rPr>
              <a:t>As our position in sin could not be forgiven, neither could our sinful life and nature be forgiven. They too were taken into the judgment – death of the Cross. In fact, all that we inherited from Adam suffered this same fate. </a:t>
            </a:r>
          </a:p>
          <a:p>
            <a:pPr marL="1678889" lvl="3" indent="-361555" defTabSz="903888">
              <a:spcBef>
                <a:spcPts val="633"/>
              </a:spcBef>
              <a:spcAft>
                <a:spcPts val="633"/>
              </a:spcAft>
              <a:buClr>
                <a:srgbClr val="008080"/>
              </a:buClr>
              <a:buSzPct val="90000"/>
              <a:buFont typeface="Symbol" pitchFamily="18" charset="2"/>
              <a:buChar char="¨"/>
            </a:pPr>
            <a:endParaRPr lang="en-US" sz="1400" dirty="0">
              <a:solidFill>
                <a:srgbClr val="000000"/>
              </a:solidFill>
              <a:latin typeface="Calibri" pitchFamily="34" charset="0"/>
              <a:cs typeface="Calibri" pitchFamily="34" charset="0"/>
            </a:endParaRPr>
          </a:p>
          <a:p>
            <a:pPr marL="1678889" lvl="3" indent="-361555" defTabSz="903888">
              <a:spcBef>
                <a:spcPts val="633"/>
              </a:spcBef>
              <a:spcAft>
                <a:spcPts val="633"/>
              </a:spcAft>
              <a:buClr>
                <a:srgbClr val="008080"/>
              </a:buClr>
              <a:buSzPct val="90000"/>
              <a:buFont typeface="Symbol" pitchFamily="18" charset="2"/>
              <a:buChar char="¨"/>
            </a:pPr>
            <a:r>
              <a:rPr lang="en-US" sz="1400" dirty="0">
                <a:solidFill>
                  <a:srgbClr val="000000"/>
                </a:solidFill>
                <a:latin typeface="Calibri" pitchFamily="34" charset="0"/>
                <a:cs typeface="Calibri" pitchFamily="34" charset="0"/>
              </a:rPr>
              <a:t>“…knowing this, that our old man was crucified with [Christ]…. (Rom. 6:6)</a:t>
            </a: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24</a:t>
            </a:fld>
            <a:endParaRPr lang="en-US" dirty="0"/>
          </a:p>
        </p:txBody>
      </p:sp>
      <p:sp>
        <p:nvSpPr>
          <p:cNvPr id="5" name="Header Placeholder 4"/>
          <p:cNvSpPr>
            <a:spLocks noGrp="1"/>
          </p:cNvSpPr>
          <p:nvPr>
            <p:ph type="hdr" sz="quarter" idx="11"/>
          </p:nvPr>
        </p:nvSpPr>
        <p:spPr/>
        <p:txBody>
          <a:bodyPr/>
          <a:lstStyle/>
          <a:p>
            <a:pPr>
              <a:defRPr/>
            </a:pPr>
            <a:r>
              <a:rPr lang="en-US"/>
              <a:t>Identification Truth - The Foundation for Eternal Security</a:t>
            </a:r>
            <a:endParaRPr lang="en-US" dirty="0"/>
          </a:p>
        </p:txBody>
      </p:sp>
      <p:sp>
        <p:nvSpPr>
          <p:cNvPr id="9" name="Date Placeholder 8"/>
          <p:cNvSpPr>
            <a:spLocks noGrp="1"/>
          </p:cNvSpPr>
          <p:nvPr>
            <p:ph type="dt" idx="13"/>
          </p:nvPr>
        </p:nvSpPr>
        <p:spPr/>
        <p:txBody>
          <a:bodyPr/>
          <a:lstStyle/>
          <a:p>
            <a:pPr>
              <a:defRPr/>
            </a:pPr>
            <a:fld id="{940D2A33-C821-41E1-8B10-28384F04A248}" type="datetime1">
              <a:rPr lang="en-US" smtClean="0"/>
              <a:t>6/16/2016</a:t>
            </a:fld>
            <a:endParaRPr lang="en-US" dirty="0"/>
          </a:p>
        </p:txBody>
      </p:sp>
      <p:sp>
        <p:nvSpPr>
          <p:cNvPr id="6" name="Footer Placeholder 5"/>
          <p:cNvSpPr>
            <a:spLocks noGrp="1"/>
          </p:cNvSpPr>
          <p:nvPr>
            <p:ph type="ftr" sz="quarter" idx="14"/>
          </p:nvPr>
        </p:nvSpPr>
        <p:spPr/>
        <p:txBody>
          <a:bodyPr/>
          <a:lstStyle/>
          <a:p>
            <a:pPr>
              <a:defRPr/>
            </a:pPr>
            <a:r>
              <a:rPr lang="en-US"/>
              <a:t>Jim McGowan, Th.D.</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3" indent="0" algn="l" defTabSz="857250" rtl="0" eaLnBrk="0" fontAlgn="base" latinLnBrk="0" hangingPunct="0">
              <a:lnSpc>
                <a:spcPct val="100000"/>
              </a:lnSpc>
              <a:spcBef>
                <a:spcPts val="0"/>
              </a:spcBef>
              <a:spcAft>
                <a:spcPts val="600"/>
              </a:spcAft>
              <a:buClr>
                <a:srgbClr val="008080"/>
              </a:buClr>
              <a:buSzPct val="90000"/>
              <a:buFontTx/>
              <a:buNone/>
              <a:tabLst/>
              <a:defRPr/>
            </a:pPr>
            <a:endParaRPr lang="en-US" sz="2800" b="1" dirty="0">
              <a:solidFill>
                <a:schemeClr val="tx1">
                  <a:lumMod val="10000"/>
                </a:schemeClr>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25</a:t>
            </a:fld>
            <a:endParaRPr lang="en-US" dirty="0"/>
          </a:p>
        </p:txBody>
      </p:sp>
      <p:sp>
        <p:nvSpPr>
          <p:cNvPr id="5" name="Header Placeholder 4"/>
          <p:cNvSpPr>
            <a:spLocks noGrp="1"/>
          </p:cNvSpPr>
          <p:nvPr>
            <p:ph type="hdr" sz="quarter" idx="11"/>
          </p:nvPr>
        </p:nvSpPr>
        <p:spPr/>
        <p:txBody>
          <a:bodyPr/>
          <a:lstStyle/>
          <a:p>
            <a:pPr>
              <a:defRPr/>
            </a:pPr>
            <a:r>
              <a:rPr lang="en-US"/>
              <a:t>Identification Truth - The Foundation for Eternal Security</a:t>
            </a:r>
            <a:endParaRPr lang="en-US" dirty="0"/>
          </a:p>
        </p:txBody>
      </p:sp>
      <p:sp>
        <p:nvSpPr>
          <p:cNvPr id="9" name="Date Placeholder 8"/>
          <p:cNvSpPr>
            <a:spLocks noGrp="1"/>
          </p:cNvSpPr>
          <p:nvPr>
            <p:ph type="dt" idx="13"/>
          </p:nvPr>
        </p:nvSpPr>
        <p:spPr/>
        <p:txBody>
          <a:bodyPr/>
          <a:lstStyle/>
          <a:p>
            <a:pPr>
              <a:defRPr/>
            </a:pPr>
            <a:fld id="{F4F61844-F9B8-4788-BC02-DE70572B7268}" type="datetime1">
              <a:rPr lang="en-US" smtClean="0"/>
              <a:t>6/16/2016</a:t>
            </a:fld>
            <a:endParaRPr lang="en-US" dirty="0"/>
          </a:p>
        </p:txBody>
      </p:sp>
      <p:sp>
        <p:nvSpPr>
          <p:cNvPr id="6" name="Footer Placeholder 5"/>
          <p:cNvSpPr>
            <a:spLocks noGrp="1"/>
          </p:cNvSpPr>
          <p:nvPr>
            <p:ph type="ftr" sz="quarter" idx="14"/>
          </p:nvPr>
        </p:nvSpPr>
        <p:spPr/>
        <p:txBody>
          <a:bodyPr/>
          <a:lstStyle/>
          <a:p>
            <a:pPr>
              <a:defRPr/>
            </a:pPr>
            <a:r>
              <a:rPr lang="en-US"/>
              <a:t>Jim McGowan, Th.D.</a:t>
            </a:r>
            <a:endParaRPr lang="en-US" dirty="0"/>
          </a:p>
        </p:txBody>
      </p:sp>
    </p:spTree>
    <p:extLst>
      <p:ext uri="{BB962C8B-B14F-4D97-AF65-F5344CB8AC3E}">
        <p14:creationId xmlns:p14="http://schemas.microsoft.com/office/powerpoint/2010/main" val="16096555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42333" indent="-542333">
              <a:spcBef>
                <a:spcPts val="633"/>
              </a:spcBef>
              <a:spcAft>
                <a:spcPts val="633"/>
              </a:spcAft>
              <a:buClr>
                <a:schemeClr val="accent2">
                  <a:lumMod val="60000"/>
                  <a:lumOff val="40000"/>
                </a:schemeClr>
              </a:buClr>
              <a:buSzPct val="100000"/>
              <a:buFont typeface="+mj-lt"/>
              <a:buAutoNum type="alphaUcPeriod"/>
            </a:pPr>
            <a:r>
              <a:rPr lang="en-US" sz="1400" b="1" dirty="0">
                <a:solidFill>
                  <a:srgbClr val="000000"/>
                </a:solidFill>
                <a:latin typeface="Calibri" pitchFamily="34" charset="0"/>
                <a:cs typeface="Calibri" pitchFamily="34" charset="0"/>
              </a:rPr>
              <a:t>Adam is Condemned</a:t>
            </a:r>
          </a:p>
          <a:p>
            <a:pPr marL="542333" indent="-542333">
              <a:spcBef>
                <a:spcPts val="633"/>
              </a:spcBef>
              <a:spcAft>
                <a:spcPts val="633"/>
              </a:spcAft>
              <a:buClr>
                <a:schemeClr val="accent2">
                  <a:lumMod val="60000"/>
                  <a:lumOff val="40000"/>
                </a:schemeClr>
              </a:buClr>
              <a:buSzPct val="100000"/>
              <a:buFont typeface="+mj-lt"/>
              <a:buAutoNum type="alphaUcPeriod"/>
            </a:pPr>
            <a:endParaRPr lang="en-US" sz="1400" dirty="0">
              <a:solidFill>
                <a:srgbClr val="000000"/>
              </a:solidFill>
              <a:latin typeface="Calibri" pitchFamily="34" charset="0"/>
              <a:cs typeface="Calibri" pitchFamily="34" charset="0"/>
            </a:endParaRPr>
          </a:p>
          <a:p>
            <a:pPr marL="1265443" lvl="1" indent="-642765">
              <a:spcBef>
                <a:spcPts val="633"/>
              </a:spcBef>
              <a:spcAft>
                <a:spcPts val="633"/>
              </a:spcAft>
              <a:buClr>
                <a:srgbClr val="008080"/>
              </a:buClr>
              <a:buSzPct val="105000"/>
              <a:buFont typeface="+mj-lt"/>
              <a:buAutoNum type="arabicParenR" startAt="2"/>
            </a:pPr>
            <a:r>
              <a:rPr lang="en-US" sz="1400" dirty="0">
                <a:solidFill>
                  <a:srgbClr val="000000"/>
                </a:solidFill>
                <a:latin typeface="Calibri" pitchFamily="34" charset="0"/>
                <a:cs typeface="Calibri" pitchFamily="34" charset="0"/>
              </a:rPr>
              <a:t>Our </a:t>
            </a:r>
            <a:r>
              <a:rPr lang="en-US" sz="1400" u="sng" dirty="0">
                <a:solidFill>
                  <a:srgbClr val="000000"/>
                </a:solidFill>
                <a:latin typeface="Calibri" pitchFamily="34" charset="0"/>
                <a:cs typeface="Calibri" pitchFamily="34" charset="0"/>
              </a:rPr>
              <a:t>NATURE</a:t>
            </a:r>
            <a:r>
              <a:rPr lang="en-US" sz="1400" dirty="0">
                <a:solidFill>
                  <a:srgbClr val="000000"/>
                </a:solidFill>
                <a:latin typeface="Calibri" pitchFamily="34" charset="0"/>
                <a:cs typeface="Calibri" pitchFamily="34" charset="0"/>
              </a:rPr>
              <a:t> of Sin (Adam-nature)</a:t>
            </a:r>
          </a:p>
          <a:p>
            <a:pPr marL="1265443" lvl="1" indent="-642765">
              <a:spcBef>
                <a:spcPts val="633"/>
              </a:spcBef>
              <a:spcAft>
                <a:spcPts val="633"/>
              </a:spcAft>
              <a:buClr>
                <a:srgbClr val="008080"/>
              </a:buClr>
              <a:buSzPct val="105000"/>
              <a:buFont typeface="+mj-lt"/>
              <a:buAutoNum type="arabicParenR" startAt="2"/>
            </a:pPr>
            <a:endParaRPr lang="en-US" sz="1400" dirty="0">
              <a:solidFill>
                <a:srgbClr val="000000"/>
              </a:solidFill>
              <a:latin typeface="Calibri" pitchFamily="34" charset="0"/>
              <a:cs typeface="Calibri" pitchFamily="34" charset="0"/>
            </a:endParaRPr>
          </a:p>
          <a:p>
            <a:pPr marL="1678889" lvl="3" indent="-361555" defTabSz="903888">
              <a:spcBef>
                <a:spcPts val="633"/>
              </a:spcBef>
              <a:spcAft>
                <a:spcPts val="633"/>
              </a:spcAft>
              <a:buClr>
                <a:srgbClr val="008080"/>
              </a:buClr>
              <a:buSzPct val="90000"/>
              <a:buFont typeface="Symbol" pitchFamily="18" charset="2"/>
              <a:buChar char="¨"/>
            </a:pPr>
            <a:r>
              <a:rPr lang="en-US" sz="1400" dirty="0">
                <a:solidFill>
                  <a:srgbClr val="000000"/>
                </a:solidFill>
                <a:latin typeface="Calibri" pitchFamily="34" charset="0"/>
                <a:cs typeface="Calibri" pitchFamily="34" charset="0"/>
              </a:rPr>
              <a:t>As our position in sin could not be forgiven, neither could our sinful life and nature be forgiven. They too were taken into the judgment – death of the Cross. In fact, all that we inherited from Adam suffered this same fate. </a:t>
            </a:r>
          </a:p>
          <a:p>
            <a:pPr marL="1678889" lvl="3" indent="-361555" defTabSz="903888">
              <a:spcBef>
                <a:spcPts val="633"/>
              </a:spcBef>
              <a:spcAft>
                <a:spcPts val="633"/>
              </a:spcAft>
              <a:buClr>
                <a:srgbClr val="008080"/>
              </a:buClr>
              <a:buSzPct val="90000"/>
              <a:buFont typeface="Symbol" pitchFamily="18" charset="2"/>
              <a:buChar char="¨"/>
            </a:pPr>
            <a:endParaRPr lang="en-US" sz="1400" dirty="0">
              <a:solidFill>
                <a:srgbClr val="000000"/>
              </a:solidFill>
              <a:latin typeface="Calibri" pitchFamily="34" charset="0"/>
              <a:cs typeface="Calibri" pitchFamily="34" charset="0"/>
            </a:endParaRPr>
          </a:p>
          <a:p>
            <a:pPr marL="1678889" lvl="3" indent="-361555" defTabSz="903888">
              <a:spcBef>
                <a:spcPts val="633"/>
              </a:spcBef>
              <a:spcAft>
                <a:spcPts val="633"/>
              </a:spcAft>
              <a:buClr>
                <a:srgbClr val="008080"/>
              </a:buClr>
              <a:buSzPct val="90000"/>
              <a:buFont typeface="Symbol" pitchFamily="18" charset="2"/>
              <a:buChar char="¨"/>
            </a:pPr>
            <a:r>
              <a:rPr lang="en-US" sz="1400" dirty="0">
                <a:solidFill>
                  <a:srgbClr val="000000"/>
                </a:solidFill>
                <a:latin typeface="Calibri" pitchFamily="34" charset="0"/>
                <a:cs typeface="Calibri" pitchFamily="34" charset="0"/>
              </a:rPr>
              <a:t>“…knowing this, that our old man was crucified with [Christ]…. (Rom. 6:6)</a:t>
            </a: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26</a:t>
            </a:fld>
            <a:endParaRPr lang="en-US" dirty="0"/>
          </a:p>
        </p:txBody>
      </p:sp>
      <p:sp>
        <p:nvSpPr>
          <p:cNvPr id="5" name="Header Placeholder 4"/>
          <p:cNvSpPr>
            <a:spLocks noGrp="1"/>
          </p:cNvSpPr>
          <p:nvPr>
            <p:ph type="hdr" sz="quarter" idx="11"/>
          </p:nvPr>
        </p:nvSpPr>
        <p:spPr/>
        <p:txBody>
          <a:bodyPr/>
          <a:lstStyle/>
          <a:p>
            <a:pPr>
              <a:defRPr/>
            </a:pPr>
            <a:r>
              <a:rPr lang="en-US"/>
              <a:t>Identification Truth - The Foundation for Eternal Security</a:t>
            </a:r>
            <a:endParaRPr lang="en-US" dirty="0"/>
          </a:p>
        </p:txBody>
      </p:sp>
      <p:sp>
        <p:nvSpPr>
          <p:cNvPr id="9" name="Date Placeholder 8"/>
          <p:cNvSpPr>
            <a:spLocks noGrp="1"/>
          </p:cNvSpPr>
          <p:nvPr>
            <p:ph type="dt" idx="13"/>
          </p:nvPr>
        </p:nvSpPr>
        <p:spPr/>
        <p:txBody>
          <a:bodyPr/>
          <a:lstStyle/>
          <a:p>
            <a:pPr>
              <a:defRPr/>
            </a:pPr>
            <a:fld id="{46F9AB09-6A5F-4E1A-9810-F423E8CA30E3}" type="datetime1">
              <a:rPr lang="en-US" smtClean="0"/>
              <a:t>6/16/2016</a:t>
            </a:fld>
            <a:endParaRPr lang="en-US" dirty="0"/>
          </a:p>
        </p:txBody>
      </p:sp>
      <p:sp>
        <p:nvSpPr>
          <p:cNvPr id="6" name="Footer Placeholder 5"/>
          <p:cNvSpPr>
            <a:spLocks noGrp="1"/>
          </p:cNvSpPr>
          <p:nvPr>
            <p:ph type="ftr" sz="quarter" idx="14"/>
          </p:nvPr>
        </p:nvSpPr>
        <p:spPr/>
        <p:txBody>
          <a:bodyPr/>
          <a:lstStyle/>
          <a:p>
            <a:pPr>
              <a:defRPr/>
            </a:pPr>
            <a:r>
              <a:rPr lang="en-US"/>
              <a:t>Jim McGowan, Th.D.</a:t>
            </a:r>
            <a:endParaRPr lang="en-US" dirty="0"/>
          </a:p>
        </p:txBody>
      </p:sp>
    </p:spTree>
    <p:extLst>
      <p:ext uri="{BB962C8B-B14F-4D97-AF65-F5344CB8AC3E}">
        <p14:creationId xmlns:p14="http://schemas.microsoft.com/office/powerpoint/2010/main" val="3115711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42333" indent="-542333">
              <a:spcBef>
                <a:spcPts val="633"/>
              </a:spcBef>
              <a:spcAft>
                <a:spcPts val="633"/>
              </a:spcAft>
              <a:buClr>
                <a:schemeClr val="accent2">
                  <a:lumMod val="60000"/>
                  <a:lumOff val="40000"/>
                </a:schemeClr>
              </a:buClr>
              <a:buSzPct val="100000"/>
              <a:buFont typeface="+mj-lt"/>
              <a:buAutoNum type="alphaUcPeriod"/>
            </a:pPr>
            <a:r>
              <a:rPr lang="en-US" sz="1400" b="1" dirty="0">
                <a:solidFill>
                  <a:srgbClr val="000000"/>
                </a:solidFill>
                <a:latin typeface="Calibri" pitchFamily="34" charset="0"/>
                <a:cs typeface="Calibri" pitchFamily="34" charset="0"/>
              </a:rPr>
              <a:t>Adam is Condemned</a:t>
            </a:r>
          </a:p>
          <a:p>
            <a:pPr marL="542333" indent="-542333">
              <a:spcBef>
                <a:spcPts val="633"/>
              </a:spcBef>
              <a:spcAft>
                <a:spcPts val="633"/>
              </a:spcAft>
              <a:buClr>
                <a:schemeClr val="accent2">
                  <a:lumMod val="60000"/>
                  <a:lumOff val="40000"/>
                </a:schemeClr>
              </a:buClr>
              <a:buSzPct val="100000"/>
              <a:buFont typeface="+mj-lt"/>
              <a:buAutoNum type="alphaUcPeriod"/>
            </a:pPr>
            <a:endParaRPr lang="en-US" sz="1400" dirty="0">
              <a:solidFill>
                <a:srgbClr val="000000"/>
              </a:solidFill>
              <a:latin typeface="Calibri" pitchFamily="34" charset="0"/>
              <a:cs typeface="Calibri" pitchFamily="34" charset="0"/>
            </a:endParaRPr>
          </a:p>
          <a:p>
            <a:pPr marL="1265443" lvl="1" indent="-642765">
              <a:spcBef>
                <a:spcPts val="633"/>
              </a:spcBef>
              <a:spcAft>
                <a:spcPts val="633"/>
              </a:spcAft>
              <a:buClr>
                <a:srgbClr val="008080"/>
              </a:buClr>
              <a:buSzPct val="105000"/>
              <a:buFont typeface="+mj-lt"/>
              <a:buAutoNum type="arabicParenR" startAt="2"/>
            </a:pPr>
            <a:r>
              <a:rPr lang="en-US" sz="1400" dirty="0">
                <a:solidFill>
                  <a:srgbClr val="000000"/>
                </a:solidFill>
                <a:latin typeface="Calibri" pitchFamily="34" charset="0"/>
                <a:cs typeface="Calibri" pitchFamily="34" charset="0"/>
              </a:rPr>
              <a:t>Our </a:t>
            </a:r>
            <a:r>
              <a:rPr lang="en-US" sz="1400" u="sng" dirty="0">
                <a:solidFill>
                  <a:srgbClr val="000000"/>
                </a:solidFill>
                <a:latin typeface="Calibri" pitchFamily="34" charset="0"/>
                <a:cs typeface="Calibri" pitchFamily="34" charset="0"/>
              </a:rPr>
              <a:t>NATURE</a:t>
            </a:r>
            <a:r>
              <a:rPr lang="en-US" sz="1400" dirty="0">
                <a:solidFill>
                  <a:srgbClr val="000000"/>
                </a:solidFill>
                <a:latin typeface="Calibri" pitchFamily="34" charset="0"/>
                <a:cs typeface="Calibri" pitchFamily="34" charset="0"/>
              </a:rPr>
              <a:t> of Sin (Adam-nature)</a:t>
            </a:r>
          </a:p>
          <a:p>
            <a:pPr marL="1265443" lvl="1" indent="-642765">
              <a:spcBef>
                <a:spcPts val="633"/>
              </a:spcBef>
              <a:spcAft>
                <a:spcPts val="633"/>
              </a:spcAft>
              <a:buClr>
                <a:srgbClr val="008080"/>
              </a:buClr>
              <a:buSzPct val="105000"/>
              <a:buFont typeface="+mj-lt"/>
              <a:buAutoNum type="arabicParenR" startAt="2"/>
            </a:pPr>
            <a:endParaRPr lang="en-US" sz="1400" dirty="0">
              <a:solidFill>
                <a:srgbClr val="000000"/>
              </a:solidFill>
              <a:latin typeface="Calibri" pitchFamily="34" charset="0"/>
              <a:cs typeface="Calibri" pitchFamily="34" charset="0"/>
            </a:endParaRPr>
          </a:p>
          <a:p>
            <a:pPr marL="1678889" lvl="3" indent="-361555" defTabSz="903888">
              <a:spcBef>
                <a:spcPts val="633"/>
              </a:spcBef>
              <a:spcAft>
                <a:spcPts val="633"/>
              </a:spcAft>
              <a:buClr>
                <a:srgbClr val="008080"/>
              </a:buClr>
              <a:buSzPct val="90000"/>
              <a:buFont typeface="Symbol" pitchFamily="18" charset="2"/>
              <a:buChar char="¨"/>
            </a:pPr>
            <a:r>
              <a:rPr lang="en-US" sz="1400" dirty="0">
                <a:solidFill>
                  <a:srgbClr val="000000"/>
                </a:solidFill>
                <a:latin typeface="Calibri" pitchFamily="34" charset="0"/>
                <a:cs typeface="Calibri" pitchFamily="34" charset="0"/>
              </a:rPr>
              <a:t>As our position in sin could not be forgiven, neither could our sinful life and nature be forgiven. They too were taken into the judgment – death of the Cross. In fact, all that we inherited from Adam suffered this same fate. </a:t>
            </a:r>
          </a:p>
          <a:p>
            <a:pPr marL="1678889" lvl="3" indent="-361555" defTabSz="903888">
              <a:spcBef>
                <a:spcPts val="633"/>
              </a:spcBef>
              <a:spcAft>
                <a:spcPts val="633"/>
              </a:spcAft>
              <a:buClr>
                <a:srgbClr val="008080"/>
              </a:buClr>
              <a:buSzPct val="90000"/>
              <a:buFont typeface="Symbol" pitchFamily="18" charset="2"/>
              <a:buChar char="¨"/>
            </a:pPr>
            <a:endParaRPr lang="en-US" sz="1400" dirty="0">
              <a:solidFill>
                <a:srgbClr val="000000"/>
              </a:solidFill>
              <a:latin typeface="Calibri" pitchFamily="34" charset="0"/>
              <a:cs typeface="Calibri" pitchFamily="34" charset="0"/>
            </a:endParaRPr>
          </a:p>
          <a:p>
            <a:pPr marL="1678889" lvl="3" indent="-361555" defTabSz="903888">
              <a:spcBef>
                <a:spcPts val="633"/>
              </a:spcBef>
              <a:spcAft>
                <a:spcPts val="633"/>
              </a:spcAft>
              <a:buClr>
                <a:srgbClr val="008080"/>
              </a:buClr>
              <a:buSzPct val="90000"/>
              <a:buFont typeface="Symbol" pitchFamily="18" charset="2"/>
              <a:buChar char="¨"/>
            </a:pPr>
            <a:r>
              <a:rPr lang="en-US" sz="1400" dirty="0">
                <a:solidFill>
                  <a:srgbClr val="000000"/>
                </a:solidFill>
                <a:latin typeface="Calibri" pitchFamily="34" charset="0"/>
                <a:cs typeface="Calibri" pitchFamily="34" charset="0"/>
              </a:rPr>
              <a:t>“…knowing this, that our old man was crucified with [Christ]…. (Rom. 6:6)</a:t>
            </a: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27</a:t>
            </a:fld>
            <a:endParaRPr lang="en-US" dirty="0"/>
          </a:p>
        </p:txBody>
      </p:sp>
      <p:sp>
        <p:nvSpPr>
          <p:cNvPr id="5" name="Header Placeholder 4"/>
          <p:cNvSpPr>
            <a:spLocks noGrp="1"/>
          </p:cNvSpPr>
          <p:nvPr>
            <p:ph type="hdr" sz="quarter" idx="11"/>
          </p:nvPr>
        </p:nvSpPr>
        <p:spPr/>
        <p:txBody>
          <a:bodyPr/>
          <a:lstStyle/>
          <a:p>
            <a:pPr>
              <a:defRPr/>
            </a:pPr>
            <a:r>
              <a:rPr lang="en-US"/>
              <a:t>Identification Truth - The Foundation for Eternal Security</a:t>
            </a:r>
            <a:endParaRPr lang="en-US" dirty="0"/>
          </a:p>
        </p:txBody>
      </p:sp>
      <p:sp>
        <p:nvSpPr>
          <p:cNvPr id="9" name="Date Placeholder 8"/>
          <p:cNvSpPr>
            <a:spLocks noGrp="1"/>
          </p:cNvSpPr>
          <p:nvPr>
            <p:ph type="dt" idx="13"/>
          </p:nvPr>
        </p:nvSpPr>
        <p:spPr/>
        <p:txBody>
          <a:bodyPr/>
          <a:lstStyle/>
          <a:p>
            <a:pPr>
              <a:defRPr/>
            </a:pPr>
            <a:fld id="{6FE016DB-8294-4BA3-8F2C-DA46997E4D50}" type="datetime1">
              <a:rPr lang="en-US" smtClean="0"/>
              <a:t>6/16/2016</a:t>
            </a:fld>
            <a:endParaRPr lang="en-US" dirty="0"/>
          </a:p>
        </p:txBody>
      </p:sp>
      <p:sp>
        <p:nvSpPr>
          <p:cNvPr id="6" name="Footer Placeholder 5"/>
          <p:cNvSpPr>
            <a:spLocks noGrp="1"/>
          </p:cNvSpPr>
          <p:nvPr>
            <p:ph type="ftr" sz="quarter" idx="14"/>
          </p:nvPr>
        </p:nvSpPr>
        <p:spPr/>
        <p:txBody>
          <a:bodyPr/>
          <a:lstStyle/>
          <a:p>
            <a:pPr>
              <a:defRPr/>
            </a:pPr>
            <a:r>
              <a:rPr lang="en-US"/>
              <a:t>Jim McGowan, Th.D.</a:t>
            </a:r>
            <a:endParaRPr lang="en-US" dirty="0"/>
          </a:p>
        </p:txBody>
      </p:sp>
    </p:spTree>
    <p:extLst>
      <p:ext uri="{BB962C8B-B14F-4D97-AF65-F5344CB8AC3E}">
        <p14:creationId xmlns:p14="http://schemas.microsoft.com/office/powerpoint/2010/main" val="2884610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158" lvl="1" indent="-457158" defTabSz="911143">
              <a:buFont typeface="+mj-lt"/>
              <a:buAutoNum type="alphaUcPeriod"/>
              <a:defRPr/>
            </a:pPr>
            <a:r>
              <a:rPr lang="en-US" sz="1400" b="1" dirty="0">
                <a:solidFill>
                  <a:srgbClr val="000000"/>
                </a:solidFill>
                <a:latin typeface="+mn-lt"/>
                <a:cs typeface="Calibri" pitchFamily="34" charset="0"/>
              </a:rPr>
              <a:t>Adam is Condemned</a:t>
            </a:r>
          </a:p>
          <a:p>
            <a:pPr marL="457158" lvl="1" indent="-457158" defTabSz="911143">
              <a:buFont typeface="+mj-lt"/>
              <a:buAutoNum type="alphaUcPeriod"/>
              <a:defRPr/>
            </a:pPr>
            <a:endParaRPr lang="en-US" sz="1400" b="1" dirty="0">
              <a:solidFill>
                <a:srgbClr val="000000"/>
              </a:solidFill>
              <a:latin typeface="+mn-lt"/>
              <a:cs typeface="Calibri" pitchFamily="34" charset="0"/>
            </a:endParaRPr>
          </a:p>
          <a:p>
            <a:pPr marL="342869" lvl="1" indent="-342869" defTabSz="911143">
              <a:buFont typeface="+mj-lt"/>
              <a:buAutoNum type="arabicParenR" startAt="3"/>
              <a:defRPr/>
            </a:pPr>
            <a:r>
              <a:rPr lang="en-US" sz="1400" dirty="0">
                <a:solidFill>
                  <a:srgbClr val="000000"/>
                </a:solidFill>
                <a:latin typeface="+mn-lt"/>
                <a:cs typeface="Calibri" pitchFamily="34" charset="0"/>
              </a:rPr>
              <a:t>Our </a:t>
            </a:r>
            <a:r>
              <a:rPr lang="en-US" sz="1400" u="sng" dirty="0">
                <a:solidFill>
                  <a:srgbClr val="000000"/>
                </a:solidFill>
                <a:latin typeface="+mn-lt"/>
                <a:cs typeface="Calibri" pitchFamily="34" charset="0"/>
              </a:rPr>
              <a:t>PERSONAL</a:t>
            </a:r>
            <a:r>
              <a:rPr lang="en-US" sz="1400" dirty="0">
                <a:solidFill>
                  <a:srgbClr val="000000"/>
                </a:solidFill>
                <a:latin typeface="+mn-lt"/>
                <a:cs typeface="Calibri" pitchFamily="34" charset="0"/>
              </a:rPr>
              <a:t> Sins (Adam-practice) </a:t>
            </a:r>
            <a:endParaRPr lang="en-US" sz="1400" dirty="0">
              <a:solidFill>
                <a:srgbClr val="000000"/>
              </a:solidFill>
              <a:latin typeface="+mn-lt"/>
            </a:endParaRPr>
          </a:p>
          <a:p>
            <a:endParaRPr lang="en-US" sz="1400" dirty="0">
              <a:solidFill>
                <a:srgbClr val="000000"/>
              </a:solidFill>
              <a:latin typeface="+mn-lt"/>
            </a:endParaRPr>
          </a:p>
          <a:p>
            <a:r>
              <a:rPr lang="en-US" sz="1400" dirty="0">
                <a:solidFill>
                  <a:srgbClr val="000000"/>
                </a:solidFill>
                <a:latin typeface="+mn-lt"/>
              </a:rPr>
              <a:t>Once our sinful position and nature had been condemned and judged, God was then justified in forgiving our personal sins—past, present, and future— by means of the shed blood of Christ on Calvary’s cross.</a:t>
            </a:r>
          </a:p>
          <a:p>
            <a:r>
              <a:rPr lang="en-US" sz="1400" dirty="0">
                <a:solidFill>
                  <a:srgbClr val="000000"/>
                </a:solidFill>
                <a:latin typeface="+mn-lt"/>
              </a:rPr>
              <a:t> </a:t>
            </a: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28</a:t>
            </a:fld>
            <a:endParaRPr lang="en-US" dirty="0"/>
          </a:p>
        </p:txBody>
      </p:sp>
      <p:sp>
        <p:nvSpPr>
          <p:cNvPr id="5" name="Header Placeholder 4"/>
          <p:cNvSpPr>
            <a:spLocks noGrp="1"/>
          </p:cNvSpPr>
          <p:nvPr>
            <p:ph type="hdr" sz="quarter" idx="11"/>
          </p:nvPr>
        </p:nvSpPr>
        <p:spPr/>
        <p:txBody>
          <a:bodyPr/>
          <a:lstStyle/>
          <a:p>
            <a:pPr>
              <a:defRPr/>
            </a:pPr>
            <a:r>
              <a:rPr lang="en-US"/>
              <a:t>Identification Truth - The Foundation for Eternal Security</a:t>
            </a:r>
            <a:endParaRPr lang="en-US" dirty="0"/>
          </a:p>
        </p:txBody>
      </p:sp>
      <p:sp>
        <p:nvSpPr>
          <p:cNvPr id="9" name="Date Placeholder 8"/>
          <p:cNvSpPr>
            <a:spLocks noGrp="1"/>
          </p:cNvSpPr>
          <p:nvPr>
            <p:ph type="dt" idx="13"/>
          </p:nvPr>
        </p:nvSpPr>
        <p:spPr/>
        <p:txBody>
          <a:bodyPr/>
          <a:lstStyle/>
          <a:p>
            <a:pPr>
              <a:defRPr/>
            </a:pPr>
            <a:fld id="{C979EDA7-C44A-4911-875C-1895558D9629}" type="datetime1">
              <a:rPr lang="en-US" smtClean="0"/>
              <a:t>6/16/2016</a:t>
            </a:fld>
            <a:endParaRPr lang="en-US" dirty="0"/>
          </a:p>
        </p:txBody>
      </p:sp>
      <p:sp>
        <p:nvSpPr>
          <p:cNvPr id="6" name="Footer Placeholder 5"/>
          <p:cNvSpPr>
            <a:spLocks noGrp="1"/>
          </p:cNvSpPr>
          <p:nvPr>
            <p:ph type="ftr" sz="quarter" idx="14"/>
          </p:nvPr>
        </p:nvSpPr>
        <p:spPr/>
        <p:txBody>
          <a:bodyPr/>
          <a:lstStyle/>
          <a:p>
            <a:pPr>
              <a:defRPr/>
            </a:pPr>
            <a:r>
              <a:rPr lang="en-US"/>
              <a:t>Jim McGowan, Th.D.</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3" indent="0" algn="l" defTabSz="857250" rtl="0" eaLnBrk="0" fontAlgn="base" latinLnBrk="0" hangingPunct="0">
              <a:lnSpc>
                <a:spcPct val="100000"/>
              </a:lnSpc>
              <a:spcBef>
                <a:spcPts val="0"/>
              </a:spcBef>
              <a:spcAft>
                <a:spcPts val="600"/>
              </a:spcAft>
              <a:buClr>
                <a:srgbClr val="008080"/>
              </a:buClr>
              <a:buSzPct val="90000"/>
              <a:buFontTx/>
              <a:buNone/>
              <a:tabLst/>
              <a:defRPr/>
            </a:pPr>
            <a:endParaRPr lang="en-US" sz="2800" b="1" dirty="0">
              <a:solidFill>
                <a:schemeClr val="tx1">
                  <a:lumMod val="10000"/>
                </a:schemeClr>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29</a:t>
            </a:fld>
            <a:endParaRPr lang="en-US" dirty="0"/>
          </a:p>
        </p:txBody>
      </p:sp>
      <p:sp>
        <p:nvSpPr>
          <p:cNvPr id="5" name="Header Placeholder 4"/>
          <p:cNvSpPr>
            <a:spLocks noGrp="1"/>
          </p:cNvSpPr>
          <p:nvPr>
            <p:ph type="hdr" sz="quarter" idx="11"/>
          </p:nvPr>
        </p:nvSpPr>
        <p:spPr/>
        <p:txBody>
          <a:bodyPr/>
          <a:lstStyle/>
          <a:p>
            <a:pPr>
              <a:defRPr/>
            </a:pPr>
            <a:r>
              <a:rPr lang="en-US"/>
              <a:t>Identification Truth - The Foundation for Eternal Security</a:t>
            </a:r>
            <a:endParaRPr lang="en-US" dirty="0"/>
          </a:p>
        </p:txBody>
      </p:sp>
      <p:sp>
        <p:nvSpPr>
          <p:cNvPr id="9" name="Date Placeholder 8"/>
          <p:cNvSpPr>
            <a:spLocks noGrp="1"/>
          </p:cNvSpPr>
          <p:nvPr>
            <p:ph type="dt" idx="13"/>
          </p:nvPr>
        </p:nvSpPr>
        <p:spPr/>
        <p:txBody>
          <a:bodyPr/>
          <a:lstStyle/>
          <a:p>
            <a:pPr>
              <a:defRPr/>
            </a:pPr>
            <a:fld id="{26EF1B85-701B-458C-922B-102CE1FE0A2B}" type="datetime1">
              <a:rPr lang="en-US" smtClean="0"/>
              <a:t>6/16/2016</a:t>
            </a:fld>
            <a:endParaRPr lang="en-US" dirty="0"/>
          </a:p>
        </p:txBody>
      </p:sp>
      <p:sp>
        <p:nvSpPr>
          <p:cNvPr id="6" name="Footer Placeholder 5"/>
          <p:cNvSpPr>
            <a:spLocks noGrp="1"/>
          </p:cNvSpPr>
          <p:nvPr>
            <p:ph type="ftr" sz="quarter" idx="14"/>
          </p:nvPr>
        </p:nvSpPr>
        <p:spPr/>
        <p:txBody>
          <a:bodyPr/>
          <a:lstStyle/>
          <a:p>
            <a:pPr>
              <a:defRPr/>
            </a:pPr>
            <a:r>
              <a:rPr lang="en-US"/>
              <a:t>Jim McGowan, Th.D.</a:t>
            </a:r>
            <a:endParaRPr lang="en-US" dirty="0"/>
          </a:p>
        </p:txBody>
      </p:sp>
    </p:spTree>
    <p:extLst>
      <p:ext uri="{BB962C8B-B14F-4D97-AF65-F5344CB8AC3E}">
        <p14:creationId xmlns:p14="http://schemas.microsoft.com/office/powerpoint/2010/main" val="3483824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60800">
              <a:defRPr/>
            </a:pPr>
            <a:r>
              <a:rPr lang="en-US" sz="1400" b="1" dirty="0">
                <a:solidFill>
                  <a:srgbClr val="000000"/>
                </a:solidFill>
                <a:latin typeface="+mn-lt"/>
                <a:cs typeface="Calibri" pitchFamily="34" charset="0"/>
              </a:rPr>
              <a:t>Axiom - </a:t>
            </a:r>
            <a:r>
              <a:rPr lang="en-US" sz="1400" dirty="0">
                <a:solidFill>
                  <a:srgbClr val="000000"/>
                </a:solidFill>
                <a:latin typeface="+mn-lt"/>
              </a:rPr>
              <a:t>a self-evident truth that requires no proof. </a:t>
            </a:r>
            <a:endParaRPr lang="en-US" sz="1400" b="1" dirty="0">
              <a:solidFill>
                <a:srgbClr val="000000"/>
              </a:solidFill>
              <a:latin typeface="+mn-lt"/>
              <a:cs typeface="Calibri" pitchFamily="34" charset="0"/>
            </a:endParaRPr>
          </a:p>
          <a:p>
            <a:pPr defTabSz="960800">
              <a:defRPr/>
            </a:pPr>
            <a:endParaRPr lang="en-US" sz="1400" b="1" dirty="0">
              <a:solidFill>
                <a:srgbClr val="000000"/>
              </a:solidFill>
              <a:latin typeface="+mn-lt"/>
              <a:cs typeface="Calibri" pitchFamily="34" charset="0"/>
            </a:endParaRPr>
          </a:p>
          <a:p>
            <a:pPr defTabSz="960800">
              <a:defRPr/>
            </a:pPr>
            <a:r>
              <a:rPr lang="en-US" sz="1400" b="1" dirty="0">
                <a:solidFill>
                  <a:srgbClr val="000000"/>
                </a:solidFill>
                <a:latin typeface="+mn-lt"/>
                <a:cs typeface="Calibri" pitchFamily="34" charset="0"/>
              </a:rPr>
              <a:t>Axiom #1</a:t>
            </a:r>
          </a:p>
          <a:p>
            <a:pPr defTabSz="960800">
              <a:defRPr/>
            </a:pPr>
            <a:endParaRPr lang="en-US" sz="1400" b="1" dirty="0">
              <a:solidFill>
                <a:srgbClr val="000000"/>
              </a:solidFill>
              <a:latin typeface="+mn-lt"/>
              <a:cs typeface="Calibri" pitchFamily="34" charset="0"/>
            </a:endParaRPr>
          </a:p>
          <a:p>
            <a:pPr defTabSz="960800">
              <a:defRPr/>
            </a:pPr>
            <a:r>
              <a:rPr lang="en-US" sz="1400" b="1" dirty="0">
                <a:solidFill>
                  <a:srgbClr val="000000"/>
                </a:solidFill>
                <a:latin typeface="+mn-lt"/>
                <a:cs typeface="Calibri" pitchFamily="34" charset="0"/>
              </a:rPr>
              <a:t>We cannot </a:t>
            </a:r>
            <a:r>
              <a:rPr lang="en-US" sz="1400" b="1" u="sng" dirty="0">
                <a:solidFill>
                  <a:srgbClr val="000000"/>
                </a:solidFill>
                <a:latin typeface="+mn-lt"/>
                <a:cs typeface="Calibri" pitchFamily="34" charset="0"/>
              </a:rPr>
              <a:t>become</a:t>
            </a:r>
            <a:r>
              <a:rPr lang="en-US" sz="1400" b="1" dirty="0">
                <a:solidFill>
                  <a:srgbClr val="000000"/>
                </a:solidFill>
                <a:latin typeface="+mn-lt"/>
                <a:cs typeface="Calibri" pitchFamily="34" charset="0"/>
              </a:rPr>
              <a:t> what we </a:t>
            </a:r>
            <a:r>
              <a:rPr lang="en-US" sz="1400" b="1" u="sng" dirty="0">
                <a:solidFill>
                  <a:srgbClr val="000000"/>
                </a:solidFill>
                <a:latin typeface="+mn-lt"/>
                <a:cs typeface="Calibri" pitchFamily="34" charset="0"/>
              </a:rPr>
              <a:t>already are</a:t>
            </a:r>
            <a:r>
              <a:rPr lang="en-US" sz="1400" b="1" dirty="0">
                <a:solidFill>
                  <a:srgbClr val="000000"/>
                </a:solidFill>
                <a:latin typeface="+mn-lt"/>
                <a:cs typeface="Calibri" pitchFamily="34" charset="0"/>
              </a:rPr>
              <a:t> in Christ, until we </a:t>
            </a:r>
            <a:r>
              <a:rPr lang="en-US" sz="1400" b="1" u="sng" dirty="0">
                <a:solidFill>
                  <a:srgbClr val="000000"/>
                </a:solidFill>
                <a:latin typeface="+mn-lt"/>
                <a:cs typeface="Calibri" pitchFamily="34" charset="0"/>
              </a:rPr>
              <a:t>know</a:t>
            </a:r>
            <a:r>
              <a:rPr lang="en-US" sz="1400" b="1" dirty="0">
                <a:solidFill>
                  <a:srgbClr val="000000"/>
                </a:solidFill>
                <a:latin typeface="+mn-lt"/>
                <a:cs typeface="Calibri" pitchFamily="34" charset="0"/>
              </a:rPr>
              <a:t> what </a:t>
            </a:r>
            <a:r>
              <a:rPr lang="en-US" sz="1400" b="1" u="sng" dirty="0">
                <a:solidFill>
                  <a:srgbClr val="000000"/>
                </a:solidFill>
                <a:latin typeface="+mn-lt"/>
                <a:cs typeface="Calibri" pitchFamily="34" charset="0"/>
              </a:rPr>
              <a:t>we were</a:t>
            </a:r>
            <a:r>
              <a:rPr lang="en-US" sz="1400" b="1" dirty="0">
                <a:solidFill>
                  <a:srgbClr val="000000"/>
                </a:solidFill>
                <a:latin typeface="+mn-lt"/>
                <a:cs typeface="Calibri" pitchFamily="34" charset="0"/>
              </a:rPr>
              <a:t> in Adam.</a:t>
            </a:r>
          </a:p>
          <a:p>
            <a:endParaRPr lang="en-US" sz="1400" dirty="0">
              <a:solidFill>
                <a:srgbClr val="000000"/>
              </a:solidFill>
              <a:latin typeface="+mn-lt"/>
            </a:endParaRPr>
          </a:p>
          <a:p>
            <a:r>
              <a:rPr lang="en-US" sz="1400" dirty="0">
                <a:solidFill>
                  <a:srgbClr val="000000"/>
                </a:solidFill>
                <a:latin typeface="+mn-lt"/>
              </a:rPr>
              <a:t>Since this is true, it is important that as we consider the following facts, we personalize them because this is our history!</a:t>
            </a:r>
          </a:p>
          <a:p>
            <a:endParaRPr lang="en-US" sz="1400" b="1" dirty="0">
              <a:solidFill>
                <a:srgbClr val="000000"/>
              </a:solidFill>
              <a:latin typeface="+mn-lt"/>
            </a:endParaRPr>
          </a:p>
          <a:p>
            <a:r>
              <a:rPr lang="en-US" sz="1400" b="1" dirty="0">
                <a:solidFill>
                  <a:srgbClr val="000000"/>
                </a:solidFill>
                <a:latin typeface="+mn-lt"/>
              </a:rPr>
              <a:t>Axiom  #2</a:t>
            </a:r>
          </a:p>
          <a:p>
            <a:endParaRPr lang="en-US" sz="1400" b="1" dirty="0">
              <a:solidFill>
                <a:srgbClr val="000000"/>
              </a:solidFill>
              <a:latin typeface="+mn-lt"/>
            </a:endParaRPr>
          </a:p>
          <a:p>
            <a:r>
              <a:rPr lang="en-US" sz="1400" b="1" dirty="0">
                <a:solidFill>
                  <a:srgbClr val="000000"/>
                </a:solidFill>
                <a:latin typeface="+mn-lt"/>
              </a:rPr>
              <a:t>Everything in Adam is the ground of sin and death</a:t>
            </a:r>
            <a:r>
              <a:rPr lang="en-US" sz="1400" dirty="0">
                <a:solidFill>
                  <a:srgbClr val="000000"/>
                </a:solidFill>
                <a:latin typeface="+mn-lt"/>
              </a:rPr>
              <a:t>, everything in the Lord Jesus is the ground of growth and life.  </a:t>
            </a:r>
          </a:p>
          <a:p>
            <a:endParaRPr lang="en-US" sz="1400" b="1" dirty="0">
              <a:solidFill>
                <a:srgbClr val="000000"/>
              </a:solidFill>
              <a:latin typeface="+mn-lt"/>
            </a:endParaRPr>
          </a:p>
          <a:p>
            <a:r>
              <a:rPr lang="en-US" sz="1400" b="1" dirty="0">
                <a:solidFill>
                  <a:srgbClr val="000000"/>
                </a:solidFill>
                <a:latin typeface="+mn-lt"/>
              </a:rPr>
              <a:t>Our responsibility is to keep off Adam’s old ground,</a:t>
            </a:r>
            <a:r>
              <a:rPr lang="en-US" sz="1400" dirty="0">
                <a:solidFill>
                  <a:srgbClr val="000000"/>
                </a:solidFill>
                <a:latin typeface="+mn-lt"/>
              </a:rPr>
              <a:t> and to live on the new ground which is —our position in Christ.</a:t>
            </a: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3</a:t>
            </a:fld>
            <a:endParaRPr lang="en-US" dirty="0"/>
          </a:p>
        </p:txBody>
      </p:sp>
      <p:sp>
        <p:nvSpPr>
          <p:cNvPr id="5" name="Header Placeholder 4"/>
          <p:cNvSpPr>
            <a:spLocks noGrp="1"/>
          </p:cNvSpPr>
          <p:nvPr>
            <p:ph type="hdr" sz="quarter" idx="11"/>
          </p:nvPr>
        </p:nvSpPr>
        <p:spPr/>
        <p:txBody>
          <a:bodyPr/>
          <a:lstStyle/>
          <a:p>
            <a:pPr>
              <a:defRPr/>
            </a:pPr>
            <a:r>
              <a:rPr lang="en-US"/>
              <a:t>Identification Truth - The Foundation for Eternal Security</a:t>
            </a:r>
            <a:endParaRPr lang="en-US" dirty="0"/>
          </a:p>
        </p:txBody>
      </p:sp>
      <p:sp>
        <p:nvSpPr>
          <p:cNvPr id="9" name="Date Placeholder 8"/>
          <p:cNvSpPr>
            <a:spLocks noGrp="1"/>
          </p:cNvSpPr>
          <p:nvPr>
            <p:ph type="dt" idx="13"/>
          </p:nvPr>
        </p:nvSpPr>
        <p:spPr/>
        <p:txBody>
          <a:bodyPr/>
          <a:lstStyle/>
          <a:p>
            <a:pPr>
              <a:defRPr/>
            </a:pPr>
            <a:fld id="{A198D980-CE75-49C7-998A-8ECC57F1AC6A}" type="datetime1">
              <a:rPr lang="en-US" smtClean="0"/>
              <a:t>6/16/2016</a:t>
            </a:fld>
            <a:endParaRPr lang="en-US" dirty="0"/>
          </a:p>
        </p:txBody>
      </p:sp>
      <p:sp>
        <p:nvSpPr>
          <p:cNvPr id="6" name="Footer Placeholder 5"/>
          <p:cNvSpPr>
            <a:spLocks noGrp="1"/>
          </p:cNvSpPr>
          <p:nvPr>
            <p:ph type="ftr" sz="quarter" idx="14"/>
          </p:nvPr>
        </p:nvSpPr>
        <p:spPr/>
        <p:txBody>
          <a:bodyPr/>
          <a:lstStyle/>
          <a:p>
            <a:pPr>
              <a:defRPr/>
            </a:pPr>
            <a:r>
              <a:rPr lang="en-US"/>
              <a:t>Jim McGowan, Th.D.</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857173" indent="-857173" defTabSz="911143">
              <a:spcBef>
                <a:spcPts val="633"/>
              </a:spcBef>
              <a:spcAft>
                <a:spcPts val="633"/>
              </a:spcAft>
              <a:buClr>
                <a:srgbClr val="008080"/>
              </a:buClr>
              <a:buSzPct val="100000"/>
              <a:buFont typeface="+mj-lt"/>
              <a:buAutoNum type="romanUcPeriod" startAt="2"/>
              <a:defRPr/>
            </a:pPr>
            <a:r>
              <a:rPr kumimoji="0" lang="en-US" sz="1400" b="1" kern="0" dirty="0">
                <a:solidFill>
                  <a:srgbClr val="000000"/>
                </a:solidFill>
                <a:latin typeface="Calibri" pitchFamily="34" charset="0"/>
                <a:cs typeface="Calibri" pitchFamily="34" charset="0"/>
              </a:rPr>
              <a:t>Our Personal History in the </a:t>
            </a:r>
            <a:r>
              <a:rPr lang="en-US" sz="1400" b="1" u="sng" dirty="0">
                <a:solidFill>
                  <a:srgbClr val="000000"/>
                </a:solidFill>
                <a:latin typeface="Calibri" pitchFamily="34" charset="0"/>
                <a:cs typeface="Calibri" pitchFamily="34" charset="0"/>
              </a:rPr>
              <a:t>First</a:t>
            </a:r>
            <a:r>
              <a:rPr kumimoji="0" lang="en-US" sz="1400" b="1" kern="0" dirty="0">
                <a:solidFill>
                  <a:srgbClr val="000000"/>
                </a:solidFill>
                <a:latin typeface="Calibri" pitchFamily="34" charset="0"/>
                <a:cs typeface="Calibri" pitchFamily="34" charset="0"/>
              </a:rPr>
              <a:t> Adam - </a:t>
            </a:r>
            <a:r>
              <a:rPr lang="en-US" sz="1400" b="1" kern="0" dirty="0">
                <a:solidFill>
                  <a:srgbClr val="000000"/>
                </a:solidFill>
                <a:latin typeface="Calibri" pitchFamily="34" charset="0"/>
                <a:cs typeface="Calibri" pitchFamily="34" charset="0"/>
              </a:rPr>
              <a:t>God’s Solution</a:t>
            </a:r>
            <a:endParaRPr lang="en-US" sz="1400" dirty="0">
              <a:solidFill>
                <a:srgbClr val="000000"/>
              </a:solidFill>
              <a:latin typeface="Calibri" pitchFamily="34" charset="0"/>
              <a:cs typeface="Calibri" pitchFamily="34" charset="0"/>
            </a:endParaRPr>
          </a:p>
          <a:p>
            <a:pPr marL="542333" indent="-542333">
              <a:spcBef>
                <a:spcPts val="633"/>
              </a:spcBef>
              <a:spcAft>
                <a:spcPts val="633"/>
              </a:spcAft>
              <a:buClr>
                <a:schemeClr val="accent2">
                  <a:lumMod val="60000"/>
                  <a:lumOff val="40000"/>
                </a:schemeClr>
              </a:buClr>
              <a:buSzPct val="100000"/>
            </a:pPr>
            <a:endParaRPr lang="en-US" sz="1400" dirty="0">
              <a:solidFill>
                <a:srgbClr val="000000"/>
              </a:solidFill>
              <a:latin typeface="Calibri" pitchFamily="34" charset="0"/>
              <a:cs typeface="Calibri" pitchFamily="34" charset="0"/>
            </a:endParaRPr>
          </a:p>
          <a:p>
            <a:pPr marL="542333" indent="-542333">
              <a:spcBef>
                <a:spcPts val="633"/>
              </a:spcBef>
              <a:spcAft>
                <a:spcPts val="633"/>
              </a:spcAft>
              <a:buClr>
                <a:schemeClr val="accent2">
                  <a:lumMod val="60000"/>
                  <a:lumOff val="40000"/>
                </a:schemeClr>
              </a:buClr>
              <a:buSzPct val="100000"/>
            </a:pPr>
            <a:r>
              <a:rPr lang="en-US" sz="1400" dirty="0">
                <a:solidFill>
                  <a:srgbClr val="000000"/>
                </a:solidFill>
                <a:latin typeface="Calibri" pitchFamily="34" charset="0"/>
                <a:cs typeface="Calibri" pitchFamily="34" charset="0"/>
              </a:rPr>
              <a:t>Judged, Condemned, and Terminated</a:t>
            </a:r>
          </a:p>
          <a:p>
            <a:pPr marL="542333" indent="-542333">
              <a:spcBef>
                <a:spcPts val="633"/>
              </a:spcBef>
              <a:spcAft>
                <a:spcPts val="633"/>
              </a:spcAft>
              <a:buClr>
                <a:schemeClr val="accent2">
                  <a:lumMod val="60000"/>
                  <a:lumOff val="40000"/>
                </a:schemeClr>
              </a:buClr>
              <a:buSzPct val="100000"/>
            </a:pPr>
            <a:endParaRPr lang="en-US" sz="1400" dirty="0">
              <a:solidFill>
                <a:srgbClr val="000000"/>
              </a:solidFill>
              <a:latin typeface="Calibri" pitchFamily="34" charset="0"/>
              <a:cs typeface="Calibri" pitchFamily="34" charset="0"/>
            </a:endParaRPr>
          </a:p>
          <a:p>
            <a:pPr marL="785044" indent="-642765">
              <a:spcBef>
                <a:spcPts val="633"/>
              </a:spcBef>
              <a:spcAft>
                <a:spcPts val="633"/>
              </a:spcAft>
              <a:buClr>
                <a:srgbClr val="008080"/>
              </a:buClr>
              <a:buSzPct val="105000"/>
              <a:buFont typeface="+mj-lt"/>
              <a:buAutoNum type="arabicPeriod"/>
            </a:pPr>
            <a:r>
              <a:rPr lang="en-US" sz="1400" dirty="0">
                <a:solidFill>
                  <a:srgbClr val="000000"/>
                </a:solidFill>
                <a:latin typeface="Calibri" pitchFamily="34" charset="0"/>
                <a:cs typeface="Calibri" pitchFamily="34" charset="0"/>
              </a:rPr>
              <a:t>Our </a:t>
            </a:r>
            <a:r>
              <a:rPr lang="en-US" sz="1400" u="sng" dirty="0">
                <a:solidFill>
                  <a:srgbClr val="000000"/>
                </a:solidFill>
                <a:latin typeface="Calibri" pitchFamily="34" charset="0"/>
                <a:cs typeface="Calibri" pitchFamily="34" charset="0"/>
              </a:rPr>
              <a:t>POSITION</a:t>
            </a:r>
            <a:r>
              <a:rPr lang="en-US" sz="1400" dirty="0">
                <a:solidFill>
                  <a:srgbClr val="000000"/>
                </a:solidFill>
                <a:latin typeface="Calibri" pitchFamily="34" charset="0"/>
                <a:cs typeface="Calibri" pitchFamily="34" charset="0"/>
              </a:rPr>
              <a:t> in Sin (Adam-source). </a:t>
            </a:r>
          </a:p>
          <a:p>
            <a:pPr marL="785044" indent="-642765">
              <a:spcBef>
                <a:spcPts val="633"/>
              </a:spcBef>
              <a:spcAft>
                <a:spcPts val="633"/>
              </a:spcAft>
              <a:buClr>
                <a:srgbClr val="008080"/>
              </a:buClr>
              <a:buSzPct val="105000"/>
              <a:buFont typeface="+mj-lt"/>
              <a:buAutoNum type="arabicPeriod"/>
            </a:pPr>
            <a:r>
              <a:rPr lang="en-US" sz="1400" dirty="0">
                <a:solidFill>
                  <a:srgbClr val="000000"/>
                </a:solidFill>
                <a:latin typeface="Calibri" pitchFamily="34" charset="0"/>
                <a:cs typeface="Calibri" pitchFamily="34" charset="0"/>
              </a:rPr>
              <a:t>Our </a:t>
            </a:r>
            <a:r>
              <a:rPr lang="en-US" sz="1400" u="sng" dirty="0">
                <a:solidFill>
                  <a:srgbClr val="000000"/>
                </a:solidFill>
                <a:latin typeface="Calibri" pitchFamily="34" charset="0"/>
                <a:cs typeface="Calibri" pitchFamily="34" charset="0"/>
              </a:rPr>
              <a:t>NATURE</a:t>
            </a:r>
            <a:r>
              <a:rPr lang="en-US" sz="1400" dirty="0">
                <a:solidFill>
                  <a:srgbClr val="000000"/>
                </a:solidFill>
                <a:latin typeface="Calibri" pitchFamily="34" charset="0"/>
                <a:cs typeface="Calibri" pitchFamily="34" charset="0"/>
              </a:rPr>
              <a:t> of Sin (Adam-nature)</a:t>
            </a:r>
          </a:p>
          <a:p>
            <a:pPr marL="785044" indent="-642765">
              <a:spcBef>
                <a:spcPts val="633"/>
              </a:spcBef>
              <a:spcAft>
                <a:spcPts val="633"/>
              </a:spcAft>
              <a:buClr>
                <a:srgbClr val="008080"/>
              </a:buClr>
              <a:buSzPct val="105000"/>
              <a:buFont typeface="+mj-lt"/>
              <a:buAutoNum type="arabicPeriod"/>
            </a:pPr>
            <a:r>
              <a:rPr lang="en-US" sz="1400" dirty="0">
                <a:solidFill>
                  <a:srgbClr val="000000"/>
                </a:solidFill>
                <a:latin typeface="Calibri" pitchFamily="34" charset="0"/>
                <a:cs typeface="Calibri" pitchFamily="34" charset="0"/>
              </a:rPr>
              <a:t>Our </a:t>
            </a:r>
            <a:r>
              <a:rPr lang="en-US" sz="1400" u="sng" dirty="0">
                <a:solidFill>
                  <a:srgbClr val="000000"/>
                </a:solidFill>
                <a:latin typeface="Calibri" pitchFamily="34" charset="0"/>
                <a:cs typeface="Calibri" pitchFamily="34" charset="0"/>
              </a:rPr>
              <a:t>PERSONAL</a:t>
            </a:r>
            <a:r>
              <a:rPr lang="en-US" sz="1400" dirty="0">
                <a:solidFill>
                  <a:srgbClr val="000000"/>
                </a:solidFill>
                <a:latin typeface="Calibri" pitchFamily="34" charset="0"/>
                <a:cs typeface="Calibri" pitchFamily="34" charset="0"/>
              </a:rPr>
              <a:t> Sins (Adam-practice) </a:t>
            </a: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30</a:t>
            </a:fld>
            <a:endParaRPr lang="en-US" dirty="0"/>
          </a:p>
        </p:txBody>
      </p:sp>
      <p:sp>
        <p:nvSpPr>
          <p:cNvPr id="5" name="Header Placeholder 4"/>
          <p:cNvSpPr>
            <a:spLocks noGrp="1"/>
          </p:cNvSpPr>
          <p:nvPr>
            <p:ph type="hdr" sz="quarter" idx="11"/>
          </p:nvPr>
        </p:nvSpPr>
        <p:spPr/>
        <p:txBody>
          <a:bodyPr/>
          <a:lstStyle/>
          <a:p>
            <a:pPr>
              <a:defRPr/>
            </a:pPr>
            <a:r>
              <a:rPr lang="en-US"/>
              <a:t>Identification Truth - The Foundation for Eternal Security</a:t>
            </a:r>
            <a:endParaRPr lang="en-US" dirty="0"/>
          </a:p>
        </p:txBody>
      </p:sp>
      <p:sp>
        <p:nvSpPr>
          <p:cNvPr id="9" name="Date Placeholder 8"/>
          <p:cNvSpPr>
            <a:spLocks noGrp="1"/>
          </p:cNvSpPr>
          <p:nvPr>
            <p:ph type="dt" idx="13"/>
          </p:nvPr>
        </p:nvSpPr>
        <p:spPr/>
        <p:txBody>
          <a:bodyPr/>
          <a:lstStyle/>
          <a:p>
            <a:pPr>
              <a:defRPr/>
            </a:pPr>
            <a:fld id="{650FD06B-25F5-4640-8BEF-6BD5317D90C1}" type="datetime1">
              <a:rPr lang="en-US" smtClean="0"/>
              <a:t>6/16/2016</a:t>
            </a:fld>
            <a:endParaRPr lang="en-US" dirty="0"/>
          </a:p>
        </p:txBody>
      </p:sp>
      <p:sp>
        <p:nvSpPr>
          <p:cNvPr id="6" name="Footer Placeholder 5"/>
          <p:cNvSpPr>
            <a:spLocks noGrp="1"/>
          </p:cNvSpPr>
          <p:nvPr>
            <p:ph type="ftr" sz="quarter" idx="14"/>
          </p:nvPr>
        </p:nvSpPr>
        <p:spPr/>
        <p:txBody>
          <a:bodyPr/>
          <a:lstStyle/>
          <a:p>
            <a:pPr>
              <a:defRPr/>
            </a:pPr>
            <a:r>
              <a:rPr lang="en-US"/>
              <a:t>Jim McGowan, Th.D.</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00050" marR="0" indent="-400050" algn="l" defTabSz="960800" rtl="0" eaLnBrk="0" fontAlgn="base" latinLnBrk="0" hangingPunct="0">
              <a:lnSpc>
                <a:spcPct val="100000"/>
              </a:lnSpc>
              <a:spcBef>
                <a:spcPct val="30000"/>
              </a:spcBef>
              <a:spcAft>
                <a:spcPct val="0"/>
              </a:spcAft>
              <a:buClrTx/>
              <a:buSzTx/>
              <a:buFont typeface="+mj-lt"/>
              <a:buAutoNum type="romanUcPeriod" startAt="2"/>
              <a:tabLst/>
              <a:defRPr/>
            </a:pPr>
            <a:endParaRPr lang="en-US" sz="1400" b="1" kern="0" dirty="0">
              <a:solidFill>
                <a:srgbClr val="000000"/>
              </a:solidFill>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31</a:t>
            </a:fld>
            <a:endParaRPr lang="en-US" dirty="0"/>
          </a:p>
        </p:txBody>
      </p:sp>
      <p:sp>
        <p:nvSpPr>
          <p:cNvPr id="5" name="Header Placeholder 4"/>
          <p:cNvSpPr>
            <a:spLocks noGrp="1"/>
          </p:cNvSpPr>
          <p:nvPr>
            <p:ph type="hdr" sz="quarter" idx="11"/>
          </p:nvPr>
        </p:nvSpPr>
        <p:spPr/>
        <p:txBody>
          <a:bodyPr/>
          <a:lstStyle/>
          <a:p>
            <a:pPr>
              <a:defRPr/>
            </a:pPr>
            <a:r>
              <a:rPr lang="en-US"/>
              <a:t>Identification Truth - The Foundation for Eternal Security</a:t>
            </a:r>
            <a:endParaRPr lang="en-US" dirty="0"/>
          </a:p>
        </p:txBody>
      </p:sp>
      <p:sp>
        <p:nvSpPr>
          <p:cNvPr id="9" name="Date Placeholder 8"/>
          <p:cNvSpPr>
            <a:spLocks noGrp="1"/>
          </p:cNvSpPr>
          <p:nvPr>
            <p:ph type="dt" idx="13"/>
          </p:nvPr>
        </p:nvSpPr>
        <p:spPr/>
        <p:txBody>
          <a:bodyPr/>
          <a:lstStyle/>
          <a:p>
            <a:pPr>
              <a:defRPr/>
            </a:pPr>
            <a:fld id="{5F6C6DB5-A4BF-4E9D-86C7-D5F863FF328A}" type="datetime1">
              <a:rPr lang="en-US" smtClean="0"/>
              <a:t>6/16/2016</a:t>
            </a:fld>
            <a:endParaRPr lang="en-US" dirty="0"/>
          </a:p>
        </p:txBody>
      </p:sp>
      <p:sp>
        <p:nvSpPr>
          <p:cNvPr id="6" name="Footer Placeholder 5"/>
          <p:cNvSpPr>
            <a:spLocks noGrp="1"/>
          </p:cNvSpPr>
          <p:nvPr>
            <p:ph type="ftr" sz="quarter" idx="14"/>
          </p:nvPr>
        </p:nvSpPr>
        <p:spPr/>
        <p:txBody>
          <a:bodyPr/>
          <a:lstStyle/>
          <a:p>
            <a:pPr>
              <a:defRPr/>
            </a:pPr>
            <a:r>
              <a:rPr lang="en-US"/>
              <a:t>Jim McGowan, Th.D.</a:t>
            </a:r>
            <a:endParaRPr lang="en-US" dirty="0"/>
          </a:p>
        </p:txBody>
      </p:sp>
    </p:spTree>
    <p:extLst>
      <p:ext uri="{BB962C8B-B14F-4D97-AF65-F5344CB8AC3E}">
        <p14:creationId xmlns:p14="http://schemas.microsoft.com/office/powerpoint/2010/main" val="11297862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3" indent="0" algn="l" defTabSz="857250" rtl="0" eaLnBrk="0" fontAlgn="base" latinLnBrk="0" hangingPunct="0">
              <a:lnSpc>
                <a:spcPct val="100000"/>
              </a:lnSpc>
              <a:spcBef>
                <a:spcPts val="0"/>
              </a:spcBef>
              <a:spcAft>
                <a:spcPts val="600"/>
              </a:spcAft>
              <a:buClr>
                <a:srgbClr val="008080"/>
              </a:buClr>
              <a:buSzPct val="90000"/>
              <a:buFontTx/>
              <a:buNone/>
              <a:tabLst/>
              <a:defRPr/>
            </a:pPr>
            <a:endParaRPr lang="en-US" sz="2800" b="1" dirty="0">
              <a:solidFill>
                <a:schemeClr val="tx1">
                  <a:lumMod val="10000"/>
                </a:schemeClr>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33</a:t>
            </a:fld>
            <a:endParaRPr lang="en-US" dirty="0"/>
          </a:p>
        </p:txBody>
      </p:sp>
      <p:sp>
        <p:nvSpPr>
          <p:cNvPr id="5" name="Header Placeholder 4"/>
          <p:cNvSpPr>
            <a:spLocks noGrp="1"/>
          </p:cNvSpPr>
          <p:nvPr>
            <p:ph type="hdr" sz="quarter" idx="11"/>
          </p:nvPr>
        </p:nvSpPr>
        <p:spPr/>
        <p:txBody>
          <a:bodyPr/>
          <a:lstStyle/>
          <a:p>
            <a:pPr>
              <a:defRPr/>
            </a:pPr>
            <a:r>
              <a:rPr lang="en-US"/>
              <a:t>Identification Truth - The Foundation for Eternal Security</a:t>
            </a:r>
            <a:endParaRPr lang="en-US" dirty="0"/>
          </a:p>
        </p:txBody>
      </p:sp>
      <p:sp>
        <p:nvSpPr>
          <p:cNvPr id="9" name="Date Placeholder 8"/>
          <p:cNvSpPr>
            <a:spLocks noGrp="1"/>
          </p:cNvSpPr>
          <p:nvPr>
            <p:ph type="dt" idx="13"/>
          </p:nvPr>
        </p:nvSpPr>
        <p:spPr/>
        <p:txBody>
          <a:bodyPr/>
          <a:lstStyle/>
          <a:p>
            <a:pPr>
              <a:defRPr/>
            </a:pPr>
            <a:fld id="{5F6C9DD8-3943-406F-B92C-4AE93369472B}" type="datetime1">
              <a:rPr lang="en-US" smtClean="0"/>
              <a:t>6/16/2016</a:t>
            </a:fld>
            <a:endParaRPr lang="en-US" dirty="0"/>
          </a:p>
        </p:txBody>
      </p:sp>
      <p:sp>
        <p:nvSpPr>
          <p:cNvPr id="6" name="Footer Placeholder 5"/>
          <p:cNvSpPr>
            <a:spLocks noGrp="1"/>
          </p:cNvSpPr>
          <p:nvPr>
            <p:ph type="ftr" sz="quarter" idx="14"/>
          </p:nvPr>
        </p:nvSpPr>
        <p:spPr/>
        <p:txBody>
          <a:bodyPr/>
          <a:lstStyle/>
          <a:p>
            <a:pPr>
              <a:defRPr/>
            </a:pPr>
            <a:r>
              <a:rPr lang="en-US"/>
              <a:t>Jim McGowan, Th.D.</a:t>
            </a:r>
            <a:endParaRPr lang="en-US" dirty="0"/>
          </a:p>
        </p:txBody>
      </p:sp>
    </p:spTree>
    <p:extLst>
      <p:ext uri="{BB962C8B-B14F-4D97-AF65-F5344CB8AC3E}">
        <p14:creationId xmlns:p14="http://schemas.microsoft.com/office/powerpoint/2010/main" val="782693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3" indent="0" algn="l" defTabSz="857250" rtl="0" eaLnBrk="0" fontAlgn="base" latinLnBrk="0" hangingPunct="0">
              <a:lnSpc>
                <a:spcPct val="100000"/>
              </a:lnSpc>
              <a:spcBef>
                <a:spcPts val="0"/>
              </a:spcBef>
              <a:spcAft>
                <a:spcPts val="600"/>
              </a:spcAft>
              <a:buClr>
                <a:srgbClr val="008080"/>
              </a:buClr>
              <a:buSzPct val="90000"/>
              <a:buFontTx/>
              <a:buNone/>
              <a:tabLst/>
              <a:defRPr/>
            </a:pPr>
            <a:endParaRPr lang="en-US" sz="2800" b="1" dirty="0">
              <a:solidFill>
                <a:schemeClr val="tx1">
                  <a:lumMod val="10000"/>
                </a:schemeClr>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34</a:t>
            </a:fld>
            <a:endParaRPr lang="en-US" dirty="0"/>
          </a:p>
        </p:txBody>
      </p:sp>
      <p:sp>
        <p:nvSpPr>
          <p:cNvPr id="5" name="Header Placeholder 4"/>
          <p:cNvSpPr>
            <a:spLocks noGrp="1"/>
          </p:cNvSpPr>
          <p:nvPr>
            <p:ph type="hdr" sz="quarter" idx="11"/>
          </p:nvPr>
        </p:nvSpPr>
        <p:spPr/>
        <p:txBody>
          <a:bodyPr/>
          <a:lstStyle/>
          <a:p>
            <a:pPr>
              <a:defRPr/>
            </a:pPr>
            <a:r>
              <a:rPr lang="en-US"/>
              <a:t>Identification Truth - The Foundation for Eternal Security</a:t>
            </a:r>
            <a:endParaRPr lang="en-US" dirty="0"/>
          </a:p>
        </p:txBody>
      </p:sp>
      <p:sp>
        <p:nvSpPr>
          <p:cNvPr id="9" name="Date Placeholder 8"/>
          <p:cNvSpPr>
            <a:spLocks noGrp="1"/>
          </p:cNvSpPr>
          <p:nvPr>
            <p:ph type="dt" idx="13"/>
          </p:nvPr>
        </p:nvSpPr>
        <p:spPr/>
        <p:txBody>
          <a:bodyPr/>
          <a:lstStyle/>
          <a:p>
            <a:pPr>
              <a:defRPr/>
            </a:pPr>
            <a:fld id="{03B514DD-171F-463E-B9DB-425C0FB08C5B}" type="datetime1">
              <a:rPr lang="en-US" smtClean="0"/>
              <a:t>6/16/2016</a:t>
            </a:fld>
            <a:endParaRPr lang="en-US" dirty="0"/>
          </a:p>
        </p:txBody>
      </p:sp>
      <p:sp>
        <p:nvSpPr>
          <p:cNvPr id="6" name="Footer Placeholder 5"/>
          <p:cNvSpPr>
            <a:spLocks noGrp="1"/>
          </p:cNvSpPr>
          <p:nvPr>
            <p:ph type="ftr" sz="quarter" idx="14"/>
          </p:nvPr>
        </p:nvSpPr>
        <p:spPr/>
        <p:txBody>
          <a:bodyPr/>
          <a:lstStyle/>
          <a:p>
            <a:pPr>
              <a:defRPr/>
            </a:pPr>
            <a:r>
              <a:rPr lang="en-US"/>
              <a:t>Jim McGowan, Th.D.</a:t>
            </a:r>
            <a:endParaRPr lang="en-US" dirty="0"/>
          </a:p>
        </p:txBody>
      </p:sp>
    </p:spTree>
    <p:extLst>
      <p:ext uri="{BB962C8B-B14F-4D97-AF65-F5344CB8AC3E}">
        <p14:creationId xmlns:p14="http://schemas.microsoft.com/office/powerpoint/2010/main" val="40997016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3" indent="0" algn="l" defTabSz="857250" rtl="0" eaLnBrk="0" fontAlgn="base" latinLnBrk="0" hangingPunct="0">
              <a:lnSpc>
                <a:spcPct val="100000"/>
              </a:lnSpc>
              <a:spcBef>
                <a:spcPts val="0"/>
              </a:spcBef>
              <a:spcAft>
                <a:spcPts val="600"/>
              </a:spcAft>
              <a:buClr>
                <a:srgbClr val="008080"/>
              </a:buClr>
              <a:buSzPct val="90000"/>
              <a:buFontTx/>
              <a:buNone/>
              <a:tabLst/>
              <a:defRPr/>
            </a:pPr>
            <a:endParaRPr lang="en-US" sz="2800" b="1" dirty="0">
              <a:solidFill>
                <a:schemeClr val="tx1">
                  <a:lumMod val="10000"/>
                </a:schemeClr>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35</a:t>
            </a:fld>
            <a:endParaRPr lang="en-US" dirty="0"/>
          </a:p>
        </p:txBody>
      </p:sp>
      <p:sp>
        <p:nvSpPr>
          <p:cNvPr id="5" name="Header Placeholder 4"/>
          <p:cNvSpPr>
            <a:spLocks noGrp="1"/>
          </p:cNvSpPr>
          <p:nvPr>
            <p:ph type="hdr" sz="quarter" idx="11"/>
          </p:nvPr>
        </p:nvSpPr>
        <p:spPr/>
        <p:txBody>
          <a:bodyPr/>
          <a:lstStyle/>
          <a:p>
            <a:pPr>
              <a:defRPr/>
            </a:pPr>
            <a:r>
              <a:rPr lang="en-US"/>
              <a:t>Identification Truth - The Foundation for Eternal Security</a:t>
            </a:r>
            <a:endParaRPr lang="en-US" dirty="0"/>
          </a:p>
        </p:txBody>
      </p:sp>
      <p:sp>
        <p:nvSpPr>
          <p:cNvPr id="9" name="Date Placeholder 8"/>
          <p:cNvSpPr>
            <a:spLocks noGrp="1"/>
          </p:cNvSpPr>
          <p:nvPr>
            <p:ph type="dt" idx="13"/>
          </p:nvPr>
        </p:nvSpPr>
        <p:spPr/>
        <p:txBody>
          <a:bodyPr/>
          <a:lstStyle/>
          <a:p>
            <a:pPr>
              <a:defRPr/>
            </a:pPr>
            <a:fld id="{1E4FC0E3-1D5B-4F4B-9AC5-095D0B89C49D}" type="datetime1">
              <a:rPr lang="en-US" smtClean="0"/>
              <a:t>6/16/2016</a:t>
            </a:fld>
            <a:endParaRPr lang="en-US" dirty="0"/>
          </a:p>
        </p:txBody>
      </p:sp>
      <p:sp>
        <p:nvSpPr>
          <p:cNvPr id="6" name="Footer Placeholder 5"/>
          <p:cNvSpPr>
            <a:spLocks noGrp="1"/>
          </p:cNvSpPr>
          <p:nvPr>
            <p:ph type="ftr" sz="quarter" idx="14"/>
          </p:nvPr>
        </p:nvSpPr>
        <p:spPr/>
        <p:txBody>
          <a:bodyPr/>
          <a:lstStyle/>
          <a:p>
            <a:pPr>
              <a:defRPr/>
            </a:pPr>
            <a:r>
              <a:rPr lang="en-US"/>
              <a:t>Jim McGowan, Th.D.</a:t>
            </a:r>
            <a:endParaRPr lang="en-US" dirty="0"/>
          </a:p>
        </p:txBody>
      </p:sp>
    </p:spTree>
    <p:extLst>
      <p:ext uri="{BB962C8B-B14F-4D97-AF65-F5344CB8AC3E}">
        <p14:creationId xmlns:p14="http://schemas.microsoft.com/office/powerpoint/2010/main" val="36798779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3" indent="0" algn="l" defTabSz="857250" rtl="0" eaLnBrk="0" fontAlgn="base" latinLnBrk="0" hangingPunct="0">
              <a:lnSpc>
                <a:spcPct val="100000"/>
              </a:lnSpc>
              <a:spcBef>
                <a:spcPts val="0"/>
              </a:spcBef>
              <a:spcAft>
                <a:spcPts val="600"/>
              </a:spcAft>
              <a:buClr>
                <a:srgbClr val="008080"/>
              </a:buClr>
              <a:buSzPct val="90000"/>
              <a:buFontTx/>
              <a:buNone/>
              <a:tabLst/>
              <a:defRPr/>
            </a:pPr>
            <a:r>
              <a:rPr lang="en-US" sz="2800" b="1" dirty="0">
                <a:solidFill>
                  <a:schemeClr val="tx1">
                    <a:lumMod val="10000"/>
                  </a:schemeClr>
                </a:solidFill>
                <a:latin typeface="Calibri" panose="020F0502020204030204" pitchFamily="34" charset="0"/>
              </a:rPr>
              <a:t>“…when God writes one’s name in the Book of Life even before the foundation of the world, there is no one on earth who can erase it. Our Lord confirmed this in John 10:28: “And I give unto them eternal life, and they shall never perish, neither shall any man pluck them out of my hand.”  </a:t>
            </a:r>
            <a:r>
              <a:rPr lang="en-US" sz="2800" b="1" dirty="0" err="1">
                <a:solidFill>
                  <a:schemeClr val="tx1">
                    <a:lumMod val="10000"/>
                  </a:schemeClr>
                </a:solidFill>
                <a:latin typeface="Calibri" panose="020F0502020204030204" pitchFamily="34" charset="0"/>
              </a:rPr>
              <a:t>Zodhiates</a:t>
            </a:r>
            <a:r>
              <a:rPr lang="en-US" sz="2800" b="1" dirty="0">
                <a:solidFill>
                  <a:schemeClr val="tx1">
                    <a:lumMod val="10000"/>
                  </a:schemeClr>
                </a:solidFill>
                <a:latin typeface="Calibri" panose="020F0502020204030204" pitchFamily="34" charset="0"/>
              </a:rPr>
              <a:t>, S. (2000). The complete word study dictionary: New Testament (electronic ed.). Chattanooga, TN: AMG Publishers.</a:t>
            </a:r>
          </a:p>
          <a:p>
            <a:pPr marL="0" marR="0" lvl="3" indent="0" algn="l" defTabSz="857250" rtl="0" eaLnBrk="0" fontAlgn="base" latinLnBrk="0" hangingPunct="0">
              <a:lnSpc>
                <a:spcPct val="100000"/>
              </a:lnSpc>
              <a:spcBef>
                <a:spcPts val="0"/>
              </a:spcBef>
              <a:spcAft>
                <a:spcPts val="600"/>
              </a:spcAft>
              <a:buClr>
                <a:srgbClr val="008080"/>
              </a:buClr>
              <a:buSzPct val="90000"/>
              <a:buFontTx/>
              <a:buNone/>
              <a:tabLst/>
              <a:defRPr/>
            </a:pPr>
            <a:endParaRPr lang="en-US" sz="2800" b="1" dirty="0">
              <a:solidFill>
                <a:schemeClr val="tx1">
                  <a:lumMod val="10000"/>
                </a:schemeClr>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36</a:t>
            </a:fld>
            <a:endParaRPr lang="en-US" dirty="0"/>
          </a:p>
        </p:txBody>
      </p:sp>
      <p:sp>
        <p:nvSpPr>
          <p:cNvPr id="5" name="Header Placeholder 4"/>
          <p:cNvSpPr>
            <a:spLocks noGrp="1"/>
          </p:cNvSpPr>
          <p:nvPr>
            <p:ph type="hdr" sz="quarter" idx="11"/>
          </p:nvPr>
        </p:nvSpPr>
        <p:spPr/>
        <p:txBody>
          <a:bodyPr/>
          <a:lstStyle/>
          <a:p>
            <a:pPr>
              <a:defRPr/>
            </a:pPr>
            <a:r>
              <a:rPr lang="en-US"/>
              <a:t>Identification Truth - The Foundation for Eternal Security</a:t>
            </a:r>
            <a:endParaRPr lang="en-US" dirty="0"/>
          </a:p>
        </p:txBody>
      </p:sp>
      <p:sp>
        <p:nvSpPr>
          <p:cNvPr id="9" name="Date Placeholder 8"/>
          <p:cNvSpPr>
            <a:spLocks noGrp="1"/>
          </p:cNvSpPr>
          <p:nvPr>
            <p:ph type="dt" idx="13"/>
          </p:nvPr>
        </p:nvSpPr>
        <p:spPr/>
        <p:txBody>
          <a:bodyPr/>
          <a:lstStyle/>
          <a:p>
            <a:pPr>
              <a:defRPr/>
            </a:pPr>
            <a:fld id="{907AECDA-12CF-450D-937C-4760ADBA3EDF}" type="datetime1">
              <a:rPr lang="en-US" smtClean="0"/>
              <a:t>6/16/2016</a:t>
            </a:fld>
            <a:endParaRPr lang="en-US" dirty="0"/>
          </a:p>
        </p:txBody>
      </p:sp>
      <p:sp>
        <p:nvSpPr>
          <p:cNvPr id="6" name="Footer Placeholder 5"/>
          <p:cNvSpPr>
            <a:spLocks noGrp="1"/>
          </p:cNvSpPr>
          <p:nvPr>
            <p:ph type="ftr" sz="quarter" idx="14"/>
          </p:nvPr>
        </p:nvSpPr>
        <p:spPr/>
        <p:txBody>
          <a:bodyPr/>
          <a:lstStyle/>
          <a:p>
            <a:pPr>
              <a:defRPr/>
            </a:pPr>
            <a:r>
              <a:rPr lang="en-US"/>
              <a:t>Jim McGowan, Th.D.</a:t>
            </a:r>
            <a:endParaRPr lang="en-US" dirty="0"/>
          </a:p>
        </p:txBody>
      </p:sp>
    </p:spTree>
    <p:extLst>
      <p:ext uri="{BB962C8B-B14F-4D97-AF65-F5344CB8AC3E}">
        <p14:creationId xmlns:p14="http://schemas.microsoft.com/office/powerpoint/2010/main" val="32724406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3" indent="0" algn="l" defTabSz="857250" rtl="0" eaLnBrk="0" fontAlgn="base" latinLnBrk="0" hangingPunct="0">
              <a:lnSpc>
                <a:spcPct val="100000"/>
              </a:lnSpc>
              <a:spcBef>
                <a:spcPts val="0"/>
              </a:spcBef>
              <a:spcAft>
                <a:spcPts val="600"/>
              </a:spcAft>
              <a:buClr>
                <a:srgbClr val="008080"/>
              </a:buClr>
              <a:buSzPct val="90000"/>
              <a:buFontTx/>
              <a:buNone/>
              <a:tabLst/>
              <a:defRPr/>
            </a:pPr>
            <a:r>
              <a:rPr lang="en-US" sz="2800" b="1" dirty="0">
                <a:solidFill>
                  <a:schemeClr val="tx1">
                    <a:lumMod val="10000"/>
                  </a:schemeClr>
                </a:solidFill>
                <a:latin typeface="Calibri" panose="020F0502020204030204" pitchFamily="34" charset="0"/>
              </a:rPr>
              <a:t>And they shall</a:t>
            </a:r>
            <a:r>
              <a:rPr lang="en-US" sz="2800" b="1" baseline="0" dirty="0">
                <a:solidFill>
                  <a:schemeClr val="tx1">
                    <a:lumMod val="10000"/>
                  </a:schemeClr>
                </a:solidFill>
                <a:latin typeface="Calibri" panose="020F0502020204030204" pitchFamily="34" charset="0"/>
              </a:rPr>
              <a:t> in no way and by no means destroy themselves for ever…</a:t>
            </a:r>
            <a:endParaRPr lang="en-US" sz="2800" b="1" dirty="0">
              <a:solidFill>
                <a:schemeClr val="tx1">
                  <a:lumMod val="10000"/>
                </a:schemeClr>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37</a:t>
            </a:fld>
            <a:endParaRPr lang="en-US" dirty="0"/>
          </a:p>
        </p:txBody>
      </p:sp>
      <p:sp>
        <p:nvSpPr>
          <p:cNvPr id="5" name="Header Placeholder 4"/>
          <p:cNvSpPr>
            <a:spLocks noGrp="1"/>
          </p:cNvSpPr>
          <p:nvPr>
            <p:ph type="hdr" sz="quarter" idx="11"/>
          </p:nvPr>
        </p:nvSpPr>
        <p:spPr/>
        <p:txBody>
          <a:bodyPr/>
          <a:lstStyle/>
          <a:p>
            <a:pPr>
              <a:defRPr/>
            </a:pPr>
            <a:r>
              <a:rPr lang="en-US"/>
              <a:t>Identification Truth - The Foundation for Eternal Security</a:t>
            </a:r>
            <a:endParaRPr lang="en-US" dirty="0"/>
          </a:p>
        </p:txBody>
      </p:sp>
      <p:sp>
        <p:nvSpPr>
          <p:cNvPr id="9" name="Date Placeholder 8"/>
          <p:cNvSpPr>
            <a:spLocks noGrp="1"/>
          </p:cNvSpPr>
          <p:nvPr>
            <p:ph type="dt" idx="13"/>
          </p:nvPr>
        </p:nvSpPr>
        <p:spPr/>
        <p:txBody>
          <a:bodyPr/>
          <a:lstStyle/>
          <a:p>
            <a:pPr>
              <a:defRPr/>
            </a:pPr>
            <a:fld id="{2ED4CA8A-5AE0-415E-98F3-499CCF379794}" type="datetime1">
              <a:rPr lang="en-US" smtClean="0"/>
              <a:t>6/16/2016</a:t>
            </a:fld>
            <a:endParaRPr lang="en-US" dirty="0"/>
          </a:p>
        </p:txBody>
      </p:sp>
      <p:sp>
        <p:nvSpPr>
          <p:cNvPr id="6" name="Footer Placeholder 5"/>
          <p:cNvSpPr>
            <a:spLocks noGrp="1"/>
          </p:cNvSpPr>
          <p:nvPr>
            <p:ph type="ftr" sz="quarter" idx="14"/>
          </p:nvPr>
        </p:nvSpPr>
        <p:spPr/>
        <p:txBody>
          <a:bodyPr/>
          <a:lstStyle/>
          <a:p>
            <a:pPr>
              <a:defRPr/>
            </a:pPr>
            <a:r>
              <a:rPr lang="en-US"/>
              <a:t>Jim McGowan, Th.D.</a:t>
            </a:r>
            <a:endParaRPr lang="en-US" dirty="0"/>
          </a:p>
        </p:txBody>
      </p:sp>
    </p:spTree>
    <p:extLst>
      <p:ext uri="{BB962C8B-B14F-4D97-AF65-F5344CB8AC3E}">
        <p14:creationId xmlns:p14="http://schemas.microsoft.com/office/powerpoint/2010/main" val="20616732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60800">
              <a:defRPr/>
            </a:pPr>
            <a:r>
              <a:rPr lang="en-US" sz="1400" b="1" dirty="0">
                <a:solidFill>
                  <a:srgbClr val="000000"/>
                </a:solidFill>
                <a:latin typeface="+mn-lt"/>
                <a:cs typeface="Calibri" pitchFamily="34" charset="0"/>
              </a:rPr>
              <a:t>Axiom - </a:t>
            </a:r>
            <a:r>
              <a:rPr lang="en-US" sz="1400" dirty="0">
                <a:solidFill>
                  <a:srgbClr val="000000"/>
                </a:solidFill>
                <a:latin typeface="+mn-lt"/>
              </a:rPr>
              <a:t>a self-evident truth that requires no proof. </a:t>
            </a:r>
            <a:endParaRPr lang="en-US" sz="1400" b="1" dirty="0">
              <a:solidFill>
                <a:srgbClr val="000000"/>
              </a:solidFill>
              <a:latin typeface="+mn-lt"/>
              <a:cs typeface="Calibri" pitchFamily="34" charset="0"/>
            </a:endParaRPr>
          </a:p>
          <a:p>
            <a:pPr defTabSz="960800">
              <a:defRPr/>
            </a:pPr>
            <a:endParaRPr lang="en-US" sz="1400" b="1" dirty="0">
              <a:solidFill>
                <a:srgbClr val="000000"/>
              </a:solidFill>
              <a:latin typeface="+mn-lt"/>
              <a:cs typeface="Calibri" pitchFamily="34" charset="0"/>
            </a:endParaRPr>
          </a:p>
          <a:p>
            <a:pPr defTabSz="960800">
              <a:defRPr/>
            </a:pPr>
            <a:r>
              <a:rPr lang="en-US" sz="1400" b="1" dirty="0">
                <a:solidFill>
                  <a:srgbClr val="000000"/>
                </a:solidFill>
                <a:latin typeface="+mn-lt"/>
                <a:cs typeface="Calibri" pitchFamily="34" charset="0"/>
              </a:rPr>
              <a:t>Axiom #1</a:t>
            </a:r>
          </a:p>
          <a:p>
            <a:pPr defTabSz="960800">
              <a:defRPr/>
            </a:pPr>
            <a:endParaRPr lang="en-US" sz="1400" b="1" dirty="0">
              <a:solidFill>
                <a:srgbClr val="000000"/>
              </a:solidFill>
              <a:latin typeface="+mn-lt"/>
              <a:cs typeface="Calibri" pitchFamily="34" charset="0"/>
            </a:endParaRPr>
          </a:p>
          <a:p>
            <a:pPr defTabSz="960800">
              <a:defRPr/>
            </a:pPr>
            <a:r>
              <a:rPr lang="en-US" sz="1400" b="1" dirty="0">
                <a:solidFill>
                  <a:srgbClr val="000000"/>
                </a:solidFill>
                <a:latin typeface="+mn-lt"/>
                <a:cs typeface="Calibri" pitchFamily="34" charset="0"/>
              </a:rPr>
              <a:t>We cannot </a:t>
            </a:r>
            <a:r>
              <a:rPr lang="en-US" sz="1400" b="1" u="sng" dirty="0">
                <a:solidFill>
                  <a:srgbClr val="000000"/>
                </a:solidFill>
                <a:latin typeface="+mn-lt"/>
                <a:cs typeface="Calibri" pitchFamily="34" charset="0"/>
              </a:rPr>
              <a:t>become</a:t>
            </a:r>
            <a:r>
              <a:rPr lang="en-US" sz="1400" b="1" dirty="0">
                <a:solidFill>
                  <a:srgbClr val="000000"/>
                </a:solidFill>
                <a:latin typeface="+mn-lt"/>
                <a:cs typeface="Calibri" pitchFamily="34" charset="0"/>
              </a:rPr>
              <a:t> what we </a:t>
            </a:r>
            <a:r>
              <a:rPr lang="en-US" sz="1400" b="1" u="sng" dirty="0">
                <a:solidFill>
                  <a:srgbClr val="000000"/>
                </a:solidFill>
                <a:latin typeface="+mn-lt"/>
                <a:cs typeface="Calibri" pitchFamily="34" charset="0"/>
              </a:rPr>
              <a:t>already are</a:t>
            </a:r>
            <a:r>
              <a:rPr lang="en-US" sz="1400" b="1" dirty="0">
                <a:solidFill>
                  <a:srgbClr val="000000"/>
                </a:solidFill>
                <a:latin typeface="+mn-lt"/>
                <a:cs typeface="Calibri" pitchFamily="34" charset="0"/>
              </a:rPr>
              <a:t> in Christ, until we </a:t>
            </a:r>
            <a:r>
              <a:rPr lang="en-US" sz="1400" b="1" u="sng" dirty="0">
                <a:solidFill>
                  <a:srgbClr val="000000"/>
                </a:solidFill>
                <a:latin typeface="+mn-lt"/>
                <a:cs typeface="Calibri" pitchFamily="34" charset="0"/>
              </a:rPr>
              <a:t>know</a:t>
            </a:r>
            <a:r>
              <a:rPr lang="en-US" sz="1400" b="1" dirty="0">
                <a:solidFill>
                  <a:srgbClr val="000000"/>
                </a:solidFill>
                <a:latin typeface="+mn-lt"/>
                <a:cs typeface="Calibri" pitchFamily="34" charset="0"/>
              </a:rPr>
              <a:t> what </a:t>
            </a:r>
            <a:r>
              <a:rPr lang="en-US" sz="1400" b="1" u="sng" dirty="0">
                <a:solidFill>
                  <a:srgbClr val="000000"/>
                </a:solidFill>
                <a:latin typeface="+mn-lt"/>
                <a:cs typeface="Calibri" pitchFamily="34" charset="0"/>
              </a:rPr>
              <a:t>we were</a:t>
            </a:r>
            <a:r>
              <a:rPr lang="en-US" sz="1400" b="1" dirty="0">
                <a:solidFill>
                  <a:srgbClr val="000000"/>
                </a:solidFill>
                <a:latin typeface="+mn-lt"/>
                <a:cs typeface="Calibri" pitchFamily="34" charset="0"/>
              </a:rPr>
              <a:t> in Adam.</a:t>
            </a:r>
          </a:p>
          <a:p>
            <a:endParaRPr lang="en-US" sz="1400" dirty="0">
              <a:solidFill>
                <a:srgbClr val="000000"/>
              </a:solidFill>
              <a:latin typeface="+mn-lt"/>
            </a:endParaRPr>
          </a:p>
          <a:p>
            <a:r>
              <a:rPr lang="en-US" sz="1400" dirty="0">
                <a:solidFill>
                  <a:srgbClr val="000000"/>
                </a:solidFill>
                <a:latin typeface="+mn-lt"/>
              </a:rPr>
              <a:t>Since this is true, it is important that as we consider the following facts, we personalize them because this is our history!</a:t>
            </a:r>
          </a:p>
          <a:p>
            <a:endParaRPr lang="en-US" sz="1400" b="1" dirty="0">
              <a:solidFill>
                <a:srgbClr val="000000"/>
              </a:solidFill>
              <a:latin typeface="+mn-lt"/>
            </a:endParaRPr>
          </a:p>
          <a:p>
            <a:r>
              <a:rPr lang="en-US" sz="1400" b="1" dirty="0">
                <a:solidFill>
                  <a:srgbClr val="000000"/>
                </a:solidFill>
                <a:latin typeface="+mn-lt"/>
              </a:rPr>
              <a:t>Axiom  #2</a:t>
            </a:r>
          </a:p>
          <a:p>
            <a:endParaRPr lang="en-US" sz="1400" b="1" dirty="0">
              <a:solidFill>
                <a:srgbClr val="000000"/>
              </a:solidFill>
              <a:latin typeface="+mn-lt"/>
            </a:endParaRPr>
          </a:p>
          <a:p>
            <a:r>
              <a:rPr lang="en-US" sz="1400" b="1" dirty="0">
                <a:solidFill>
                  <a:srgbClr val="000000"/>
                </a:solidFill>
                <a:latin typeface="+mn-lt"/>
              </a:rPr>
              <a:t>Everything in Adam is the ground of sin and death</a:t>
            </a:r>
            <a:r>
              <a:rPr lang="en-US" sz="1400" dirty="0">
                <a:solidFill>
                  <a:srgbClr val="000000"/>
                </a:solidFill>
                <a:latin typeface="+mn-lt"/>
              </a:rPr>
              <a:t>, everything in the Lord Jesus is the ground of growth and life.  </a:t>
            </a:r>
          </a:p>
          <a:p>
            <a:endParaRPr lang="en-US" sz="1400" b="1" dirty="0">
              <a:solidFill>
                <a:srgbClr val="000000"/>
              </a:solidFill>
              <a:latin typeface="+mn-lt"/>
            </a:endParaRPr>
          </a:p>
          <a:p>
            <a:r>
              <a:rPr lang="en-US" sz="1400" b="1" dirty="0">
                <a:solidFill>
                  <a:srgbClr val="000000"/>
                </a:solidFill>
                <a:latin typeface="+mn-lt"/>
              </a:rPr>
              <a:t>Our responsibility is to keep off Adam’s old ground,</a:t>
            </a:r>
            <a:r>
              <a:rPr lang="en-US" sz="1400" dirty="0">
                <a:solidFill>
                  <a:srgbClr val="000000"/>
                </a:solidFill>
                <a:latin typeface="+mn-lt"/>
              </a:rPr>
              <a:t> and to live on the new ground which is —our position in Christ.</a:t>
            </a: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39</a:t>
            </a:fld>
            <a:endParaRPr lang="en-US" dirty="0"/>
          </a:p>
        </p:txBody>
      </p:sp>
      <p:sp>
        <p:nvSpPr>
          <p:cNvPr id="5" name="Header Placeholder 4"/>
          <p:cNvSpPr>
            <a:spLocks noGrp="1"/>
          </p:cNvSpPr>
          <p:nvPr>
            <p:ph type="hdr" sz="quarter" idx="11"/>
          </p:nvPr>
        </p:nvSpPr>
        <p:spPr/>
        <p:txBody>
          <a:bodyPr/>
          <a:lstStyle/>
          <a:p>
            <a:pPr>
              <a:defRPr/>
            </a:pPr>
            <a:r>
              <a:rPr lang="en-US"/>
              <a:t>Identification Truth - The Foundation for Eternal Security</a:t>
            </a:r>
            <a:endParaRPr lang="en-US" dirty="0"/>
          </a:p>
        </p:txBody>
      </p:sp>
      <p:sp>
        <p:nvSpPr>
          <p:cNvPr id="9" name="Date Placeholder 8"/>
          <p:cNvSpPr>
            <a:spLocks noGrp="1"/>
          </p:cNvSpPr>
          <p:nvPr>
            <p:ph type="dt" idx="13"/>
          </p:nvPr>
        </p:nvSpPr>
        <p:spPr/>
        <p:txBody>
          <a:bodyPr/>
          <a:lstStyle/>
          <a:p>
            <a:pPr>
              <a:defRPr/>
            </a:pPr>
            <a:fld id="{48CE931D-22A1-45F2-B7F7-D40FE292C4C0}" type="datetime1">
              <a:rPr lang="en-US" smtClean="0"/>
              <a:t>6/16/2016</a:t>
            </a:fld>
            <a:endParaRPr lang="en-US" dirty="0"/>
          </a:p>
        </p:txBody>
      </p:sp>
      <p:sp>
        <p:nvSpPr>
          <p:cNvPr id="6" name="Footer Placeholder 5"/>
          <p:cNvSpPr>
            <a:spLocks noGrp="1"/>
          </p:cNvSpPr>
          <p:nvPr>
            <p:ph type="ftr" sz="quarter" idx="14"/>
          </p:nvPr>
        </p:nvSpPr>
        <p:spPr/>
        <p:txBody>
          <a:bodyPr/>
          <a:lstStyle/>
          <a:p>
            <a:pPr>
              <a:defRPr/>
            </a:pPr>
            <a:r>
              <a:rPr lang="en-US"/>
              <a:t>Jim McGowan, Th.D.</a:t>
            </a:r>
            <a:endParaRPr lang="en-US" dirty="0"/>
          </a:p>
        </p:txBody>
      </p:sp>
    </p:spTree>
    <p:extLst>
      <p:ext uri="{BB962C8B-B14F-4D97-AF65-F5344CB8AC3E}">
        <p14:creationId xmlns:p14="http://schemas.microsoft.com/office/powerpoint/2010/main" val="27916136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00050" marR="0" indent="-400050" algn="l" defTabSz="960800" rtl="0" eaLnBrk="0" fontAlgn="base" latinLnBrk="0" hangingPunct="0">
              <a:lnSpc>
                <a:spcPct val="100000"/>
              </a:lnSpc>
              <a:spcBef>
                <a:spcPct val="30000"/>
              </a:spcBef>
              <a:spcAft>
                <a:spcPct val="0"/>
              </a:spcAft>
              <a:buClrTx/>
              <a:buSzTx/>
              <a:buFont typeface="+mj-lt"/>
              <a:buAutoNum type="romanUcPeriod" startAt="2"/>
              <a:tabLst/>
              <a:defRPr/>
            </a:pPr>
            <a:endParaRPr lang="en-US" sz="1400" b="1" kern="0" dirty="0">
              <a:solidFill>
                <a:srgbClr val="000000"/>
              </a:solidFill>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40</a:t>
            </a:fld>
            <a:endParaRPr lang="en-US" dirty="0"/>
          </a:p>
        </p:txBody>
      </p:sp>
      <p:sp>
        <p:nvSpPr>
          <p:cNvPr id="5" name="Header Placeholder 4"/>
          <p:cNvSpPr>
            <a:spLocks noGrp="1"/>
          </p:cNvSpPr>
          <p:nvPr>
            <p:ph type="hdr" sz="quarter" idx="11"/>
          </p:nvPr>
        </p:nvSpPr>
        <p:spPr/>
        <p:txBody>
          <a:bodyPr/>
          <a:lstStyle/>
          <a:p>
            <a:pPr>
              <a:defRPr/>
            </a:pPr>
            <a:r>
              <a:rPr lang="en-US"/>
              <a:t>Identification Truth - The Foundation for Eternal Security</a:t>
            </a:r>
            <a:endParaRPr lang="en-US" dirty="0"/>
          </a:p>
        </p:txBody>
      </p:sp>
      <p:sp>
        <p:nvSpPr>
          <p:cNvPr id="9" name="Date Placeholder 8"/>
          <p:cNvSpPr>
            <a:spLocks noGrp="1"/>
          </p:cNvSpPr>
          <p:nvPr>
            <p:ph type="dt" idx="13"/>
          </p:nvPr>
        </p:nvSpPr>
        <p:spPr/>
        <p:txBody>
          <a:bodyPr/>
          <a:lstStyle/>
          <a:p>
            <a:pPr>
              <a:defRPr/>
            </a:pPr>
            <a:fld id="{759EBCEA-E07D-411D-B3F1-5B019EDB0284}" type="datetime1">
              <a:rPr lang="en-US" smtClean="0"/>
              <a:t>6/16/2016</a:t>
            </a:fld>
            <a:endParaRPr lang="en-US" dirty="0"/>
          </a:p>
        </p:txBody>
      </p:sp>
      <p:sp>
        <p:nvSpPr>
          <p:cNvPr id="6" name="Footer Placeholder 5"/>
          <p:cNvSpPr>
            <a:spLocks noGrp="1"/>
          </p:cNvSpPr>
          <p:nvPr>
            <p:ph type="ftr" sz="quarter" idx="14"/>
          </p:nvPr>
        </p:nvSpPr>
        <p:spPr/>
        <p:txBody>
          <a:bodyPr/>
          <a:lstStyle/>
          <a:p>
            <a:pPr>
              <a:defRPr/>
            </a:pPr>
            <a:r>
              <a:rPr lang="en-US"/>
              <a:t>Jim McGowan, Th.D.</a:t>
            </a:r>
            <a:endParaRPr lang="en-US" dirty="0"/>
          </a:p>
        </p:txBody>
      </p:sp>
    </p:spTree>
    <p:extLst>
      <p:ext uri="{BB962C8B-B14F-4D97-AF65-F5344CB8AC3E}">
        <p14:creationId xmlns:p14="http://schemas.microsoft.com/office/powerpoint/2010/main" val="4241418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0800">
              <a:defRPr/>
            </a:pPr>
            <a:endParaRPr lang="en-US" sz="1400" dirty="0">
              <a:solidFill>
                <a:srgbClr val="000000"/>
              </a:solidFill>
              <a:latin typeface="+mn-lt"/>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4</a:t>
            </a:fld>
            <a:endParaRPr lang="en-US" dirty="0"/>
          </a:p>
        </p:txBody>
      </p:sp>
      <p:sp>
        <p:nvSpPr>
          <p:cNvPr id="5" name="Header Placeholder 4"/>
          <p:cNvSpPr>
            <a:spLocks noGrp="1"/>
          </p:cNvSpPr>
          <p:nvPr>
            <p:ph type="hdr" sz="quarter" idx="11"/>
          </p:nvPr>
        </p:nvSpPr>
        <p:spPr/>
        <p:txBody>
          <a:bodyPr/>
          <a:lstStyle/>
          <a:p>
            <a:pPr>
              <a:defRPr/>
            </a:pPr>
            <a:r>
              <a:rPr lang="en-US"/>
              <a:t>Identification Truth - The Foundation for Eternal Security</a:t>
            </a:r>
            <a:endParaRPr lang="en-US" dirty="0"/>
          </a:p>
        </p:txBody>
      </p:sp>
      <p:sp>
        <p:nvSpPr>
          <p:cNvPr id="9" name="Date Placeholder 8"/>
          <p:cNvSpPr>
            <a:spLocks noGrp="1"/>
          </p:cNvSpPr>
          <p:nvPr>
            <p:ph type="dt" idx="13"/>
          </p:nvPr>
        </p:nvSpPr>
        <p:spPr/>
        <p:txBody>
          <a:bodyPr/>
          <a:lstStyle/>
          <a:p>
            <a:pPr>
              <a:defRPr/>
            </a:pPr>
            <a:fld id="{86DD10F6-9E0A-46AE-986E-0E556B1FD18F}" type="datetime1">
              <a:rPr lang="en-US" smtClean="0"/>
              <a:t>6/16/2016</a:t>
            </a:fld>
            <a:endParaRPr lang="en-US" dirty="0"/>
          </a:p>
        </p:txBody>
      </p:sp>
      <p:sp>
        <p:nvSpPr>
          <p:cNvPr id="6" name="Footer Placeholder 5"/>
          <p:cNvSpPr>
            <a:spLocks noGrp="1"/>
          </p:cNvSpPr>
          <p:nvPr>
            <p:ph type="ftr" sz="quarter" idx="14"/>
          </p:nvPr>
        </p:nvSpPr>
        <p:spPr/>
        <p:txBody>
          <a:bodyPr/>
          <a:lstStyle/>
          <a:p>
            <a:pPr>
              <a:defRPr/>
            </a:pPr>
            <a:r>
              <a:rPr lang="en-US"/>
              <a:t>Jim McGowan, Th.D.</a:t>
            </a:r>
            <a:endParaRPr lang="en-US" dirty="0"/>
          </a:p>
        </p:txBody>
      </p:sp>
    </p:spTree>
    <p:extLst>
      <p:ext uri="{BB962C8B-B14F-4D97-AF65-F5344CB8AC3E}">
        <p14:creationId xmlns:p14="http://schemas.microsoft.com/office/powerpoint/2010/main" val="2991618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25" indent="-285725" defTabSz="911143">
              <a:buFont typeface="+mj-lt"/>
              <a:buAutoNum type="romanUcPeriod"/>
              <a:defRPr/>
            </a:pPr>
            <a:r>
              <a:rPr kumimoji="0" lang="en-US" b="1" kern="0" dirty="0">
                <a:solidFill>
                  <a:srgbClr val="000000"/>
                </a:solidFill>
                <a:latin typeface="+mn-lt"/>
                <a:cs typeface="Calibri" pitchFamily="34" charset="0"/>
              </a:rPr>
              <a:t>Our Personal History in the </a:t>
            </a:r>
            <a:r>
              <a:rPr lang="en-US" b="1" u="sng" dirty="0">
                <a:solidFill>
                  <a:srgbClr val="000000"/>
                </a:solidFill>
                <a:latin typeface="+mn-lt"/>
                <a:cs typeface="Calibri" pitchFamily="34" charset="0"/>
              </a:rPr>
              <a:t>First</a:t>
            </a:r>
            <a:r>
              <a:rPr kumimoji="0" lang="en-US" b="1" kern="0" dirty="0">
                <a:solidFill>
                  <a:srgbClr val="000000"/>
                </a:solidFill>
                <a:latin typeface="+mn-lt"/>
                <a:cs typeface="Calibri" pitchFamily="34" charset="0"/>
              </a:rPr>
              <a:t> Adam – The Problem</a:t>
            </a:r>
          </a:p>
          <a:p>
            <a:pPr marL="285725" indent="-285725" defTabSz="911143">
              <a:buFont typeface="+mj-lt"/>
              <a:buAutoNum type="romanUcPeriod"/>
              <a:defRPr/>
            </a:pPr>
            <a:endParaRPr kumimoji="0" lang="en-US" b="1" kern="0" dirty="0">
              <a:solidFill>
                <a:srgbClr val="000000"/>
              </a:solidFill>
              <a:latin typeface="+mn-lt"/>
              <a:cs typeface="Calibri" pitchFamily="34" charset="0"/>
            </a:endParaRPr>
          </a:p>
          <a:p>
            <a:pPr marL="342869" indent="-342869">
              <a:buAutoNum type="alphaUcPeriod"/>
            </a:pPr>
            <a:r>
              <a:rPr lang="en-US" dirty="0">
                <a:solidFill>
                  <a:srgbClr val="000000"/>
                </a:solidFill>
                <a:latin typeface="+mn-lt"/>
              </a:rPr>
              <a:t>Who and what was Adam?</a:t>
            </a:r>
          </a:p>
          <a:p>
            <a:endParaRPr lang="en-US" dirty="0">
              <a:solidFill>
                <a:srgbClr val="000000"/>
              </a:solidFill>
              <a:latin typeface="+mn-lt"/>
            </a:endParaRPr>
          </a:p>
          <a:p>
            <a:pPr marL="1200042" indent="-609545">
              <a:spcBef>
                <a:spcPts val="600"/>
              </a:spcBef>
              <a:spcAft>
                <a:spcPts val="600"/>
              </a:spcAft>
              <a:buClr>
                <a:srgbClr val="008080"/>
              </a:buClr>
              <a:buSzPct val="105000"/>
              <a:buFont typeface="Symbol" pitchFamily="18" charset="2"/>
              <a:buAutoNum type="arabicParenR"/>
            </a:pPr>
            <a:r>
              <a:rPr lang="en-US" b="1" dirty="0">
                <a:solidFill>
                  <a:srgbClr val="000000"/>
                </a:solidFill>
                <a:latin typeface="+mn-lt"/>
                <a:cs typeface="Calibri" pitchFamily="34" charset="0"/>
              </a:rPr>
              <a:t>He was the first man and the </a:t>
            </a:r>
            <a:r>
              <a:rPr lang="en-US" b="1" i="1" dirty="0">
                <a:solidFill>
                  <a:srgbClr val="000000"/>
                </a:solidFill>
                <a:latin typeface="+mn-lt"/>
                <a:cs typeface="Calibri" pitchFamily="34" charset="0"/>
              </a:rPr>
              <a:t>seminal head </a:t>
            </a:r>
            <a:r>
              <a:rPr lang="en-US" b="1" dirty="0">
                <a:solidFill>
                  <a:srgbClr val="000000"/>
                </a:solidFill>
                <a:latin typeface="+mn-lt"/>
                <a:cs typeface="Calibri" pitchFamily="34" charset="0"/>
              </a:rPr>
              <a:t>of the human race into which we were born.</a:t>
            </a:r>
          </a:p>
          <a:p>
            <a:pPr marL="1200042" lvl="2">
              <a:spcBef>
                <a:spcPts val="600"/>
              </a:spcBef>
              <a:spcAft>
                <a:spcPts val="600"/>
              </a:spcAft>
              <a:buClr>
                <a:srgbClr val="008080"/>
              </a:buClr>
              <a:buSzPct val="105000"/>
            </a:pPr>
            <a:endParaRPr lang="en-US" b="1" dirty="0">
              <a:solidFill>
                <a:srgbClr val="000000"/>
              </a:solidFill>
              <a:latin typeface="+mn-lt"/>
              <a:cs typeface="Calibri" pitchFamily="34" charset="0"/>
            </a:endParaRPr>
          </a:p>
          <a:p>
            <a:pPr marL="1200042" lvl="2">
              <a:spcBef>
                <a:spcPts val="600"/>
              </a:spcBef>
              <a:spcAft>
                <a:spcPts val="600"/>
              </a:spcAft>
              <a:buClr>
                <a:srgbClr val="008080"/>
              </a:buClr>
              <a:buSzPct val="105000"/>
            </a:pPr>
            <a:r>
              <a:rPr lang="en-US" b="1" dirty="0">
                <a:solidFill>
                  <a:srgbClr val="000000"/>
                </a:solidFill>
                <a:latin typeface="+mn-lt"/>
                <a:cs typeface="Calibri" pitchFamily="34" charset="0"/>
              </a:rPr>
              <a:t>Since all humanity was “seminally present” in Adam, when Adam sinned, each person of the entire human race to the end of time was judged guilty </a:t>
            </a:r>
            <a:r>
              <a:rPr lang="en-US" b="1" u="sng" dirty="0">
                <a:solidFill>
                  <a:srgbClr val="000000"/>
                </a:solidFill>
                <a:latin typeface="+mn-lt"/>
                <a:cs typeface="Calibri" pitchFamily="34" charset="0"/>
              </a:rPr>
              <a:t>as having individually participated in the first sin</a:t>
            </a:r>
            <a:r>
              <a:rPr lang="en-US" b="1" dirty="0">
                <a:solidFill>
                  <a:srgbClr val="000000"/>
                </a:solidFill>
                <a:latin typeface="+mn-lt"/>
                <a:cs typeface="Calibri" pitchFamily="34" charset="0"/>
              </a:rPr>
              <a:t> (cf. Rom. 5:12; Heb. 7:9–10). </a:t>
            </a:r>
          </a:p>
          <a:p>
            <a:pPr marL="1200042" lvl="2" algn="r">
              <a:spcBef>
                <a:spcPts val="600"/>
              </a:spcBef>
              <a:spcAft>
                <a:spcPts val="600"/>
              </a:spcAft>
              <a:buClr>
                <a:srgbClr val="008080"/>
              </a:buClr>
              <a:buSzPct val="105000"/>
            </a:pPr>
            <a:r>
              <a:rPr lang="en-US" b="1" dirty="0">
                <a:solidFill>
                  <a:srgbClr val="000000"/>
                </a:solidFill>
                <a:latin typeface="+mn-lt"/>
                <a:cs typeface="Calibri" pitchFamily="34" charset="0"/>
              </a:rPr>
              <a:t>The Moody Handbook of Theology (424). </a:t>
            </a: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5</a:t>
            </a:fld>
            <a:endParaRPr lang="en-US" dirty="0"/>
          </a:p>
        </p:txBody>
      </p:sp>
      <p:sp>
        <p:nvSpPr>
          <p:cNvPr id="5" name="Header Placeholder 4"/>
          <p:cNvSpPr>
            <a:spLocks noGrp="1"/>
          </p:cNvSpPr>
          <p:nvPr>
            <p:ph type="hdr" sz="quarter" idx="11"/>
          </p:nvPr>
        </p:nvSpPr>
        <p:spPr/>
        <p:txBody>
          <a:bodyPr/>
          <a:lstStyle/>
          <a:p>
            <a:pPr>
              <a:defRPr/>
            </a:pPr>
            <a:r>
              <a:rPr lang="en-US"/>
              <a:t>Identification Truth - The Foundation for Eternal Security</a:t>
            </a:r>
            <a:endParaRPr lang="en-US" dirty="0"/>
          </a:p>
        </p:txBody>
      </p:sp>
      <p:sp>
        <p:nvSpPr>
          <p:cNvPr id="9" name="Date Placeholder 8"/>
          <p:cNvSpPr>
            <a:spLocks noGrp="1"/>
          </p:cNvSpPr>
          <p:nvPr>
            <p:ph type="dt" idx="13"/>
          </p:nvPr>
        </p:nvSpPr>
        <p:spPr/>
        <p:txBody>
          <a:bodyPr/>
          <a:lstStyle/>
          <a:p>
            <a:pPr>
              <a:defRPr/>
            </a:pPr>
            <a:fld id="{94745A43-ABCE-4282-8A7D-F72B31020D14}" type="datetime1">
              <a:rPr lang="en-US" smtClean="0"/>
              <a:t>6/16/2016</a:t>
            </a:fld>
            <a:endParaRPr lang="en-US" dirty="0"/>
          </a:p>
        </p:txBody>
      </p:sp>
      <p:sp>
        <p:nvSpPr>
          <p:cNvPr id="6" name="Footer Placeholder 5"/>
          <p:cNvSpPr>
            <a:spLocks noGrp="1"/>
          </p:cNvSpPr>
          <p:nvPr>
            <p:ph type="ftr" sz="quarter" idx="14"/>
          </p:nvPr>
        </p:nvSpPr>
        <p:spPr/>
        <p:txBody>
          <a:bodyPr/>
          <a:lstStyle/>
          <a:p>
            <a:pPr>
              <a:defRPr/>
            </a:pPr>
            <a:r>
              <a:rPr lang="en-US"/>
              <a:t>Jim McGowan, Th.D.</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2" indent="-574787">
              <a:spcBef>
                <a:spcPts val="600"/>
              </a:spcBef>
              <a:spcAft>
                <a:spcPts val="600"/>
              </a:spcAft>
              <a:buClr>
                <a:srgbClr val="008080"/>
              </a:buClr>
              <a:buSzPct val="105000"/>
            </a:pPr>
            <a:r>
              <a:rPr lang="en-US" b="1" dirty="0">
                <a:solidFill>
                  <a:srgbClr val="7030A0"/>
                </a:solidFill>
                <a:latin typeface="Calibri" pitchFamily="34" charset="0"/>
                <a:cs typeface="Calibri" pitchFamily="34" charset="0"/>
              </a:rPr>
              <a:t>“Therefore, just as through one man (the First Adam) sin (the sin nature) entered the world, and death through sin, and thus death spread to all men, because </a:t>
            </a:r>
            <a:r>
              <a:rPr lang="en-US" b="1" u="sng" dirty="0">
                <a:solidFill>
                  <a:srgbClr val="7030A0"/>
                </a:solidFill>
                <a:latin typeface="Calibri" pitchFamily="34" charset="0"/>
                <a:cs typeface="Calibri" pitchFamily="34" charset="0"/>
              </a:rPr>
              <a:t>all sinned</a:t>
            </a:r>
            <a:r>
              <a:rPr lang="en-US" b="1" dirty="0">
                <a:solidFill>
                  <a:srgbClr val="7030A0"/>
                </a:solidFill>
                <a:latin typeface="Calibri" pitchFamily="34" charset="0"/>
                <a:cs typeface="Calibri" pitchFamily="34" charset="0"/>
              </a:rPr>
              <a:t>” (in Adam). (Rom. 5:12)</a:t>
            </a:r>
          </a:p>
          <a:p>
            <a:pPr marL="0" lvl="2" indent="-574787">
              <a:spcBef>
                <a:spcPts val="600"/>
              </a:spcBef>
              <a:spcAft>
                <a:spcPts val="600"/>
              </a:spcAft>
              <a:buClr>
                <a:srgbClr val="008080"/>
              </a:buClr>
              <a:buSzPct val="105000"/>
            </a:pPr>
            <a:endParaRPr lang="en-US" b="1" baseline="30000" dirty="0">
              <a:solidFill>
                <a:srgbClr val="7030A0"/>
              </a:solidFill>
              <a:latin typeface="Calibri" pitchFamily="34" charset="0"/>
              <a:cs typeface="Calibri" pitchFamily="34" charset="0"/>
            </a:endParaRPr>
          </a:p>
          <a:p>
            <a:pPr marL="0" marR="0" lvl="2" indent="-574787" algn="l" defTabSz="911225" rtl="0" eaLnBrk="0" fontAlgn="base" latinLnBrk="0" hangingPunct="0">
              <a:lnSpc>
                <a:spcPct val="100000"/>
              </a:lnSpc>
              <a:spcBef>
                <a:spcPts val="600"/>
              </a:spcBef>
              <a:spcAft>
                <a:spcPts val="600"/>
              </a:spcAft>
              <a:buClr>
                <a:srgbClr val="008080"/>
              </a:buClr>
              <a:buSzPct val="105000"/>
              <a:buFontTx/>
              <a:buNone/>
              <a:tabLst/>
              <a:defRPr/>
            </a:pPr>
            <a:r>
              <a:rPr lang="en-US" sz="1200" b="1" baseline="30000" dirty="0">
                <a:solidFill>
                  <a:srgbClr val="000000"/>
                </a:solidFill>
                <a:latin typeface="Calibri" pitchFamily="34" charset="0"/>
                <a:cs typeface="Calibri" pitchFamily="34" charset="0"/>
              </a:rPr>
              <a:t>9</a:t>
            </a:r>
            <a:r>
              <a:rPr lang="en-US" sz="1200" b="1" dirty="0">
                <a:solidFill>
                  <a:srgbClr val="000000"/>
                </a:solidFill>
                <a:latin typeface="Calibri" pitchFamily="34" charset="0"/>
                <a:cs typeface="Calibri" pitchFamily="34" charset="0"/>
              </a:rPr>
              <a:t> Even Levi, who receives tithes, paid tithes through Abraham, so to speak, </a:t>
            </a:r>
            <a:r>
              <a:rPr lang="en-US" sz="1200" b="1" baseline="30000" dirty="0">
                <a:solidFill>
                  <a:srgbClr val="000000"/>
                </a:solidFill>
                <a:latin typeface="Calibri" pitchFamily="34" charset="0"/>
                <a:cs typeface="Calibri" pitchFamily="34" charset="0"/>
              </a:rPr>
              <a:t>10</a:t>
            </a:r>
            <a:r>
              <a:rPr lang="en-US" sz="1200" b="1" dirty="0">
                <a:solidFill>
                  <a:srgbClr val="000000"/>
                </a:solidFill>
                <a:latin typeface="Calibri" pitchFamily="34" charset="0"/>
                <a:cs typeface="Calibri" pitchFamily="34" charset="0"/>
              </a:rPr>
              <a:t> </a:t>
            </a:r>
            <a:r>
              <a:rPr lang="en-US" sz="1200" b="1" u="sng" dirty="0">
                <a:solidFill>
                  <a:srgbClr val="0000CC"/>
                </a:solidFill>
                <a:latin typeface="Calibri" pitchFamily="34" charset="0"/>
                <a:cs typeface="Calibri" pitchFamily="34" charset="0"/>
              </a:rPr>
              <a:t>for he was still in the loins of his father</a:t>
            </a:r>
            <a:r>
              <a:rPr lang="en-US" sz="1200" b="1" dirty="0">
                <a:solidFill>
                  <a:srgbClr val="000000"/>
                </a:solidFill>
                <a:latin typeface="Calibri" pitchFamily="34" charset="0"/>
                <a:cs typeface="Calibri" pitchFamily="34" charset="0"/>
              </a:rPr>
              <a:t> when Melchizedek met him. </a:t>
            </a:r>
            <a:r>
              <a:rPr lang="en-US" b="1" dirty="0">
                <a:solidFill>
                  <a:srgbClr val="7030A0"/>
                </a:solidFill>
                <a:latin typeface="Calibri" pitchFamily="34" charset="0"/>
                <a:cs typeface="Calibri" pitchFamily="34" charset="0"/>
              </a:rPr>
              <a:t>(Heb. 7:9–10) </a:t>
            </a:r>
          </a:p>
          <a:p>
            <a:pPr defTabSz="911143">
              <a:defRPr/>
            </a:pPr>
            <a:endParaRPr lang="en-US" sz="1400" dirty="0">
              <a:solidFill>
                <a:srgbClr val="000000"/>
              </a:solidFill>
              <a:latin typeface="+mn-lt"/>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6</a:t>
            </a:fld>
            <a:endParaRPr lang="en-US" dirty="0"/>
          </a:p>
        </p:txBody>
      </p:sp>
      <p:sp>
        <p:nvSpPr>
          <p:cNvPr id="5" name="Header Placeholder 4"/>
          <p:cNvSpPr>
            <a:spLocks noGrp="1"/>
          </p:cNvSpPr>
          <p:nvPr>
            <p:ph type="hdr" sz="quarter" idx="11"/>
          </p:nvPr>
        </p:nvSpPr>
        <p:spPr/>
        <p:txBody>
          <a:bodyPr/>
          <a:lstStyle/>
          <a:p>
            <a:pPr>
              <a:defRPr/>
            </a:pPr>
            <a:r>
              <a:rPr lang="en-US"/>
              <a:t>Identification Truth - The Foundation for Eternal Security</a:t>
            </a:r>
            <a:endParaRPr lang="en-US" dirty="0"/>
          </a:p>
        </p:txBody>
      </p:sp>
      <p:sp>
        <p:nvSpPr>
          <p:cNvPr id="9" name="Date Placeholder 8"/>
          <p:cNvSpPr>
            <a:spLocks noGrp="1"/>
          </p:cNvSpPr>
          <p:nvPr>
            <p:ph type="dt" idx="13"/>
          </p:nvPr>
        </p:nvSpPr>
        <p:spPr/>
        <p:txBody>
          <a:bodyPr/>
          <a:lstStyle/>
          <a:p>
            <a:pPr>
              <a:defRPr/>
            </a:pPr>
            <a:fld id="{CC833684-A29C-4EBE-8194-F8E5A81821A2}" type="datetime1">
              <a:rPr lang="en-US" smtClean="0"/>
              <a:t>6/16/2016</a:t>
            </a:fld>
            <a:endParaRPr lang="en-US" dirty="0"/>
          </a:p>
        </p:txBody>
      </p:sp>
      <p:sp>
        <p:nvSpPr>
          <p:cNvPr id="6" name="Footer Placeholder 5"/>
          <p:cNvSpPr>
            <a:spLocks noGrp="1"/>
          </p:cNvSpPr>
          <p:nvPr>
            <p:ph type="ftr" sz="quarter" idx="14"/>
          </p:nvPr>
        </p:nvSpPr>
        <p:spPr/>
        <p:txBody>
          <a:bodyPr/>
          <a:lstStyle/>
          <a:p>
            <a:pPr>
              <a:defRPr/>
            </a:pPr>
            <a:r>
              <a:rPr lang="en-US"/>
              <a:t>Jim McGowan, Th.D.</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200150" lvl="0" indent="-609600">
              <a:spcBef>
                <a:spcPts val="600"/>
              </a:spcBef>
              <a:spcAft>
                <a:spcPts val="600"/>
              </a:spcAft>
              <a:buClr>
                <a:srgbClr val="008080"/>
              </a:buClr>
              <a:buSzPct val="105000"/>
              <a:buFont typeface="+mj-lt"/>
              <a:buAutoNum type="arabicParenR" startAt="2"/>
            </a:pPr>
            <a:r>
              <a:rPr lang="en-US" b="1" dirty="0">
                <a:solidFill>
                  <a:srgbClr val="000000"/>
                </a:solidFill>
                <a:latin typeface="Calibri" pitchFamily="34" charset="0"/>
                <a:cs typeface="Calibri" pitchFamily="34" charset="0"/>
              </a:rPr>
              <a:t>Adam is the one from whom humanity has inherited it’s sinful self oriented nature and condition of life – </a:t>
            </a:r>
            <a:r>
              <a:rPr lang="en-US" b="1" i="1" dirty="0">
                <a:solidFill>
                  <a:srgbClr val="C00000"/>
                </a:solidFill>
                <a:latin typeface="Calibri" pitchFamily="34" charset="0"/>
                <a:cs typeface="Calibri" pitchFamily="34" charset="0"/>
              </a:rPr>
              <a:t>and this nature and condition continually war against the Holy Spirit for control even over believers</a:t>
            </a:r>
            <a:r>
              <a:rPr lang="en-US" b="1" dirty="0">
                <a:solidFill>
                  <a:srgbClr val="C00000"/>
                </a:solidFill>
                <a:latin typeface="Calibri" pitchFamily="34" charset="0"/>
                <a:cs typeface="Calibri" pitchFamily="34" charset="0"/>
              </a:rPr>
              <a:t>.</a:t>
            </a:r>
          </a:p>
          <a:p>
            <a:pPr marL="1200150" indent="-609600">
              <a:spcBef>
                <a:spcPts val="600"/>
              </a:spcBef>
              <a:spcAft>
                <a:spcPts val="600"/>
              </a:spcAft>
              <a:buClr>
                <a:srgbClr val="008080"/>
              </a:buClr>
              <a:buSzPct val="105000"/>
              <a:buFont typeface="Symbol" pitchFamily="18" charset="2"/>
              <a:buAutoNum type="arabicParenR" startAt="2"/>
            </a:pPr>
            <a:r>
              <a:rPr lang="en-US" b="1" dirty="0">
                <a:solidFill>
                  <a:srgbClr val="000000"/>
                </a:solidFill>
                <a:latin typeface="Calibri" pitchFamily="34" charset="0"/>
                <a:cs typeface="Calibri" pitchFamily="34" charset="0"/>
              </a:rPr>
              <a:t>Through Adam we were all born into </a:t>
            </a:r>
            <a:r>
              <a:rPr lang="en-US" b="1" dirty="0">
                <a:solidFill>
                  <a:srgbClr val="0000CC"/>
                </a:solidFill>
                <a:latin typeface="Calibri" pitchFamily="34" charset="0"/>
                <a:cs typeface="Calibri" pitchFamily="34" charset="0"/>
              </a:rPr>
              <a:t>sin</a:t>
            </a:r>
            <a:r>
              <a:rPr lang="en-US" b="1" dirty="0">
                <a:solidFill>
                  <a:srgbClr val="000000"/>
                </a:solidFill>
                <a:latin typeface="Calibri" pitchFamily="34" charset="0"/>
                <a:cs typeface="Calibri" pitchFamily="34" charset="0"/>
              </a:rPr>
              <a:t>, </a:t>
            </a:r>
            <a:r>
              <a:rPr lang="en-US" b="1" dirty="0">
                <a:solidFill>
                  <a:srgbClr val="0000CC"/>
                </a:solidFill>
                <a:latin typeface="Calibri" pitchFamily="34" charset="0"/>
                <a:cs typeface="Calibri" pitchFamily="34" charset="0"/>
              </a:rPr>
              <a:t>judgment</a:t>
            </a:r>
            <a:r>
              <a:rPr lang="en-US" b="1" dirty="0">
                <a:solidFill>
                  <a:srgbClr val="000000"/>
                </a:solidFill>
                <a:latin typeface="Calibri" pitchFamily="34" charset="0"/>
                <a:cs typeface="Calibri" pitchFamily="34" charset="0"/>
              </a:rPr>
              <a:t>, </a:t>
            </a:r>
            <a:r>
              <a:rPr lang="en-US" b="1" dirty="0">
                <a:solidFill>
                  <a:srgbClr val="0000CC"/>
                </a:solidFill>
                <a:latin typeface="Calibri" pitchFamily="34" charset="0"/>
                <a:cs typeface="Calibri" pitchFamily="34" charset="0"/>
              </a:rPr>
              <a:t>condemnation</a:t>
            </a:r>
            <a:r>
              <a:rPr lang="en-US" b="1" dirty="0">
                <a:solidFill>
                  <a:srgbClr val="000000"/>
                </a:solidFill>
                <a:latin typeface="Calibri" pitchFamily="34" charset="0"/>
                <a:cs typeface="Calibri" pitchFamily="34" charset="0"/>
              </a:rPr>
              <a:t>,</a:t>
            </a:r>
            <a:r>
              <a:rPr lang="en-US" b="1" dirty="0">
                <a:solidFill>
                  <a:srgbClr val="0000CC"/>
                </a:solidFill>
                <a:latin typeface="Calibri" pitchFamily="34" charset="0"/>
                <a:cs typeface="Calibri" pitchFamily="34" charset="0"/>
              </a:rPr>
              <a:t> </a:t>
            </a:r>
            <a:r>
              <a:rPr lang="en-US" b="1" dirty="0">
                <a:solidFill>
                  <a:srgbClr val="000000"/>
                </a:solidFill>
                <a:latin typeface="Calibri" pitchFamily="34" charset="0"/>
                <a:cs typeface="Calibri" pitchFamily="34" charset="0"/>
              </a:rPr>
              <a:t>and </a:t>
            </a:r>
            <a:r>
              <a:rPr lang="en-US" b="1" dirty="0">
                <a:solidFill>
                  <a:srgbClr val="0000CC"/>
                </a:solidFill>
                <a:latin typeface="Calibri" pitchFamily="34" charset="0"/>
                <a:cs typeface="Calibri" pitchFamily="34" charset="0"/>
              </a:rPr>
              <a:t>death</a:t>
            </a:r>
            <a:r>
              <a:rPr lang="en-US" b="1" dirty="0">
                <a:solidFill>
                  <a:srgbClr val="000000"/>
                </a:solidFill>
                <a:latin typeface="Calibri" pitchFamily="34" charset="0"/>
                <a:cs typeface="Calibri" pitchFamily="34" charset="0"/>
              </a:rPr>
              <a:t>.</a:t>
            </a:r>
          </a:p>
          <a:p>
            <a:pPr marL="1200150" indent="-609600">
              <a:spcBef>
                <a:spcPts val="600"/>
              </a:spcBef>
              <a:spcAft>
                <a:spcPts val="600"/>
              </a:spcAft>
              <a:buClr>
                <a:srgbClr val="008080"/>
              </a:buClr>
              <a:buSzPct val="105000"/>
              <a:buFont typeface="Symbol" pitchFamily="18" charset="2"/>
              <a:buAutoNum type="arabicParenR" startAt="2"/>
            </a:pPr>
            <a:r>
              <a:rPr lang="en-US" b="1" dirty="0">
                <a:solidFill>
                  <a:srgbClr val="000000"/>
                </a:solidFill>
                <a:latin typeface="Calibri" pitchFamily="34" charset="0"/>
                <a:cs typeface="Calibri" pitchFamily="34" charset="0"/>
              </a:rPr>
              <a:t>This death not only entered the world and the human race, but it reigned as a tyrant king. (Rom. 5:17-18)</a:t>
            </a:r>
          </a:p>
          <a:p>
            <a:pPr marL="590497" indent="0">
              <a:spcBef>
                <a:spcPts val="600"/>
              </a:spcBef>
              <a:spcAft>
                <a:spcPts val="600"/>
              </a:spcAft>
              <a:buClr>
                <a:srgbClr val="008080"/>
              </a:buClr>
              <a:buSzPct val="105000"/>
              <a:buFont typeface="+mj-lt"/>
              <a:buNone/>
            </a:pPr>
            <a:endParaRPr lang="en-US" dirty="0"/>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7</a:t>
            </a:fld>
            <a:endParaRPr lang="en-US" dirty="0"/>
          </a:p>
        </p:txBody>
      </p:sp>
      <p:sp>
        <p:nvSpPr>
          <p:cNvPr id="5" name="Header Placeholder 4"/>
          <p:cNvSpPr>
            <a:spLocks noGrp="1"/>
          </p:cNvSpPr>
          <p:nvPr>
            <p:ph type="hdr" sz="quarter" idx="11"/>
          </p:nvPr>
        </p:nvSpPr>
        <p:spPr/>
        <p:txBody>
          <a:bodyPr/>
          <a:lstStyle/>
          <a:p>
            <a:pPr>
              <a:defRPr/>
            </a:pPr>
            <a:r>
              <a:rPr lang="en-US"/>
              <a:t>Identification Truth - The Foundation for Eternal Security</a:t>
            </a:r>
            <a:endParaRPr lang="en-US" dirty="0"/>
          </a:p>
        </p:txBody>
      </p:sp>
      <p:sp>
        <p:nvSpPr>
          <p:cNvPr id="9" name="Date Placeholder 8"/>
          <p:cNvSpPr>
            <a:spLocks noGrp="1"/>
          </p:cNvSpPr>
          <p:nvPr>
            <p:ph type="dt" idx="13"/>
          </p:nvPr>
        </p:nvSpPr>
        <p:spPr/>
        <p:txBody>
          <a:bodyPr/>
          <a:lstStyle/>
          <a:p>
            <a:pPr>
              <a:defRPr/>
            </a:pPr>
            <a:fld id="{3D3BEB09-7192-4B0E-A431-8FA187AB59C5}" type="datetime1">
              <a:rPr lang="en-US" smtClean="0"/>
              <a:t>6/16/2016</a:t>
            </a:fld>
            <a:endParaRPr lang="en-US" dirty="0"/>
          </a:p>
        </p:txBody>
      </p:sp>
      <p:sp>
        <p:nvSpPr>
          <p:cNvPr id="6" name="Footer Placeholder 5"/>
          <p:cNvSpPr>
            <a:spLocks noGrp="1"/>
          </p:cNvSpPr>
          <p:nvPr>
            <p:ph type="ftr" sz="quarter" idx="14"/>
          </p:nvPr>
        </p:nvSpPr>
        <p:spPr/>
        <p:txBody>
          <a:bodyPr/>
          <a:lstStyle/>
          <a:p>
            <a:pPr>
              <a:defRPr/>
            </a:pPr>
            <a:r>
              <a:rPr lang="en-US"/>
              <a:t>Jim McGowan, Th.D.</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175" lvl="6" indent="0" algn="l">
              <a:spcBef>
                <a:spcPts val="0"/>
              </a:spcBef>
              <a:spcAft>
                <a:spcPts val="600"/>
              </a:spcAft>
              <a:buClr>
                <a:srgbClr val="008080"/>
              </a:buClr>
              <a:buSzPct val="105000"/>
              <a:buNone/>
            </a:pPr>
            <a:r>
              <a:rPr lang="en-US" sz="2800" b="1" kern="1200" dirty="0">
                <a:solidFill>
                  <a:srgbClr val="000000"/>
                </a:solidFill>
                <a:latin typeface="Calibri" pitchFamily="34" charset="0"/>
                <a:ea typeface="+mn-ea"/>
                <a:cs typeface="Calibri" pitchFamily="34" charset="0"/>
              </a:rPr>
              <a:t>Rom. 5:17-18 - “By one man’s offense (the First Adam) </a:t>
            </a:r>
            <a:r>
              <a:rPr lang="en-US" sz="2800" b="1" u="sng" kern="1200" dirty="0">
                <a:solidFill>
                  <a:srgbClr val="0000CC"/>
                </a:solidFill>
                <a:latin typeface="Calibri" pitchFamily="34" charset="0"/>
                <a:ea typeface="+mn-ea"/>
                <a:cs typeface="Calibri" pitchFamily="34" charset="0"/>
              </a:rPr>
              <a:t>death</a:t>
            </a:r>
            <a:r>
              <a:rPr lang="en-US" sz="2800" b="1" kern="1200" dirty="0">
                <a:solidFill>
                  <a:srgbClr val="0000CC"/>
                </a:solidFill>
                <a:latin typeface="Calibri" pitchFamily="34" charset="0"/>
                <a:ea typeface="+mn-ea"/>
                <a:cs typeface="Calibri" pitchFamily="34" charset="0"/>
              </a:rPr>
              <a:t> </a:t>
            </a:r>
            <a:r>
              <a:rPr lang="en-US" sz="2800" b="1" u="sng" kern="1200" dirty="0">
                <a:solidFill>
                  <a:srgbClr val="0000CC"/>
                </a:solidFill>
                <a:latin typeface="Calibri" pitchFamily="34" charset="0"/>
                <a:ea typeface="+mn-ea"/>
                <a:cs typeface="Calibri" pitchFamily="34" charset="0"/>
              </a:rPr>
              <a:t>reigned</a:t>
            </a:r>
            <a:r>
              <a:rPr lang="en-US" sz="2800" b="1" kern="1200" dirty="0">
                <a:solidFill>
                  <a:srgbClr val="000000"/>
                </a:solidFill>
                <a:latin typeface="Calibri" pitchFamily="34" charset="0"/>
                <a:ea typeface="+mn-ea"/>
                <a:cs typeface="Calibri" pitchFamily="34" charset="0"/>
              </a:rPr>
              <a:t> by one … Therefore as by the offense of one (the First Adam) judgment came upon all men to </a:t>
            </a:r>
            <a:r>
              <a:rPr lang="en-US" sz="2800" b="1" u="sng" kern="1200" dirty="0">
                <a:solidFill>
                  <a:srgbClr val="0000CC"/>
                </a:solidFill>
                <a:latin typeface="Calibri" pitchFamily="34" charset="0"/>
                <a:ea typeface="+mn-ea"/>
                <a:cs typeface="Calibri" pitchFamily="34" charset="0"/>
              </a:rPr>
              <a:t>condemnation</a:t>
            </a:r>
            <a:r>
              <a:rPr lang="en-US" sz="2800" b="1" kern="1200" dirty="0">
                <a:solidFill>
                  <a:srgbClr val="000000"/>
                </a:solidFill>
                <a:latin typeface="Calibri" pitchFamily="34" charset="0"/>
                <a:ea typeface="+mn-ea"/>
                <a:cs typeface="Calibri" pitchFamily="34" charset="0"/>
              </a:rPr>
              <a:t>”.  (NASB)</a:t>
            </a:r>
            <a:endParaRPr lang="en-US" sz="2800" b="1" dirty="0">
              <a:solidFill>
                <a:srgbClr val="000000"/>
              </a:solidFill>
              <a:latin typeface="Calibri" pitchFamily="34" charset="0"/>
              <a:cs typeface="Calibri" pitchFamily="34" charset="0"/>
            </a:endParaRPr>
          </a:p>
          <a:p>
            <a:pPr algn="l" defTabSz="911143">
              <a:defRPr/>
            </a:pPr>
            <a:endParaRPr lang="en-US" sz="2800" dirty="0">
              <a:solidFill>
                <a:srgbClr val="000000"/>
              </a:solidFill>
              <a:latin typeface="+mn-lt"/>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8</a:t>
            </a:fld>
            <a:endParaRPr lang="en-US" dirty="0"/>
          </a:p>
        </p:txBody>
      </p:sp>
      <p:sp>
        <p:nvSpPr>
          <p:cNvPr id="5" name="Header Placeholder 4"/>
          <p:cNvSpPr>
            <a:spLocks noGrp="1"/>
          </p:cNvSpPr>
          <p:nvPr>
            <p:ph type="hdr" sz="quarter" idx="11"/>
          </p:nvPr>
        </p:nvSpPr>
        <p:spPr/>
        <p:txBody>
          <a:bodyPr/>
          <a:lstStyle/>
          <a:p>
            <a:pPr>
              <a:defRPr/>
            </a:pPr>
            <a:r>
              <a:rPr lang="en-US"/>
              <a:t>Identification Truth - The Foundation for Eternal Security</a:t>
            </a:r>
            <a:endParaRPr lang="en-US" dirty="0"/>
          </a:p>
        </p:txBody>
      </p:sp>
      <p:sp>
        <p:nvSpPr>
          <p:cNvPr id="9" name="Date Placeholder 8"/>
          <p:cNvSpPr>
            <a:spLocks noGrp="1"/>
          </p:cNvSpPr>
          <p:nvPr>
            <p:ph type="dt" idx="13"/>
          </p:nvPr>
        </p:nvSpPr>
        <p:spPr/>
        <p:txBody>
          <a:bodyPr/>
          <a:lstStyle/>
          <a:p>
            <a:pPr>
              <a:defRPr/>
            </a:pPr>
            <a:fld id="{3368D0CF-B4CA-4873-8E9D-67C05878C574}" type="datetime1">
              <a:rPr lang="en-US" smtClean="0"/>
              <a:t>6/16/2016</a:t>
            </a:fld>
            <a:endParaRPr lang="en-US" dirty="0"/>
          </a:p>
        </p:txBody>
      </p:sp>
      <p:sp>
        <p:nvSpPr>
          <p:cNvPr id="6" name="Footer Placeholder 5"/>
          <p:cNvSpPr>
            <a:spLocks noGrp="1"/>
          </p:cNvSpPr>
          <p:nvPr>
            <p:ph type="ftr" sz="quarter" idx="14"/>
          </p:nvPr>
        </p:nvSpPr>
        <p:spPr/>
        <p:txBody>
          <a:bodyPr/>
          <a:lstStyle/>
          <a:p>
            <a:pPr>
              <a:defRPr/>
            </a:pPr>
            <a:r>
              <a:rPr lang="en-US"/>
              <a:t>Jim McGowan, Th.D.</a:t>
            </a:r>
            <a:endParaRPr lang="en-US" dirty="0"/>
          </a:p>
        </p:txBody>
      </p:sp>
    </p:spTree>
    <p:extLst>
      <p:ext uri="{BB962C8B-B14F-4D97-AF65-F5344CB8AC3E}">
        <p14:creationId xmlns:p14="http://schemas.microsoft.com/office/powerpoint/2010/main" val="1362998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85725" indent="-285725" defTabSz="911143">
              <a:buFont typeface="+mj-lt"/>
              <a:buAutoNum type="romanUcPeriod"/>
              <a:defRPr/>
            </a:pPr>
            <a:r>
              <a:rPr kumimoji="0" lang="en-US" sz="1400" b="1" kern="0" dirty="0">
                <a:solidFill>
                  <a:srgbClr val="000000"/>
                </a:solidFill>
                <a:latin typeface="+mn-lt"/>
                <a:cs typeface="Calibri" pitchFamily="34" charset="0"/>
              </a:rPr>
              <a:t>Our Personal History in the </a:t>
            </a:r>
            <a:r>
              <a:rPr lang="en-US" sz="1400" b="1" u="sng" dirty="0">
                <a:solidFill>
                  <a:srgbClr val="000000"/>
                </a:solidFill>
                <a:latin typeface="+mn-lt"/>
                <a:cs typeface="Calibri" pitchFamily="34" charset="0"/>
              </a:rPr>
              <a:t>First</a:t>
            </a:r>
            <a:r>
              <a:rPr kumimoji="0" lang="en-US" sz="1400" b="1" kern="0" dirty="0">
                <a:solidFill>
                  <a:srgbClr val="000000"/>
                </a:solidFill>
                <a:latin typeface="+mn-lt"/>
                <a:cs typeface="Calibri" pitchFamily="34" charset="0"/>
              </a:rPr>
              <a:t> Adam – The Problem</a:t>
            </a:r>
          </a:p>
          <a:p>
            <a:pPr defTabSz="911143">
              <a:defRPr/>
            </a:pPr>
            <a:endParaRPr lang="en-US" sz="1400" b="1" dirty="0">
              <a:solidFill>
                <a:srgbClr val="000000"/>
              </a:solidFill>
              <a:latin typeface="+mn-lt"/>
              <a:cs typeface="Calibri" pitchFamily="34" charset="0"/>
            </a:endParaRPr>
          </a:p>
          <a:p>
            <a:pPr defTabSz="911143">
              <a:defRPr/>
            </a:pPr>
            <a:r>
              <a:rPr lang="en-US" sz="1400" b="1" dirty="0">
                <a:solidFill>
                  <a:srgbClr val="000000"/>
                </a:solidFill>
                <a:latin typeface="+mn-lt"/>
                <a:cs typeface="Calibri" pitchFamily="34" charset="0"/>
              </a:rPr>
              <a:t>B.  Our Historical Relationship in Adam – 3 Basic Aspects </a:t>
            </a:r>
          </a:p>
          <a:p>
            <a:endParaRPr lang="en-US" sz="1400" dirty="0">
              <a:solidFill>
                <a:srgbClr val="000000"/>
              </a:solidFill>
              <a:latin typeface="+mn-lt"/>
            </a:endParaRPr>
          </a:p>
          <a:p>
            <a:r>
              <a:rPr lang="en-US" sz="1400" dirty="0">
                <a:solidFill>
                  <a:srgbClr val="000000"/>
                </a:solidFill>
                <a:latin typeface="+mn-lt"/>
              </a:rPr>
              <a:t>With this information, we can now make note of three basic aspects of our historical relationship in Adam. They are:</a:t>
            </a:r>
          </a:p>
          <a:p>
            <a:endParaRPr lang="en-US" sz="1400" dirty="0">
              <a:solidFill>
                <a:srgbClr val="000000"/>
              </a:solidFill>
              <a:latin typeface="+mn-lt"/>
            </a:endParaRPr>
          </a:p>
          <a:p>
            <a:pPr marL="342869" indent="-342869">
              <a:buFont typeface="+mj-lt"/>
              <a:buAutoNum type="arabicParenR"/>
            </a:pPr>
            <a:r>
              <a:rPr lang="en-US" sz="1400" dirty="0">
                <a:solidFill>
                  <a:srgbClr val="000000"/>
                </a:solidFill>
                <a:latin typeface="+mn-lt"/>
              </a:rPr>
              <a:t>Our position in sin (Adam-source); </a:t>
            </a:r>
          </a:p>
          <a:p>
            <a:pPr marL="342869" indent="-342869">
              <a:buFont typeface="+mj-lt"/>
              <a:buAutoNum type="arabicParenR"/>
            </a:pPr>
            <a:r>
              <a:rPr lang="en-US" sz="1400" dirty="0">
                <a:solidFill>
                  <a:srgbClr val="000000"/>
                </a:solidFill>
                <a:latin typeface="+mn-lt"/>
              </a:rPr>
              <a:t>Our nature of sin (Adam-nature); </a:t>
            </a:r>
          </a:p>
          <a:p>
            <a:pPr marL="342869" indent="-342869">
              <a:buFont typeface="+mj-lt"/>
              <a:buAutoNum type="arabicParenR"/>
            </a:pPr>
            <a:r>
              <a:rPr lang="en-US" sz="1400" dirty="0">
                <a:solidFill>
                  <a:srgbClr val="000000"/>
                </a:solidFill>
                <a:latin typeface="+mn-lt"/>
              </a:rPr>
              <a:t>Our personal sins (Adam-practice).</a:t>
            </a:r>
          </a:p>
          <a:p>
            <a:endParaRPr lang="en-US" sz="1400" dirty="0">
              <a:solidFill>
                <a:srgbClr val="000000"/>
              </a:solidFill>
              <a:latin typeface="+mn-lt"/>
            </a:endParaRPr>
          </a:p>
          <a:p>
            <a:r>
              <a:rPr lang="en-US" sz="1400" dirty="0">
                <a:solidFill>
                  <a:srgbClr val="000000"/>
                </a:solidFill>
                <a:latin typeface="+mn-lt"/>
              </a:rPr>
              <a:t>“Identification Truth” – The </a:t>
            </a:r>
            <a:r>
              <a:rPr lang="en-US" sz="1400" u="sng" dirty="0">
                <a:solidFill>
                  <a:srgbClr val="000000"/>
                </a:solidFill>
                <a:latin typeface="+mn-lt"/>
              </a:rPr>
              <a:t>Foundation</a:t>
            </a:r>
            <a:r>
              <a:rPr lang="en-US" sz="1400" dirty="0">
                <a:solidFill>
                  <a:srgbClr val="000000"/>
                </a:solidFill>
                <a:latin typeface="+mn-lt"/>
              </a:rPr>
              <a:t> for Growth </a:t>
            </a:r>
          </a:p>
          <a:p>
            <a:endParaRPr lang="en-US" sz="1400" dirty="0">
              <a:solidFill>
                <a:srgbClr val="000000"/>
              </a:solidFill>
              <a:latin typeface="+mn-lt"/>
            </a:endParaRPr>
          </a:p>
          <a:p>
            <a:pPr defTabSz="960800">
              <a:defRPr/>
            </a:pPr>
            <a:r>
              <a:rPr lang="en-US" sz="1400" b="1" dirty="0">
                <a:solidFill>
                  <a:srgbClr val="000000"/>
                </a:solidFill>
                <a:latin typeface="+mn-lt"/>
              </a:rPr>
              <a:t>Understanding the facts concerning the position and condition of our old life in Adam is the essential key to progressing in spiritual growth. Ignorance or neglect of these facts will guarantee defeat </a:t>
            </a:r>
            <a:r>
              <a:rPr lang="en-US" sz="1400" b="1" dirty="0">
                <a:solidFill>
                  <a:srgbClr val="000000"/>
                </a:solidFill>
                <a:latin typeface="Calibri" pitchFamily="34" charset="0"/>
                <a:cs typeface="Calibri" pitchFamily="34" charset="0"/>
              </a:rPr>
              <a:t>throughout the life of the believer.</a:t>
            </a:r>
            <a:endParaRPr lang="en-US" sz="1400" b="1" dirty="0">
              <a:solidFill>
                <a:srgbClr val="000000"/>
              </a:solidFill>
              <a:latin typeface="+mn-lt"/>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9</a:t>
            </a:fld>
            <a:endParaRPr lang="en-US" dirty="0"/>
          </a:p>
        </p:txBody>
      </p:sp>
      <p:sp>
        <p:nvSpPr>
          <p:cNvPr id="5" name="Header Placeholder 4"/>
          <p:cNvSpPr>
            <a:spLocks noGrp="1"/>
          </p:cNvSpPr>
          <p:nvPr>
            <p:ph type="hdr" sz="quarter" idx="11"/>
          </p:nvPr>
        </p:nvSpPr>
        <p:spPr/>
        <p:txBody>
          <a:bodyPr/>
          <a:lstStyle/>
          <a:p>
            <a:pPr>
              <a:defRPr/>
            </a:pPr>
            <a:r>
              <a:rPr lang="en-US"/>
              <a:t>Identification Truth - The Foundation for Eternal Security</a:t>
            </a:r>
            <a:endParaRPr lang="en-US" dirty="0"/>
          </a:p>
        </p:txBody>
      </p:sp>
      <p:sp>
        <p:nvSpPr>
          <p:cNvPr id="9" name="Date Placeholder 8"/>
          <p:cNvSpPr>
            <a:spLocks noGrp="1"/>
          </p:cNvSpPr>
          <p:nvPr>
            <p:ph type="dt" idx="13"/>
          </p:nvPr>
        </p:nvSpPr>
        <p:spPr/>
        <p:txBody>
          <a:bodyPr/>
          <a:lstStyle/>
          <a:p>
            <a:pPr>
              <a:defRPr/>
            </a:pPr>
            <a:fld id="{E38DCAF6-4DAD-4E43-8E95-D6ACCB115A9E}" type="datetime1">
              <a:rPr lang="en-US" smtClean="0"/>
              <a:t>6/16/2016</a:t>
            </a:fld>
            <a:endParaRPr lang="en-US" dirty="0"/>
          </a:p>
        </p:txBody>
      </p:sp>
      <p:sp>
        <p:nvSpPr>
          <p:cNvPr id="6" name="Footer Placeholder 5"/>
          <p:cNvSpPr>
            <a:spLocks noGrp="1"/>
          </p:cNvSpPr>
          <p:nvPr>
            <p:ph type="ftr" sz="quarter" idx="14"/>
          </p:nvPr>
        </p:nvSpPr>
        <p:spPr/>
        <p:txBody>
          <a:bodyPr/>
          <a:lstStyle/>
          <a:p>
            <a:pPr>
              <a:defRPr/>
            </a:pPr>
            <a:r>
              <a:rPr lang="en-US"/>
              <a:t>Jim McGowan, Th.D.</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828800" cy="6856413"/>
            <a:chOff x="0" y="0"/>
            <a:chExt cx="1152" cy="4319"/>
          </a:xfrm>
        </p:grpSpPr>
        <p:sp>
          <p:nvSpPr>
            <p:cNvPr id="5" name="Rectangle 3"/>
            <p:cNvSpPr>
              <a:spLocks noChangeArrowheads="1"/>
            </p:cNvSpPr>
            <p:nvPr/>
          </p:nvSpPr>
          <p:spPr bwMode="auto">
            <a:xfrm>
              <a:off x="0" y="0"/>
              <a:ext cx="1152" cy="1026"/>
            </a:xfrm>
            <a:prstGeom prst="rect">
              <a:avLst/>
            </a:prstGeom>
            <a:gradFill rotWithShape="0">
              <a:gsLst>
                <a:gs pos="0">
                  <a:schemeClr val="bg2"/>
                </a:gs>
                <a:gs pos="100000">
                  <a:schemeClr val="accent1"/>
                </a:gs>
              </a:gsLst>
              <a:lin ang="5400000" scaled="1"/>
            </a:gradFill>
            <a:ln w="9525">
              <a:noFill/>
              <a:miter lim="800000"/>
              <a:headEnd/>
              <a:tailEnd/>
            </a:ln>
            <a:effectLst/>
          </p:spPr>
          <p:txBody>
            <a:bodyPr wrap="none" lIns="92075" tIns="46038" rIns="92075" bIns="46038" anchor="ctr"/>
            <a:lstStyle/>
            <a:p>
              <a:pPr eaLnBrk="0" hangingPunct="0">
                <a:spcBef>
                  <a:spcPct val="50000"/>
                </a:spcBef>
                <a:defRPr/>
              </a:pPr>
              <a:endParaRPr lang="en-US" dirty="0"/>
            </a:p>
          </p:txBody>
        </p:sp>
        <p:sp>
          <p:nvSpPr>
            <p:cNvPr id="6" name="Rectangle 4"/>
            <p:cNvSpPr>
              <a:spLocks noChangeArrowheads="1"/>
            </p:cNvSpPr>
            <p:nvPr/>
          </p:nvSpPr>
          <p:spPr bwMode="auto">
            <a:xfrm>
              <a:off x="0" y="2400"/>
              <a:ext cx="1152" cy="1919"/>
            </a:xfrm>
            <a:prstGeom prst="rect">
              <a:avLst/>
            </a:prstGeom>
            <a:gradFill rotWithShape="0">
              <a:gsLst>
                <a:gs pos="0">
                  <a:schemeClr val="accent1"/>
                </a:gs>
                <a:gs pos="100000">
                  <a:schemeClr val="bg2"/>
                </a:gs>
              </a:gsLst>
              <a:lin ang="5400000" scaled="1"/>
            </a:gradFill>
            <a:ln w="9525">
              <a:noFill/>
              <a:miter lim="800000"/>
              <a:headEnd/>
              <a:tailEnd/>
            </a:ln>
            <a:effectLst/>
          </p:spPr>
          <p:txBody>
            <a:bodyPr wrap="none" lIns="92075" tIns="46038" rIns="92075" bIns="46038" anchor="ctr"/>
            <a:lstStyle/>
            <a:p>
              <a:pPr eaLnBrk="0" hangingPunct="0">
                <a:spcBef>
                  <a:spcPct val="50000"/>
                </a:spcBef>
                <a:defRPr/>
              </a:pPr>
              <a:endParaRPr lang="en-US" dirty="0"/>
            </a:p>
          </p:txBody>
        </p:sp>
        <p:pic>
          <p:nvPicPr>
            <p:cNvPr id="7" name="Picture 5"/>
            <p:cNvPicPr>
              <a:picLocks noChangeArrowheads="1"/>
            </p:cNvPicPr>
            <p:nvPr/>
          </p:nvPicPr>
          <p:blipFill>
            <a:blip r:embed="rId2" cstate="print"/>
            <a:srcRect/>
            <a:stretch>
              <a:fillRect/>
            </a:stretch>
          </p:blipFill>
          <p:spPr bwMode="auto">
            <a:xfrm>
              <a:off x="0" y="1028"/>
              <a:ext cx="1152" cy="1400"/>
            </a:xfrm>
            <a:prstGeom prst="rect">
              <a:avLst/>
            </a:prstGeom>
            <a:noFill/>
            <a:ln w="9525">
              <a:noFill/>
              <a:miter lim="800000"/>
              <a:headEnd/>
              <a:tailEnd/>
            </a:ln>
          </p:spPr>
        </p:pic>
      </p:grpSp>
      <p:sp>
        <p:nvSpPr>
          <p:cNvPr id="17414" name="Rectangle 6"/>
          <p:cNvSpPr>
            <a:spLocks noGrp="1" noChangeArrowheads="1"/>
          </p:cNvSpPr>
          <p:nvPr>
            <p:ph type="ctrTitle" sz="quarter"/>
          </p:nvPr>
        </p:nvSpPr>
        <p:spPr>
          <a:xfrm>
            <a:off x="1905000" y="1676400"/>
            <a:ext cx="6934200" cy="2116138"/>
          </a:xfrm>
        </p:spPr>
        <p:txBody>
          <a:bodyPr/>
          <a:lstStyle>
            <a:lvl1pPr>
              <a:defRPr/>
            </a:lvl1pPr>
          </a:lstStyle>
          <a:p>
            <a:r>
              <a:rPr lang="en-US"/>
              <a:t>Click to edit Master title style</a:t>
            </a:r>
          </a:p>
        </p:txBody>
      </p:sp>
      <p:sp>
        <p:nvSpPr>
          <p:cNvPr id="17415" name="Rectangle 7"/>
          <p:cNvSpPr>
            <a:spLocks noGrp="1" noChangeArrowheads="1"/>
          </p:cNvSpPr>
          <p:nvPr>
            <p:ph type="subTitle" sz="quarter" idx="1"/>
          </p:nvPr>
        </p:nvSpPr>
        <p:spPr>
          <a:xfrm>
            <a:off x="1911350" y="3968750"/>
            <a:ext cx="6400800" cy="1752600"/>
          </a:xfrm>
        </p:spPr>
        <p:txBody>
          <a:bodyPr/>
          <a:lstStyle>
            <a:lvl1pPr marL="0" indent="0">
              <a:buFont typeface="Symbol" pitchFamily="18" charset="2"/>
              <a:buNone/>
              <a:defRPr/>
            </a:lvl1pPr>
          </a:lstStyle>
          <a:p>
            <a:r>
              <a:rPr lang="en-US"/>
              <a:t>Click to edit Master subtitle style</a:t>
            </a:r>
          </a:p>
        </p:txBody>
      </p:sp>
      <p:sp>
        <p:nvSpPr>
          <p:cNvPr id="8" name="Rectangle 8"/>
          <p:cNvSpPr>
            <a:spLocks noGrp="1" noChangeArrowheads="1"/>
          </p:cNvSpPr>
          <p:nvPr>
            <p:ph type="dt" sz="quarter" idx="10"/>
          </p:nvPr>
        </p:nvSpPr>
        <p:spPr>
          <a:xfrm>
            <a:off x="1828800" y="6400800"/>
            <a:ext cx="1905000" cy="457200"/>
          </a:xfrm>
        </p:spPr>
        <p:txBody>
          <a:bodyPr/>
          <a:lstStyle>
            <a:lvl1pPr>
              <a:defRPr smtClean="0"/>
            </a:lvl1pPr>
          </a:lstStyle>
          <a:p>
            <a:pPr>
              <a:defRPr/>
            </a:pPr>
            <a:fld id="{D95984B5-D5F9-4485-B5C1-B975D0351D73}" type="datetime1">
              <a:rPr lang="en-US" smtClean="0"/>
              <a:t>6/16/2016</a:t>
            </a:fld>
            <a:endParaRPr lang="en-US" dirty="0"/>
          </a:p>
        </p:txBody>
      </p:sp>
      <p:sp>
        <p:nvSpPr>
          <p:cNvPr id="9" name="Rectangle 9"/>
          <p:cNvSpPr>
            <a:spLocks noGrp="1" noChangeArrowheads="1"/>
          </p:cNvSpPr>
          <p:nvPr>
            <p:ph type="ftr" sz="quarter" idx="11"/>
          </p:nvPr>
        </p:nvSpPr>
        <p:spPr>
          <a:xfrm>
            <a:off x="3962400" y="6400800"/>
            <a:ext cx="2895600" cy="457200"/>
          </a:xfrm>
        </p:spPr>
        <p:txBody>
          <a:bodyPr/>
          <a:lstStyle>
            <a:lvl1pPr>
              <a:defRPr smtClean="0"/>
            </a:lvl1pPr>
          </a:lstStyle>
          <a:p>
            <a:pPr>
              <a:defRPr/>
            </a:pPr>
            <a:endParaRPr lang="en-US" dirty="0"/>
          </a:p>
        </p:txBody>
      </p:sp>
      <p:sp>
        <p:nvSpPr>
          <p:cNvPr id="10" name="Rectangle 10"/>
          <p:cNvSpPr>
            <a:spLocks noGrp="1" noChangeArrowheads="1"/>
          </p:cNvSpPr>
          <p:nvPr>
            <p:ph type="sldNum" sz="quarter" idx="12"/>
          </p:nvPr>
        </p:nvSpPr>
        <p:spPr/>
        <p:txBody>
          <a:bodyPr/>
          <a:lstStyle>
            <a:lvl1pPr>
              <a:defRPr smtClean="0"/>
            </a:lvl1pPr>
          </a:lstStyle>
          <a:p>
            <a:pPr>
              <a:defRPr/>
            </a:pPr>
            <a:fld id="{44027182-065D-4E88-BEDE-08D62BF83881}" type="slidenum">
              <a:rPr lang="en-US"/>
              <a:pPr>
                <a:defRPr/>
              </a:pPr>
              <a:t>‹#›</a:t>
            </a:fld>
            <a:endParaRPr lang="en-US"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fld id="{A0852950-8FCF-447D-B9E4-C0C101DBC21B}" type="datetime1">
              <a:rPr lang="en-US" smtClean="0"/>
              <a:t>6/16/2016</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
          <p:cNvSpPr>
            <a:spLocks noGrp="1" noChangeArrowheads="1"/>
          </p:cNvSpPr>
          <p:nvPr>
            <p:ph type="sldNum" sz="quarter" idx="12"/>
          </p:nvPr>
        </p:nvSpPr>
        <p:spPr>
          <a:ln/>
        </p:spPr>
        <p:txBody>
          <a:bodyPr/>
          <a:lstStyle>
            <a:lvl1pPr>
              <a:defRPr/>
            </a:lvl1pPr>
          </a:lstStyle>
          <a:p>
            <a:pPr>
              <a:defRPr/>
            </a:pPr>
            <a:fld id="{853A2BCC-D2E6-4405-AD57-26C4B8B6F90B}" type="slidenum">
              <a:rPr lang="en-US"/>
              <a:pPr>
                <a:defRPr/>
              </a:pPr>
              <a:t>‹#›</a:t>
            </a:fld>
            <a:endParaRPr lang="en-US"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fld id="{AB626B20-2F8A-4C23-835A-6CB244972E2F}" type="datetime1">
              <a:rPr lang="en-US" smtClean="0"/>
              <a:t>6/16/2016</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
          <p:cNvSpPr>
            <a:spLocks noGrp="1" noChangeArrowheads="1"/>
          </p:cNvSpPr>
          <p:nvPr>
            <p:ph type="sldNum" sz="quarter" idx="12"/>
          </p:nvPr>
        </p:nvSpPr>
        <p:spPr>
          <a:ln/>
        </p:spPr>
        <p:txBody>
          <a:bodyPr/>
          <a:lstStyle>
            <a:lvl1pPr>
              <a:defRPr/>
            </a:lvl1pPr>
          </a:lstStyle>
          <a:p>
            <a:pPr>
              <a:defRPr/>
            </a:pPr>
            <a:fld id="{D2BAB774-683F-4B58-87B8-B80C353A3D2C}" type="slidenum">
              <a:rPr lang="en-US"/>
              <a:pPr>
                <a:defRPr/>
              </a:pPr>
              <a:t>‹#›</a:t>
            </a:fld>
            <a:endParaRPr lang="en-US"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fld id="{AE3F78A3-4D63-43C4-9CFC-F488DE2F78F8}" type="datetime1">
              <a:rPr lang="en-US" smtClean="0"/>
              <a:t>6/16/2016</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
          <p:cNvSpPr>
            <a:spLocks noGrp="1" noChangeArrowheads="1"/>
          </p:cNvSpPr>
          <p:nvPr>
            <p:ph type="sldNum" sz="quarter" idx="12"/>
          </p:nvPr>
        </p:nvSpPr>
        <p:spPr>
          <a:ln/>
        </p:spPr>
        <p:txBody>
          <a:bodyPr/>
          <a:lstStyle>
            <a:lvl1pPr>
              <a:defRPr/>
            </a:lvl1pPr>
          </a:lstStyle>
          <a:p>
            <a:pPr>
              <a:defRPr/>
            </a:pPr>
            <a:fld id="{BE1B5235-7A31-4B7D-85E9-D74D28300722}" type="slidenum">
              <a:rPr lang="en-US"/>
              <a:pPr>
                <a:defRPr/>
              </a:pPr>
              <a:t>‹#›</a:t>
            </a:fld>
            <a:endParaRPr 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fld id="{B36077EE-F445-4C88-838F-5A9B280BB6E8}" type="datetime1">
              <a:rPr lang="en-US" smtClean="0"/>
              <a:t>6/16/2016</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
          <p:cNvSpPr>
            <a:spLocks noGrp="1" noChangeArrowheads="1"/>
          </p:cNvSpPr>
          <p:nvPr>
            <p:ph type="sldNum" sz="quarter" idx="12"/>
          </p:nvPr>
        </p:nvSpPr>
        <p:spPr>
          <a:ln/>
        </p:spPr>
        <p:txBody>
          <a:bodyPr/>
          <a:lstStyle>
            <a:lvl1pPr>
              <a:defRPr/>
            </a:lvl1pPr>
          </a:lstStyle>
          <a:p>
            <a:pPr>
              <a:defRPr/>
            </a:pPr>
            <a:fld id="{D97D3D17-8D16-46A1-91C4-2667A862F414}" type="slidenum">
              <a:rPr lang="en-US"/>
              <a:pPr>
                <a:defRPr/>
              </a:pPr>
              <a:t>‹#›</a:t>
            </a:fld>
            <a:endParaRPr lang="en-US"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fld id="{EB4D6813-14A9-4735-9D4C-5D629ED0254C}" type="datetime1">
              <a:rPr lang="en-US" smtClean="0"/>
              <a:t>6/16/2016</a:t>
            </a:fld>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
          <p:cNvSpPr>
            <a:spLocks noGrp="1" noChangeArrowheads="1"/>
          </p:cNvSpPr>
          <p:nvPr>
            <p:ph type="sldNum" sz="quarter" idx="12"/>
          </p:nvPr>
        </p:nvSpPr>
        <p:spPr>
          <a:ln/>
        </p:spPr>
        <p:txBody>
          <a:bodyPr/>
          <a:lstStyle>
            <a:lvl1pPr>
              <a:defRPr/>
            </a:lvl1pPr>
          </a:lstStyle>
          <a:p>
            <a:pPr>
              <a:defRPr/>
            </a:pPr>
            <a:fld id="{D45DC828-ECDE-4487-8BB0-4E9E28015156}" type="slidenum">
              <a:rPr lang="en-US"/>
              <a:pPr>
                <a:defRPr/>
              </a:pPr>
              <a:t>‹#›</a:t>
            </a:fld>
            <a:endParaRPr lang="en-US"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fld id="{5E16FB0C-0A4C-45D3-9280-D5D606B1FD61}" type="datetime1">
              <a:rPr lang="en-US" smtClean="0"/>
              <a:t>6/16/2016</a:t>
            </a:fld>
            <a:endParaRPr lang="en-US" dirty="0"/>
          </a:p>
        </p:txBody>
      </p:sp>
      <p:sp>
        <p:nvSpPr>
          <p:cNvPr id="8"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0"/>
          <p:cNvSpPr>
            <a:spLocks noGrp="1" noChangeArrowheads="1"/>
          </p:cNvSpPr>
          <p:nvPr>
            <p:ph type="sldNum" sz="quarter" idx="12"/>
          </p:nvPr>
        </p:nvSpPr>
        <p:spPr>
          <a:ln/>
        </p:spPr>
        <p:txBody>
          <a:bodyPr/>
          <a:lstStyle>
            <a:lvl1pPr>
              <a:defRPr/>
            </a:lvl1pPr>
          </a:lstStyle>
          <a:p>
            <a:pPr>
              <a:defRPr/>
            </a:pPr>
            <a:fld id="{C736D092-C165-4168-B88C-B431ABEEF8E1}" type="slidenum">
              <a:rPr lang="en-US"/>
              <a:pPr>
                <a:defRPr/>
              </a:pPr>
              <a:t>‹#›</a:t>
            </a:fld>
            <a:endParaRPr lang="en-US"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fld id="{DFD7A9DD-6390-4312-B844-5762A946649F}" type="datetime1">
              <a:rPr lang="en-US" smtClean="0"/>
              <a:t>6/16/2016</a:t>
            </a:fld>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0"/>
          <p:cNvSpPr>
            <a:spLocks noGrp="1" noChangeArrowheads="1"/>
          </p:cNvSpPr>
          <p:nvPr>
            <p:ph type="sldNum" sz="quarter" idx="12"/>
          </p:nvPr>
        </p:nvSpPr>
        <p:spPr>
          <a:ln/>
        </p:spPr>
        <p:txBody>
          <a:bodyPr/>
          <a:lstStyle>
            <a:lvl1pPr>
              <a:defRPr/>
            </a:lvl1pPr>
          </a:lstStyle>
          <a:p>
            <a:pPr>
              <a:defRPr/>
            </a:pPr>
            <a:fld id="{018DE1B8-DA58-4E3F-8841-B3C83421AA57}" type="slidenum">
              <a:rPr lang="en-US"/>
              <a:pPr>
                <a:defRPr/>
              </a:pPr>
              <a:t>‹#›</a:t>
            </a:fld>
            <a:endParaRPr lang="en-US"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fld id="{897B1C83-4BD7-42E3-AA31-A4CB9979054E}" type="datetime1">
              <a:rPr lang="en-US" smtClean="0"/>
              <a:t>6/16/2016</a:t>
            </a:fld>
            <a:endParaRPr lang="en-US" dirty="0"/>
          </a:p>
        </p:txBody>
      </p:sp>
      <p:sp>
        <p:nvSpPr>
          <p:cNvPr id="3"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0"/>
          <p:cNvSpPr>
            <a:spLocks noGrp="1" noChangeArrowheads="1"/>
          </p:cNvSpPr>
          <p:nvPr>
            <p:ph type="sldNum" sz="quarter" idx="12"/>
          </p:nvPr>
        </p:nvSpPr>
        <p:spPr>
          <a:ln/>
        </p:spPr>
        <p:txBody>
          <a:bodyPr/>
          <a:lstStyle>
            <a:lvl1pPr>
              <a:defRPr/>
            </a:lvl1pPr>
          </a:lstStyle>
          <a:p>
            <a:pPr>
              <a:defRPr/>
            </a:pPr>
            <a:fld id="{09B40B98-2ACB-4C31-8663-1E208C591C40}" type="slidenum">
              <a:rPr lang="en-US"/>
              <a:pPr>
                <a:defRPr/>
              </a:pPr>
              <a:t>‹#›</a:t>
            </a:fld>
            <a:endParaRPr lang="en-US"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fld id="{0AD7AE99-C9DB-4685-A61C-E0A24853BFE8}" type="datetime1">
              <a:rPr lang="en-US" smtClean="0"/>
              <a:t>6/16/2016</a:t>
            </a:fld>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
          <p:cNvSpPr>
            <a:spLocks noGrp="1" noChangeArrowheads="1"/>
          </p:cNvSpPr>
          <p:nvPr>
            <p:ph type="sldNum" sz="quarter" idx="12"/>
          </p:nvPr>
        </p:nvSpPr>
        <p:spPr>
          <a:ln/>
        </p:spPr>
        <p:txBody>
          <a:bodyPr/>
          <a:lstStyle>
            <a:lvl1pPr>
              <a:defRPr/>
            </a:lvl1pPr>
          </a:lstStyle>
          <a:p>
            <a:pPr>
              <a:defRPr/>
            </a:pPr>
            <a:fld id="{15C913B9-00AF-43F4-B707-75F53F15E88C}" type="slidenum">
              <a:rPr lang="en-US"/>
              <a:pPr>
                <a:defRPr/>
              </a:pPr>
              <a:t>‹#›</a:t>
            </a:fld>
            <a:endParaRPr lang="en-US"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fld id="{DB35CDA3-85D4-4B70-B8E6-F8971A4BD706}" type="datetime1">
              <a:rPr lang="en-US" smtClean="0"/>
              <a:t>6/16/2016</a:t>
            </a:fld>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
          <p:cNvSpPr>
            <a:spLocks noGrp="1" noChangeArrowheads="1"/>
          </p:cNvSpPr>
          <p:nvPr>
            <p:ph type="sldNum" sz="quarter" idx="12"/>
          </p:nvPr>
        </p:nvSpPr>
        <p:spPr>
          <a:ln/>
        </p:spPr>
        <p:txBody>
          <a:bodyPr/>
          <a:lstStyle>
            <a:lvl1pPr>
              <a:defRPr/>
            </a:lvl1pPr>
          </a:lstStyle>
          <a:p>
            <a:pPr>
              <a:defRPr/>
            </a:pPr>
            <a:fld id="{11C9D695-BA23-49C2-BE99-01117108E25B}" type="slidenum">
              <a:rPr lang="en-US"/>
              <a:pPr>
                <a:defRPr/>
              </a:pPr>
              <a:t>‹#›</a:t>
            </a:fld>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143000" cy="6856413"/>
            <a:chOff x="0" y="0"/>
            <a:chExt cx="720" cy="4319"/>
          </a:xfrm>
        </p:grpSpPr>
        <p:sp>
          <p:nvSpPr>
            <p:cNvPr id="16387" name="Rectangle 3"/>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w="9525">
              <a:noFill/>
              <a:miter lim="800000"/>
              <a:headEnd/>
              <a:tailEnd/>
            </a:ln>
            <a:effectLst/>
          </p:spPr>
          <p:txBody>
            <a:bodyPr wrap="none" lIns="92075" tIns="46038" rIns="92075" bIns="46038" anchor="ctr"/>
            <a:lstStyle/>
            <a:p>
              <a:pPr eaLnBrk="0" hangingPunct="0">
                <a:spcBef>
                  <a:spcPct val="50000"/>
                </a:spcBef>
                <a:defRPr/>
              </a:pPr>
              <a:endParaRPr lang="en-US" dirty="0"/>
            </a:p>
          </p:txBody>
        </p:sp>
        <p:sp>
          <p:nvSpPr>
            <p:cNvPr id="16388" name="Rectangle 4"/>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w="9525">
              <a:noFill/>
              <a:miter lim="800000"/>
              <a:headEnd/>
              <a:tailEnd/>
            </a:ln>
            <a:effectLst/>
          </p:spPr>
          <p:txBody>
            <a:bodyPr wrap="none" lIns="92075" tIns="46038" rIns="92075" bIns="46038" anchor="ctr"/>
            <a:lstStyle/>
            <a:p>
              <a:pPr eaLnBrk="0" hangingPunct="0">
                <a:spcBef>
                  <a:spcPct val="50000"/>
                </a:spcBef>
                <a:defRPr/>
              </a:pPr>
              <a:endParaRPr lang="en-US" dirty="0"/>
            </a:p>
          </p:txBody>
        </p:sp>
        <p:pic>
          <p:nvPicPr>
            <p:cNvPr id="1034" name="Picture 5"/>
            <p:cNvPicPr>
              <a:picLocks noChangeArrowheads="1"/>
            </p:cNvPicPr>
            <p:nvPr/>
          </p:nvPicPr>
          <p:blipFill>
            <a:blip r:embed="rId13" cstate="print"/>
            <a:srcRect/>
            <a:stretch>
              <a:fillRect/>
            </a:stretch>
          </p:blipFill>
          <p:spPr bwMode="auto">
            <a:xfrm>
              <a:off x="0" y="312"/>
              <a:ext cx="720" cy="1872"/>
            </a:xfrm>
            <a:prstGeom prst="rect">
              <a:avLst/>
            </a:prstGeom>
            <a:noFill/>
            <a:ln w="9525">
              <a:noFill/>
              <a:miter lim="800000"/>
              <a:headEnd/>
              <a:tailEnd/>
            </a:ln>
          </p:spPr>
        </p:pic>
      </p:grpSp>
      <p:sp>
        <p:nvSpPr>
          <p:cNvPr id="1027" name="Rectangle 6"/>
          <p:cNvSpPr>
            <a:spLocks noGrp="1" noChangeArrowheads="1"/>
          </p:cNvSpPr>
          <p:nvPr>
            <p:ph type="title"/>
          </p:nvPr>
        </p:nvSpPr>
        <p:spPr bwMode="auto">
          <a:xfrm>
            <a:off x="1219200" y="304800"/>
            <a:ext cx="7772400" cy="1206500"/>
          </a:xfrm>
          <a:prstGeom prst="rect">
            <a:avLst/>
          </a:prstGeom>
          <a:noFill/>
          <a:ln w="12700" cap="sq">
            <a:noFill/>
            <a:miter lim="800000"/>
            <a:headEnd type="none" w="sm" len="sm"/>
            <a:tailEnd type="none" w="sm" len="sm"/>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7"/>
          <p:cNvSpPr>
            <a:spLocks noGrp="1" noChangeArrowheads="1"/>
          </p:cNvSpPr>
          <p:nvPr>
            <p:ph type="body" idx="1"/>
          </p:nvPr>
        </p:nvSpPr>
        <p:spPr bwMode="auto">
          <a:xfrm>
            <a:off x="1219200" y="1600200"/>
            <a:ext cx="7772400" cy="4495800"/>
          </a:xfrm>
          <a:prstGeom prst="rect">
            <a:avLst/>
          </a:prstGeom>
          <a:noFill/>
          <a:ln w="12700" cap="sq">
            <a:noFill/>
            <a:miter lim="800000"/>
            <a:headEnd type="none" w="sm" len="sm"/>
            <a:tailEnd type="none" w="sm" len="sm"/>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392" name="Rectangle 8"/>
          <p:cNvSpPr>
            <a:spLocks noGrp="1" noChangeArrowheads="1"/>
          </p:cNvSpPr>
          <p:nvPr>
            <p:ph type="dt" sz="half" idx="2"/>
          </p:nvPr>
        </p:nvSpPr>
        <p:spPr bwMode="auto">
          <a:xfrm>
            <a:off x="1143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400" smtClean="0"/>
            </a:lvl1pPr>
          </a:lstStyle>
          <a:p>
            <a:pPr>
              <a:defRPr/>
            </a:pPr>
            <a:fld id="{1A36D3F7-3C4D-4BC3-ACA8-9EDA458B0CEB}" type="datetime1">
              <a:rPr lang="en-US" smtClean="0"/>
              <a:t>6/16/2016</a:t>
            </a:fld>
            <a:endParaRPr lang="en-US" dirty="0"/>
          </a:p>
        </p:txBody>
      </p:sp>
      <p:sp>
        <p:nvSpPr>
          <p:cNvPr id="16393" name="Rectangle 9"/>
          <p:cNvSpPr>
            <a:spLocks noGrp="1" noChangeArrowheads="1"/>
          </p:cNvSpPr>
          <p:nvPr>
            <p:ph type="ftr" sz="quarter" idx="3"/>
          </p:nvPr>
        </p:nvSpPr>
        <p:spPr bwMode="auto">
          <a:xfrm>
            <a:off x="3581400" y="64008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ctr">
              <a:defRPr sz="1400" smtClean="0"/>
            </a:lvl1pPr>
          </a:lstStyle>
          <a:p>
            <a:pPr>
              <a:defRPr/>
            </a:pPr>
            <a:endParaRPr lang="en-US" dirty="0"/>
          </a:p>
        </p:txBody>
      </p:sp>
      <p:sp>
        <p:nvSpPr>
          <p:cNvPr id="16394" name="Rectangle 10"/>
          <p:cNvSpPr>
            <a:spLocks noGrp="1" noChangeArrowheads="1"/>
          </p:cNvSpPr>
          <p:nvPr>
            <p:ph type="sldNum" sz="quarter" idx="4"/>
          </p:nvPr>
        </p:nvSpPr>
        <p:spPr bwMode="auto">
          <a:xfrm>
            <a:off x="7239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B10F4521-300F-4D0C-9452-0B2366E98976}"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3"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spd="med"/>
  <p:hf sldNum="0"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90000"/>
        <a:buFont typeface="Symbol" pitchFamily="18"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wmf"/><Relationship Id="rId4" Type="http://schemas.openxmlformats.org/officeDocument/2006/relationships/image" Target="../media/image12.w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0" y="0"/>
            <a:ext cx="1828800" cy="6858000"/>
          </a:xfrm>
          <a:prstGeom prst="rect">
            <a:avLst/>
          </a:prstGeom>
          <a:gradFill>
            <a:gsLst>
              <a:gs pos="0">
                <a:srgbClr val="DDEBCF"/>
              </a:gs>
              <a:gs pos="50000">
                <a:srgbClr val="9CB86E"/>
              </a:gs>
              <a:gs pos="100000">
                <a:srgbClr val="156B13"/>
              </a:gs>
            </a:gsLst>
            <a:lin ang="16200000" scaled="0"/>
          </a:gra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9" name="Rectangle 2"/>
          <p:cNvSpPr txBox="1">
            <a:spLocks noChangeArrowheads="1"/>
          </p:cNvSpPr>
          <p:nvPr/>
        </p:nvSpPr>
        <p:spPr bwMode="auto">
          <a:xfrm>
            <a:off x="1828800" y="762000"/>
            <a:ext cx="7315200" cy="3276600"/>
          </a:xfrm>
          <a:prstGeom prst="rect">
            <a:avLst/>
          </a:prstGeom>
          <a:noFill/>
          <a:ln w="12700" cap="sq">
            <a:noFill/>
            <a:miter lim="800000"/>
            <a:headEnd type="none" w="sm" len="sm"/>
            <a:tailEnd type="none" w="sm" len="sm"/>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50000"/>
              </a:lnSpc>
              <a:spcBef>
                <a:spcPct val="0"/>
              </a:spcBef>
              <a:spcAft>
                <a:spcPct val="0"/>
              </a:spcAft>
              <a:buClrTx/>
              <a:buSzTx/>
              <a:buFontTx/>
              <a:buNone/>
              <a:defRPr/>
            </a:pPr>
            <a:r>
              <a:rPr lang="en-US" sz="4800" b="1" dirty="0">
                <a:solidFill>
                  <a:schemeClr val="accent5">
                    <a:lumMod val="10000"/>
                  </a:schemeClr>
                </a:solidFill>
                <a:latin typeface="Calibri" pitchFamily="34" charset="0"/>
                <a:ea typeface="+mj-ea"/>
                <a:cs typeface="Calibri" pitchFamily="34" charset="0"/>
              </a:rPr>
              <a:t>“Identification Truth” </a:t>
            </a:r>
          </a:p>
          <a:p>
            <a:pPr marL="0" marR="0" lvl="0" indent="0" algn="ctr" defTabSz="914400" rtl="0" eaLnBrk="0" fontAlgn="base" latinLnBrk="0" hangingPunct="0">
              <a:lnSpc>
                <a:spcPct val="150000"/>
              </a:lnSpc>
              <a:spcBef>
                <a:spcPct val="0"/>
              </a:spcBef>
              <a:spcAft>
                <a:spcPct val="0"/>
              </a:spcAft>
              <a:buClrTx/>
              <a:buSzTx/>
              <a:buFontTx/>
              <a:buNone/>
              <a:defRPr/>
            </a:pPr>
            <a:r>
              <a:rPr lang="en-US" sz="4800" b="1" dirty="0">
                <a:solidFill>
                  <a:schemeClr val="accent5">
                    <a:lumMod val="10000"/>
                  </a:schemeClr>
                </a:solidFill>
                <a:latin typeface="Calibri" pitchFamily="34" charset="0"/>
                <a:ea typeface="+mj-ea"/>
                <a:cs typeface="Calibri" pitchFamily="34" charset="0"/>
              </a:rPr>
              <a:t>The  F</a:t>
            </a:r>
            <a:r>
              <a:rPr lang="en-US" sz="4800" b="1" u="sng" dirty="0">
                <a:solidFill>
                  <a:schemeClr val="accent5">
                    <a:lumMod val="10000"/>
                  </a:schemeClr>
                </a:solidFill>
                <a:latin typeface="Calibri" pitchFamily="34" charset="0"/>
                <a:ea typeface="+mj-ea"/>
                <a:cs typeface="Calibri" pitchFamily="34" charset="0"/>
              </a:rPr>
              <a:t>oundation</a:t>
            </a:r>
            <a:r>
              <a:rPr lang="en-US" sz="4800" b="1" dirty="0">
                <a:solidFill>
                  <a:schemeClr val="accent5">
                    <a:lumMod val="10000"/>
                  </a:schemeClr>
                </a:solidFill>
                <a:latin typeface="Calibri" pitchFamily="34" charset="0"/>
                <a:ea typeface="+mj-ea"/>
                <a:cs typeface="Calibri" pitchFamily="34" charset="0"/>
              </a:rPr>
              <a:t> for </a:t>
            </a:r>
          </a:p>
          <a:p>
            <a:pPr marL="0" marR="0" lvl="0" indent="0" algn="ctr" defTabSz="914400" rtl="0" eaLnBrk="0" fontAlgn="base" latinLnBrk="0" hangingPunct="0">
              <a:lnSpc>
                <a:spcPct val="150000"/>
              </a:lnSpc>
              <a:spcBef>
                <a:spcPct val="0"/>
              </a:spcBef>
              <a:spcAft>
                <a:spcPct val="0"/>
              </a:spcAft>
              <a:buClrTx/>
              <a:buSzTx/>
              <a:buFontTx/>
              <a:buNone/>
              <a:defRPr/>
            </a:pPr>
            <a:r>
              <a:rPr lang="en-US" sz="4800" b="1" dirty="0">
                <a:solidFill>
                  <a:schemeClr val="accent5">
                    <a:lumMod val="10000"/>
                  </a:schemeClr>
                </a:solidFill>
                <a:latin typeface="Calibri" pitchFamily="34" charset="0"/>
                <a:ea typeface="+mj-ea"/>
                <a:cs typeface="Calibri" pitchFamily="34" charset="0"/>
              </a:rPr>
              <a:t>Eternal Security</a:t>
            </a:r>
          </a:p>
        </p:txBody>
      </p:sp>
      <p:pic>
        <p:nvPicPr>
          <p:cNvPr id="63492" name="Picture 4"/>
          <p:cNvPicPr>
            <a:picLocks noChangeAspect="1" noChangeArrowheads="1"/>
          </p:cNvPicPr>
          <p:nvPr/>
        </p:nvPicPr>
        <p:blipFill>
          <a:blip r:embed="rId3" cstate="email">
            <a:lum bright="20000"/>
            <a:extLst>
              <a:ext uri="{28A0092B-C50C-407E-A947-70E740481C1C}">
                <a14:useLocalDpi xmlns:a14="http://schemas.microsoft.com/office/drawing/2010/main"/>
              </a:ext>
            </a:extLst>
          </a:blip>
          <a:srcRect/>
          <a:stretch>
            <a:fillRect/>
          </a:stretch>
        </p:blipFill>
        <p:spPr bwMode="auto">
          <a:xfrm>
            <a:off x="0" y="76200"/>
            <a:ext cx="1828800" cy="2209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TextBox 3"/>
          <p:cNvSpPr txBox="1">
            <a:spLocks noChangeArrowheads="1"/>
          </p:cNvSpPr>
          <p:nvPr/>
        </p:nvSpPr>
        <p:spPr bwMode="auto">
          <a:xfrm>
            <a:off x="2057400" y="6383338"/>
            <a:ext cx="6858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b="1" dirty="0">
                <a:solidFill>
                  <a:srgbClr val="000000"/>
                </a:solidFill>
                <a:latin typeface="Calibri" pitchFamily="34" charset="0"/>
                <a:cs typeface="Calibri" pitchFamily="34" charset="0"/>
              </a:rPr>
              <a:t>This presentation was compiled using excerpts from the </a:t>
            </a:r>
            <a:r>
              <a:rPr lang="en-US" sz="1000" b="1" i="1" dirty="0">
                <a:solidFill>
                  <a:srgbClr val="000000"/>
                </a:solidFill>
                <a:latin typeface="Calibri" pitchFamily="34" charset="0"/>
                <a:cs typeface="Calibri" pitchFamily="34" charset="0"/>
              </a:rPr>
              <a:t>Complete Works of Miles J. Stanford, </a:t>
            </a:r>
            <a:r>
              <a:rPr lang="en-US" sz="1000" b="1" dirty="0">
                <a:solidFill>
                  <a:srgbClr val="000000"/>
                </a:solidFill>
                <a:latin typeface="Calibri" pitchFamily="34" charset="0"/>
                <a:cs typeface="Calibri" pitchFamily="34" charset="0"/>
              </a:rPr>
              <a:t>resources</a:t>
            </a:r>
            <a:r>
              <a:rPr lang="en-US" sz="1000" b="1" i="1" dirty="0">
                <a:solidFill>
                  <a:srgbClr val="000000"/>
                </a:solidFill>
                <a:latin typeface="Calibri" pitchFamily="34" charset="0"/>
                <a:cs typeface="Calibri" pitchFamily="34" charset="0"/>
              </a:rPr>
              <a:t> </a:t>
            </a:r>
            <a:r>
              <a:rPr lang="en-US" sz="1000" b="1" dirty="0">
                <a:solidFill>
                  <a:srgbClr val="000000"/>
                </a:solidFill>
                <a:latin typeface="Calibri" pitchFamily="34" charset="0"/>
                <a:cs typeface="Calibri" pitchFamily="34" charset="0"/>
              </a:rPr>
              <a:t>obtained from </a:t>
            </a:r>
            <a:r>
              <a:rPr lang="en-US" sz="1000" b="1" i="1" dirty="0">
                <a:solidFill>
                  <a:srgbClr val="000000"/>
                </a:solidFill>
                <a:latin typeface="Calibri" pitchFamily="34" charset="0"/>
                <a:cs typeface="Calibri" pitchFamily="34" charset="0"/>
              </a:rPr>
              <a:t>Duluth Bible Church’s website, </a:t>
            </a:r>
            <a:r>
              <a:rPr lang="en-US" sz="1000" b="1" dirty="0">
                <a:solidFill>
                  <a:srgbClr val="000000"/>
                </a:solidFill>
                <a:latin typeface="Calibri" pitchFamily="34" charset="0"/>
                <a:cs typeface="Calibri" pitchFamily="34" charset="0"/>
              </a:rPr>
              <a:t>and resources</a:t>
            </a:r>
            <a:r>
              <a:rPr lang="en-US" sz="1000" b="1" i="1" dirty="0">
                <a:solidFill>
                  <a:srgbClr val="000000"/>
                </a:solidFill>
                <a:latin typeface="Calibri" pitchFamily="34" charset="0"/>
                <a:cs typeface="Calibri" pitchFamily="34" charset="0"/>
              </a:rPr>
              <a:t> </a:t>
            </a:r>
            <a:r>
              <a:rPr lang="en-US" sz="1000" b="1" dirty="0">
                <a:solidFill>
                  <a:srgbClr val="000000"/>
                </a:solidFill>
                <a:latin typeface="Calibri" pitchFamily="34" charset="0"/>
                <a:cs typeface="Calibri" pitchFamily="34" charset="0"/>
              </a:rPr>
              <a:t>obtained from Dr. Vern Peterman, Holly Hills Bible Church – Used with permission.</a:t>
            </a:r>
          </a:p>
        </p:txBody>
      </p:sp>
      <p:sp>
        <p:nvSpPr>
          <p:cNvPr id="11" name="TextBox 3"/>
          <p:cNvSpPr txBox="1">
            <a:spLocks noChangeArrowheads="1"/>
          </p:cNvSpPr>
          <p:nvPr/>
        </p:nvSpPr>
        <p:spPr bwMode="auto">
          <a:xfrm>
            <a:off x="3144837" y="4724400"/>
            <a:ext cx="4530725"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800" b="1" dirty="0">
                <a:solidFill>
                  <a:schemeClr val="accent5">
                    <a:lumMod val="10000"/>
                  </a:schemeClr>
                </a:solidFill>
                <a:latin typeface="Calibri" pitchFamily="34" charset="0"/>
                <a:ea typeface="+mj-ea"/>
                <a:cs typeface="Calibri" pitchFamily="34" charset="0"/>
              </a:rPr>
              <a:t>Jim McGowan, Th.D.</a:t>
            </a:r>
          </a:p>
          <a:p>
            <a:pPr algn="ctr" eaLnBrk="1" hangingPunct="1">
              <a:spcBef>
                <a:spcPct val="0"/>
              </a:spcBef>
              <a:buFontTx/>
              <a:buNone/>
            </a:pPr>
            <a:r>
              <a:rPr lang="en-US" altLang="en-US" sz="2400" b="1" dirty="0">
                <a:solidFill>
                  <a:schemeClr val="accent5">
                    <a:lumMod val="10000"/>
                  </a:schemeClr>
                </a:solidFill>
                <a:latin typeface="Calibri" pitchFamily="34" charset="0"/>
                <a:ea typeface="+mj-ea"/>
                <a:cs typeface="Calibri" pitchFamily="34" charset="0"/>
              </a:rPr>
              <a:t>Sugar Land Bible Church</a:t>
            </a:r>
          </a:p>
          <a:p>
            <a:pPr algn="ctr" eaLnBrk="1" hangingPunct="1">
              <a:spcBef>
                <a:spcPct val="0"/>
              </a:spcBef>
              <a:buFontTx/>
              <a:buNone/>
            </a:pPr>
            <a:r>
              <a:rPr lang="en-US" altLang="en-US" sz="2400" b="1" dirty="0">
                <a:solidFill>
                  <a:schemeClr val="accent5">
                    <a:lumMod val="10000"/>
                  </a:schemeClr>
                </a:solidFill>
                <a:latin typeface="Calibri" pitchFamily="34" charset="0"/>
                <a:ea typeface="+mj-ea"/>
                <a:cs typeface="Calibri" pitchFamily="34" charset="0"/>
              </a:rPr>
              <a:t>June 19, 2016</a:t>
            </a:r>
          </a:p>
        </p:txBody>
      </p:sp>
    </p:spTree>
    <p:extLst>
      <p:ext uri="{BB962C8B-B14F-4D97-AF65-F5344CB8AC3E}">
        <p14:creationId xmlns:p14="http://schemas.microsoft.com/office/powerpoint/2010/main" val="859733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 name="TextBox 8"/>
          <p:cNvSpPr txBox="1"/>
          <p:nvPr/>
        </p:nvSpPr>
        <p:spPr>
          <a:xfrm>
            <a:off x="0" y="0"/>
            <a:ext cx="1828800" cy="6858000"/>
          </a:xfrm>
          <a:prstGeom prst="rect">
            <a:avLst/>
          </a:prstGeom>
          <a:gradFill>
            <a:gsLst>
              <a:gs pos="0">
                <a:srgbClr val="DDEBCF"/>
              </a:gs>
              <a:gs pos="50000">
                <a:srgbClr val="9CB86E"/>
              </a:gs>
              <a:gs pos="100000">
                <a:srgbClr val="156B13"/>
              </a:gs>
            </a:gsLst>
            <a:lin ang="16200000" scaled="0"/>
          </a:gra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3" name="Picture 4"/>
          <p:cNvPicPr>
            <a:picLocks noChangeAspect="1" noChangeArrowheads="1"/>
          </p:cNvPicPr>
          <p:nvPr/>
        </p:nvPicPr>
        <p:blipFill>
          <a:blip r:embed="rId3" cstate="email">
            <a:lum bright="20000"/>
            <a:extLst>
              <a:ext uri="{28A0092B-C50C-407E-A947-70E740481C1C}">
                <a14:useLocalDpi xmlns:a14="http://schemas.microsoft.com/office/drawing/2010/main"/>
              </a:ext>
            </a:extLst>
          </a:blip>
          <a:srcRect/>
          <a:stretch>
            <a:fillRect/>
          </a:stretch>
        </p:blipFill>
        <p:spPr bwMode="auto">
          <a:xfrm>
            <a:off x="0" y="76200"/>
            <a:ext cx="1828800" cy="2209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1" name="Picture 1"/>
          <p:cNvPicPr>
            <a:picLocks noChangeAspect="1" noChangeArrowheads="1"/>
          </p:cNvPicPr>
          <p:nvPr/>
        </p:nvPicPr>
        <p:blipFill>
          <a:blip r:embed="rId4" cstate="print"/>
          <a:srcRect/>
          <a:stretch>
            <a:fillRect/>
          </a:stretch>
        </p:blipFill>
        <p:spPr bwMode="auto">
          <a:xfrm flipH="1">
            <a:off x="1981199" y="1600200"/>
            <a:ext cx="3172303" cy="3505200"/>
          </a:xfrm>
          <a:prstGeom prst="rect">
            <a:avLst/>
          </a:prstGeom>
        </p:spPr>
      </p:pic>
      <p:pic>
        <p:nvPicPr>
          <p:cNvPr id="3" name="Picture 2"/>
          <p:cNvPicPr>
            <a:picLocks noChangeAspect="1"/>
          </p:cNvPicPr>
          <p:nvPr/>
        </p:nvPicPr>
        <p:blipFill>
          <a:blip r:embed="rId5"/>
          <a:stretch>
            <a:fillRect/>
          </a:stretch>
        </p:blipFill>
        <p:spPr>
          <a:xfrm>
            <a:off x="5316931" y="1600200"/>
            <a:ext cx="3674669" cy="5029200"/>
          </a:xfrm>
          <a:prstGeom prst="rect">
            <a:avLst/>
          </a:prstGeom>
          <a:ln>
            <a:solidFill>
              <a:schemeClr val="bg2">
                <a:lumMod val="50000"/>
              </a:schemeClr>
            </a:solidFill>
          </a:ln>
        </p:spPr>
      </p:pic>
      <p:pic>
        <p:nvPicPr>
          <p:cNvPr id="12"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3159" y="2989262"/>
            <a:ext cx="1452441" cy="1125538"/>
          </a:xfrm>
          <a:prstGeom prst="rect">
            <a:avLst/>
          </a:prstGeom>
          <a:noFill/>
          <a:ln w="9525">
            <a:noFill/>
            <a:miter lim="800000"/>
            <a:headEnd/>
            <a:tailEnd/>
          </a:ln>
        </p:spPr>
      </p:pic>
      <p:sp>
        <p:nvSpPr>
          <p:cNvPr id="15" name="Rectangle 2"/>
          <p:cNvSpPr txBox="1">
            <a:spLocks noChangeArrowheads="1"/>
          </p:cNvSpPr>
          <p:nvPr/>
        </p:nvSpPr>
        <p:spPr bwMode="auto">
          <a:xfrm>
            <a:off x="1828800" y="0"/>
            <a:ext cx="7315200" cy="1143000"/>
          </a:xfrm>
          <a:prstGeom prst="rect">
            <a:avLst/>
          </a:prstGeom>
          <a:noFill/>
          <a:ln w="12700" cap="sq">
            <a:noFill/>
            <a:miter lim="800000"/>
            <a:headEnd type="none" w="sm" len="sm"/>
            <a:tailEnd type="none" w="sm" len="sm"/>
          </a:ln>
        </p:spPr>
        <p:txBody>
          <a:bodyPr vert="horz" wrap="square" lIns="91440" tIns="45720" rIns="91440" bIns="45720" numCol="1" anchor="ctr" anchorCtr="0" compatLnSpc="1">
            <a:prstTxWarp prst="textNoShape">
              <a:avLst/>
            </a:prstTxWarp>
          </a:bodyPr>
          <a:lstStyle/>
          <a:p>
            <a:pPr marL="463550" lvl="0" indent="-463550">
              <a:buFont typeface="+mj-lt"/>
              <a:buAutoNum type="romanUcPeriod"/>
              <a:defRPr/>
            </a:pPr>
            <a:r>
              <a:rPr kumimoji="0" lang="en-US" sz="3200" b="1" i="1" u="none" strike="noStrike" kern="0" cap="none" spc="0" normalizeH="0" baseline="0" noProof="0" dirty="0">
                <a:ln>
                  <a:noFill/>
                </a:ln>
                <a:solidFill>
                  <a:srgbClr val="008080"/>
                </a:solidFill>
                <a:uLnTx/>
                <a:uFillTx/>
                <a:latin typeface="Calibri" pitchFamily="34" charset="0"/>
                <a:ea typeface="+mj-ea"/>
                <a:cs typeface="Calibri" pitchFamily="34" charset="0"/>
              </a:rPr>
              <a:t>Our </a:t>
            </a:r>
            <a:r>
              <a:rPr kumimoji="0" lang="en-US" sz="3200" b="1" i="1" u="sng" strike="noStrike" kern="0" cap="none" spc="0" normalizeH="0" baseline="0" noProof="0" dirty="0">
                <a:ln>
                  <a:noFill/>
                </a:ln>
                <a:solidFill>
                  <a:srgbClr val="008080"/>
                </a:solidFill>
                <a:uLnTx/>
                <a:uFillTx/>
                <a:latin typeface="Calibri" pitchFamily="34" charset="0"/>
                <a:ea typeface="+mj-ea"/>
                <a:cs typeface="Calibri" pitchFamily="34" charset="0"/>
              </a:rPr>
              <a:t>Personal</a:t>
            </a:r>
            <a:r>
              <a:rPr kumimoji="0" lang="en-US" sz="3200" b="1" i="1" u="none" strike="noStrike" kern="0" cap="none" spc="0" normalizeH="0" baseline="0" noProof="0" dirty="0">
                <a:ln>
                  <a:noFill/>
                </a:ln>
                <a:solidFill>
                  <a:srgbClr val="008080"/>
                </a:solidFill>
                <a:uLnTx/>
                <a:uFillTx/>
                <a:latin typeface="Calibri" pitchFamily="34" charset="0"/>
                <a:ea typeface="+mj-ea"/>
                <a:cs typeface="Calibri" pitchFamily="34" charset="0"/>
              </a:rPr>
              <a:t> History</a:t>
            </a:r>
            <a:r>
              <a:rPr kumimoji="0" lang="en-US" sz="3200" b="1" i="0" u="none" strike="noStrike" kern="0" cap="none" spc="0" normalizeH="0" baseline="0" noProof="0" dirty="0">
                <a:ln>
                  <a:noFill/>
                </a:ln>
                <a:solidFill>
                  <a:srgbClr val="008080"/>
                </a:solidFill>
                <a:uLnTx/>
                <a:uFillTx/>
                <a:latin typeface="Calibri" pitchFamily="34" charset="0"/>
                <a:ea typeface="+mj-ea"/>
                <a:cs typeface="Calibri" pitchFamily="34" charset="0"/>
              </a:rPr>
              <a:t> in the </a:t>
            </a:r>
            <a:r>
              <a:rPr lang="en-US" sz="3200" b="1" dirty="0">
                <a:solidFill>
                  <a:srgbClr val="008080"/>
                </a:solidFill>
                <a:latin typeface="Calibri" pitchFamily="34" charset="0"/>
                <a:cs typeface="Calibri" pitchFamily="34" charset="0"/>
              </a:rPr>
              <a:t>First</a:t>
            </a:r>
            <a:r>
              <a:rPr kumimoji="0" lang="en-US" sz="3200" b="1" i="0" u="none" strike="noStrike" kern="0" cap="none" spc="0" normalizeH="0" baseline="0" noProof="0" dirty="0">
                <a:ln>
                  <a:noFill/>
                </a:ln>
                <a:solidFill>
                  <a:srgbClr val="008080"/>
                </a:solidFill>
                <a:uLnTx/>
                <a:uFillTx/>
                <a:latin typeface="Calibri" pitchFamily="34" charset="0"/>
                <a:ea typeface="+mj-ea"/>
                <a:cs typeface="Calibri" pitchFamily="34" charset="0"/>
              </a:rPr>
              <a:t> Adam</a:t>
            </a:r>
            <a:r>
              <a:rPr lang="en-US" sz="3200" b="1" kern="0" dirty="0">
                <a:solidFill>
                  <a:srgbClr val="008080"/>
                </a:solidFill>
                <a:latin typeface="Calibri" pitchFamily="34" charset="0"/>
                <a:cs typeface="Calibri" pitchFamily="34" charset="0"/>
              </a:rPr>
              <a:t> – </a:t>
            </a:r>
            <a:r>
              <a:rPr lang="en-US" sz="3200" b="1" i="1" kern="0" dirty="0">
                <a:solidFill>
                  <a:srgbClr val="0000CC"/>
                </a:solidFill>
                <a:latin typeface="Calibri" pitchFamily="34" charset="0"/>
                <a:cs typeface="Calibri" pitchFamily="34" charset="0"/>
              </a:rPr>
              <a:t>The Problem</a:t>
            </a:r>
            <a:endParaRPr kumimoji="0" lang="en-US" sz="3200" b="1" i="0" u="none" strike="noStrike" kern="0" cap="none" spc="0" normalizeH="0" baseline="0" noProof="0" dirty="0">
              <a:ln>
                <a:noFill/>
              </a:ln>
              <a:solidFill>
                <a:srgbClr val="0000CC"/>
              </a:solidFill>
              <a:uLnTx/>
              <a:uFillTx/>
              <a:latin typeface="Calibri" pitchFamily="34" charset="0"/>
              <a:ea typeface="+mj-ea"/>
              <a:cs typeface="Calibri" pitchFamily="34" charset="0"/>
            </a:endParaRPr>
          </a:p>
        </p:txBody>
      </p:sp>
    </p:spTree>
    <p:extLst>
      <p:ext uri="{BB962C8B-B14F-4D97-AF65-F5344CB8AC3E}">
        <p14:creationId xmlns:p14="http://schemas.microsoft.com/office/powerpoint/2010/main" val="3775282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02" name="Rectangle 3"/>
          <p:cNvSpPr>
            <a:spLocks noGrp="1" noChangeArrowheads="1"/>
          </p:cNvSpPr>
          <p:nvPr>
            <p:ph type="subTitle" idx="1"/>
          </p:nvPr>
        </p:nvSpPr>
        <p:spPr>
          <a:xfrm>
            <a:off x="1828800" y="1371600"/>
            <a:ext cx="7010400" cy="5181600"/>
          </a:xfrm>
        </p:spPr>
        <p:txBody>
          <a:bodyPr/>
          <a:lstStyle/>
          <a:p>
            <a:pPr marL="463550" lvl="0" indent="-463550">
              <a:spcBef>
                <a:spcPts val="600"/>
              </a:spcBef>
              <a:spcAft>
                <a:spcPts val="600"/>
              </a:spcAft>
              <a:buClr>
                <a:srgbClr val="6600CC">
                  <a:lumMod val="60000"/>
                  <a:lumOff val="40000"/>
                </a:srgbClr>
              </a:buClr>
              <a:buSzPct val="100000"/>
              <a:buFont typeface="+mj-lt"/>
              <a:buAutoNum type="alphaUcPeriod" startAt="2"/>
            </a:pPr>
            <a:r>
              <a:rPr lang="en-US" sz="2800" b="1" kern="1200" dirty="0">
                <a:solidFill>
                  <a:srgbClr val="000000"/>
                </a:solidFill>
                <a:latin typeface="Calibri" pitchFamily="34" charset="0"/>
                <a:cs typeface="Calibri" pitchFamily="34" charset="0"/>
              </a:rPr>
              <a:t>OUR </a:t>
            </a:r>
            <a:r>
              <a:rPr lang="en-US" sz="2800" b="1" u="sng" kern="1200" dirty="0">
                <a:solidFill>
                  <a:srgbClr val="000000"/>
                </a:solidFill>
                <a:latin typeface="Calibri" pitchFamily="34" charset="0"/>
                <a:cs typeface="Calibri" pitchFamily="34" charset="0"/>
              </a:rPr>
              <a:t>HISTORICAL</a:t>
            </a:r>
            <a:r>
              <a:rPr lang="en-US" sz="2800" b="1" kern="1200" dirty="0">
                <a:solidFill>
                  <a:srgbClr val="000000"/>
                </a:solidFill>
                <a:latin typeface="Calibri" pitchFamily="34" charset="0"/>
                <a:cs typeface="Calibri" pitchFamily="34" charset="0"/>
              </a:rPr>
              <a:t> RELATIONSHIP IN ADAM – </a:t>
            </a:r>
            <a:r>
              <a:rPr lang="en-US" sz="2800" b="1" kern="1200" dirty="0">
                <a:solidFill>
                  <a:srgbClr val="7030A0"/>
                </a:solidFill>
                <a:latin typeface="Calibri" pitchFamily="34" charset="0"/>
                <a:cs typeface="Calibri" pitchFamily="34" charset="0"/>
              </a:rPr>
              <a:t>3 FUNDAMENTAL ASPECTS</a:t>
            </a:r>
            <a:r>
              <a:rPr lang="en-US" sz="2800" b="1" kern="1200" dirty="0">
                <a:solidFill>
                  <a:srgbClr val="000000"/>
                </a:solidFill>
                <a:latin typeface="Calibri" pitchFamily="34" charset="0"/>
                <a:cs typeface="Calibri" pitchFamily="34" charset="0"/>
              </a:rPr>
              <a:t> </a:t>
            </a:r>
          </a:p>
          <a:p>
            <a:pPr marL="914400" indent="-431800">
              <a:spcBef>
                <a:spcPts val="600"/>
              </a:spcBef>
              <a:spcAft>
                <a:spcPts val="600"/>
              </a:spcAft>
              <a:buClr>
                <a:srgbClr val="008080"/>
              </a:buClr>
              <a:buSzPct val="105000"/>
              <a:buFont typeface="+mj-lt"/>
              <a:buAutoNum type="arabicParenR"/>
            </a:pPr>
            <a:r>
              <a:rPr lang="en-US" sz="2800" b="1" kern="1200" dirty="0">
                <a:solidFill>
                  <a:srgbClr val="000000"/>
                </a:solidFill>
                <a:latin typeface="Calibri" pitchFamily="34" charset="0"/>
                <a:cs typeface="Calibri" pitchFamily="34" charset="0"/>
              </a:rPr>
              <a:t>Our </a:t>
            </a:r>
            <a:r>
              <a:rPr lang="en-US" sz="2800" b="1" u="sng" kern="1200" dirty="0">
                <a:solidFill>
                  <a:srgbClr val="C00000"/>
                </a:solidFill>
                <a:latin typeface="Calibri" pitchFamily="34" charset="0"/>
                <a:cs typeface="Calibri" pitchFamily="34" charset="0"/>
              </a:rPr>
              <a:t>Position</a:t>
            </a:r>
            <a:r>
              <a:rPr lang="en-US" sz="2800" b="1" kern="1200" dirty="0">
                <a:solidFill>
                  <a:srgbClr val="000000"/>
                </a:solidFill>
                <a:latin typeface="Calibri" pitchFamily="34" charset="0"/>
                <a:cs typeface="Calibri" pitchFamily="34" charset="0"/>
              </a:rPr>
              <a:t> in Sin (Adam-</a:t>
            </a:r>
            <a:r>
              <a:rPr lang="en-US" sz="2800" b="1" kern="1200" dirty="0">
                <a:solidFill>
                  <a:srgbClr val="C00000"/>
                </a:solidFill>
                <a:latin typeface="Calibri" pitchFamily="34" charset="0"/>
                <a:cs typeface="Calibri" pitchFamily="34" charset="0"/>
              </a:rPr>
              <a:t>source</a:t>
            </a:r>
            <a:r>
              <a:rPr lang="en-US" sz="2800" b="1" kern="1200" dirty="0">
                <a:solidFill>
                  <a:srgbClr val="000000"/>
                </a:solidFill>
                <a:latin typeface="Calibri" pitchFamily="34" charset="0"/>
                <a:cs typeface="Calibri" pitchFamily="34" charset="0"/>
              </a:rPr>
              <a:t>)</a:t>
            </a:r>
          </a:p>
          <a:p>
            <a:pPr marL="1377950" lvl="3" indent="-449263" algn="just">
              <a:spcBef>
                <a:spcPts val="600"/>
              </a:spcBef>
              <a:spcAft>
                <a:spcPts val="600"/>
              </a:spcAft>
              <a:buClr>
                <a:srgbClr val="008080"/>
              </a:buClr>
              <a:buSzPct val="105000"/>
              <a:buFont typeface="+mj-lt"/>
              <a:buAutoNum type="alphaLcParenR"/>
            </a:pPr>
            <a:r>
              <a:rPr lang="en-US" sz="2800" b="1" kern="1200" dirty="0">
                <a:solidFill>
                  <a:srgbClr val="000000"/>
                </a:solidFill>
                <a:latin typeface="Calibri" pitchFamily="34" charset="0"/>
                <a:ea typeface="+mn-ea"/>
                <a:cs typeface="Calibri" pitchFamily="34" charset="0"/>
              </a:rPr>
              <a:t>Born into a doomed humanity (Ps. 51:5)</a:t>
            </a:r>
          </a:p>
          <a:p>
            <a:pPr marL="1377950" lvl="3" indent="-449263" algn="just">
              <a:spcBef>
                <a:spcPts val="600"/>
              </a:spcBef>
              <a:spcAft>
                <a:spcPts val="600"/>
              </a:spcAft>
              <a:buClr>
                <a:srgbClr val="008080"/>
              </a:buClr>
              <a:buSzPct val="105000"/>
              <a:buFont typeface="+mj-lt"/>
              <a:buAutoNum type="alphaLcParenR" startAt="2"/>
            </a:pPr>
            <a:r>
              <a:rPr lang="en-US" sz="2800" b="1" kern="1200" dirty="0">
                <a:solidFill>
                  <a:srgbClr val="000000"/>
                </a:solidFill>
                <a:latin typeface="Calibri" pitchFamily="34" charset="0"/>
                <a:ea typeface="+mn-ea"/>
                <a:cs typeface="Calibri" pitchFamily="34" charset="0"/>
              </a:rPr>
              <a:t>We are dead unto God, and alive unto sin (Eph.2:1; 1Cor. 15:22)</a:t>
            </a:r>
          </a:p>
        </p:txBody>
      </p:sp>
      <p:sp>
        <p:nvSpPr>
          <p:cNvPr id="9" name="TextBox 8"/>
          <p:cNvSpPr txBox="1"/>
          <p:nvPr/>
        </p:nvSpPr>
        <p:spPr>
          <a:xfrm>
            <a:off x="0" y="0"/>
            <a:ext cx="1828800" cy="6858000"/>
          </a:xfrm>
          <a:prstGeom prst="rect">
            <a:avLst/>
          </a:prstGeom>
          <a:gradFill>
            <a:gsLst>
              <a:gs pos="0">
                <a:srgbClr val="DDEBCF"/>
              </a:gs>
              <a:gs pos="50000">
                <a:srgbClr val="9CB86E"/>
              </a:gs>
              <a:gs pos="100000">
                <a:srgbClr val="156B13"/>
              </a:gs>
            </a:gsLst>
            <a:lin ang="16200000" scaled="0"/>
          </a:gra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2" name="Picture 4"/>
          <p:cNvPicPr>
            <a:picLocks noChangeAspect="1" noChangeArrowheads="1"/>
          </p:cNvPicPr>
          <p:nvPr/>
        </p:nvPicPr>
        <p:blipFill>
          <a:blip r:embed="rId3" cstate="email">
            <a:lum bright="20000"/>
            <a:extLst>
              <a:ext uri="{28A0092B-C50C-407E-A947-70E740481C1C}">
                <a14:useLocalDpi xmlns:a14="http://schemas.microsoft.com/office/drawing/2010/main"/>
              </a:ext>
            </a:extLst>
          </a:blip>
          <a:srcRect/>
          <a:stretch>
            <a:fillRect/>
          </a:stretch>
        </p:blipFill>
        <p:spPr bwMode="auto">
          <a:xfrm>
            <a:off x="0" y="76200"/>
            <a:ext cx="1828800" cy="2209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1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020" y="2595918"/>
            <a:ext cx="1666759" cy="2286000"/>
          </a:xfrm>
          <a:prstGeom prst="rect">
            <a:avLst/>
          </a:prstGeom>
          <a:noFill/>
          <a:ln w="9525">
            <a:solidFill>
              <a:schemeClr val="bg2">
                <a:lumMod val="50000"/>
              </a:schemeClr>
            </a:solidFill>
            <a:miter lim="800000"/>
            <a:headEnd/>
            <a:tailEnd/>
          </a:ln>
          <a:effectLst/>
        </p:spPr>
      </p:pic>
      <p:pic>
        <p:nvPicPr>
          <p:cNvPr id="13" name="Picture 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293732" y="5257800"/>
            <a:ext cx="1241336" cy="1371600"/>
          </a:xfrm>
          <a:prstGeom prst="rect">
            <a:avLst/>
          </a:prstGeom>
        </p:spPr>
      </p:pic>
      <p:sp>
        <p:nvSpPr>
          <p:cNvPr id="15" name="Rectangle 2"/>
          <p:cNvSpPr txBox="1">
            <a:spLocks noChangeArrowheads="1"/>
          </p:cNvSpPr>
          <p:nvPr/>
        </p:nvSpPr>
        <p:spPr bwMode="auto">
          <a:xfrm>
            <a:off x="1828800" y="0"/>
            <a:ext cx="7315200" cy="1143000"/>
          </a:xfrm>
          <a:prstGeom prst="rect">
            <a:avLst/>
          </a:prstGeom>
          <a:noFill/>
          <a:ln w="12700" cap="sq">
            <a:noFill/>
            <a:miter lim="800000"/>
            <a:headEnd type="none" w="sm" len="sm"/>
            <a:tailEnd type="none" w="sm" len="sm"/>
          </a:ln>
        </p:spPr>
        <p:txBody>
          <a:bodyPr vert="horz" wrap="square" lIns="91440" tIns="45720" rIns="91440" bIns="45720" numCol="1" anchor="ctr" anchorCtr="0" compatLnSpc="1">
            <a:prstTxWarp prst="textNoShape">
              <a:avLst/>
            </a:prstTxWarp>
          </a:bodyPr>
          <a:lstStyle/>
          <a:p>
            <a:pPr marL="463550" lvl="0" indent="-463550">
              <a:buFont typeface="+mj-lt"/>
              <a:buAutoNum type="romanUcPeriod"/>
              <a:defRPr/>
            </a:pPr>
            <a:r>
              <a:rPr kumimoji="0" lang="en-US" sz="3200" b="1" i="1" u="none" strike="noStrike" kern="0" cap="none" spc="0" normalizeH="0" baseline="0" noProof="0" dirty="0">
                <a:ln>
                  <a:noFill/>
                </a:ln>
                <a:solidFill>
                  <a:srgbClr val="008080"/>
                </a:solidFill>
                <a:uLnTx/>
                <a:uFillTx/>
                <a:latin typeface="Calibri" pitchFamily="34" charset="0"/>
                <a:ea typeface="+mj-ea"/>
                <a:cs typeface="Calibri" pitchFamily="34" charset="0"/>
              </a:rPr>
              <a:t>Our </a:t>
            </a:r>
            <a:r>
              <a:rPr kumimoji="0" lang="en-US" sz="3200" b="1" i="1" u="sng" strike="noStrike" kern="0" cap="none" spc="0" normalizeH="0" baseline="0" noProof="0" dirty="0">
                <a:ln>
                  <a:noFill/>
                </a:ln>
                <a:solidFill>
                  <a:srgbClr val="008080"/>
                </a:solidFill>
                <a:uLnTx/>
                <a:uFillTx/>
                <a:latin typeface="Calibri" pitchFamily="34" charset="0"/>
                <a:ea typeface="+mj-ea"/>
                <a:cs typeface="Calibri" pitchFamily="34" charset="0"/>
              </a:rPr>
              <a:t>Personal</a:t>
            </a:r>
            <a:r>
              <a:rPr kumimoji="0" lang="en-US" sz="3200" b="1" i="1" u="none" strike="noStrike" kern="0" cap="none" spc="0" normalizeH="0" baseline="0" noProof="0" dirty="0">
                <a:ln>
                  <a:noFill/>
                </a:ln>
                <a:solidFill>
                  <a:srgbClr val="008080"/>
                </a:solidFill>
                <a:uLnTx/>
                <a:uFillTx/>
                <a:latin typeface="Calibri" pitchFamily="34" charset="0"/>
                <a:ea typeface="+mj-ea"/>
                <a:cs typeface="Calibri" pitchFamily="34" charset="0"/>
              </a:rPr>
              <a:t> History</a:t>
            </a:r>
            <a:r>
              <a:rPr kumimoji="0" lang="en-US" sz="3200" b="1" i="0" u="none" strike="noStrike" kern="0" cap="none" spc="0" normalizeH="0" baseline="0" noProof="0" dirty="0">
                <a:ln>
                  <a:noFill/>
                </a:ln>
                <a:solidFill>
                  <a:srgbClr val="008080"/>
                </a:solidFill>
                <a:uLnTx/>
                <a:uFillTx/>
                <a:latin typeface="Calibri" pitchFamily="34" charset="0"/>
                <a:ea typeface="+mj-ea"/>
                <a:cs typeface="Calibri" pitchFamily="34" charset="0"/>
              </a:rPr>
              <a:t> in the </a:t>
            </a:r>
            <a:r>
              <a:rPr lang="en-US" sz="3200" b="1" dirty="0">
                <a:solidFill>
                  <a:srgbClr val="008080"/>
                </a:solidFill>
                <a:latin typeface="Calibri" pitchFamily="34" charset="0"/>
                <a:cs typeface="Calibri" pitchFamily="34" charset="0"/>
              </a:rPr>
              <a:t>First</a:t>
            </a:r>
            <a:r>
              <a:rPr kumimoji="0" lang="en-US" sz="3200" b="1" i="0" u="none" strike="noStrike" kern="0" cap="none" spc="0" normalizeH="0" baseline="0" noProof="0" dirty="0">
                <a:ln>
                  <a:noFill/>
                </a:ln>
                <a:solidFill>
                  <a:srgbClr val="008080"/>
                </a:solidFill>
                <a:uLnTx/>
                <a:uFillTx/>
                <a:latin typeface="Calibri" pitchFamily="34" charset="0"/>
                <a:ea typeface="+mj-ea"/>
                <a:cs typeface="Calibri" pitchFamily="34" charset="0"/>
              </a:rPr>
              <a:t> Adam</a:t>
            </a:r>
            <a:r>
              <a:rPr lang="en-US" sz="3200" b="1" kern="0" dirty="0">
                <a:solidFill>
                  <a:srgbClr val="008080"/>
                </a:solidFill>
                <a:latin typeface="Calibri" pitchFamily="34" charset="0"/>
                <a:cs typeface="Calibri" pitchFamily="34" charset="0"/>
              </a:rPr>
              <a:t> – </a:t>
            </a:r>
            <a:r>
              <a:rPr lang="en-US" sz="3200" b="1" i="1" kern="0" dirty="0">
                <a:solidFill>
                  <a:srgbClr val="0000CC"/>
                </a:solidFill>
                <a:latin typeface="Calibri" pitchFamily="34" charset="0"/>
                <a:cs typeface="Calibri" pitchFamily="34" charset="0"/>
              </a:rPr>
              <a:t>The Problem</a:t>
            </a:r>
            <a:endParaRPr kumimoji="0" lang="en-US" sz="3200" b="1" i="0" u="none" strike="noStrike" kern="0" cap="none" spc="0" normalizeH="0" baseline="0" noProof="0" dirty="0">
              <a:ln>
                <a:noFill/>
              </a:ln>
              <a:solidFill>
                <a:srgbClr val="0000CC"/>
              </a:solidFill>
              <a:uLnTx/>
              <a:uFillTx/>
              <a:latin typeface="Calibri" pitchFamily="34" charset="0"/>
              <a:ea typeface="+mj-ea"/>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7279" y="95596"/>
            <a:ext cx="7130521" cy="6675120"/>
          </a:xfrm>
          <a:prstGeom prst="rect">
            <a:avLst/>
          </a:prstGeom>
        </p:spPr>
      </p:pic>
      <p:sp>
        <p:nvSpPr>
          <p:cNvPr id="9" name="TextBox 8"/>
          <p:cNvSpPr txBox="1"/>
          <p:nvPr/>
        </p:nvSpPr>
        <p:spPr>
          <a:xfrm>
            <a:off x="0" y="0"/>
            <a:ext cx="1828800" cy="6858000"/>
          </a:xfrm>
          <a:prstGeom prst="rect">
            <a:avLst/>
          </a:prstGeom>
          <a:gradFill>
            <a:gsLst>
              <a:gs pos="0">
                <a:srgbClr val="DDEBCF"/>
              </a:gs>
              <a:gs pos="50000">
                <a:srgbClr val="9CB86E"/>
              </a:gs>
              <a:gs pos="100000">
                <a:srgbClr val="156B13"/>
              </a:gs>
            </a:gsLst>
            <a:lin ang="16200000" scaled="0"/>
          </a:gra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3" name="Picture 4"/>
          <p:cNvPicPr>
            <a:picLocks noChangeAspect="1" noChangeArrowheads="1"/>
          </p:cNvPicPr>
          <p:nvPr/>
        </p:nvPicPr>
        <p:blipFill>
          <a:blip r:embed="rId4" cstate="email">
            <a:lum bright="20000"/>
            <a:extLst>
              <a:ext uri="{28A0092B-C50C-407E-A947-70E740481C1C}">
                <a14:useLocalDpi xmlns:a14="http://schemas.microsoft.com/office/drawing/2010/main"/>
              </a:ext>
            </a:extLst>
          </a:blip>
          <a:srcRect/>
          <a:stretch>
            <a:fillRect/>
          </a:stretch>
        </p:blipFill>
        <p:spPr bwMode="auto">
          <a:xfrm>
            <a:off x="0" y="76200"/>
            <a:ext cx="1828800" cy="2209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Rectangle 3"/>
          <p:cNvSpPr>
            <a:spLocks noGrp="1" noChangeArrowheads="1"/>
          </p:cNvSpPr>
          <p:nvPr>
            <p:ph type="subTitle" idx="1"/>
          </p:nvPr>
        </p:nvSpPr>
        <p:spPr>
          <a:xfrm>
            <a:off x="1983719" y="152400"/>
            <a:ext cx="7010400" cy="1371600"/>
          </a:xfrm>
          <a:noFill/>
          <a:ln>
            <a:noFill/>
          </a:ln>
        </p:spPr>
        <p:txBody>
          <a:bodyPr/>
          <a:lstStyle/>
          <a:p>
            <a:pPr marL="3175" lvl="6" indent="0" algn="ctr">
              <a:spcBef>
                <a:spcPts val="0"/>
              </a:spcBef>
              <a:spcAft>
                <a:spcPts val="600"/>
              </a:spcAft>
              <a:buClr>
                <a:srgbClr val="008080"/>
              </a:buClr>
              <a:buSzPct val="105000"/>
              <a:buNone/>
            </a:pPr>
            <a:r>
              <a:rPr lang="en-US" sz="3600" b="1" kern="1200" dirty="0">
                <a:solidFill>
                  <a:srgbClr val="000000"/>
                </a:solidFill>
                <a:latin typeface="Calibri" pitchFamily="34" charset="0"/>
                <a:ea typeface="+mn-ea"/>
                <a:cs typeface="Calibri" pitchFamily="34" charset="0"/>
              </a:rPr>
              <a:t>Ps. 51:5</a:t>
            </a:r>
          </a:p>
          <a:p>
            <a:pPr marL="0" lvl="3" indent="0">
              <a:spcBef>
                <a:spcPts val="600"/>
              </a:spcBef>
              <a:spcAft>
                <a:spcPts val="600"/>
              </a:spcAft>
              <a:buClr>
                <a:srgbClr val="008080"/>
              </a:buClr>
              <a:buSzPct val="90000"/>
              <a:buNone/>
            </a:pPr>
            <a:r>
              <a:rPr lang="en-US" sz="3200" b="1" kern="1200" dirty="0">
                <a:solidFill>
                  <a:schemeClr val="tx1">
                    <a:lumMod val="10000"/>
                  </a:schemeClr>
                </a:solidFill>
                <a:latin typeface="Calibri" pitchFamily="34" charset="0"/>
                <a:ea typeface="+mn-ea"/>
                <a:cs typeface="Calibri" pitchFamily="34" charset="0"/>
              </a:rPr>
              <a:t>“</a:t>
            </a:r>
            <a:r>
              <a:rPr lang="en-US" sz="3200" b="1" u="sng" kern="1200" dirty="0">
                <a:solidFill>
                  <a:srgbClr val="C00000"/>
                </a:solidFill>
                <a:latin typeface="Calibri" pitchFamily="34" charset="0"/>
                <a:ea typeface="+mn-ea"/>
                <a:cs typeface="Calibri" pitchFamily="34" charset="0"/>
              </a:rPr>
              <a:t>in sin</a:t>
            </a:r>
            <a:r>
              <a:rPr lang="en-US" sz="3200" b="1" kern="1200" dirty="0">
                <a:solidFill>
                  <a:srgbClr val="C00000"/>
                </a:solidFill>
                <a:latin typeface="Calibri" pitchFamily="34" charset="0"/>
                <a:ea typeface="+mn-ea"/>
                <a:cs typeface="Calibri" pitchFamily="34" charset="0"/>
              </a:rPr>
              <a:t> </a:t>
            </a:r>
            <a:r>
              <a:rPr lang="en-US" sz="3200" b="1" kern="1200" dirty="0">
                <a:solidFill>
                  <a:schemeClr val="tx1">
                    <a:lumMod val="10000"/>
                  </a:schemeClr>
                </a:solidFill>
                <a:latin typeface="Calibri" pitchFamily="34" charset="0"/>
                <a:cs typeface="Calibri" pitchFamily="34" charset="0"/>
              </a:rPr>
              <a:t>my mother conceived me” </a:t>
            </a:r>
            <a:r>
              <a:rPr lang="en-US" sz="3000" b="1" kern="1200" dirty="0">
                <a:solidFill>
                  <a:schemeClr val="tx1">
                    <a:lumMod val="10000"/>
                  </a:schemeClr>
                </a:solidFill>
                <a:latin typeface="Calibri" pitchFamily="34" charset="0"/>
                <a:cs typeface="Calibri" pitchFamily="34" charset="0"/>
              </a:rPr>
              <a:t>(NASB)</a:t>
            </a:r>
            <a:r>
              <a:rPr lang="en-US" sz="3200" b="1" kern="1200" dirty="0">
                <a:solidFill>
                  <a:schemeClr val="tx1">
                    <a:lumMod val="10000"/>
                  </a:schemeClr>
                </a:solidFill>
                <a:latin typeface="Calibri" pitchFamily="34" charset="0"/>
                <a:cs typeface="Calibri" pitchFamily="34" charset="0"/>
              </a:rPr>
              <a:t> </a:t>
            </a:r>
          </a:p>
        </p:txBody>
      </p:sp>
      <p:sp>
        <p:nvSpPr>
          <p:cNvPr id="8" name="Rectangle 3"/>
          <p:cNvSpPr txBox="1">
            <a:spLocks noChangeArrowheads="1"/>
          </p:cNvSpPr>
          <p:nvPr/>
        </p:nvSpPr>
        <p:spPr bwMode="auto">
          <a:xfrm>
            <a:off x="1981200" y="2057400"/>
            <a:ext cx="7010400" cy="1447800"/>
          </a:xfrm>
          <a:prstGeom prst="rect">
            <a:avLst/>
          </a:prstGeom>
          <a:noFill/>
          <a:ln w="12700" cap="sq">
            <a:noFill/>
            <a:miter lim="800000"/>
            <a:headEnd type="none" w="sm" len="sm"/>
            <a:tailEnd type="none" w="sm" len="sm"/>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tx2"/>
              </a:buClr>
              <a:buSzPct val="90000"/>
              <a:buFont typeface="Symbol" pitchFamily="18" charset="2"/>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3" indent="0" algn="ctr">
              <a:spcBef>
                <a:spcPts val="600"/>
              </a:spcBef>
              <a:spcAft>
                <a:spcPts val="600"/>
              </a:spcAft>
              <a:buClr>
                <a:srgbClr val="008080"/>
              </a:buClr>
              <a:buSzPct val="90000"/>
              <a:buNone/>
            </a:pPr>
            <a:r>
              <a:rPr lang="en-US" sz="3600" b="1" dirty="0">
                <a:solidFill>
                  <a:schemeClr val="tx1">
                    <a:lumMod val="10000"/>
                  </a:schemeClr>
                </a:solidFill>
                <a:latin typeface="Calibri" pitchFamily="34" charset="0"/>
                <a:cs typeface="Calibri" pitchFamily="34" charset="0"/>
              </a:rPr>
              <a:t>Eph. 2:1</a:t>
            </a:r>
          </a:p>
          <a:p>
            <a:pPr marL="0" lvl="3" indent="0" algn="ctr">
              <a:spcBef>
                <a:spcPts val="600"/>
              </a:spcBef>
              <a:spcAft>
                <a:spcPts val="600"/>
              </a:spcAft>
              <a:buClr>
                <a:srgbClr val="008080"/>
              </a:buClr>
              <a:buSzPct val="90000"/>
              <a:buNone/>
            </a:pPr>
            <a:r>
              <a:rPr lang="en-US" sz="3200" b="1" dirty="0">
                <a:solidFill>
                  <a:schemeClr val="tx1">
                    <a:lumMod val="10000"/>
                  </a:schemeClr>
                </a:solidFill>
                <a:latin typeface="Calibri" pitchFamily="34" charset="0"/>
                <a:cs typeface="Calibri" pitchFamily="34" charset="0"/>
              </a:rPr>
              <a:t>“dead in trespasses and </a:t>
            </a:r>
            <a:r>
              <a:rPr lang="en-US" sz="3200" b="1" u="sng" dirty="0">
                <a:solidFill>
                  <a:srgbClr val="C00000"/>
                </a:solidFill>
                <a:latin typeface="Calibri" pitchFamily="34" charset="0"/>
                <a:cs typeface="Calibri" pitchFamily="34" charset="0"/>
              </a:rPr>
              <a:t>sins</a:t>
            </a:r>
            <a:r>
              <a:rPr lang="en-US" sz="3200" b="1" dirty="0">
                <a:solidFill>
                  <a:schemeClr val="tx1">
                    <a:lumMod val="10000"/>
                  </a:schemeClr>
                </a:solidFill>
                <a:latin typeface="Calibri" pitchFamily="34" charset="0"/>
                <a:cs typeface="Calibri" pitchFamily="34" charset="0"/>
              </a:rPr>
              <a:t>” </a:t>
            </a:r>
            <a:r>
              <a:rPr lang="en-US" sz="3000" b="1" dirty="0">
                <a:solidFill>
                  <a:schemeClr val="tx1">
                    <a:lumMod val="10000"/>
                  </a:schemeClr>
                </a:solidFill>
                <a:latin typeface="Calibri" pitchFamily="34" charset="0"/>
                <a:cs typeface="Calibri" pitchFamily="34" charset="0"/>
              </a:rPr>
              <a:t>(NASB) </a:t>
            </a:r>
          </a:p>
        </p:txBody>
      </p:sp>
      <p:sp>
        <p:nvSpPr>
          <p:cNvPr id="12" name="Rectangle 3"/>
          <p:cNvSpPr txBox="1">
            <a:spLocks noChangeArrowheads="1"/>
          </p:cNvSpPr>
          <p:nvPr/>
        </p:nvSpPr>
        <p:spPr bwMode="auto">
          <a:xfrm>
            <a:off x="1981200" y="3733800"/>
            <a:ext cx="7010400" cy="1447800"/>
          </a:xfrm>
          <a:prstGeom prst="rect">
            <a:avLst/>
          </a:prstGeom>
          <a:noFill/>
          <a:ln w="12700" cap="sq">
            <a:noFill/>
            <a:miter lim="800000"/>
            <a:headEnd type="none" w="sm" len="sm"/>
            <a:tailEnd type="none" w="sm" len="sm"/>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tx2"/>
              </a:buClr>
              <a:buSzPct val="90000"/>
              <a:buFont typeface="Symbol" pitchFamily="18" charset="2"/>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3" algn="ctr">
              <a:spcBef>
                <a:spcPts val="600"/>
              </a:spcBef>
              <a:spcAft>
                <a:spcPts val="600"/>
              </a:spcAft>
              <a:buClr>
                <a:srgbClr val="008080"/>
              </a:buClr>
              <a:buSzPct val="90000"/>
              <a:buNone/>
            </a:pPr>
            <a:r>
              <a:rPr lang="en-US" sz="3600" b="1" dirty="0">
                <a:solidFill>
                  <a:schemeClr val="tx1">
                    <a:lumMod val="10000"/>
                  </a:schemeClr>
                </a:solidFill>
                <a:latin typeface="Calibri" pitchFamily="34" charset="0"/>
                <a:cs typeface="Calibri" pitchFamily="34" charset="0"/>
              </a:rPr>
              <a:t>1 Cor. 15:22</a:t>
            </a:r>
          </a:p>
          <a:p>
            <a:pPr marL="0" lvl="3" algn="ctr">
              <a:spcBef>
                <a:spcPts val="600"/>
              </a:spcBef>
              <a:spcAft>
                <a:spcPts val="600"/>
              </a:spcAft>
              <a:buClr>
                <a:srgbClr val="008080"/>
              </a:buClr>
              <a:buSzPct val="90000"/>
              <a:buNone/>
            </a:pPr>
            <a:r>
              <a:rPr lang="en-US" sz="3200" b="1" dirty="0">
                <a:solidFill>
                  <a:schemeClr val="tx1">
                    <a:lumMod val="10000"/>
                  </a:schemeClr>
                </a:solidFill>
                <a:latin typeface="Calibri" pitchFamily="34" charset="0"/>
                <a:cs typeface="Calibri" pitchFamily="34" charset="0"/>
              </a:rPr>
              <a:t>“</a:t>
            </a:r>
            <a:r>
              <a:rPr lang="en-US" sz="3200" b="1" u="sng" dirty="0">
                <a:solidFill>
                  <a:srgbClr val="C00000"/>
                </a:solidFill>
                <a:latin typeface="Calibri" pitchFamily="34" charset="0"/>
                <a:cs typeface="Calibri" pitchFamily="34" charset="0"/>
              </a:rPr>
              <a:t>in Adam</a:t>
            </a:r>
            <a:r>
              <a:rPr lang="en-US" sz="3200" b="1" dirty="0">
                <a:solidFill>
                  <a:srgbClr val="C00000"/>
                </a:solidFill>
                <a:latin typeface="Calibri" pitchFamily="34" charset="0"/>
                <a:cs typeface="Calibri" pitchFamily="34" charset="0"/>
              </a:rPr>
              <a:t> </a:t>
            </a:r>
            <a:r>
              <a:rPr lang="en-US" sz="3200" b="1" dirty="0">
                <a:solidFill>
                  <a:schemeClr val="tx1">
                    <a:lumMod val="10000"/>
                  </a:schemeClr>
                </a:solidFill>
                <a:latin typeface="Calibri" pitchFamily="34" charset="0"/>
                <a:cs typeface="Calibri" pitchFamily="34" charset="0"/>
              </a:rPr>
              <a:t>all die” </a:t>
            </a:r>
            <a:r>
              <a:rPr lang="en-US" sz="3000" b="1" dirty="0">
                <a:solidFill>
                  <a:schemeClr val="tx1">
                    <a:lumMod val="10000"/>
                  </a:schemeClr>
                </a:solidFill>
                <a:latin typeface="Calibri" pitchFamily="34" charset="0"/>
                <a:cs typeface="Calibri" pitchFamily="34" charset="0"/>
              </a:rPr>
              <a:t>(NASB)</a:t>
            </a:r>
          </a:p>
        </p:txBody>
      </p:sp>
      <p:pic>
        <p:nvPicPr>
          <p:cNvPr id="15" name="Picture 1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020" y="2595918"/>
            <a:ext cx="1666759" cy="2286000"/>
          </a:xfrm>
          <a:prstGeom prst="rect">
            <a:avLst/>
          </a:prstGeom>
          <a:noFill/>
          <a:ln w="9525">
            <a:solidFill>
              <a:schemeClr val="bg2">
                <a:lumMod val="50000"/>
              </a:schemeClr>
            </a:solidFill>
            <a:miter lim="800000"/>
            <a:headEnd/>
            <a:tailEnd/>
          </a:ln>
          <a:effectLst/>
        </p:spPr>
      </p:pic>
      <p:pic>
        <p:nvPicPr>
          <p:cNvPr id="16" name="Picture 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293732" y="5257800"/>
            <a:ext cx="1241336" cy="1371600"/>
          </a:xfrm>
          <a:prstGeom prst="rect">
            <a:avLst/>
          </a:prstGeom>
        </p:spPr>
      </p:pic>
    </p:spTree>
    <p:extLst>
      <p:ext uri="{BB962C8B-B14F-4D97-AF65-F5344CB8AC3E}">
        <p14:creationId xmlns:p14="http://schemas.microsoft.com/office/powerpoint/2010/main" val="3923748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02" name="Rectangle 3"/>
          <p:cNvSpPr>
            <a:spLocks noGrp="1" noChangeArrowheads="1"/>
          </p:cNvSpPr>
          <p:nvPr>
            <p:ph type="subTitle" idx="1"/>
          </p:nvPr>
        </p:nvSpPr>
        <p:spPr>
          <a:xfrm>
            <a:off x="1828800" y="1371600"/>
            <a:ext cx="6934200" cy="5105399"/>
          </a:xfrm>
        </p:spPr>
        <p:txBody>
          <a:bodyPr/>
          <a:lstStyle/>
          <a:p>
            <a:pPr marL="463550" lvl="0" indent="-463550">
              <a:spcBef>
                <a:spcPts val="600"/>
              </a:spcBef>
              <a:spcAft>
                <a:spcPts val="600"/>
              </a:spcAft>
              <a:buClr>
                <a:srgbClr val="6600CC">
                  <a:lumMod val="60000"/>
                  <a:lumOff val="40000"/>
                </a:srgbClr>
              </a:buClr>
              <a:buSzPct val="100000"/>
              <a:buFont typeface="+mj-lt"/>
              <a:buAutoNum type="alphaUcPeriod" startAt="2"/>
            </a:pPr>
            <a:r>
              <a:rPr lang="en-US" sz="2800" b="1" kern="1200" dirty="0">
                <a:solidFill>
                  <a:srgbClr val="000000"/>
                </a:solidFill>
                <a:latin typeface="Calibri" pitchFamily="34" charset="0"/>
                <a:cs typeface="Calibri" pitchFamily="34" charset="0"/>
              </a:rPr>
              <a:t>OUR </a:t>
            </a:r>
            <a:r>
              <a:rPr lang="en-US" sz="2800" b="1" u="sng" kern="1200" dirty="0">
                <a:solidFill>
                  <a:srgbClr val="000000"/>
                </a:solidFill>
                <a:latin typeface="Calibri" pitchFamily="34" charset="0"/>
                <a:cs typeface="Calibri" pitchFamily="34" charset="0"/>
              </a:rPr>
              <a:t>HISTORICAL</a:t>
            </a:r>
            <a:r>
              <a:rPr lang="en-US" sz="2800" b="1" kern="1200" dirty="0">
                <a:solidFill>
                  <a:srgbClr val="000000"/>
                </a:solidFill>
                <a:latin typeface="Calibri" pitchFamily="34" charset="0"/>
                <a:cs typeface="Calibri" pitchFamily="34" charset="0"/>
              </a:rPr>
              <a:t> RELATIONSHIP IN ADAM – </a:t>
            </a:r>
            <a:r>
              <a:rPr lang="en-US" sz="2800" b="1" kern="1200" dirty="0">
                <a:solidFill>
                  <a:srgbClr val="7030A0"/>
                </a:solidFill>
                <a:latin typeface="Calibri" pitchFamily="34" charset="0"/>
                <a:cs typeface="Calibri" pitchFamily="34" charset="0"/>
              </a:rPr>
              <a:t>3 FUNDAMENTAL ASPECTS</a:t>
            </a:r>
            <a:r>
              <a:rPr lang="en-US" sz="2800" b="1" kern="1200" dirty="0">
                <a:solidFill>
                  <a:srgbClr val="000000"/>
                </a:solidFill>
                <a:latin typeface="Calibri" pitchFamily="34" charset="0"/>
                <a:cs typeface="Calibri" pitchFamily="34" charset="0"/>
              </a:rPr>
              <a:t> </a:t>
            </a:r>
          </a:p>
          <a:p>
            <a:pPr marL="914400" indent="-457200">
              <a:spcBef>
                <a:spcPts val="600"/>
              </a:spcBef>
              <a:spcAft>
                <a:spcPts val="600"/>
              </a:spcAft>
              <a:buClr>
                <a:srgbClr val="008080"/>
              </a:buClr>
              <a:buSzPct val="105000"/>
              <a:buFont typeface="+mj-lt"/>
              <a:buAutoNum type="arabicParenR" startAt="2"/>
            </a:pPr>
            <a:r>
              <a:rPr lang="en-US" sz="2800" b="1" kern="1200" dirty="0">
                <a:solidFill>
                  <a:srgbClr val="000000"/>
                </a:solidFill>
                <a:latin typeface="Calibri" pitchFamily="34" charset="0"/>
                <a:cs typeface="Calibri" pitchFamily="34" charset="0"/>
              </a:rPr>
              <a:t>Our </a:t>
            </a:r>
            <a:r>
              <a:rPr lang="en-US" sz="2800" b="1" u="sng" kern="1200" dirty="0">
                <a:solidFill>
                  <a:srgbClr val="0000CC"/>
                </a:solidFill>
                <a:latin typeface="Calibri" pitchFamily="34" charset="0"/>
                <a:cs typeface="Calibri" pitchFamily="34" charset="0"/>
              </a:rPr>
              <a:t>Nature</a:t>
            </a:r>
            <a:r>
              <a:rPr lang="en-US" sz="2800" b="1" kern="1200" dirty="0">
                <a:solidFill>
                  <a:srgbClr val="000000"/>
                </a:solidFill>
                <a:latin typeface="Calibri" pitchFamily="34" charset="0"/>
                <a:cs typeface="Calibri" pitchFamily="34" charset="0"/>
              </a:rPr>
              <a:t> of Sin (Adam-</a:t>
            </a:r>
            <a:r>
              <a:rPr lang="en-US" sz="2800" b="1" kern="1200" dirty="0">
                <a:solidFill>
                  <a:srgbClr val="0000CC"/>
                </a:solidFill>
                <a:latin typeface="Calibri" pitchFamily="34" charset="0"/>
                <a:cs typeface="Calibri" pitchFamily="34" charset="0"/>
              </a:rPr>
              <a:t>nature</a:t>
            </a:r>
            <a:r>
              <a:rPr lang="en-US" sz="2800" b="1" kern="1200" dirty="0">
                <a:solidFill>
                  <a:srgbClr val="000000"/>
                </a:solidFill>
                <a:latin typeface="Calibri" pitchFamily="34" charset="0"/>
                <a:cs typeface="Calibri" pitchFamily="34" charset="0"/>
              </a:rPr>
              <a:t>)</a:t>
            </a:r>
          </a:p>
          <a:p>
            <a:pPr marL="1377950" lvl="3" indent="-463550" algn="just">
              <a:spcBef>
                <a:spcPts val="600"/>
              </a:spcBef>
              <a:spcAft>
                <a:spcPts val="600"/>
              </a:spcAft>
              <a:buClr>
                <a:srgbClr val="008080"/>
              </a:buClr>
              <a:buSzPct val="105000"/>
              <a:buFont typeface="+mj-lt"/>
              <a:buAutoNum type="alphaLcParenR"/>
            </a:pPr>
            <a:r>
              <a:rPr lang="en-US" sz="2800" b="1" kern="1200" dirty="0">
                <a:solidFill>
                  <a:srgbClr val="000000"/>
                </a:solidFill>
                <a:latin typeface="Calibri" pitchFamily="34" charset="0"/>
                <a:ea typeface="+mn-ea"/>
                <a:cs typeface="Calibri" pitchFamily="34" charset="0"/>
              </a:rPr>
              <a:t>Our position in Adam resulted in our being </a:t>
            </a:r>
            <a:r>
              <a:rPr lang="en-US" sz="2800" b="1" u="sng" kern="1200" dirty="0">
                <a:solidFill>
                  <a:srgbClr val="0000CC"/>
                </a:solidFill>
                <a:latin typeface="Calibri" pitchFamily="34" charset="0"/>
                <a:ea typeface="+mn-ea"/>
                <a:cs typeface="Calibri" pitchFamily="34" charset="0"/>
              </a:rPr>
              <a:t>sinful beings by nature</a:t>
            </a:r>
            <a:r>
              <a:rPr lang="en-US" sz="2800" b="1" kern="1200" dirty="0">
                <a:solidFill>
                  <a:srgbClr val="000000"/>
                </a:solidFill>
                <a:latin typeface="Calibri" pitchFamily="34" charset="0"/>
                <a:ea typeface="+mn-ea"/>
                <a:cs typeface="Calibri" pitchFamily="34" charset="0"/>
              </a:rPr>
              <a:t>, with a natural inclination or tendency for a life that is sinful.</a:t>
            </a:r>
          </a:p>
          <a:p>
            <a:pPr marL="1377950" lvl="3" indent="-463550" algn="just">
              <a:spcBef>
                <a:spcPts val="600"/>
              </a:spcBef>
              <a:spcAft>
                <a:spcPts val="600"/>
              </a:spcAft>
              <a:buClr>
                <a:srgbClr val="008080"/>
              </a:buClr>
              <a:buSzPct val="105000"/>
              <a:buFont typeface="+mj-lt"/>
              <a:buAutoNum type="alphaLcParenR"/>
            </a:pPr>
            <a:r>
              <a:rPr lang="en-US" sz="2800" b="1" kern="1200" dirty="0">
                <a:solidFill>
                  <a:srgbClr val="000000"/>
                </a:solidFill>
                <a:latin typeface="Calibri" pitchFamily="34" charset="0"/>
                <a:cs typeface="Calibri" pitchFamily="34" charset="0"/>
              </a:rPr>
              <a:t>“in Adam”, we are – </a:t>
            </a:r>
            <a:r>
              <a:rPr lang="en-US" sz="2800" b="1" u="sng" kern="1200" dirty="0">
                <a:solidFill>
                  <a:srgbClr val="0000CC"/>
                </a:solidFill>
                <a:latin typeface="Calibri" pitchFamily="34" charset="0"/>
                <a:ea typeface="+mn-ea"/>
                <a:cs typeface="Calibri" pitchFamily="34" charset="0"/>
              </a:rPr>
              <a:t>natural, fleshly, and carnal, separated from God</a:t>
            </a:r>
            <a:r>
              <a:rPr lang="en-US" sz="2800" b="1" kern="1200" dirty="0">
                <a:solidFill>
                  <a:srgbClr val="000000"/>
                </a:solidFill>
                <a:latin typeface="Calibri" pitchFamily="34" charset="0"/>
                <a:cs typeface="Calibri" pitchFamily="34" charset="0"/>
              </a:rPr>
              <a:t>.</a:t>
            </a:r>
            <a:endParaRPr lang="en-US" sz="2800" b="1" kern="1200" dirty="0">
              <a:solidFill>
                <a:srgbClr val="0000CC"/>
              </a:solidFill>
              <a:latin typeface="Calibri" pitchFamily="34" charset="0"/>
              <a:ea typeface="+mn-ea"/>
              <a:cs typeface="Calibri" pitchFamily="34" charset="0"/>
            </a:endParaRPr>
          </a:p>
        </p:txBody>
      </p:sp>
      <p:sp>
        <p:nvSpPr>
          <p:cNvPr id="9" name="TextBox 8"/>
          <p:cNvSpPr txBox="1"/>
          <p:nvPr/>
        </p:nvSpPr>
        <p:spPr>
          <a:xfrm>
            <a:off x="0" y="0"/>
            <a:ext cx="1828800" cy="6858000"/>
          </a:xfrm>
          <a:prstGeom prst="rect">
            <a:avLst/>
          </a:prstGeom>
          <a:gradFill>
            <a:gsLst>
              <a:gs pos="0">
                <a:srgbClr val="DDEBCF"/>
              </a:gs>
              <a:gs pos="50000">
                <a:srgbClr val="9CB86E"/>
              </a:gs>
              <a:gs pos="100000">
                <a:srgbClr val="156B13"/>
              </a:gs>
            </a:gsLst>
            <a:lin ang="16200000" scaled="0"/>
          </a:gra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2" name="Picture 4"/>
          <p:cNvPicPr>
            <a:picLocks noChangeAspect="1" noChangeArrowheads="1"/>
          </p:cNvPicPr>
          <p:nvPr/>
        </p:nvPicPr>
        <p:blipFill>
          <a:blip r:embed="rId3" cstate="email">
            <a:lum bright="20000"/>
            <a:extLst>
              <a:ext uri="{28A0092B-C50C-407E-A947-70E740481C1C}">
                <a14:useLocalDpi xmlns:a14="http://schemas.microsoft.com/office/drawing/2010/main"/>
              </a:ext>
            </a:extLst>
          </a:blip>
          <a:srcRect/>
          <a:stretch>
            <a:fillRect/>
          </a:stretch>
        </p:blipFill>
        <p:spPr bwMode="auto">
          <a:xfrm>
            <a:off x="0" y="76200"/>
            <a:ext cx="1828800" cy="2209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5" name="Picture 1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020" y="2595918"/>
            <a:ext cx="1666759" cy="2286000"/>
          </a:xfrm>
          <a:prstGeom prst="rect">
            <a:avLst/>
          </a:prstGeom>
          <a:noFill/>
          <a:ln w="9525">
            <a:solidFill>
              <a:schemeClr val="bg2">
                <a:lumMod val="50000"/>
              </a:schemeClr>
            </a:solidFill>
            <a:miter lim="800000"/>
            <a:headEnd/>
            <a:tailEnd/>
          </a:ln>
          <a:effectLst/>
        </p:spPr>
      </p:pic>
      <p:pic>
        <p:nvPicPr>
          <p:cNvPr id="16" name="Picture 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293732" y="5257800"/>
            <a:ext cx="1241336" cy="1371600"/>
          </a:xfrm>
          <a:prstGeom prst="rect">
            <a:avLst/>
          </a:prstGeom>
        </p:spPr>
      </p:pic>
      <p:sp>
        <p:nvSpPr>
          <p:cNvPr id="17" name="Rectangle 2"/>
          <p:cNvSpPr txBox="1">
            <a:spLocks noChangeArrowheads="1"/>
          </p:cNvSpPr>
          <p:nvPr/>
        </p:nvSpPr>
        <p:spPr bwMode="auto">
          <a:xfrm>
            <a:off x="1828800" y="0"/>
            <a:ext cx="7315200" cy="1143000"/>
          </a:xfrm>
          <a:prstGeom prst="rect">
            <a:avLst/>
          </a:prstGeom>
          <a:noFill/>
          <a:ln w="12700" cap="sq">
            <a:noFill/>
            <a:miter lim="800000"/>
            <a:headEnd type="none" w="sm" len="sm"/>
            <a:tailEnd type="none" w="sm" len="sm"/>
          </a:ln>
        </p:spPr>
        <p:txBody>
          <a:bodyPr vert="horz" wrap="square" lIns="91440" tIns="45720" rIns="91440" bIns="45720" numCol="1" anchor="ctr" anchorCtr="0" compatLnSpc="1">
            <a:prstTxWarp prst="textNoShape">
              <a:avLst/>
            </a:prstTxWarp>
          </a:bodyPr>
          <a:lstStyle/>
          <a:p>
            <a:pPr marL="463550" lvl="0" indent="-463550">
              <a:buFont typeface="+mj-lt"/>
              <a:buAutoNum type="romanUcPeriod"/>
              <a:defRPr/>
            </a:pPr>
            <a:r>
              <a:rPr kumimoji="0" lang="en-US" sz="3200" b="1" i="1" u="none" strike="noStrike" kern="0" cap="none" spc="0" normalizeH="0" baseline="0" noProof="0" dirty="0">
                <a:ln>
                  <a:noFill/>
                </a:ln>
                <a:solidFill>
                  <a:srgbClr val="008080"/>
                </a:solidFill>
                <a:uLnTx/>
                <a:uFillTx/>
                <a:latin typeface="Calibri" pitchFamily="34" charset="0"/>
                <a:ea typeface="+mj-ea"/>
                <a:cs typeface="Calibri" pitchFamily="34" charset="0"/>
              </a:rPr>
              <a:t>Our </a:t>
            </a:r>
            <a:r>
              <a:rPr kumimoji="0" lang="en-US" sz="3200" b="1" i="1" u="sng" strike="noStrike" kern="0" cap="none" spc="0" normalizeH="0" baseline="0" noProof="0" dirty="0">
                <a:ln>
                  <a:noFill/>
                </a:ln>
                <a:solidFill>
                  <a:srgbClr val="008080"/>
                </a:solidFill>
                <a:uLnTx/>
                <a:uFillTx/>
                <a:latin typeface="Calibri" pitchFamily="34" charset="0"/>
                <a:ea typeface="+mj-ea"/>
                <a:cs typeface="Calibri" pitchFamily="34" charset="0"/>
              </a:rPr>
              <a:t>Personal</a:t>
            </a:r>
            <a:r>
              <a:rPr kumimoji="0" lang="en-US" sz="3200" b="1" i="1" u="none" strike="noStrike" kern="0" cap="none" spc="0" normalizeH="0" baseline="0" noProof="0" dirty="0">
                <a:ln>
                  <a:noFill/>
                </a:ln>
                <a:solidFill>
                  <a:srgbClr val="008080"/>
                </a:solidFill>
                <a:uLnTx/>
                <a:uFillTx/>
                <a:latin typeface="Calibri" pitchFamily="34" charset="0"/>
                <a:ea typeface="+mj-ea"/>
                <a:cs typeface="Calibri" pitchFamily="34" charset="0"/>
              </a:rPr>
              <a:t> History</a:t>
            </a:r>
            <a:r>
              <a:rPr kumimoji="0" lang="en-US" sz="3200" b="1" i="0" u="none" strike="noStrike" kern="0" cap="none" spc="0" normalizeH="0" baseline="0" noProof="0" dirty="0">
                <a:ln>
                  <a:noFill/>
                </a:ln>
                <a:solidFill>
                  <a:srgbClr val="008080"/>
                </a:solidFill>
                <a:uLnTx/>
                <a:uFillTx/>
                <a:latin typeface="Calibri" pitchFamily="34" charset="0"/>
                <a:ea typeface="+mj-ea"/>
                <a:cs typeface="Calibri" pitchFamily="34" charset="0"/>
              </a:rPr>
              <a:t> in the </a:t>
            </a:r>
            <a:r>
              <a:rPr lang="en-US" sz="3200" b="1" dirty="0">
                <a:solidFill>
                  <a:srgbClr val="008080"/>
                </a:solidFill>
                <a:latin typeface="Calibri" pitchFamily="34" charset="0"/>
                <a:cs typeface="Calibri" pitchFamily="34" charset="0"/>
              </a:rPr>
              <a:t>First</a:t>
            </a:r>
            <a:r>
              <a:rPr kumimoji="0" lang="en-US" sz="3200" b="1" i="0" u="none" strike="noStrike" kern="0" cap="none" spc="0" normalizeH="0" baseline="0" noProof="0" dirty="0">
                <a:ln>
                  <a:noFill/>
                </a:ln>
                <a:solidFill>
                  <a:srgbClr val="008080"/>
                </a:solidFill>
                <a:uLnTx/>
                <a:uFillTx/>
                <a:latin typeface="Calibri" pitchFamily="34" charset="0"/>
                <a:ea typeface="+mj-ea"/>
                <a:cs typeface="Calibri" pitchFamily="34" charset="0"/>
              </a:rPr>
              <a:t> Adam</a:t>
            </a:r>
            <a:r>
              <a:rPr lang="en-US" sz="3200" b="1" kern="0" dirty="0">
                <a:solidFill>
                  <a:srgbClr val="008080"/>
                </a:solidFill>
                <a:latin typeface="Calibri" pitchFamily="34" charset="0"/>
                <a:cs typeface="Calibri" pitchFamily="34" charset="0"/>
              </a:rPr>
              <a:t> – </a:t>
            </a:r>
            <a:r>
              <a:rPr lang="en-US" sz="3200" b="1" i="1" kern="0" dirty="0">
                <a:solidFill>
                  <a:srgbClr val="0000CC"/>
                </a:solidFill>
                <a:latin typeface="Calibri" pitchFamily="34" charset="0"/>
                <a:cs typeface="Calibri" pitchFamily="34" charset="0"/>
              </a:rPr>
              <a:t>The Problem</a:t>
            </a:r>
            <a:endParaRPr kumimoji="0" lang="en-US" sz="3200" b="1" i="0" u="none" strike="noStrike" kern="0" cap="none" spc="0" normalizeH="0" baseline="0" noProof="0" dirty="0">
              <a:ln>
                <a:noFill/>
              </a:ln>
              <a:solidFill>
                <a:srgbClr val="0000CC"/>
              </a:solidFill>
              <a:uLnTx/>
              <a:uFillTx/>
              <a:latin typeface="Calibri" pitchFamily="34" charset="0"/>
              <a:ea typeface="+mj-ea"/>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02" name="Rectangle 3"/>
          <p:cNvSpPr>
            <a:spLocks noGrp="1" noChangeArrowheads="1"/>
          </p:cNvSpPr>
          <p:nvPr>
            <p:ph type="subTitle" sz="quarter" idx="1"/>
          </p:nvPr>
        </p:nvSpPr>
        <p:spPr>
          <a:xfrm>
            <a:off x="1828800" y="1380744"/>
            <a:ext cx="7010400" cy="5324856"/>
          </a:xfrm>
        </p:spPr>
        <p:txBody>
          <a:bodyPr/>
          <a:lstStyle/>
          <a:p>
            <a:pPr marL="463550" lvl="0" indent="-463550">
              <a:spcBef>
                <a:spcPts val="600"/>
              </a:spcBef>
              <a:spcAft>
                <a:spcPts val="600"/>
              </a:spcAft>
              <a:buClr>
                <a:srgbClr val="6600CC">
                  <a:lumMod val="60000"/>
                  <a:lumOff val="40000"/>
                </a:srgbClr>
              </a:buClr>
              <a:buSzPct val="100000"/>
              <a:buFont typeface="+mj-lt"/>
              <a:buAutoNum type="alphaUcPeriod" startAt="2"/>
            </a:pPr>
            <a:r>
              <a:rPr lang="en-US" sz="2800" b="1" kern="1200" dirty="0">
                <a:solidFill>
                  <a:srgbClr val="000000"/>
                </a:solidFill>
                <a:latin typeface="Calibri" pitchFamily="34" charset="0"/>
                <a:cs typeface="Calibri" pitchFamily="34" charset="0"/>
              </a:rPr>
              <a:t>OUR </a:t>
            </a:r>
            <a:r>
              <a:rPr lang="en-US" sz="2800" b="1" u="sng" kern="1200" dirty="0">
                <a:solidFill>
                  <a:srgbClr val="000000"/>
                </a:solidFill>
                <a:latin typeface="Calibri" pitchFamily="34" charset="0"/>
                <a:cs typeface="Calibri" pitchFamily="34" charset="0"/>
              </a:rPr>
              <a:t>HISTORICAL</a:t>
            </a:r>
            <a:r>
              <a:rPr lang="en-US" sz="2800" b="1" kern="1200" dirty="0">
                <a:solidFill>
                  <a:srgbClr val="000000"/>
                </a:solidFill>
                <a:latin typeface="Calibri" pitchFamily="34" charset="0"/>
                <a:cs typeface="Calibri" pitchFamily="34" charset="0"/>
              </a:rPr>
              <a:t> RELATIONSHIP IN ADAM – </a:t>
            </a:r>
            <a:r>
              <a:rPr lang="en-US" sz="2800" b="1" kern="1200" dirty="0">
                <a:solidFill>
                  <a:srgbClr val="7030A0"/>
                </a:solidFill>
                <a:latin typeface="Calibri" pitchFamily="34" charset="0"/>
                <a:cs typeface="Calibri" pitchFamily="34" charset="0"/>
              </a:rPr>
              <a:t>3 FUNDAMENTAL ASPECTS</a:t>
            </a:r>
            <a:r>
              <a:rPr lang="en-US" sz="2800" b="1" kern="1200" dirty="0">
                <a:solidFill>
                  <a:srgbClr val="000000"/>
                </a:solidFill>
                <a:latin typeface="Calibri" pitchFamily="34" charset="0"/>
                <a:cs typeface="Calibri" pitchFamily="34" charset="0"/>
              </a:rPr>
              <a:t> </a:t>
            </a:r>
          </a:p>
          <a:p>
            <a:pPr marL="914400" indent="-450850">
              <a:spcBef>
                <a:spcPts val="600"/>
              </a:spcBef>
              <a:spcAft>
                <a:spcPts val="600"/>
              </a:spcAft>
              <a:buClr>
                <a:srgbClr val="008080"/>
              </a:buClr>
              <a:buSzPct val="105000"/>
              <a:buFont typeface="+mj-lt"/>
              <a:buAutoNum type="arabicParenR" startAt="2"/>
            </a:pPr>
            <a:r>
              <a:rPr lang="en-US" sz="2800" b="1" kern="1200" dirty="0">
                <a:solidFill>
                  <a:srgbClr val="000000"/>
                </a:solidFill>
                <a:latin typeface="Calibri" pitchFamily="34" charset="0"/>
                <a:cs typeface="Calibri" pitchFamily="34" charset="0"/>
              </a:rPr>
              <a:t>Our </a:t>
            </a:r>
            <a:r>
              <a:rPr lang="en-US" sz="2800" b="1" u="sng" kern="1200" dirty="0">
                <a:solidFill>
                  <a:srgbClr val="0000CC"/>
                </a:solidFill>
                <a:latin typeface="Calibri" pitchFamily="34" charset="0"/>
                <a:cs typeface="Calibri" pitchFamily="34" charset="0"/>
              </a:rPr>
              <a:t>Nature</a:t>
            </a:r>
            <a:r>
              <a:rPr lang="en-US" sz="2800" b="1" kern="1200" dirty="0">
                <a:solidFill>
                  <a:srgbClr val="000000"/>
                </a:solidFill>
                <a:latin typeface="Calibri" pitchFamily="34" charset="0"/>
                <a:cs typeface="Calibri" pitchFamily="34" charset="0"/>
              </a:rPr>
              <a:t> of Sin (Adam-</a:t>
            </a:r>
            <a:r>
              <a:rPr lang="en-US" sz="2800" b="1" kern="1200" dirty="0">
                <a:solidFill>
                  <a:srgbClr val="0000CC"/>
                </a:solidFill>
                <a:latin typeface="Calibri" pitchFamily="34" charset="0"/>
                <a:cs typeface="Calibri" pitchFamily="34" charset="0"/>
              </a:rPr>
              <a:t>nature</a:t>
            </a:r>
            <a:r>
              <a:rPr lang="en-US" sz="2800" b="1" kern="1200" dirty="0">
                <a:solidFill>
                  <a:srgbClr val="000000"/>
                </a:solidFill>
                <a:latin typeface="Calibri" pitchFamily="34" charset="0"/>
                <a:cs typeface="Calibri" pitchFamily="34" charset="0"/>
              </a:rPr>
              <a:t>) </a:t>
            </a:r>
          </a:p>
          <a:p>
            <a:pPr marL="1377950" lvl="3" indent="-447675" algn="just">
              <a:spcBef>
                <a:spcPts val="600"/>
              </a:spcBef>
              <a:spcAft>
                <a:spcPts val="600"/>
              </a:spcAft>
              <a:buClr>
                <a:srgbClr val="008080"/>
              </a:buClr>
              <a:buSzPct val="105000"/>
              <a:buFont typeface="+mj-lt"/>
              <a:buAutoNum type="alphaLcParenR" startAt="3"/>
            </a:pPr>
            <a:r>
              <a:rPr lang="en-US" sz="2800" b="1" kern="1200" dirty="0">
                <a:solidFill>
                  <a:srgbClr val="000000"/>
                </a:solidFill>
                <a:latin typeface="Calibri" pitchFamily="34" charset="0"/>
                <a:cs typeface="Calibri" pitchFamily="34" charset="0"/>
              </a:rPr>
              <a:t>Our </a:t>
            </a:r>
            <a:r>
              <a:rPr lang="en-US" sz="2800" b="1" kern="1200" dirty="0" err="1">
                <a:solidFill>
                  <a:srgbClr val="000000"/>
                </a:solidFill>
                <a:latin typeface="Calibri" pitchFamily="34" charset="0"/>
                <a:cs typeface="Calibri" pitchFamily="34" charset="0"/>
              </a:rPr>
              <a:t>Adamic</a:t>
            </a:r>
            <a:r>
              <a:rPr lang="en-US" sz="2800" b="1" kern="1200" dirty="0">
                <a:solidFill>
                  <a:srgbClr val="000000"/>
                </a:solidFill>
                <a:latin typeface="Calibri" pitchFamily="34" charset="0"/>
                <a:cs typeface="Calibri" pitchFamily="34" charset="0"/>
              </a:rPr>
              <a:t> nature can </a:t>
            </a:r>
            <a:r>
              <a:rPr lang="en-US" sz="2800" b="1" u="sng" kern="1200" dirty="0">
                <a:solidFill>
                  <a:srgbClr val="0000CC"/>
                </a:solidFill>
                <a:latin typeface="Calibri" pitchFamily="34" charset="0"/>
                <a:ea typeface="+mn-ea"/>
                <a:cs typeface="Calibri" pitchFamily="34" charset="0"/>
              </a:rPr>
              <a:t>NEVER</a:t>
            </a:r>
            <a:r>
              <a:rPr lang="en-US" sz="2800" b="1" kern="1200" dirty="0">
                <a:solidFill>
                  <a:srgbClr val="000000"/>
                </a:solidFill>
                <a:latin typeface="Calibri" pitchFamily="34" charset="0"/>
                <a:cs typeface="Calibri" pitchFamily="34" charset="0"/>
              </a:rPr>
              <a:t> change, </a:t>
            </a:r>
            <a:r>
              <a:rPr lang="en-US" sz="2800" b="1" u="sng" kern="1200" dirty="0">
                <a:solidFill>
                  <a:srgbClr val="0000CC"/>
                </a:solidFill>
                <a:latin typeface="Calibri" pitchFamily="34" charset="0"/>
                <a:ea typeface="+mn-ea"/>
                <a:cs typeface="Calibri" pitchFamily="34" charset="0"/>
              </a:rPr>
              <a:t>NEVER</a:t>
            </a:r>
            <a:r>
              <a:rPr lang="en-US" sz="2800" b="1" kern="1200" dirty="0">
                <a:solidFill>
                  <a:srgbClr val="000000"/>
                </a:solidFill>
                <a:latin typeface="Calibri" pitchFamily="34" charset="0"/>
                <a:cs typeface="Calibri" pitchFamily="34" charset="0"/>
              </a:rPr>
              <a:t> be improved, </a:t>
            </a:r>
            <a:r>
              <a:rPr lang="en-US" sz="2800" b="1" u="sng" kern="1200" dirty="0">
                <a:solidFill>
                  <a:srgbClr val="0000CC"/>
                </a:solidFill>
                <a:latin typeface="Calibri" pitchFamily="34" charset="0"/>
                <a:ea typeface="+mn-ea"/>
                <a:cs typeface="Calibri" pitchFamily="34" charset="0"/>
              </a:rPr>
              <a:t>NEVER</a:t>
            </a:r>
            <a:r>
              <a:rPr lang="en-US" sz="2800" b="1" kern="1200" dirty="0">
                <a:solidFill>
                  <a:srgbClr val="000000"/>
                </a:solidFill>
                <a:latin typeface="Calibri" pitchFamily="34" charset="0"/>
                <a:cs typeface="Calibri" pitchFamily="34" charset="0"/>
              </a:rPr>
              <a:t> be reformed, </a:t>
            </a:r>
            <a:r>
              <a:rPr lang="en-US" sz="2800" b="1" u="sng" kern="1200" dirty="0">
                <a:solidFill>
                  <a:srgbClr val="0000CC"/>
                </a:solidFill>
                <a:latin typeface="Calibri" pitchFamily="34" charset="0"/>
                <a:ea typeface="+mn-ea"/>
                <a:cs typeface="Calibri" pitchFamily="34" charset="0"/>
              </a:rPr>
              <a:t>NEVER</a:t>
            </a:r>
            <a:r>
              <a:rPr lang="en-US" sz="2800" b="1" kern="1200" dirty="0">
                <a:solidFill>
                  <a:srgbClr val="000000"/>
                </a:solidFill>
                <a:latin typeface="Calibri" pitchFamily="34" charset="0"/>
                <a:cs typeface="Calibri" pitchFamily="34" charset="0"/>
              </a:rPr>
              <a:t> be rehabilitated  because “in Adam”, we are </a:t>
            </a:r>
            <a:r>
              <a:rPr lang="en-US" sz="2800" b="1" u="sng" kern="1200" dirty="0">
                <a:solidFill>
                  <a:srgbClr val="0000CC"/>
                </a:solidFill>
                <a:latin typeface="Calibri" pitchFamily="34" charset="0"/>
                <a:ea typeface="+mn-ea"/>
                <a:cs typeface="Calibri" pitchFamily="34" charset="0"/>
              </a:rPr>
              <a:t>entirely self-centered; totally and irreparably against God</a:t>
            </a:r>
            <a:r>
              <a:rPr lang="en-US" sz="2800" b="1" kern="1200" dirty="0">
                <a:solidFill>
                  <a:srgbClr val="000000"/>
                </a:solidFill>
                <a:latin typeface="Calibri" pitchFamily="34" charset="0"/>
                <a:cs typeface="Calibri" pitchFamily="34" charset="0"/>
              </a:rPr>
              <a:t>.</a:t>
            </a:r>
          </a:p>
        </p:txBody>
      </p:sp>
      <p:sp>
        <p:nvSpPr>
          <p:cNvPr id="9" name="TextBox 8"/>
          <p:cNvSpPr txBox="1"/>
          <p:nvPr/>
        </p:nvSpPr>
        <p:spPr>
          <a:xfrm>
            <a:off x="0" y="0"/>
            <a:ext cx="1828800" cy="6858000"/>
          </a:xfrm>
          <a:prstGeom prst="rect">
            <a:avLst/>
          </a:prstGeom>
          <a:gradFill>
            <a:gsLst>
              <a:gs pos="0">
                <a:srgbClr val="DDEBCF"/>
              </a:gs>
              <a:gs pos="50000">
                <a:srgbClr val="9CB86E"/>
              </a:gs>
              <a:gs pos="100000">
                <a:srgbClr val="156B13"/>
              </a:gs>
            </a:gsLst>
            <a:lin ang="16200000" scaled="0"/>
          </a:gra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1" name="Picture 4"/>
          <p:cNvPicPr>
            <a:picLocks noChangeAspect="1" noChangeArrowheads="1"/>
          </p:cNvPicPr>
          <p:nvPr/>
        </p:nvPicPr>
        <p:blipFill>
          <a:blip r:embed="rId4" cstate="email">
            <a:lum bright="20000"/>
            <a:extLst>
              <a:ext uri="{28A0092B-C50C-407E-A947-70E740481C1C}">
                <a14:useLocalDpi xmlns:a14="http://schemas.microsoft.com/office/drawing/2010/main"/>
              </a:ext>
            </a:extLst>
          </a:blip>
          <a:srcRect/>
          <a:stretch>
            <a:fillRect/>
          </a:stretch>
        </p:blipFill>
        <p:spPr bwMode="auto">
          <a:xfrm>
            <a:off x="0" y="76200"/>
            <a:ext cx="1828800" cy="2209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5" name="Picture 1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020" y="2595918"/>
            <a:ext cx="1666759" cy="2286000"/>
          </a:xfrm>
          <a:prstGeom prst="rect">
            <a:avLst/>
          </a:prstGeom>
          <a:noFill/>
          <a:ln w="9525">
            <a:solidFill>
              <a:schemeClr val="bg2">
                <a:lumMod val="50000"/>
              </a:schemeClr>
            </a:solidFill>
            <a:miter lim="800000"/>
            <a:headEnd/>
            <a:tailEnd/>
          </a:ln>
          <a:effectLst/>
        </p:spPr>
      </p:pic>
      <p:pic>
        <p:nvPicPr>
          <p:cNvPr id="16" name="Picture 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293732" y="5257800"/>
            <a:ext cx="1241336" cy="1371600"/>
          </a:xfrm>
          <a:prstGeom prst="rect">
            <a:avLst/>
          </a:prstGeom>
        </p:spPr>
      </p:pic>
      <p:sp>
        <p:nvSpPr>
          <p:cNvPr id="17" name="Rectangle 2"/>
          <p:cNvSpPr txBox="1">
            <a:spLocks noChangeArrowheads="1"/>
          </p:cNvSpPr>
          <p:nvPr/>
        </p:nvSpPr>
        <p:spPr bwMode="auto">
          <a:xfrm>
            <a:off x="1828800" y="0"/>
            <a:ext cx="7315200" cy="1143000"/>
          </a:xfrm>
          <a:prstGeom prst="rect">
            <a:avLst/>
          </a:prstGeom>
          <a:noFill/>
          <a:ln w="12700" cap="sq">
            <a:noFill/>
            <a:miter lim="800000"/>
            <a:headEnd type="none" w="sm" len="sm"/>
            <a:tailEnd type="none" w="sm" len="sm"/>
          </a:ln>
        </p:spPr>
        <p:txBody>
          <a:bodyPr vert="horz" wrap="square" lIns="91440" tIns="45720" rIns="91440" bIns="45720" numCol="1" anchor="ctr" anchorCtr="0" compatLnSpc="1">
            <a:prstTxWarp prst="textNoShape">
              <a:avLst/>
            </a:prstTxWarp>
          </a:bodyPr>
          <a:lstStyle/>
          <a:p>
            <a:pPr marL="463550" lvl="0" indent="-463550">
              <a:buFont typeface="+mj-lt"/>
              <a:buAutoNum type="romanUcPeriod"/>
              <a:defRPr/>
            </a:pPr>
            <a:r>
              <a:rPr kumimoji="0" lang="en-US" sz="3200" b="1" i="1" u="none" strike="noStrike" kern="0" cap="none" spc="0" normalizeH="0" baseline="0" noProof="0" dirty="0">
                <a:ln>
                  <a:noFill/>
                </a:ln>
                <a:solidFill>
                  <a:srgbClr val="008080"/>
                </a:solidFill>
                <a:uLnTx/>
                <a:uFillTx/>
                <a:latin typeface="Calibri" pitchFamily="34" charset="0"/>
                <a:ea typeface="+mj-ea"/>
                <a:cs typeface="Calibri" pitchFamily="34" charset="0"/>
              </a:rPr>
              <a:t>Our </a:t>
            </a:r>
            <a:r>
              <a:rPr kumimoji="0" lang="en-US" sz="3200" b="1" i="1" u="sng" strike="noStrike" kern="0" cap="none" spc="0" normalizeH="0" baseline="0" noProof="0" dirty="0">
                <a:ln>
                  <a:noFill/>
                </a:ln>
                <a:solidFill>
                  <a:srgbClr val="008080"/>
                </a:solidFill>
                <a:uLnTx/>
                <a:uFillTx/>
                <a:latin typeface="Calibri" pitchFamily="34" charset="0"/>
                <a:ea typeface="+mj-ea"/>
                <a:cs typeface="Calibri" pitchFamily="34" charset="0"/>
              </a:rPr>
              <a:t>Personal</a:t>
            </a:r>
            <a:r>
              <a:rPr kumimoji="0" lang="en-US" sz="3200" b="1" i="1" u="none" strike="noStrike" kern="0" cap="none" spc="0" normalizeH="0" baseline="0" noProof="0" dirty="0">
                <a:ln>
                  <a:noFill/>
                </a:ln>
                <a:solidFill>
                  <a:srgbClr val="008080"/>
                </a:solidFill>
                <a:uLnTx/>
                <a:uFillTx/>
                <a:latin typeface="Calibri" pitchFamily="34" charset="0"/>
                <a:ea typeface="+mj-ea"/>
                <a:cs typeface="Calibri" pitchFamily="34" charset="0"/>
              </a:rPr>
              <a:t> History</a:t>
            </a:r>
            <a:r>
              <a:rPr kumimoji="0" lang="en-US" sz="3200" b="1" i="0" u="none" strike="noStrike" kern="0" cap="none" spc="0" normalizeH="0" baseline="0" noProof="0" dirty="0">
                <a:ln>
                  <a:noFill/>
                </a:ln>
                <a:solidFill>
                  <a:srgbClr val="008080"/>
                </a:solidFill>
                <a:uLnTx/>
                <a:uFillTx/>
                <a:latin typeface="Calibri" pitchFamily="34" charset="0"/>
                <a:ea typeface="+mj-ea"/>
                <a:cs typeface="Calibri" pitchFamily="34" charset="0"/>
              </a:rPr>
              <a:t> in the </a:t>
            </a:r>
            <a:r>
              <a:rPr lang="en-US" sz="3200" b="1" dirty="0">
                <a:solidFill>
                  <a:srgbClr val="008080"/>
                </a:solidFill>
                <a:latin typeface="Calibri" pitchFamily="34" charset="0"/>
                <a:cs typeface="Calibri" pitchFamily="34" charset="0"/>
              </a:rPr>
              <a:t>First</a:t>
            </a:r>
            <a:r>
              <a:rPr kumimoji="0" lang="en-US" sz="3200" b="1" i="0" u="none" strike="noStrike" kern="0" cap="none" spc="0" normalizeH="0" baseline="0" noProof="0" dirty="0">
                <a:ln>
                  <a:noFill/>
                </a:ln>
                <a:solidFill>
                  <a:srgbClr val="008080"/>
                </a:solidFill>
                <a:uLnTx/>
                <a:uFillTx/>
                <a:latin typeface="Calibri" pitchFamily="34" charset="0"/>
                <a:ea typeface="+mj-ea"/>
                <a:cs typeface="Calibri" pitchFamily="34" charset="0"/>
              </a:rPr>
              <a:t> Adam</a:t>
            </a:r>
            <a:r>
              <a:rPr lang="en-US" sz="3200" b="1" kern="0" dirty="0">
                <a:solidFill>
                  <a:srgbClr val="008080"/>
                </a:solidFill>
                <a:latin typeface="Calibri" pitchFamily="34" charset="0"/>
                <a:cs typeface="Calibri" pitchFamily="34" charset="0"/>
              </a:rPr>
              <a:t> – </a:t>
            </a:r>
            <a:r>
              <a:rPr lang="en-US" sz="3200" b="1" i="1" kern="0" dirty="0">
                <a:solidFill>
                  <a:srgbClr val="0000CC"/>
                </a:solidFill>
                <a:latin typeface="Calibri" pitchFamily="34" charset="0"/>
                <a:cs typeface="Calibri" pitchFamily="34" charset="0"/>
              </a:rPr>
              <a:t>The Problem</a:t>
            </a:r>
            <a:endParaRPr kumimoji="0" lang="en-US" sz="3200" b="1" i="0" u="none" strike="noStrike" kern="0" cap="none" spc="0" normalizeH="0" baseline="0" noProof="0" dirty="0">
              <a:ln>
                <a:noFill/>
              </a:ln>
              <a:solidFill>
                <a:srgbClr val="0000CC"/>
              </a:solidFill>
              <a:uLnTx/>
              <a:uFillTx/>
              <a:latin typeface="Calibri" pitchFamily="34" charset="0"/>
              <a:ea typeface="+mj-ea"/>
              <a:cs typeface="Calibri" pitchFamily="34" charset="0"/>
            </a:endParaRPr>
          </a:p>
        </p:txBody>
      </p:sp>
    </p:spTree>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7279" y="95596"/>
            <a:ext cx="7130521" cy="6675120"/>
          </a:xfrm>
          <a:prstGeom prst="rect">
            <a:avLst/>
          </a:prstGeom>
        </p:spPr>
      </p:pic>
      <p:sp>
        <p:nvSpPr>
          <p:cNvPr id="9" name="TextBox 8"/>
          <p:cNvSpPr txBox="1"/>
          <p:nvPr/>
        </p:nvSpPr>
        <p:spPr>
          <a:xfrm>
            <a:off x="0" y="0"/>
            <a:ext cx="1828800" cy="6858000"/>
          </a:xfrm>
          <a:prstGeom prst="rect">
            <a:avLst/>
          </a:prstGeom>
          <a:gradFill>
            <a:gsLst>
              <a:gs pos="0">
                <a:srgbClr val="DDEBCF"/>
              </a:gs>
              <a:gs pos="50000">
                <a:srgbClr val="9CB86E"/>
              </a:gs>
              <a:gs pos="100000">
                <a:srgbClr val="156B13"/>
              </a:gs>
            </a:gsLst>
            <a:lin ang="16200000" scaled="0"/>
          </a:gra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3" name="Picture 4"/>
          <p:cNvPicPr>
            <a:picLocks noChangeAspect="1" noChangeArrowheads="1"/>
          </p:cNvPicPr>
          <p:nvPr/>
        </p:nvPicPr>
        <p:blipFill>
          <a:blip r:embed="rId4" cstate="email">
            <a:lum bright="20000"/>
            <a:extLst>
              <a:ext uri="{28A0092B-C50C-407E-A947-70E740481C1C}">
                <a14:useLocalDpi xmlns:a14="http://schemas.microsoft.com/office/drawing/2010/main"/>
              </a:ext>
            </a:extLst>
          </a:blip>
          <a:srcRect/>
          <a:stretch>
            <a:fillRect/>
          </a:stretch>
        </p:blipFill>
        <p:spPr bwMode="auto">
          <a:xfrm>
            <a:off x="0" y="76200"/>
            <a:ext cx="1828800" cy="2209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Rectangle 3"/>
          <p:cNvSpPr>
            <a:spLocks noGrp="1" noChangeArrowheads="1"/>
          </p:cNvSpPr>
          <p:nvPr>
            <p:ph type="subTitle" idx="1"/>
          </p:nvPr>
        </p:nvSpPr>
        <p:spPr>
          <a:xfrm>
            <a:off x="1983719" y="76200"/>
            <a:ext cx="7010400" cy="1600200"/>
          </a:xfrm>
          <a:noFill/>
          <a:ln>
            <a:noFill/>
          </a:ln>
        </p:spPr>
        <p:txBody>
          <a:bodyPr/>
          <a:lstStyle/>
          <a:p>
            <a:pPr marL="3175" lvl="6" indent="0" algn="ctr">
              <a:spcBef>
                <a:spcPts val="0"/>
              </a:spcBef>
              <a:spcAft>
                <a:spcPts val="600"/>
              </a:spcAft>
              <a:buClr>
                <a:srgbClr val="008080"/>
              </a:buClr>
              <a:buSzPct val="105000"/>
              <a:buNone/>
            </a:pPr>
            <a:r>
              <a:rPr lang="en-US" sz="3200" b="1" kern="1200" dirty="0">
                <a:solidFill>
                  <a:srgbClr val="000000"/>
                </a:solidFill>
                <a:latin typeface="Calibri" pitchFamily="34" charset="0"/>
                <a:ea typeface="+mn-ea"/>
                <a:cs typeface="Calibri" pitchFamily="34" charset="0"/>
              </a:rPr>
              <a:t>Eph. 2:3</a:t>
            </a:r>
          </a:p>
          <a:p>
            <a:pPr marL="3175" lvl="6" indent="0" algn="just">
              <a:spcBef>
                <a:spcPts val="0"/>
              </a:spcBef>
              <a:spcAft>
                <a:spcPts val="600"/>
              </a:spcAft>
              <a:buClr>
                <a:srgbClr val="008080"/>
              </a:buClr>
              <a:buSzPct val="105000"/>
              <a:buNone/>
            </a:pPr>
            <a:r>
              <a:rPr lang="en-US" sz="2800" b="1" kern="1200" dirty="0">
                <a:solidFill>
                  <a:srgbClr val="000000"/>
                </a:solidFill>
                <a:latin typeface="Calibri" pitchFamily="34" charset="0"/>
                <a:ea typeface="+mn-ea"/>
                <a:cs typeface="Calibri" pitchFamily="34" charset="0"/>
              </a:rPr>
              <a:t>[in Adam], we are “</a:t>
            </a:r>
            <a:r>
              <a:rPr lang="en-US" sz="2800" b="1" u="sng" kern="1200" dirty="0">
                <a:solidFill>
                  <a:srgbClr val="C00000"/>
                </a:solidFill>
                <a:latin typeface="Calibri" pitchFamily="34" charset="0"/>
                <a:ea typeface="+mn-ea"/>
                <a:cs typeface="Calibri" pitchFamily="34" charset="0"/>
              </a:rPr>
              <a:t>by nature</a:t>
            </a:r>
            <a:r>
              <a:rPr lang="en-US" sz="2800" b="1" kern="1200" dirty="0">
                <a:solidFill>
                  <a:srgbClr val="C00000"/>
                </a:solidFill>
                <a:latin typeface="Calibri" pitchFamily="34" charset="0"/>
                <a:ea typeface="+mn-ea"/>
                <a:cs typeface="Calibri" pitchFamily="34" charset="0"/>
              </a:rPr>
              <a:t> </a:t>
            </a:r>
            <a:r>
              <a:rPr lang="en-US" sz="2800" b="1" kern="1200" dirty="0">
                <a:solidFill>
                  <a:srgbClr val="000000"/>
                </a:solidFill>
                <a:latin typeface="Calibri" pitchFamily="34" charset="0"/>
                <a:ea typeface="+mn-ea"/>
                <a:cs typeface="Calibri" pitchFamily="34" charset="0"/>
              </a:rPr>
              <a:t>the children of wrath (NASB)</a:t>
            </a:r>
          </a:p>
          <a:p>
            <a:pPr marL="3175" lvl="6" indent="0" algn="just">
              <a:spcBef>
                <a:spcPts val="0"/>
              </a:spcBef>
              <a:spcAft>
                <a:spcPts val="600"/>
              </a:spcAft>
              <a:buClr>
                <a:srgbClr val="008080"/>
              </a:buClr>
              <a:buSzPct val="105000"/>
              <a:buNone/>
            </a:pPr>
            <a:endParaRPr lang="en-US" sz="2800" b="1" kern="1200" dirty="0">
              <a:solidFill>
                <a:srgbClr val="000000"/>
              </a:solidFill>
              <a:latin typeface="Calibri" pitchFamily="34" charset="0"/>
              <a:ea typeface="+mn-ea"/>
              <a:cs typeface="Calibri" pitchFamily="34" charset="0"/>
            </a:endParaRPr>
          </a:p>
          <a:p>
            <a:pPr marL="3175" lvl="6" indent="0" algn="just">
              <a:spcBef>
                <a:spcPts val="0"/>
              </a:spcBef>
              <a:spcAft>
                <a:spcPts val="600"/>
              </a:spcAft>
              <a:buClr>
                <a:srgbClr val="008080"/>
              </a:buClr>
              <a:buSzPct val="105000"/>
              <a:buNone/>
            </a:pPr>
            <a:endParaRPr lang="en-US" sz="2800" b="1" kern="1200" dirty="0">
              <a:solidFill>
                <a:srgbClr val="000000"/>
              </a:solidFill>
              <a:latin typeface="Calibri" pitchFamily="34" charset="0"/>
              <a:ea typeface="+mn-ea"/>
              <a:cs typeface="Calibri" pitchFamily="34" charset="0"/>
            </a:endParaRPr>
          </a:p>
        </p:txBody>
      </p:sp>
      <p:pic>
        <p:nvPicPr>
          <p:cNvPr id="15" name="Picture 1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020" y="2595918"/>
            <a:ext cx="1666759" cy="2286000"/>
          </a:xfrm>
          <a:prstGeom prst="rect">
            <a:avLst/>
          </a:prstGeom>
          <a:noFill/>
          <a:ln w="9525">
            <a:solidFill>
              <a:schemeClr val="bg2">
                <a:lumMod val="50000"/>
              </a:schemeClr>
            </a:solidFill>
            <a:miter lim="800000"/>
            <a:headEnd/>
            <a:tailEnd/>
          </a:ln>
          <a:effectLst/>
        </p:spPr>
      </p:pic>
      <p:pic>
        <p:nvPicPr>
          <p:cNvPr id="16" name="Picture 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293732" y="5257800"/>
            <a:ext cx="1241336" cy="1371600"/>
          </a:xfrm>
          <a:prstGeom prst="rect">
            <a:avLst/>
          </a:prstGeom>
        </p:spPr>
      </p:pic>
      <p:sp>
        <p:nvSpPr>
          <p:cNvPr id="2" name="Rectangle 1"/>
          <p:cNvSpPr/>
          <p:nvPr/>
        </p:nvSpPr>
        <p:spPr>
          <a:xfrm>
            <a:off x="1983719" y="1527244"/>
            <a:ext cx="7010399" cy="2816156"/>
          </a:xfrm>
          <a:prstGeom prst="rect">
            <a:avLst/>
          </a:prstGeom>
        </p:spPr>
        <p:txBody>
          <a:bodyPr wrap="square">
            <a:spAutoFit/>
          </a:bodyPr>
          <a:lstStyle/>
          <a:p>
            <a:pPr marL="3175" lvl="6" indent="0" algn="ctr">
              <a:spcBef>
                <a:spcPts val="0"/>
              </a:spcBef>
              <a:spcAft>
                <a:spcPts val="600"/>
              </a:spcAft>
              <a:buClr>
                <a:srgbClr val="008080"/>
              </a:buClr>
              <a:buSzPct val="105000"/>
              <a:buNone/>
            </a:pPr>
            <a:r>
              <a:rPr lang="en-US" sz="3200" b="1" dirty="0">
                <a:solidFill>
                  <a:srgbClr val="000000"/>
                </a:solidFill>
                <a:latin typeface="Calibri" pitchFamily="34" charset="0"/>
                <a:cs typeface="Calibri" pitchFamily="34" charset="0"/>
              </a:rPr>
              <a:t>1 Cor. 2:14</a:t>
            </a:r>
          </a:p>
          <a:p>
            <a:pPr marL="3175" lvl="6" indent="0" algn="just">
              <a:spcBef>
                <a:spcPts val="0"/>
              </a:spcBef>
              <a:spcAft>
                <a:spcPts val="600"/>
              </a:spcAft>
              <a:buClr>
                <a:srgbClr val="008080"/>
              </a:buClr>
              <a:buSzPct val="105000"/>
              <a:buNone/>
            </a:pPr>
            <a:r>
              <a:rPr lang="en-US" sz="2800" b="1" dirty="0">
                <a:solidFill>
                  <a:srgbClr val="000000"/>
                </a:solidFill>
                <a:latin typeface="Calibri" pitchFamily="34" charset="0"/>
                <a:cs typeface="Calibri" pitchFamily="34" charset="0"/>
              </a:rPr>
              <a:t>“…the </a:t>
            </a:r>
            <a:r>
              <a:rPr lang="en-US" sz="2800" b="1" u="sng" dirty="0">
                <a:solidFill>
                  <a:srgbClr val="C00000"/>
                </a:solidFill>
                <a:latin typeface="Calibri" pitchFamily="34" charset="0"/>
                <a:cs typeface="Calibri" pitchFamily="34" charset="0"/>
              </a:rPr>
              <a:t>natural man</a:t>
            </a:r>
            <a:r>
              <a:rPr lang="en-US" sz="2800" b="1" dirty="0">
                <a:solidFill>
                  <a:srgbClr val="000000"/>
                </a:solidFill>
                <a:latin typeface="Calibri" pitchFamily="34" charset="0"/>
                <a:cs typeface="Calibri" pitchFamily="34" charset="0"/>
              </a:rPr>
              <a:t> (the “in Adam” man) does not receive the things of the Spirit of God, for they are foolishness to him; nor can he know them, because they are spiritually discerned.” (NASB)</a:t>
            </a:r>
          </a:p>
        </p:txBody>
      </p:sp>
      <p:sp>
        <p:nvSpPr>
          <p:cNvPr id="11" name="Rectangle 3"/>
          <p:cNvSpPr txBox="1">
            <a:spLocks noChangeArrowheads="1"/>
          </p:cNvSpPr>
          <p:nvPr/>
        </p:nvSpPr>
        <p:spPr bwMode="auto">
          <a:xfrm>
            <a:off x="1981200" y="4114800"/>
            <a:ext cx="7010400" cy="1600200"/>
          </a:xfrm>
          <a:prstGeom prst="rect">
            <a:avLst/>
          </a:prstGeom>
          <a:noFill/>
          <a:ln w="12700" cap="sq">
            <a:noFill/>
            <a:miter lim="800000"/>
            <a:headEnd type="none" w="sm" len="sm"/>
            <a:tailEnd type="none" w="sm" len="sm"/>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tx2"/>
              </a:buClr>
              <a:buSzPct val="90000"/>
              <a:buFont typeface="Symbol" pitchFamily="18" charset="2"/>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175" lvl="6" indent="0" algn="ctr">
              <a:spcBef>
                <a:spcPts val="0"/>
              </a:spcBef>
              <a:spcAft>
                <a:spcPts val="600"/>
              </a:spcAft>
              <a:buClr>
                <a:srgbClr val="008080"/>
              </a:buClr>
              <a:buSzPct val="105000"/>
              <a:buFontTx/>
              <a:buNone/>
            </a:pPr>
            <a:r>
              <a:rPr lang="en-US" sz="3200" b="1" kern="1200" dirty="0">
                <a:solidFill>
                  <a:srgbClr val="000000"/>
                </a:solidFill>
                <a:latin typeface="Calibri" pitchFamily="34" charset="0"/>
                <a:ea typeface="+mn-ea"/>
                <a:cs typeface="Calibri" pitchFamily="34" charset="0"/>
              </a:rPr>
              <a:t>John 3:6</a:t>
            </a:r>
          </a:p>
          <a:p>
            <a:pPr marL="3175" lvl="6" indent="0" algn="just">
              <a:spcBef>
                <a:spcPts val="0"/>
              </a:spcBef>
              <a:spcAft>
                <a:spcPts val="600"/>
              </a:spcAft>
              <a:buClr>
                <a:srgbClr val="008080"/>
              </a:buClr>
              <a:buSzPct val="105000"/>
              <a:buFontTx/>
              <a:buNone/>
            </a:pPr>
            <a:r>
              <a:rPr lang="en-US" sz="2800" b="1" kern="1200" dirty="0">
                <a:solidFill>
                  <a:srgbClr val="000000"/>
                </a:solidFill>
                <a:latin typeface="Calibri" pitchFamily="34" charset="0"/>
                <a:cs typeface="Calibri" pitchFamily="34" charset="0"/>
              </a:rPr>
              <a:t>“That which is born of the </a:t>
            </a:r>
            <a:r>
              <a:rPr lang="en-US" sz="2800" b="1" u="sng" kern="1200" dirty="0">
                <a:solidFill>
                  <a:srgbClr val="C00000"/>
                </a:solidFill>
                <a:latin typeface="Calibri" pitchFamily="34" charset="0"/>
                <a:ea typeface="+mn-ea"/>
                <a:cs typeface="Calibri" pitchFamily="34" charset="0"/>
              </a:rPr>
              <a:t>flesh is flesh</a:t>
            </a:r>
            <a:r>
              <a:rPr lang="en-US" sz="2800" b="1" kern="1200" dirty="0">
                <a:solidFill>
                  <a:srgbClr val="000000"/>
                </a:solidFill>
                <a:latin typeface="Calibri" pitchFamily="34" charset="0"/>
                <a:cs typeface="Calibri" pitchFamily="34" charset="0"/>
              </a:rPr>
              <a:t>” (NASB)</a:t>
            </a:r>
          </a:p>
          <a:p>
            <a:pPr marL="3175" lvl="6" indent="0" algn="just">
              <a:spcBef>
                <a:spcPts val="0"/>
              </a:spcBef>
              <a:spcAft>
                <a:spcPts val="600"/>
              </a:spcAft>
              <a:buClr>
                <a:srgbClr val="008080"/>
              </a:buClr>
              <a:buSzPct val="105000"/>
              <a:buFontTx/>
              <a:buNone/>
            </a:pPr>
            <a:endParaRPr lang="en-US" sz="2800" b="1" kern="1200" dirty="0">
              <a:solidFill>
                <a:srgbClr val="000000"/>
              </a:solidFill>
              <a:latin typeface="Calibri" pitchFamily="34" charset="0"/>
              <a:ea typeface="+mn-ea"/>
              <a:cs typeface="Calibri" pitchFamily="34" charset="0"/>
            </a:endParaRPr>
          </a:p>
          <a:p>
            <a:pPr marL="3175" lvl="6" indent="0" algn="just">
              <a:spcBef>
                <a:spcPts val="0"/>
              </a:spcBef>
              <a:spcAft>
                <a:spcPts val="600"/>
              </a:spcAft>
              <a:buClr>
                <a:srgbClr val="008080"/>
              </a:buClr>
              <a:buSzPct val="105000"/>
              <a:buFontTx/>
              <a:buNone/>
            </a:pPr>
            <a:endParaRPr lang="en-US" sz="2800" b="1" kern="1200" dirty="0">
              <a:solidFill>
                <a:srgbClr val="000000"/>
              </a:solidFill>
              <a:latin typeface="Calibri" pitchFamily="34" charset="0"/>
              <a:ea typeface="+mn-ea"/>
              <a:cs typeface="Calibri" pitchFamily="34" charset="0"/>
            </a:endParaRPr>
          </a:p>
        </p:txBody>
      </p:sp>
    </p:spTree>
    <p:extLst>
      <p:ext uri="{BB962C8B-B14F-4D97-AF65-F5344CB8AC3E}">
        <p14:creationId xmlns:p14="http://schemas.microsoft.com/office/powerpoint/2010/main" val="227159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7279" y="95596"/>
            <a:ext cx="7130521" cy="6675120"/>
          </a:xfrm>
          <a:prstGeom prst="rect">
            <a:avLst/>
          </a:prstGeom>
        </p:spPr>
      </p:pic>
      <p:sp>
        <p:nvSpPr>
          <p:cNvPr id="9" name="TextBox 8"/>
          <p:cNvSpPr txBox="1"/>
          <p:nvPr/>
        </p:nvSpPr>
        <p:spPr>
          <a:xfrm>
            <a:off x="0" y="0"/>
            <a:ext cx="1828800" cy="6858000"/>
          </a:xfrm>
          <a:prstGeom prst="rect">
            <a:avLst/>
          </a:prstGeom>
          <a:gradFill>
            <a:gsLst>
              <a:gs pos="0">
                <a:srgbClr val="DDEBCF"/>
              </a:gs>
              <a:gs pos="50000">
                <a:srgbClr val="9CB86E"/>
              </a:gs>
              <a:gs pos="100000">
                <a:srgbClr val="156B13"/>
              </a:gs>
            </a:gsLst>
            <a:lin ang="16200000" scaled="0"/>
          </a:gra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3" name="Picture 4"/>
          <p:cNvPicPr>
            <a:picLocks noChangeAspect="1" noChangeArrowheads="1"/>
          </p:cNvPicPr>
          <p:nvPr/>
        </p:nvPicPr>
        <p:blipFill>
          <a:blip r:embed="rId4" cstate="email">
            <a:lum bright="20000"/>
            <a:extLst>
              <a:ext uri="{28A0092B-C50C-407E-A947-70E740481C1C}">
                <a14:useLocalDpi xmlns:a14="http://schemas.microsoft.com/office/drawing/2010/main"/>
              </a:ext>
            </a:extLst>
          </a:blip>
          <a:srcRect/>
          <a:stretch>
            <a:fillRect/>
          </a:stretch>
        </p:blipFill>
        <p:spPr bwMode="auto">
          <a:xfrm>
            <a:off x="0" y="76200"/>
            <a:ext cx="1828800" cy="2209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2" name="Rectangle 11"/>
          <p:cNvSpPr/>
          <p:nvPr/>
        </p:nvSpPr>
        <p:spPr>
          <a:xfrm>
            <a:off x="0" y="3064133"/>
            <a:ext cx="1828800" cy="646331"/>
          </a:xfrm>
          <a:prstGeom prst="rect">
            <a:avLst/>
          </a:prstGeom>
        </p:spPr>
        <p:txBody>
          <a:bodyPr wrap="square">
            <a:spAutoFit/>
          </a:bodyPr>
          <a:lstStyle/>
          <a:p>
            <a:r>
              <a:rPr lang="en-US" sz="1800" b="1" dirty="0">
                <a:solidFill>
                  <a:srgbClr val="C00000"/>
                </a:solidFill>
                <a:latin typeface="Calibri" pitchFamily="34" charset="0"/>
                <a:cs typeface="Calibri" pitchFamily="34" charset="0"/>
              </a:rPr>
              <a:t>*flesh =  </a:t>
            </a:r>
            <a:r>
              <a:rPr lang="en-US" sz="1800" b="1" dirty="0" err="1">
                <a:solidFill>
                  <a:srgbClr val="C00000"/>
                </a:solidFill>
                <a:latin typeface="Calibri" pitchFamily="34" charset="0"/>
                <a:cs typeface="Calibri" pitchFamily="34" charset="0"/>
              </a:rPr>
              <a:t>Adamic</a:t>
            </a:r>
            <a:r>
              <a:rPr lang="en-US" sz="1800" b="1" dirty="0">
                <a:solidFill>
                  <a:srgbClr val="C00000"/>
                </a:solidFill>
                <a:latin typeface="Calibri" pitchFamily="34" charset="0"/>
                <a:cs typeface="Calibri" pitchFamily="34" charset="0"/>
              </a:rPr>
              <a:t>, sin nature</a:t>
            </a:r>
          </a:p>
        </p:txBody>
      </p:sp>
      <p:pic>
        <p:nvPicPr>
          <p:cNvPr id="15" name="Picture 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293732" y="5257800"/>
            <a:ext cx="1241336" cy="1371600"/>
          </a:xfrm>
          <a:prstGeom prst="rect">
            <a:avLst/>
          </a:prstGeom>
        </p:spPr>
      </p:pic>
      <p:sp>
        <p:nvSpPr>
          <p:cNvPr id="4" name="Rectangle 3"/>
          <p:cNvSpPr/>
          <p:nvPr/>
        </p:nvSpPr>
        <p:spPr>
          <a:xfrm>
            <a:off x="1954338" y="1295400"/>
            <a:ext cx="7113461" cy="1461939"/>
          </a:xfrm>
          <a:prstGeom prst="rect">
            <a:avLst/>
          </a:prstGeom>
        </p:spPr>
        <p:txBody>
          <a:bodyPr wrap="square">
            <a:spAutoFit/>
          </a:bodyPr>
          <a:lstStyle/>
          <a:p>
            <a:pPr marL="0" lvl="3" indent="0" algn="ctr" defTabSz="857250">
              <a:spcBef>
                <a:spcPts val="0"/>
              </a:spcBef>
              <a:spcAft>
                <a:spcPts val="600"/>
              </a:spcAft>
              <a:buClr>
                <a:srgbClr val="008080"/>
              </a:buClr>
              <a:buSzPct val="90000"/>
              <a:buNone/>
            </a:pPr>
            <a:r>
              <a:rPr lang="en-US" sz="3200" b="1" dirty="0">
                <a:solidFill>
                  <a:schemeClr val="tx1">
                    <a:lumMod val="10000"/>
                  </a:schemeClr>
                </a:solidFill>
                <a:latin typeface="Calibri" panose="020F0502020204030204" pitchFamily="34" charset="0"/>
              </a:rPr>
              <a:t>Rom. 8:5</a:t>
            </a:r>
          </a:p>
          <a:p>
            <a:pPr marL="0" lvl="3" indent="0" algn="just" defTabSz="857250">
              <a:spcBef>
                <a:spcPts val="0"/>
              </a:spcBef>
              <a:spcAft>
                <a:spcPts val="600"/>
              </a:spcAft>
              <a:buClr>
                <a:srgbClr val="008080"/>
              </a:buClr>
              <a:buSzPct val="90000"/>
              <a:buNone/>
            </a:pPr>
            <a:r>
              <a:rPr lang="en-US" sz="2600" b="1" dirty="0">
                <a:solidFill>
                  <a:schemeClr val="tx1">
                    <a:lumMod val="10000"/>
                  </a:schemeClr>
                </a:solidFill>
                <a:latin typeface="Calibri" panose="020F0502020204030204" pitchFamily="34" charset="0"/>
              </a:rPr>
              <a:t>For those who live according to </a:t>
            </a:r>
            <a:r>
              <a:rPr lang="en-US" sz="2600" b="1" u="sng" dirty="0">
                <a:solidFill>
                  <a:srgbClr val="C00000"/>
                </a:solidFill>
                <a:latin typeface="Calibri" pitchFamily="34" charset="0"/>
                <a:cs typeface="Calibri" pitchFamily="34" charset="0"/>
              </a:rPr>
              <a:t>the flesh</a:t>
            </a:r>
            <a:r>
              <a:rPr lang="en-US" sz="2600" b="1" dirty="0">
                <a:solidFill>
                  <a:schemeClr val="tx1">
                    <a:lumMod val="10000"/>
                  </a:schemeClr>
                </a:solidFill>
                <a:latin typeface="Calibri" panose="020F0502020204030204" pitchFamily="34" charset="0"/>
              </a:rPr>
              <a:t>* set their minds on the things of </a:t>
            </a:r>
            <a:r>
              <a:rPr lang="en-US" sz="2600" b="1" u="sng" dirty="0">
                <a:solidFill>
                  <a:srgbClr val="C00000"/>
                </a:solidFill>
                <a:latin typeface="Calibri" pitchFamily="34" charset="0"/>
                <a:cs typeface="Calibri" pitchFamily="34" charset="0"/>
              </a:rPr>
              <a:t>the flesh</a:t>
            </a:r>
            <a:r>
              <a:rPr lang="en-US" sz="2600" b="1" dirty="0">
                <a:solidFill>
                  <a:srgbClr val="C00000"/>
                </a:solidFill>
                <a:latin typeface="Calibri" pitchFamily="34" charset="0"/>
                <a:cs typeface="Calibri" pitchFamily="34" charset="0"/>
              </a:rPr>
              <a:t> </a:t>
            </a:r>
            <a:r>
              <a:rPr lang="en-US" sz="2600" b="1" dirty="0">
                <a:solidFill>
                  <a:schemeClr val="tx1">
                    <a:lumMod val="10000"/>
                  </a:schemeClr>
                </a:solidFill>
                <a:latin typeface="Calibri" panose="020F0502020204030204" pitchFamily="34" charset="0"/>
              </a:rPr>
              <a:t>…” (NASB)</a:t>
            </a:r>
          </a:p>
        </p:txBody>
      </p:sp>
      <p:sp>
        <p:nvSpPr>
          <p:cNvPr id="5" name="Rectangle 4"/>
          <p:cNvSpPr/>
          <p:nvPr/>
        </p:nvSpPr>
        <p:spPr>
          <a:xfrm>
            <a:off x="1954338" y="2900333"/>
            <a:ext cx="7037262" cy="2662267"/>
          </a:xfrm>
          <a:prstGeom prst="rect">
            <a:avLst/>
          </a:prstGeom>
        </p:spPr>
        <p:txBody>
          <a:bodyPr wrap="square">
            <a:spAutoFit/>
          </a:bodyPr>
          <a:lstStyle/>
          <a:p>
            <a:pPr marL="0" lvl="3" indent="0" algn="ctr" defTabSz="857250">
              <a:spcBef>
                <a:spcPts val="0"/>
              </a:spcBef>
              <a:spcAft>
                <a:spcPts val="600"/>
              </a:spcAft>
              <a:buClr>
                <a:srgbClr val="008080"/>
              </a:buClr>
              <a:buSzPct val="90000"/>
              <a:buNone/>
            </a:pPr>
            <a:r>
              <a:rPr lang="en-US" sz="3200" b="1" dirty="0">
                <a:solidFill>
                  <a:schemeClr val="tx1">
                    <a:lumMod val="10000"/>
                  </a:schemeClr>
                </a:solidFill>
                <a:latin typeface="Calibri" panose="020F0502020204030204" pitchFamily="34" charset="0"/>
              </a:rPr>
              <a:t>Rom. 8:7-8 </a:t>
            </a:r>
          </a:p>
          <a:p>
            <a:pPr marL="0" lvl="3" indent="0" algn="just" defTabSz="857250">
              <a:spcBef>
                <a:spcPts val="0"/>
              </a:spcBef>
              <a:spcAft>
                <a:spcPts val="0"/>
              </a:spcAft>
              <a:buClr>
                <a:srgbClr val="008080"/>
              </a:buClr>
              <a:buSzPct val="90000"/>
              <a:buNone/>
            </a:pPr>
            <a:r>
              <a:rPr lang="en-US" sz="2600" b="1" baseline="30000" dirty="0">
                <a:solidFill>
                  <a:schemeClr val="tx1">
                    <a:lumMod val="10000"/>
                  </a:schemeClr>
                </a:solidFill>
                <a:latin typeface="Calibri" panose="020F0502020204030204" pitchFamily="34" charset="0"/>
              </a:rPr>
              <a:t>7</a:t>
            </a:r>
            <a:r>
              <a:rPr lang="en-US" sz="2600" b="1" dirty="0">
                <a:solidFill>
                  <a:schemeClr val="tx1">
                    <a:lumMod val="10000"/>
                  </a:schemeClr>
                </a:solidFill>
                <a:latin typeface="Calibri" panose="020F0502020204030204" pitchFamily="34" charset="0"/>
              </a:rPr>
              <a:t> Because the </a:t>
            </a:r>
            <a:r>
              <a:rPr lang="en-US" sz="2600" b="1" u="sng" dirty="0">
                <a:solidFill>
                  <a:srgbClr val="C00000"/>
                </a:solidFill>
                <a:latin typeface="Calibri" pitchFamily="34" charset="0"/>
                <a:cs typeface="Calibri" pitchFamily="34" charset="0"/>
              </a:rPr>
              <a:t>carnal mind</a:t>
            </a:r>
            <a:r>
              <a:rPr lang="en-US" sz="2600" b="1" dirty="0">
                <a:solidFill>
                  <a:schemeClr val="tx1">
                    <a:lumMod val="10000"/>
                  </a:schemeClr>
                </a:solidFill>
                <a:latin typeface="Calibri" panose="020F0502020204030204" pitchFamily="34" charset="0"/>
              </a:rPr>
              <a:t> (the </a:t>
            </a:r>
            <a:r>
              <a:rPr lang="en-US" sz="2600" b="1" dirty="0" err="1">
                <a:solidFill>
                  <a:schemeClr val="tx1">
                    <a:lumMod val="10000"/>
                  </a:schemeClr>
                </a:solidFill>
                <a:latin typeface="Calibri" panose="020F0502020204030204" pitchFamily="34" charset="0"/>
              </a:rPr>
              <a:t>Adamic</a:t>
            </a:r>
            <a:r>
              <a:rPr lang="en-US" sz="2600" b="1" dirty="0">
                <a:solidFill>
                  <a:schemeClr val="tx1">
                    <a:lumMod val="10000"/>
                  </a:schemeClr>
                </a:solidFill>
                <a:latin typeface="Calibri" panose="020F0502020204030204" pitchFamily="34" charset="0"/>
              </a:rPr>
              <a:t> thinking process) is enmity against God; for it is not subject to the law of God, nor indeed can be. </a:t>
            </a:r>
            <a:r>
              <a:rPr lang="en-US" sz="2600" b="1" baseline="30000" dirty="0">
                <a:solidFill>
                  <a:schemeClr val="tx1">
                    <a:lumMod val="10000"/>
                  </a:schemeClr>
                </a:solidFill>
                <a:latin typeface="Calibri" panose="020F0502020204030204" pitchFamily="34" charset="0"/>
              </a:rPr>
              <a:t>8</a:t>
            </a:r>
            <a:r>
              <a:rPr lang="en-US" sz="2600" b="1" dirty="0">
                <a:solidFill>
                  <a:schemeClr val="tx1">
                    <a:lumMod val="10000"/>
                  </a:schemeClr>
                </a:solidFill>
                <a:latin typeface="Calibri" panose="020F0502020204030204" pitchFamily="34" charset="0"/>
              </a:rPr>
              <a:t> So then, those who are in </a:t>
            </a:r>
            <a:r>
              <a:rPr lang="en-US" sz="2600" b="1" u="sng" dirty="0">
                <a:solidFill>
                  <a:srgbClr val="C00000"/>
                </a:solidFill>
                <a:latin typeface="Calibri" pitchFamily="34" charset="0"/>
                <a:cs typeface="Calibri" pitchFamily="34" charset="0"/>
              </a:rPr>
              <a:t>the flesh</a:t>
            </a:r>
            <a:r>
              <a:rPr lang="en-US" sz="2600" b="1" dirty="0">
                <a:solidFill>
                  <a:srgbClr val="C00000"/>
                </a:solidFill>
                <a:latin typeface="Calibri" pitchFamily="34" charset="0"/>
                <a:cs typeface="Calibri" pitchFamily="34" charset="0"/>
              </a:rPr>
              <a:t> </a:t>
            </a:r>
            <a:r>
              <a:rPr lang="en-US" sz="2600" b="1" dirty="0">
                <a:solidFill>
                  <a:schemeClr val="tx1">
                    <a:lumMod val="10000"/>
                  </a:schemeClr>
                </a:solidFill>
                <a:latin typeface="Calibri" panose="020F0502020204030204" pitchFamily="34" charset="0"/>
              </a:rPr>
              <a:t>cannot please God. (NASB)</a:t>
            </a:r>
          </a:p>
        </p:txBody>
      </p:sp>
      <p:sp>
        <p:nvSpPr>
          <p:cNvPr id="6" name="Rectangle 5"/>
          <p:cNvSpPr/>
          <p:nvPr/>
        </p:nvSpPr>
        <p:spPr>
          <a:xfrm>
            <a:off x="1981200" y="158115"/>
            <a:ext cx="7037262" cy="984885"/>
          </a:xfrm>
          <a:prstGeom prst="rect">
            <a:avLst/>
          </a:prstGeom>
        </p:spPr>
        <p:txBody>
          <a:bodyPr wrap="square">
            <a:spAutoFit/>
          </a:bodyPr>
          <a:lstStyle/>
          <a:p>
            <a:pPr marL="0" lvl="3" indent="0" algn="ctr" defTabSz="857250">
              <a:spcBef>
                <a:spcPts val="0"/>
              </a:spcBef>
              <a:spcAft>
                <a:spcPts val="0"/>
              </a:spcAft>
              <a:buClr>
                <a:srgbClr val="008080"/>
              </a:buClr>
              <a:buSzPct val="90000"/>
              <a:buNone/>
            </a:pPr>
            <a:r>
              <a:rPr lang="en-US" sz="3200" b="1" dirty="0">
                <a:solidFill>
                  <a:schemeClr val="tx1">
                    <a:lumMod val="10000"/>
                  </a:schemeClr>
                </a:solidFill>
                <a:latin typeface="Calibri" panose="020F0502020204030204" pitchFamily="34" charset="0"/>
              </a:rPr>
              <a:t>Rom. 7:14</a:t>
            </a:r>
          </a:p>
          <a:p>
            <a:pPr marL="0" lvl="3" indent="0" algn="ctr" defTabSz="857250">
              <a:spcBef>
                <a:spcPts val="0"/>
              </a:spcBef>
              <a:spcAft>
                <a:spcPts val="0"/>
              </a:spcAft>
              <a:buClr>
                <a:srgbClr val="008080"/>
              </a:buClr>
              <a:buSzPct val="90000"/>
              <a:buNone/>
            </a:pPr>
            <a:r>
              <a:rPr lang="en-US" sz="2600" b="1" dirty="0">
                <a:solidFill>
                  <a:schemeClr val="tx1">
                    <a:lumMod val="10000"/>
                  </a:schemeClr>
                </a:solidFill>
                <a:latin typeface="Calibri" panose="020F0502020204030204" pitchFamily="34" charset="0"/>
              </a:rPr>
              <a:t>I am </a:t>
            </a:r>
            <a:r>
              <a:rPr lang="en-US" sz="2600" b="1" u="sng" dirty="0">
                <a:solidFill>
                  <a:srgbClr val="C00000"/>
                </a:solidFill>
                <a:latin typeface="Calibri" pitchFamily="34" charset="0"/>
                <a:cs typeface="Calibri" pitchFamily="34" charset="0"/>
              </a:rPr>
              <a:t>carnal</a:t>
            </a:r>
            <a:r>
              <a:rPr lang="en-US" sz="2600" b="1" dirty="0">
                <a:solidFill>
                  <a:schemeClr val="tx1">
                    <a:lumMod val="10000"/>
                  </a:schemeClr>
                </a:solidFill>
                <a:latin typeface="Calibri" panose="020F0502020204030204" pitchFamily="34" charset="0"/>
              </a:rPr>
              <a:t> [in Adam], sold under sin” (NASB)</a:t>
            </a:r>
            <a:endParaRPr lang="en-US" dirty="0"/>
          </a:p>
        </p:txBody>
      </p:sp>
    </p:spTree>
    <p:extLst>
      <p:ext uri="{BB962C8B-B14F-4D97-AF65-F5344CB8AC3E}">
        <p14:creationId xmlns:p14="http://schemas.microsoft.com/office/powerpoint/2010/main" val="3306134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02" name="Rectangle 3"/>
          <p:cNvSpPr>
            <a:spLocks noGrp="1" noChangeArrowheads="1"/>
          </p:cNvSpPr>
          <p:nvPr>
            <p:ph type="subTitle" idx="1"/>
          </p:nvPr>
        </p:nvSpPr>
        <p:spPr>
          <a:xfrm>
            <a:off x="1828800" y="1371600"/>
            <a:ext cx="6858000" cy="3886200"/>
          </a:xfrm>
        </p:spPr>
        <p:txBody>
          <a:bodyPr/>
          <a:lstStyle/>
          <a:p>
            <a:pPr marL="463550" indent="-463550">
              <a:spcBef>
                <a:spcPts val="600"/>
              </a:spcBef>
              <a:spcAft>
                <a:spcPts val="600"/>
              </a:spcAft>
              <a:buClr>
                <a:srgbClr val="6600CC">
                  <a:lumMod val="60000"/>
                  <a:lumOff val="40000"/>
                </a:srgbClr>
              </a:buClr>
              <a:buSzPct val="100000"/>
              <a:buFont typeface="+mj-lt"/>
              <a:buAutoNum type="alphaUcPeriod" startAt="2"/>
            </a:pPr>
            <a:r>
              <a:rPr lang="en-US" sz="2800" b="1" kern="1200" dirty="0">
                <a:solidFill>
                  <a:srgbClr val="000000"/>
                </a:solidFill>
                <a:latin typeface="Calibri" pitchFamily="34" charset="0"/>
                <a:cs typeface="Calibri" pitchFamily="34" charset="0"/>
              </a:rPr>
              <a:t>OUR </a:t>
            </a:r>
            <a:r>
              <a:rPr lang="en-US" sz="2800" b="1" u="sng" kern="1200" dirty="0">
                <a:solidFill>
                  <a:srgbClr val="000000"/>
                </a:solidFill>
                <a:latin typeface="Calibri" pitchFamily="34" charset="0"/>
                <a:cs typeface="Calibri" pitchFamily="34" charset="0"/>
              </a:rPr>
              <a:t>HISTORICAL</a:t>
            </a:r>
            <a:r>
              <a:rPr lang="en-US" sz="2800" b="1" kern="1200" dirty="0">
                <a:solidFill>
                  <a:srgbClr val="000000"/>
                </a:solidFill>
                <a:latin typeface="Calibri" pitchFamily="34" charset="0"/>
                <a:cs typeface="Calibri" pitchFamily="34" charset="0"/>
              </a:rPr>
              <a:t> RELATIONSHIP IN ADAM – </a:t>
            </a:r>
            <a:r>
              <a:rPr lang="en-US" sz="2800" b="1" kern="1200" dirty="0">
                <a:solidFill>
                  <a:srgbClr val="7030A0"/>
                </a:solidFill>
                <a:latin typeface="Calibri" pitchFamily="34" charset="0"/>
                <a:cs typeface="Calibri" pitchFamily="34" charset="0"/>
              </a:rPr>
              <a:t>3 FUNDAMENTAL ASPECTS </a:t>
            </a:r>
          </a:p>
          <a:p>
            <a:pPr marL="914400" indent="-450850">
              <a:spcBef>
                <a:spcPts val="600"/>
              </a:spcBef>
              <a:spcAft>
                <a:spcPts val="600"/>
              </a:spcAft>
              <a:buClr>
                <a:srgbClr val="008080"/>
              </a:buClr>
              <a:buSzPct val="105000"/>
              <a:buFont typeface="+mj-lt"/>
              <a:buAutoNum type="alphaUcPeriod" startAt="2"/>
            </a:pPr>
            <a:r>
              <a:rPr lang="en-US" sz="2800" b="1" kern="1200" dirty="0">
                <a:solidFill>
                  <a:srgbClr val="000000"/>
                </a:solidFill>
                <a:latin typeface="Calibri" pitchFamily="34" charset="0"/>
                <a:cs typeface="Calibri" pitchFamily="34" charset="0"/>
              </a:rPr>
              <a:t>Our </a:t>
            </a:r>
            <a:r>
              <a:rPr lang="en-US" sz="2800" b="1" u="sng" kern="1200" dirty="0">
                <a:solidFill>
                  <a:srgbClr val="006600"/>
                </a:solidFill>
                <a:latin typeface="Calibri" pitchFamily="34" charset="0"/>
                <a:cs typeface="Calibri" pitchFamily="34" charset="0"/>
              </a:rPr>
              <a:t>Personal</a:t>
            </a:r>
            <a:r>
              <a:rPr lang="en-US" sz="2800" b="1" kern="1200" dirty="0">
                <a:solidFill>
                  <a:srgbClr val="000000"/>
                </a:solidFill>
                <a:latin typeface="Calibri" pitchFamily="34" charset="0"/>
                <a:cs typeface="Calibri" pitchFamily="34" charset="0"/>
              </a:rPr>
              <a:t> Sins (Adam-</a:t>
            </a:r>
            <a:r>
              <a:rPr lang="en-US" sz="2800" b="1" kern="1200" dirty="0">
                <a:solidFill>
                  <a:srgbClr val="006600"/>
                </a:solidFill>
                <a:latin typeface="Calibri" pitchFamily="34" charset="0"/>
                <a:cs typeface="Calibri" pitchFamily="34" charset="0"/>
              </a:rPr>
              <a:t>practice</a:t>
            </a:r>
            <a:r>
              <a:rPr lang="en-US" sz="2800" b="1" kern="1200" dirty="0">
                <a:solidFill>
                  <a:srgbClr val="000000"/>
                </a:solidFill>
                <a:latin typeface="Calibri" pitchFamily="34" charset="0"/>
                <a:cs typeface="Calibri" pitchFamily="34" charset="0"/>
              </a:rPr>
              <a:t>)</a:t>
            </a:r>
          </a:p>
          <a:p>
            <a:pPr marL="1377950" lvl="3" indent="-446088" algn="just">
              <a:spcBef>
                <a:spcPts val="600"/>
              </a:spcBef>
              <a:spcAft>
                <a:spcPts val="600"/>
              </a:spcAft>
              <a:buClr>
                <a:srgbClr val="008080"/>
              </a:buClr>
              <a:buSzPct val="105000"/>
              <a:buFont typeface="+mj-lt"/>
              <a:buAutoNum type="alphaLcParenR"/>
            </a:pPr>
            <a:r>
              <a:rPr lang="en-US" sz="2800" b="1" kern="1200" dirty="0">
                <a:solidFill>
                  <a:srgbClr val="000000"/>
                </a:solidFill>
                <a:latin typeface="Calibri" pitchFamily="34" charset="0"/>
                <a:cs typeface="Calibri" pitchFamily="34" charset="0"/>
              </a:rPr>
              <a:t>“In Adam”, we have grown up to be sinners by </a:t>
            </a:r>
            <a:r>
              <a:rPr lang="en-US" sz="2800" b="1" u="sng" kern="1200" dirty="0">
                <a:solidFill>
                  <a:srgbClr val="0000CC"/>
                </a:solidFill>
                <a:latin typeface="Calibri" pitchFamily="34" charset="0"/>
                <a:ea typeface="+mn-ea"/>
                <a:cs typeface="Calibri" pitchFamily="34" charset="0"/>
              </a:rPr>
              <a:t>CHOICE</a:t>
            </a:r>
            <a:r>
              <a:rPr lang="en-US" sz="2800" b="1" kern="1200" dirty="0">
                <a:solidFill>
                  <a:srgbClr val="000000"/>
                </a:solidFill>
                <a:latin typeface="Calibri" pitchFamily="34" charset="0"/>
                <a:cs typeface="Calibri" pitchFamily="34" charset="0"/>
              </a:rPr>
              <a:t> and </a:t>
            </a:r>
            <a:r>
              <a:rPr lang="en-US" sz="2800" b="1" u="sng" kern="1200" dirty="0">
                <a:solidFill>
                  <a:srgbClr val="0000CC"/>
                </a:solidFill>
                <a:latin typeface="Calibri" pitchFamily="34" charset="0"/>
                <a:ea typeface="+mn-ea"/>
                <a:cs typeface="Calibri" pitchFamily="34" charset="0"/>
              </a:rPr>
              <a:t>PRACTICE</a:t>
            </a:r>
            <a:r>
              <a:rPr lang="en-US" sz="2800" b="1" kern="1200" dirty="0">
                <a:solidFill>
                  <a:srgbClr val="000000"/>
                </a:solidFill>
                <a:latin typeface="Calibri" pitchFamily="34" charset="0"/>
                <a:ea typeface="+mn-ea"/>
                <a:cs typeface="Calibri" pitchFamily="34" charset="0"/>
              </a:rPr>
              <a:t> because t</a:t>
            </a:r>
            <a:r>
              <a:rPr lang="en-US" sz="2800" b="1" kern="1200" dirty="0">
                <a:solidFill>
                  <a:srgbClr val="000000"/>
                </a:solidFill>
                <a:latin typeface="Calibri" pitchFamily="34" charset="0"/>
                <a:cs typeface="Calibri" pitchFamily="34" charset="0"/>
              </a:rPr>
              <a:t>he inherent product of a sinful nature is sinful behavior. The practical result of our being “in Adam” is stated in Scripture:</a:t>
            </a:r>
          </a:p>
        </p:txBody>
      </p:sp>
      <p:sp>
        <p:nvSpPr>
          <p:cNvPr id="9" name="TextBox 8"/>
          <p:cNvSpPr txBox="1"/>
          <p:nvPr/>
        </p:nvSpPr>
        <p:spPr>
          <a:xfrm>
            <a:off x="0" y="0"/>
            <a:ext cx="1828800" cy="6858000"/>
          </a:xfrm>
          <a:prstGeom prst="rect">
            <a:avLst/>
          </a:prstGeom>
          <a:gradFill>
            <a:gsLst>
              <a:gs pos="0">
                <a:srgbClr val="DDEBCF"/>
              </a:gs>
              <a:gs pos="50000">
                <a:srgbClr val="9CB86E"/>
              </a:gs>
              <a:gs pos="100000">
                <a:srgbClr val="156B13"/>
              </a:gs>
            </a:gsLst>
            <a:lin ang="16200000" scaled="0"/>
          </a:gra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1" name="Picture 4"/>
          <p:cNvPicPr>
            <a:picLocks noChangeAspect="1" noChangeArrowheads="1"/>
          </p:cNvPicPr>
          <p:nvPr/>
        </p:nvPicPr>
        <p:blipFill>
          <a:blip r:embed="rId3" cstate="email">
            <a:lum bright="20000"/>
            <a:extLst>
              <a:ext uri="{28A0092B-C50C-407E-A947-70E740481C1C}">
                <a14:useLocalDpi xmlns:a14="http://schemas.microsoft.com/office/drawing/2010/main"/>
              </a:ext>
            </a:extLst>
          </a:blip>
          <a:srcRect/>
          <a:stretch>
            <a:fillRect/>
          </a:stretch>
        </p:blipFill>
        <p:spPr bwMode="auto">
          <a:xfrm>
            <a:off x="0" y="76200"/>
            <a:ext cx="1828800" cy="2209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4" name="Picture 1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020" y="2595918"/>
            <a:ext cx="1666759" cy="2286000"/>
          </a:xfrm>
          <a:prstGeom prst="rect">
            <a:avLst/>
          </a:prstGeom>
          <a:noFill/>
          <a:ln w="9525">
            <a:solidFill>
              <a:schemeClr val="bg2">
                <a:lumMod val="50000"/>
              </a:schemeClr>
            </a:solidFill>
            <a:miter lim="800000"/>
            <a:headEnd/>
            <a:tailEnd/>
          </a:ln>
          <a:effectLst/>
        </p:spPr>
      </p:pic>
      <p:pic>
        <p:nvPicPr>
          <p:cNvPr id="15" name="Picture 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293732" y="5257800"/>
            <a:ext cx="1241336" cy="1371600"/>
          </a:xfrm>
          <a:prstGeom prst="rect">
            <a:avLst/>
          </a:prstGeom>
        </p:spPr>
      </p:pic>
      <p:sp>
        <p:nvSpPr>
          <p:cNvPr id="16" name="Rectangle 2"/>
          <p:cNvSpPr txBox="1">
            <a:spLocks noChangeArrowheads="1"/>
          </p:cNvSpPr>
          <p:nvPr/>
        </p:nvSpPr>
        <p:spPr bwMode="auto">
          <a:xfrm>
            <a:off x="1828800" y="0"/>
            <a:ext cx="7315200" cy="1143000"/>
          </a:xfrm>
          <a:prstGeom prst="rect">
            <a:avLst/>
          </a:prstGeom>
          <a:noFill/>
          <a:ln w="12700" cap="sq">
            <a:noFill/>
            <a:miter lim="800000"/>
            <a:headEnd type="none" w="sm" len="sm"/>
            <a:tailEnd type="none" w="sm" len="sm"/>
          </a:ln>
        </p:spPr>
        <p:txBody>
          <a:bodyPr vert="horz" wrap="square" lIns="91440" tIns="45720" rIns="91440" bIns="45720" numCol="1" anchor="ctr" anchorCtr="0" compatLnSpc="1">
            <a:prstTxWarp prst="textNoShape">
              <a:avLst/>
            </a:prstTxWarp>
          </a:bodyPr>
          <a:lstStyle/>
          <a:p>
            <a:pPr marL="463550" lvl="0" indent="-463550">
              <a:buFont typeface="+mj-lt"/>
              <a:buAutoNum type="romanUcPeriod"/>
              <a:defRPr/>
            </a:pPr>
            <a:r>
              <a:rPr kumimoji="0" lang="en-US" sz="3200" b="1" i="1" u="none" strike="noStrike" kern="0" cap="none" spc="0" normalizeH="0" baseline="0" noProof="0" dirty="0">
                <a:ln>
                  <a:noFill/>
                </a:ln>
                <a:solidFill>
                  <a:srgbClr val="008080"/>
                </a:solidFill>
                <a:uLnTx/>
                <a:uFillTx/>
                <a:latin typeface="Calibri" pitchFamily="34" charset="0"/>
                <a:ea typeface="+mj-ea"/>
                <a:cs typeface="Calibri" pitchFamily="34" charset="0"/>
              </a:rPr>
              <a:t>Our </a:t>
            </a:r>
            <a:r>
              <a:rPr kumimoji="0" lang="en-US" sz="3200" b="1" i="1" u="sng" strike="noStrike" kern="0" cap="none" spc="0" normalizeH="0" baseline="0" noProof="0" dirty="0">
                <a:ln>
                  <a:noFill/>
                </a:ln>
                <a:solidFill>
                  <a:srgbClr val="008080"/>
                </a:solidFill>
                <a:uLnTx/>
                <a:uFillTx/>
                <a:latin typeface="Calibri" pitchFamily="34" charset="0"/>
                <a:ea typeface="+mj-ea"/>
                <a:cs typeface="Calibri" pitchFamily="34" charset="0"/>
              </a:rPr>
              <a:t>Personal</a:t>
            </a:r>
            <a:r>
              <a:rPr kumimoji="0" lang="en-US" sz="3200" b="1" i="1" u="none" strike="noStrike" kern="0" cap="none" spc="0" normalizeH="0" baseline="0" noProof="0" dirty="0">
                <a:ln>
                  <a:noFill/>
                </a:ln>
                <a:solidFill>
                  <a:srgbClr val="008080"/>
                </a:solidFill>
                <a:uLnTx/>
                <a:uFillTx/>
                <a:latin typeface="Calibri" pitchFamily="34" charset="0"/>
                <a:ea typeface="+mj-ea"/>
                <a:cs typeface="Calibri" pitchFamily="34" charset="0"/>
              </a:rPr>
              <a:t> History</a:t>
            </a:r>
            <a:r>
              <a:rPr kumimoji="0" lang="en-US" sz="3200" b="1" i="0" u="none" strike="noStrike" kern="0" cap="none" spc="0" normalizeH="0" baseline="0" noProof="0" dirty="0">
                <a:ln>
                  <a:noFill/>
                </a:ln>
                <a:solidFill>
                  <a:srgbClr val="008080"/>
                </a:solidFill>
                <a:uLnTx/>
                <a:uFillTx/>
                <a:latin typeface="Calibri" pitchFamily="34" charset="0"/>
                <a:ea typeface="+mj-ea"/>
                <a:cs typeface="Calibri" pitchFamily="34" charset="0"/>
              </a:rPr>
              <a:t> in the </a:t>
            </a:r>
            <a:r>
              <a:rPr lang="en-US" sz="3200" b="1" dirty="0">
                <a:solidFill>
                  <a:srgbClr val="008080"/>
                </a:solidFill>
                <a:latin typeface="Calibri" pitchFamily="34" charset="0"/>
                <a:cs typeface="Calibri" pitchFamily="34" charset="0"/>
              </a:rPr>
              <a:t>First</a:t>
            </a:r>
            <a:r>
              <a:rPr kumimoji="0" lang="en-US" sz="3200" b="1" i="0" u="none" strike="noStrike" kern="0" cap="none" spc="0" normalizeH="0" baseline="0" noProof="0" dirty="0">
                <a:ln>
                  <a:noFill/>
                </a:ln>
                <a:solidFill>
                  <a:srgbClr val="008080"/>
                </a:solidFill>
                <a:uLnTx/>
                <a:uFillTx/>
                <a:latin typeface="Calibri" pitchFamily="34" charset="0"/>
                <a:ea typeface="+mj-ea"/>
                <a:cs typeface="Calibri" pitchFamily="34" charset="0"/>
              </a:rPr>
              <a:t> Adam</a:t>
            </a:r>
            <a:r>
              <a:rPr lang="en-US" sz="3200" b="1" kern="0" dirty="0">
                <a:solidFill>
                  <a:srgbClr val="008080"/>
                </a:solidFill>
                <a:latin typeface="Calibri" pitchFamily="34" charset="0"/>
                <a:cs typeface="Calibri" pitchFamily="34" charset="0"/>
              </a:rPr>
              <a:t> – </a:t>
            </a:r>
            <a:r>
              <a:rPr lang="en-US" sz="3200" b="1" i="1" kern="0" dirty="0">
                <a:solidFill>
                  <a:srgbClr val="0000CC"/>
                </a:solidFill>
                <a:latin typeface="Calibri" pitchFamily="34" charset="0"/>
                <a:cs typeface="Calibri" pitchFamily="34" charset="0"/>
              </a:rPr>
              <a:t>The Problem</a:t>
            </a:r>
            <a:endParaRPr kumimoji="0" lang="en-US" sz="3200" b="1" i="0" u="none" strike="noStrike" kern="0" cap="none" spc="0" normalizeH="0" baseline="0" noProof="0" dirty="0">
              <a:ln>
                <a:noFill/>
              </a:ln>
              <a:solidFill>
                <a:srgbClr val="0000CC"/>
              </a:solidFill>
              <a:uLnTx/>
              <a:uFillTx/>
              <a:latin typeface="Calibri" pitchFamily="34" charset="0"/>
              <a:ea typeface="+mj-ea"/>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7279" y="95596"/>
            <a:ext cx="7130521" cy="6686204"/>
          </a:xfrm>
          <a:prstGeom prst="rect">
            <a:avLst/>
          </a:prstGeom>
        </p:spPr>
      </p:pic>
      <p:sp>
        <p:nvSpPr>
          <p:cNvPr id="9" name="TextBox 8"/>
          <p:cNvSpPr txBox="1"/>
          <p:nvPr/>
        </p:nvSpPr>
        <p:spPr>
          <a:xfrm>
            <a:off x="0" y="0"/>
            <a:ext cx="1828800" cy="6858000"/>
          </a:xfrm>
          <a:prstGeom prst="rect">
            <a:avLst/>
          </a:prstGeom>
          <a:gradFill>
            <a:gsLst>
              <a:gs pos="0">
                <a:srgbClr val="DDEBCF"/>
              </a:gs>
              <a:gs pos="50000">
                <a:srgbClr val="9CB86E"/>
              </a:gs>
              <a:gs pos="100000">
                <a:srgbClr val="156B13"/>
              </a:gs>
            </a:gsLst>
            <a:lin ang="16200000" scaled="0"/>
          </a:gra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3" name="Picture 4"/>
          <p:cNvPicPr>
            <a:picLocks noChangeAspect="1" noChangeArrowheads="1"/>
          </p:cNvPicPr>
          <p:nvPr/>
        </p:nvPicPr>
        <p:blipFill>
          <a:blip r:embed="rId4" cstate="email">
            <a:lum bright="20000"/>
            <a:extLst>
              <a:ext uri="{28A0092B-C50C-407E-A947-70E740481C1C}">
                <a14:useLocalDpi xmlns:a14="http://schemas.microsoft.com/office/drawing/2010/main"/>
              </a:ext>
            </a:extLst>
          </a:blip>
          <a:srcRect/>
          <a:stretch>
            <a:fillRect/>
          </a:stretch>
        </p:blipFill>
        <p:spPr bwMode="auto">
          <a:xfrm>
            <a:off x="0" y="76200"/>
            <a:ext cx="1828800" cy="2209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6" name="Picture 1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020" y="2595918"/>
            <a:ext cx="1666759" cy="2286000"/>
          </a:xfrm>
          <a:prstGeom prst="rect">
            <a:avLst/>
          </a:prstGeom>
          <a:noFill/>
          <a:ln w="9525">
            <a:solidFill>
              <a:schemeClr val="bg2">
                <a:lumMod val="50000"/>
              </a:schemeClr>
            </a:solidFill>
            <a:miter lim="800000"/>
            <a:headEnd/>
            <a:tailEnd/>
          </a:ln>
          <a:effectLst/>
        </p:spPr>
      </p:pic>
      <p:pic>
        <p:nvPicPr>
          <p:cNvPr id="17" name="Picture 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293732" y="5257800"/>
            <a:ext cx="1241336" cy="1371600"/>
          </a:xfrm>
          <a:prstGeom prst="rect">
            <a:avLst/>
          </a:prstGeom>
        </p:spPr>
      </p:pic>
      <p:pic>
        <p:nvPicPr>
          <p:cNvPr id="18" name="Picture 1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73227" y="3657600"/>
            <a:ext cx="2258623" cy="1371600"/>
          </a:xfrm>
          <a:prstGeom prst="rect">
            <a:avLst/>
          </a:prstGeom>
          <a:ln>
            <a:solidFill>
              <a:srgbClr val="FFFF00"/>
            </a:solidFill>
          </a:ln>
        </p:spPr>
      </p:pic>
      <p:sp>
        <p:nvSpPr>
          <p:cNvPr id="3" name="Rectangle 2"/>
          <p:cNvSpPr/>
          <p:nvPr/>
        </p:nvSpPr>
        <p:spPr>
          <a:xfrm>
            <a:off x="1937280" y="469110"/>
            <a:ext cx="7054320" cy="3010568"/>
          </a:xfrm>
          <a:prstGeom prst="rect">
            <a:avLst/>
          </a:prstGeom>
        </p:spPr>
        <p:txBody>
          <a:bodyPr wrap="square">
            <a:spAutoFit/>
          </a:bodyPr>
          <a:lstStyle/>
          <a:p>
            <a:pPr marL="0" marR="0" algn="ctr">
              <a:lnSpc>
                <a:spcPct val="115000"/>
              </a:lnSpc>
              <a:spcBef>
                <a:spcPts val="0"/>
              </a:spcBef>
              <a:spcAft>
                <a:spcPts val="1000"/>
              </a:spcAft>
            </a:pPr>
            <a:r>
              <a:rPr lang="en-US" sz="4000" b="1" dirty="0">
                <a:solidFill>
                  <a:schemeClr val="tx1">
                    <a:lumMod val="10000"/>
                  </a:schemeClr>
                </a:solidFill>
                <a:latin typeface="Calibri" panose="020F0502020204030204" pitchFamily="34" charset="0"/>
              </a:rPr>
              <a:t>ROMANS 3:23</a:t>
            </a:r>
          </a:p>
          <a:p>
            <a:pPr marL="0" marR="0" algn="ctr">
              <a:lnSpc>
                <a:spcPct val="115000"/>
              </a:lnSpc>
              <a:spcBef>
                <a:spcPts val="0"/>
              </a:spcBef>
              <a:spcAft>
                <a:spcPts val="1000"/>
              </a:spcAft>
            </a:pPr>
            <a:r>
              <a:rPr lang="en-US" sz="4000" b="1" dirty="0">
                <a:solidFill>
                  <a:schemeClr val="tx1">
                    <a:lumMod val="10000"/>
                  </a:schemeClr>
                </a:solidFill>
                <a:latin typeface="Calibri" panose="020F0502020204030204" pitchFamily="34" charset="0"/>
              </a:rPr>
              <a:t>“FOR ALL HAVE SINNED AND FALL SHORT OF THE GLORY OF GOD” </a:t>
            </a:r>
            <a:r>
              <a:rPr lang="en-US" sz="3600" b="1" dirty="0">
                <a:solidFill>
                  <a:schemeClr val="tx1">
                    <a:lumMod val="10000"/>
                  </a:schemeClr>
                </a:solidFill>
                <a:latin typeface="Calibri" panose="020F0502020204030204" pitchFamily="34" charset="0"/>
              </a:rPr>
              <a:t>(NASB95) </a:t>
            </a:r>
            <a:endParaRPr lang="en-US" sz="3600" b="1" dirty="0">
              <a:solidFill>
                <a:schemeClr val="tx1">
                  <a:lumMod val="10000"/>
                </a:schemeClr>
              </a:solidFill>
              <a:effectLst/>
              <a:latin typeface="Calibri" panose="020F0502020204030204" pitchFamily="34" charset="0"/>
            </a:endParaRPr>
          </a:p>
        </p:txBody>
      </p:sp>
    </p:spTree>
    <p:extLst>
      <p:ext uri="{BB962C8B-B14F-4D97-AF65-F5344CB8AC3E}">
        <p14:creationId xmlns:p14="http://schemas.microsoft.com/office/powerpoint/2010/main" val="886853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 name="TextBox 8"/>
          <p:cNvSpPr txBox="1"/>
          <p:nvPr/>
        </p:nvSpPr>
        <p:spPr>
          <a:xfrm>
            <a:off x="0" y="0"/>
            <a:ext cx="1828800" cy="6858000"/>
          </a:xfrm>
          <a:prstGeom prst="rect">
            <a:avLst/>
          </a:prstGeom>
          <a:gradFill>
            <a:gsLst>
              <a:gs pos="0">
                <a:srgbClr val="DDEBCF"/>
              </a:gs>
              <a:gs pos="50000">
                <a:srgbClr val="9CB86E"/>
              </a:gs>
              <a:gs pos="100000">
                <a:srgbClr val="156B13"/>
              </a:gs>
            </a:gsLst>
            <a:lin ang="16200000" scaled="0"/>
          </a:gra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1" name="Rectangle 2"/>
          <p:cNvSpPr txBox="1">
            <a:spLocks noChangeArrowheads="1"/>
          </p:cNvSpPr>
          <p:nvPr/>
        </p:nvSpPr>
        <p:spPr bwMode="auto">
          <a:xfrm>
            <a:off x="2057400" y="2370931"/>
            <a:ext cx="6934200" cy="2116138"/>
          </a:xfrm>
          <a:prstGeom prst="rect">
            <a:avLst/>
          </a:prstGeom>
          <a:noFill/>
          <a:ln w="12700" cap="sq">
            <a:noFill/>
            <a:miter lim="800000"/>
            <a:headEnd type="none" w="sm" len="sm"/>
            <a:tailEnd type="none" w="sm" len="sm"/>
          </a:ln>
        </p:spPr>
        <p:txBody>
          <a:bodyPr vert="horz" wrap="square" lIns="91440" tIns="45720" rIns="91440" bIns="45720" numCol="1" anchor="ctr" anchorCtr="0" compatLnSpc="1">
            <a:prstTxWarp prst="textNoShape">
              <a:avLst/>
            </a:prstTxWarp>
          </a:bodyPr>
          <a:lstStyle/>
          <a:p>
            <a:pPr lvl="0" algn="ctr">
              <a:defRPr/>
            </a:pPr>
            <a:r>
              <a:rPr kumimoji="0" lang="en-US" sz="3600" b="1" i="1" u="none" strike="noStrike" kern="0" cap="none" spc="0" normalizeH="0" baseline="0" noProof="0" dirty="0">
                <a:ln>
                  <a:noFill/>
                </a:ln>
                <a:solidFill>
                  <a:srgbClr val="008080"/>
                </a:solidFill>
                <a:uLnTx/>
                <a:uFillTx/>
                <a:latin typeface="Calibri" pitchFamily="34" charset="0"/>
                <a:ea typeface="+mj-ea"/>
                <a:cs typeface="Calibri" pitchFamily="34" charset="0"/>
              </a:rPr>
              <a:t>That’s the “Bad News…” but, here comes the “Good News!”</a:t>
            </a:r>
            <a:endParaRPr lang="en-US" sz="3600" b="1" i="1" kern="0" dirty="0">
              <a:solidFill>
                <a:schemeClr val="accent1">
                  <a:lumMod val="50000"/>
                </a:schemeClr>
              </a:solidFill>
              <a:latin typeface="Calibri" pitchFamily="34" charset="0"/>
              <a:ea typeface="+mj-ea"/>
              <a:cs typeface="Calibri" pitchFamily="34" charset="0"/>
            </a:endParaRPr>
          </a:p>
        </p:txBody>
      </p:sp>
      <p:pic>
        <p:nvPicPr>
          <p:cNvPr id="6" name="Picture 4"/>
          <p:cNvPicPr>
            <a:picLocks noChangeAspect="1" noChangeArrowheads="1"/>
          </p:cNvPicPr>
          <p:nvPr/>
        </p:nvPicPr>
        <p:blipFill>
          <a:blip r:embed="rId3" cstate="email">
            <a:lum bright="20000"/>
            <a:extLst>
              <a:ext uri="{28A0092B-C50C-407E-A947-70E740481C1C}">
                <a14:useLocalDpi xmlns:a14="http://schemas.microsoft.com/office/drawing/2010/main"/>
              </a:ext>
            </a:extLst>
          </a:blip>
          <a:srcRect/>
          <a:stretch>
            <a:fillRect/>
          </a:stretch>
        </p:blipFill>
        <p:spPr bwMode="auto">
          <a:xfrm>
            <a:off x="0" y="76200"/>
            <a:ext cx="1828800" cy="2209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6" name="Picture 2" descr="C:\Users\Dr. Jim McGowan\AppData\Local\Microsoft\Windows\INetCache\IE\59225JB7\MC900434385[1].wmf"/>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057400" y="593372"/>
            <a:ext cx="1927225" cy="17462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r. Jim McGowan\AppData\Local\Microsoft\Windows\INetCache\IE\59225JB7\MC900438213[1].wmf"/>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629401" y="3964408"/>
            <a:ext cx="2362200" cy="25824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 name="TextBox 6"/>
          <p:cNvSpPr txBox="1"/>
          <p:nvPr/>
        </p:nvSpPr>
        <p:spPr>
          <a:xfrm>
            <a:off x="0" y="0"/>
            <a:ext cx="1828800" cy="6858000"/>
          </a:xfrm>
          <a:prstGeom prst="rect">
            <a:avLst/>
          </a:prstGeom>
          <a:gradFill>
            <a:gsLst>
              <a:gs pos="0">
                <a:srgbClr val="DDEBCF"/>
              </a:gs>
              <a:gs pos="50000">
                <a:srgbClr val="9CB86E"/>
              </a:gs>
              <a:gs pos="100000">
                <a:srgbClr val="156B13"/>
              </a:gs>
            </a:gsLst>
            <a:lin ang="16200000" scaled="0"/>
          </a:gra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9" name="Picture 4"/>
          <p:cNvPicPr>
            <a:picLocks noChangeAspect="1" noChangeArrowheads="1"/>
          </p:cNvPicPr>
          <p:nvPr/>
        </p:nvPicPr>
        <p:blipFill>
          <a:blip r:embed="rId3" cstate="email">
            <a:lum bright="20000"/>
            <a:extLst>
              <a:ext uri="{28A0092B-C50C-407E-A947-70E740481C1C}">
                <a14:useLocalDpi xmlns:a14="http://schemas.microsoft.com/office/drawing/2010/main"/>
              </a:ext>
            </a:extLst>
          </a:blip>
          <a:srcRect/>
          <a:stretch>
            <a:fillRect/>
          </a:stretch>
        </p:blipFill>
        <p:spPr bwMode="auto">
          <a:xfrm>
            <a:off x="0" y="76200"/>
            <a:ext cx="1828800" cy="2209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Rectangle 2"/>
          <p:cNvSpPr>
            <a:spLocks noChangeArrowheads="1"/>
          </p:cNvSpPr>
          <p:nvPr/>
        </p:nvSpPr>
        <p:spPr bwMode="auto">
          <a:xfrm>
            <a:off x="1828800" y="304800"/>
            <a:ext cx="6858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3600" b="1" dirty="0">
                <a:solidFill>
                  <a:srgbClr val="000000"/>
                </a:solidFill>
                <a:latin typeface="Calibri" panose="020F0502020204030204" pitchFamily="34" charset="0"/>
              </a:rPr>
              <a:t>Outline </a:t>
            </a:r>
          </a:p>
        </p:txBody>
      </p:sp>
      <p:sp>
        <p:nvSpPr>
          <p:cNvPr id="11" name="Rectangle 2"/>
          <p:cNvSpPr>
            <a:spLocks noChangeArrowheads="1"/>
          </p:cNvSpPr>
          <p:nvPr/>
        </p:nvSpPr>
        <p:spPr bwMode="auto">
          <a:xfrm>
            <a:off x="1828800" y="1143000"/>
            <a:ext cx="7315200"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573088" indent="-573088" eaLnBrk="1" hangingPunct="1">
              <a:spcBef>
                <a:spcPts val="600"/>
              </a:spcBef>
              <a:spcAft>
                <a:spcPts val="600"/>
              </a:spcAft>
              <a:buFont typeface="+mj-lt"/>
              <a:buAutoNum type="romanUcPeriod"/>
            </a:pPr>
            <a:r>
              <a:rPr lang="en-US" altLang="en-US" b="1" dirty="0">
                <a:solidFill>
                  <a:srgbClr val="000000"/>
                </a:solidFill>
                <a:latin typeface="Calibri" pitchFamily="34" charset="0"/>
              </a:rPr>
              <a:t>Our Personal History in the First Adam</a:t>
            </a:r>
          </a:p>
          <a:p>
            <a:pPr marL="1425575" lvl="1" indent="-682625" eaLnBrk="1" hangingPunct="1">
              <a:spcBef>
                <a:spcPts val="0"/>
              </a:spcBef>
              <a:spcAft>
                <a:spcPts val="600"/>
              </a:spcAft>
              <a:buFont typeface="+mj-lt"/>
              <a:buAutoNum type="alphaUcPeriod"/>
            </a:pPr>
            <a:r>
              <a:rPr lang="en-US" altLang="en-US" sz="3200" b="1" dirty="0">
                <a:solidFill>
                  <a:srgbClr val="000000"/>
                </a:solidFill>
                <a:latin typeface="Calibri" pitchFamily="34" charset="0"/>
              </a:rPr>
              <a:t>Problem (position, nature, practice)</a:t>
            </a:r>
          </a:p>
          <a:p>
            <a:pPr marL="1425575" lvl="1" indent="-682625" eaLnBrk="1" hangingPunct="1">
              <a:spcBef>
                <a:spcPts val="0"/>
              </a:spcBef>
              <a:spcAft>
                <a:spcPts val="600"/>
              </a:spcAft>
              <a:buFont typeface="+mj-lt"/>
              <a:buAutoNum type="alphaUcPeriod"/>
            </a:pPr>
            <a:r>
              <a:rPr lang="en-US" altLang="en-US" sz="3200" b="1" dirty="0">
                <a:solidFill>
                  <a:srgbClr val="000000"/>
                </a:solidFill>
                <a:latin typeface="Calibri" pitchFamily="34" charset="0"/>
              </a:rPr>
              <a:t>Solution (position, nature, practice)</a:t>
            </a:r>
          </a:p>
          <a:p>
            <a:pPr marL="573088" indent="-573088" eaLnBrk="1" hangingPunct="1">
              <a:spcBef>
                <a:spcPts val="600"/>
              </a:spcBef>
              <a:spcAft>
                <a:spcPts val="600"/>
              </a:spcAft>
              <a:buFont typeface="+mj-lt"/>
              <a:buAutoNum type="romanUcPeriod"/>
            </a:pPr>
            <a:r>
              <a:rPr lang="en-US" altLang="en-US" b="1" dirty="0">
                <a:solidFill>
                  <a:srgbClr val="000000"/>
                </a:solidFill>
                <a:latin typeface="Calibri" pitchFamily="34" charset="0"/>
              </a:rPr>
              <a:t>Summation</a:t>
            </a:r>
          </a:p>
        </p:txBody>
      </p:sp>
    </p:spTree>
    <p:extLst>
      <p:ext uri="{BB962C8B-B14F-4D97-AF65-F5344CB8AC3E}">
        <p14:creationId xmlns:p14="http://schemas.microsoft.com/office/powerpoint/2010/main" val="2325089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Box 6"/>
          <p:cNvSpPr txBox="1"/>
          <p:nvPr/>
        </p:nvSpPr>
        <p:spPr>
          <a:xfrm>
            <a:off x="0" y="0"/>
            <a:ext cx="1828800" cy="6858000"/>
          </a:xfrm>
          <a:prstGeom prst="rect">
            <a:avLst/>
          </a:prstGeom>
          <a:gradFill>
            <a:gsLst>
              <a:gs pos="0">
                <a:srgbClr val="DDEBCF"/>
              </a:gs>
              <a:gs pos="50000">
                <a:srgbClr val="9CB86E"/>
              </a:gs>
              <a:gs pos="100000">
                <a:srgbClr val="156B13"/>
              </a:gs>
            </a:gsLst>
            <a:lin ang="16200000" scaled="0"/>
          </a:gra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9" name="Picture 4"/>
          <p:cNvPicPr>
            <a:picLocks noChangeAspect="1" noChangeArrowheads="1"/>
          </p:cNvPicPr>
          <p:nvPr/>
        </p:nvPicPr>
        <p:blipFill>
          <a:blip r:embed="rId3" cstate="email">
            <a:lum bright="20000"/>
            <a:extLst>
              <a:ext uri="{28A0092B-C50C-407E-A947-70E740481C1C}">
                <a14:useLocalDpi xmlns:a14="http://schemas.microsoft.com/office/drawing/2010/main"/>
              </a:ext>
            </a:extLst>
          </a:blip>
          <a:srcRect/>
          <a:stretch>
            <a:fillRect/>
          </a:stretch>
        </p:blipFill>
        <p:spPr bwMode="auto">
          <a:xfrm>
            <a:off x="0" y="76200"/>
            <a:ext cx="1828800" cy="2209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Rectangle 2"/>
          <p:cNvSpPr>
            <a:spLocks noChangeArrowheads="1"/>
          </p:cNvSpPr>
          <p:nvPr/>
        </p:nvSpPr>
        <p:spPr bwMode="auto">
          <a:xfrm>
            <a:off x="1828800" y="304800"/>
            <a:ext cx="6858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3600" b="1" dirty="0">
                <a:solidFill>
                  <a:srgbClr val="000000"/>
                </a:solidFill>
                <a:latin typeface="Calibri" panose="020F0502020204030204" pitchFamily="34" charset="0"/>
              </a:rPr>
              <a:t>Outline </a:t>
            </a:r>
          </a:p>
        </p:txBody>
      </p:sp>
      <p:sp>
        <p:nvSpPr>
          <p:cNvPr id="11" name="Rectangle 2"/>
          <p:cNvSpPr>
            <a:spLocks noChangeArrowheads="1"/>
          </p:cNvSpPr>
          <p:nvPr/>
        </p:nvSpPr>
        <p:spPr bwMode="auto">
          <a:xfrm>
            <a:off x="1828800" y="1143000"/>
            <a:ext cx="7315200"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573088" indent="-573088" eaLnBrk="1" hangingPunct="1">
              <a:spcBef>
                <a:spcPts val="600"/>
              </a:spcBef>
              <a:spcAft>
                <a:spcPts val="600"/>
              </a:spcAft>
              <a:buFont typeface="+mj-lt"/>
              <a:buAutoNum type="romanUcPeriod"/>
            </a:pPr>
            <a:r>
              <a:rPr lang="en-US" altLang="en-US" b="1" dirty="0">
                <a:solidFill>
                  <a:srgbClr val="0000CC"/>
                </a:solidFill>
                <a:latin typeface="Calibri" pitchFamily="34" charset="0"/>
              </a:rPr>
              <a:t>Our Personal History in the First Adam</a:t>
            </a:r>
          </a:p>
          <a:p>
            <a:pPr marL="1425575" lvl="1" indent="-682625" eaLnBrk="1" hangingPunct="1">
              <a:spcBef>
                <a:spcPts val="0"/>
              </a:spcBef>
              <a:spcAft>
                <a:spcPts val="600"/>
              </a:spcAft>
              <a:buFont typeface="+mj-lt"/>
              <a:buAutoNum type="alphaUcPeriod"/>
            </a:pPr>
            <a:r>
              <a:rPr lang="en-US" altLang="en-US" sz="3200" b="1" dirty="0">
                <a:solidFill>
                  <a:srgbClr val="000000"/>
                </a:solidFill>
                <a:latin typeface="Calibri" pitchFamily="34" charset="0"/>
              </a:rPr>
              <a:t>Problem (position, nature, practice)</a:t>
            </a:r>
          </a:p>
          <a:p>
            <a:pPr marL="1425575" lvl="1" indent="-682625" eaLnBrk="1" hangingPunct="1">
              <a:spcBef>
                <a:spcPts val="0"/>
              </a:spcBef>
              <a:spcAft>
                <a:spcPts val="600"/>
              </a:spcAft>
              <a:buFont typeface="+mj-lt"/>
              <a:buAutoNum type="alphaUcPeriod"/>
            </a:pPr>
            <a:r>
              <a:rPr lang="en-US" altLang="en-US" sz="3200" b="1" dirty="0">
                <a:solidFill>
                  <a:srgbClr val="0000CC"/>
                </a:solidFill>
                <a:latin typeface="Calibri" pitchFamily="34" charset="0"/>
              </a:rPr>
              <a:t>Solution (position, nature, practice)</a:t>
            </a:r>
          </a:p>
          <a:p>
            <a:pPr marL="573088" indent="-573088" eaLnBrk="1" hangingPunct="1">
              <a:spcBef>
                <a:spcPts val="600"/>
              </a:spcBef>
              <a:spcAft>
                <a:spcPts val="600"/>
              </a:spcAft>
              <a:buFont typeface="+mj-lt"/>
              <a:buAutoNum type="romanUcPeriod"/>
            </a:pPr>
            <a:r>
              <a:rPr lang="en-US" altLang="en-US" b="1" dirty="0">
                <a:solidFill>
                  <a:srgbClr val="000000"/>
                </a:solidFill>
                <a:latin typeface="Calibri" pitchFamily="34" charset="0"/>
              </a:rPr>
              <a:t>Summation</a:t>
            </a:r>
          </a:p>
        </p:txBody>
      </p:sp>
    </p:spTree>
    <p:extLst>
      <p:ext uri="{BB962C8B-B14F-4D97-AF65-F5344CB8AC3E}">
        <p14:creationId xmlns:p14="http://schemas.microsoft.com/office/powerpoint/2010/main" val="3141799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 name="TextBox 8"/>
          <p:cNvSpPr txBox="1"/>
          <p:nvPr/>
        </p:nvSpPr>
        <p:spPr>
          <a:xfrm>
            <a:off x="0" y="0"/>
            <a:ext cx="1828800" cy="6858000"/>
          </a:xfrm>
          <a:prstGeom prst="rect">
            <a:avLst/>
          </a:prstGeom>
          <a:gradFill>
            <a:gsLst>
              <a:gs pos="0">
                <a:srgbClr val="DDEBCF"/>
              </a:gs>
              <a:gs pos="50000">
                <a:srgbClr val="9CB86E"/>
              </a:gs>
              <a:gs pos="100000">
                <a:srgbClr val="156B13"/>
              </a:gs>
            </a:gsLst>
            <a:lin ang="16200000" scaled="0"/>
          </a:gra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7" name="Picture 4"/>
          <p:cNvPicPr>
            <a:picLocks noChangeAspect="1" noChangeArrowheads="1"/>
          </p:cNvPicPr>
          <p:nvPr/>
        </p:nvPicPr>
        <p:blipFill>
          <a:blip r:embed="rId3" cstate="email">
            <a:lum bright="20000"/>
            <a:extLst>
              <a:ext uri="{28A0092B-C50C-407E-A947-70E740481C1C}">
                <a14:useLocalDpi xmlns:a14="http://schemas.microsoft.com/office/drawing/2010/main"/>
              </a:ext>
            </a:extLst>
          </a:blip>
          <a:srcRect/>
          <a:stretch>
            <a:fillRect/>
          </a:stretch>
        </p:blipFill>
        <p:spPr bwMode="auto">
          <a:xfrm>
            <a:off x="0" y="76200"/>
            <a:ext cx="1828800" cy="2209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54619" y="137160"/>
            <a:ext cx="7113181" cy="6583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544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 name="TextBox 8"/>
          <p:cNvSpPr txBox="1"/>
          <p:nvPr/>
        </p:nvSpPr>
        <p:spPr>
          <a:xfrm>
            <a:off x="0" y="0"/>
            <a:ext cx="1828800" cy="6858000"/>
          </a:xfrm>
          <a:prstGeom prst="rect">
            <a:avLst/>
          </a:prstGeom>
          <a:gradFill>
            <a:gsLst>
              <a:gs pos="0">
                <a:srgbClr val="DDEBCF"/>
              </a:gs>
              <a:gs pos="50000">
                <a:srgbClr val="9CB86E"/>
              </a:gs>
              <a:gs pos="100000">
                <a:srgbClr val="156B13"/>
              </a:gs>
            </a:gsLst>
            <a:lin ang="16200000" scaled="0"/>
          </a:gra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1" name="Rectangle 2"/>
          <p:cNvSpPr txBox="1">
            <a:spLocks noChangeArrowheads="1"/>
          </p:cNvSpPr>
          <p:nvPr/>
        </p:nvSpPr>
        <p:spPr bwMode="auto">
          <a:xfrm>
            <a:off x="1828800" y="76200"/>
            <a:ext cx="7239000" cy="1306773"/>
          </a:xfrm>
          <a:prstGeom prst="rect">
            <a:avLst/>
          </a:prstGeom>
          <a:noFill/>
          <a:ln w="12700" cap="sq">
            <a:noFill/>
            <a:miter lim="800000"/>
            <a:headEnd type="none" w="sm" len="sm"/>
            <a:tailEnd type="none" w="sm" len="sm"/>
          </a:ln>
        </p:spPr>
        <p:txBody>
          <a:bodyPr vert="horz" wrap="square" lIns="91440" tIns="45720" rIns="91440" bIns="45720" numCol="1" anchor="ctr" anchorCtr="0" compatLnSpc="1">
            <a:prstTxWarp prst="textNoShape">
              <a:avLst/>
            </a:prstTxWarp>
          </a:bodyPr>
          <a:lstStyle/>
          <a:p>
            <a:pPr marL="457200" lvl="0" indent="-457200">
              <a:buFont typeface="+mj-lt"/>
              <a:buAutoNum type="romanUcPeriod"/>
              <a:defRPr/>
            </a:pPr>
            <a:r>
              <a:rPr kumimoji="0" lang="en-US" sz="3200" b="1" i="1" u="none" strike="noStrike" kern="0" cap="none" spc="0" normalizeH="0" baseline="0" noProof="0" dirty="0">
                <a:ln>
                  <a:noFill/>
                </a:ln>
                <a:solidFill>
                  <a:srgbClr val="008080"/>
                </a:solidFill>
                <a:uLnTx/>
                <a:uFillTx/>
                <a:latin typeface="Calibri" pitchFamily="34" charset="0"/>
                <a:ea typeface="+mj-ea"/>
                <a:cs typeface="Calibri" pitchFamily="34" charset="0"/>
              </a:rPr>
              <a:t>Our </a:t>
            </a:r>
            <a:r>
              <a:rPr kumimoji="0" lang="en-US" sz="3200" b="1" i="1" u="sng" strike="noStrike" kern="0" cap="none" spc="0" normalizeH="0" baseline="0" noProof="0" dirty="0">
                <a:ln>
                  <a:noFill/>
                </a:ln>
                <a:solidFill>
                  <a:srgbClr val="008080"/>
                </a:solidFill>
                <a:uLnTx/>
                <a:uFillTx/>
                <a:latin typeface="Calibri" pitchFamily="34" charset="0"/>
                <a:ea typeface="+mj-ea"/>
                <a:cs typeface="Calibri" pitchFamily="34" charset="0"/>
              </a:rPr>
              <a:t>Personal</a:t>
            </a:r>
            <a:r>
              <a:rPr kumimoji="0" lang="en-US" sz="3200" b="1" i="1" u="none" strike="noStrike" kern="0" cap="none" spc="0" normalizeH="0" baseline="0" noProof="0" dirty="0">
                <a:ln>
                  <a:noFill/>
                </a:ln>
                <a:solidFill>
                  <a:srgbClr val="008080"/>
                </a:solidFill>
                <a:uLnTx/>
                <a:uFillTx/>
                <a:latin typeface="Calibri" pitchFamily="34" charset="0"/>
                <a:ea typeface="+mj-ea"/>
                <a:cs typeface="Calibri" pitchFamily="34" charset="0"/>
              </a:rPr>
              <a:t> History</a:t>
            </a:r>
            <a:r>
              <a:rPr kumimoji="0" lang="en-US" sz="3200" b="1" i="0" u="none" strike="noStrike" kern="0" cap="none" spc="0" normalizeH="0" baseline="0" noProof="0" dirty="0">
                <a:ln>
                  <a:noFill/>
                </a:ln>
                <a:solidFill>
                  <a:srgbClr val="008080"/>
                </a:solidFill>
                <a:uLnTx/>
                <a:uFillTx/>
                <a:latin typeface="Calibri" pitchFamily="34" charset="0"/>
                <a:ea typeface="+mj-ea"/>
                <a:cs typeface="Calibri" pitchFamily="34" charset="0"/>
              </a:rPr>
              <a:t> in the </a:t>
            </a:r>
            <a:r>
              <a:rPr lang="en-US" sz="3200" b="1" dirty="0">
                <a:solidFill>
                  <a:srgbClr val="008080"/>
                </a:solidFill>
                <a:latin typeface="Calibri" pitchFamily="34" charset="0"/>
                <a:cs typeface="Calibri" pitchFamily="34" charset="0"/>
              </a:rPr>
              <a:t>First</a:t>
            </a:r>
            <a:r>
              <a:rPr kumimoji="0" lang="en-US" sz="3200" b="1" i="0" u="none" strike="noStrike" kern="0" cap="none" spc="0" normalizeH="0" baseline="0" noProof="0" dirty="0">
                <a:ln>
                  <a:noFill/>
                </a:ln>
                <a:solidFill>
                  <a:srgbClr val="008080"/>
                </a:solidFill>
                <a:uLnTx/>
                <a:uFillTx/>
                <a:latin typeface="Calibri" pitchFamily="34" charset="0"/>
                <a:ea typeface="+mj-ea"/>
                <a:cs typeface="Calibri" pitchFamily="34" charset="0"/>
              </a:rPr>
              <a:t> Adam - </a:t>
            </a:r>
            <a:r>
              <a:rPr lang="en-US" sz="3200" b="1" i="1" kern="0" dirty="0">
                <a:solidFill>
                  <a:srgbClr val="C00000"/>
                </a:solidFill>
                <a:latin typeface="Calibri" pitchFamily="34" charset="0"/>
                <a:ea typeface="+mj-ea"/>
                <a:cs typeface="Calibri" pitchFamily="34" charset="0"/>
              </a:rPr>
              <a:t>God’s Solution</a:t>
            </a:r>
          </a:p>
        </p:txBody>
      </p:sp>
      <p:sp>
        <p:nvSpPr>
          <p:cNvPr id="15" name="Rectangle 3"/>
          <p:cNvSpPr>
            <a:spLocks noGrp="1" noChangeArrowheads="1"/>
          </p:cNvSpPr>
          <p:nvPr>
            <p:ph type="subTitle" idx="1"/>
          </p:nvPr>
        </p:nvSpPr>
        <p:spPr>
          <a:xfrm>
            <a:off x="1828800" y="1382972"/>
            <a:ext cx="7239000" cy="3676707"/>
          </a:xfrm>
        </p:spPr>
        <p:txBody>
          <a:bodyPr/>
          <a:lstStyle/>
          <a:p>
            <a:pPr marL="514350" indent="-514350">
              <a:spcBef>
                <a:spcPts val="600"/>
              </a:spcBef>
              <a:spcAft>
                <a:spcPts val="600"/>
              </a:spcAft>
              <a:buClr>
                <a:schemeClr val="accent2">
                  <a:lumMod val="60000"/>
                  <a:lumOff val="40000"/>
                </a:schemeClr>
              </a:buClr>
              <a:buSzPct val="100000"/>
              <a:buFont typeface="+mj-lt"/>
              <a:buAutoNum type="alphaUcPeriod"/>
            </a:pPr>
            <a:r>
              <a:rPr lang="en-US" sz="2800" b="1" kern="1200" dirty="0">
                <a:solidFill>
                  <a:srgbClr val="000000"/>
                </a:solidFill>
                <a:latin typeface="Calibri" pitchFamily="34" charset="0"/>
                <a:cs typeface="Calibri" pitchFamily="34" charset="0"/>
              </a:rPr>
              <a:t>ADAM IS </a:t>
            </a:r>
            <a:r>
              <a:rPr lang="en-US" sz="2800" b="1" u="sng" kern="1200" dirty="0">
                <a:solidFill>
                  <a:srgbClr val="0000CC"/>
                </a:solidFill>
                <a:latin typeface="Calibri" pitchFamily="34" charset="0"/>
                <a:cs typeface="Calibri" pitchFamily="34" charset="0"/>
              </a:rPr>
              <a:t>JUDGED</a:t>
            </a:r>
            <a:r>
              <a:rPr lang="en-US" sz="2800" b="1" kern="1200" dirty="0">
                <a:solidFill>
                  <a:srgbClr val="0000CC"/>
                </a:solidFill>
                <a:latin typeface="Calibri" pitchFamily="34" charset="0"/>
                <a:cs typeface="Calibri" pitchFamily="34" charset="0"/>
              </a:rPr>
              <a:t> </a:t>
            </a:r>
            <a:r>
              <a:rPr lang="en-US" sz="2800" b="1" kern="1200" dirty="0">
                <a:solidFill>
                  <a:srgbClr val="000000"/>
                </a:solidFill>
                <a:latin typeface="Calibri" pitchFamily="34" charset="0"/>
                <a:cs typeface="Calibri" pitchFamily="34" charset="0"/>
              </a:rPr>
              <a:t>AND </a:t>
            </a:r>
            <a:r>
              <a:rPr lang="en-US" sz="2800" b="1" u="sng" kern="1200" dirty="0">
                <a:solidFill>
                  <a:srgbClr val="0000CC"/>
                </a:solidFill>
                <a:latin typeface="Calibri" pitchFamily="34" charset="0"/>
                <a:cs typeface="Calibri" pitchFamily="34" charset="0"/>
              </a:rPr>
              <a:t>CONDEMNED</a:t>
            </a:r>
          </a:p>
          <a:p>
            <a:pPr marL="1200150" lvl="1" indent="-609600">
              <a:spcBef>
                <a:spcPts val="600"/>
              </a:spcBef>
              <a:spcAft>
                <a:spcPts val="600"/>
              </a:spcAft>
              <a:buClr>
                <a:srgbClr val="008080"/>
              </a:buClr>
              <a:buSzPct val="105000"/>
              <a:buFont typeface="Symbol" pitchFamily="18" charset="2"/>
              <a:buAutoNum type="arabicParenR"/>
            </a:pPr>
            <a:r>
              <a:rPr lang="en-US" b="1" kern="1200" dirty="0">
                <a:solidFill>
                  <a:srgbClr val="000000"/>
                </a:solidFill>
                <a:latin typeface="Calibri" pitchFamily="34" charset="0"/>
                <a:ea typeface="+mn-ea"/>
                <a:cs typeface="Calibri" pitchFamily="34" charset="0"/>
              </a:rPr>
              <a:t>Our </a:t>
            </a:r>
            <a:r>
              <a:rPr lang="en-US" b="1" u="sng" kern="1200" dirty="0">
                <a:solidFill>
                  <a:srgbClr val="C00000"/>
                </a:solidFill>
                <a:latin typeface="Calibri" pitchFamily="34" charset="0"/>
                <a:ea typeface="+mn-ea"/>
                <a:cs typeface="Calibri" pitchFamily="34" charset="0"/>
              </a:rPr>
              <a:t>POSITION</a:t>
            </a:r>
            <a:r>
              <a:rPr lang="en-US" b="1" kern="1200" dirty="0">
                <a:solidFill>
                  <a:srgbClr val="000000"/>
                </a:solidFill>
                <a:latin typeface="Calibri" pitchFamily="34" charset="0"/>
                <a:ea typeface="+mn-ea"/>
                <a:cs typeface="Calibri" pitchFamily="34" charset="0"/>
              </a:rPr>
              <a:t> in Sin (ADAM-</a:t>
            </a:r>
            <a:r>
              <a:rPr lang="en-US" b="1" kern="1200" dirty="0">
                <a:solidFill>
                  <a:srgbClr val="C00000"/>
                </a:solidFill>
                <a:latin typeface="Calibri" pitchFamily="34" charset="0"/>
                <a:ea typeface="+mn-ea"/>
                <a:cs typeface="Calibri" pitchFamily="34" charset="0"/>
              </a:rPr>
              <a:t>SOURCE</a:t>
            </a:r>
            <a:r>
              <a:rPr lang="en-US" b="1" kern="1200" dirty="0">
                <a:solidFill>
                  <a:srgbClr val="000000"/>
                </a:solidFill>
                <a:latin typeface="Calibri" pitchFamily="34" charset="0"/>
                <a:ea typeface="+mn-ea"/>
                <a:cs typeface="Calibri" pitchFamily="34" charset="0"/>
              </a:rPr>
              <a:t>). </a:t>
            </a:r>
          </a:p>
          <a:p>
            <a:pPr marL="1592263" lvl="3" indent="-342900" defTabSz="857250">
              <a:spcBef>
                <a:spcPts val="600"/>
              </a:spcBef>
              <a:spcAft>
                <a:spcPts val="600"/>
              </a:spcAft>
              <a:buClr>
                <a:srgbClr val="008080"/>
              </a:buClr>
              <a:buSzPct val="90000"/>
              <a:buFont typeface="Symbol" pitchFamily="18" charset="2"/>
              <a:buChar char="¨"/>
            </a:pPr>
            <a:r>
              <a:rPr lang="en-US" sz="2800" b="1" kern="1200" dirty="0">
                <a:solidFill>
                  <a:srgbClr val="000000"/>
                </a:solidFill>
                <a:latin typeface="Calibri" pitchFamily="34" charset="0"/>
                <a:cs typeface="Calibri" pitchFamily="34" charset="0"/>
              </a:rPr>
              <a:t>Our “position in sin” </a:t>
            </a:r>
            <a:r>
              <a:rPr lang="en-US" sz="2800" b="1" u="sng" kern="1200" dirty="0">
                <a:solidFill>
                  <a:srgbClr val="0000CC"/>
                </a:solidFill>
                <a:latin typeface="Calibri" pitchFamily="34" charset="0"/>
                <a:ea typeface="+mn-ea"/>
                <a:cs typeface="Calibri" pitchFamily="34" charset="0"/>
              </a:rPr>
              <a:t>COULD NOT BE FORGIVEN</a:t>
            </a:r>
            <a:r>
              <a:rPr lang="en-US" sz="2800" b="1" kern="1200" dirty="0">
                <a:solidFill>
                  <a:srgbClr val="000000"/>
                </a:solidFill>
                <a:latin typeface="Calibri" pitchFamily="34" charset="0"/>
                <a:cs typeface="Calibri" pitchFamily="34" charset="0"/>
              </a:rPr>
              <a:t> (Eph. 2:1; 1 Cor. 15:22). On the Cross, in the person of His Son, our Heavenly Father </a:t>
            </a:r>
            <a:r>
              <a:rPr lang="en-US" sz="2800" b="1" u="sng" kern="1200" dirty="0">
                <a:solidFill>
                  <a:srgbClr val="C00000"/>
                </a:solidFill>
                <a:latin typeface="Calibri" pitchFamily="34" charset="0"/>
                <a:cs typeface="Calibri" pitchFamily="34" charset="0"/>
              </a:rPr>
              <a:t>ONCE AND FOREVER CANCELED</a:t>
            </a:r>
            <a:r>
              <a:rPr lang="en-US" sz="2800" b="1" kern="1200" dirty="0">
                <a:solidFill>
                  <a:srgbClr val="C00000"/>
                </a:solidFill>
                <a:latin typeface="Calibri" pitchFamily="34" charset="0"/>
                <a:cs typeface="Calibri" pitchFamily="34" charset="0"/>
              </a:rPr>
              <a:t> </a:t>
            </a:r>
            <a:r>
              <a:rPr lang="en-US" sz="2800" b="1" kern="1200" dirty="0">
                <a:solidFill>
                  <a:srgbClr val="000000"/>
                </a:solidFill>
                <a:latin typeface="Calibri" pitchFamily="34" charset="0"/>
                <a:cs typeface="Calibri" pitchFamily="34" charset="0"/>
              </a:rPr>
              <a:t>our “position in sin”.</a:t>
            </a:r>
          </a:p>
        </p:txBody>
      </p:sp>
      <p:pic>
        <p:nvPicPr>
          <p:cNvPr id="12" name="Picture 4"/>
          <p:cNvPicPr>
            <a:picLocks noChangeAspect="1" noChangeArrowheads="1"/>
          </p:cNvPicPr>
          <p:nvPr/>
        </p:nvPicPr>
        <p:blipFill>
          <a:blip r:embed="rId3" cstate="email">
            <a:lum bright="20000"/>
            <a:extLst>
              <a:ext uri="{28A0092B-C50C-407E-A947-70E740481C1C}">
                <a14:useLocalDpi xmlns:a14="http://schemas.microsoft.com/office/drawing/2010/main"/>
              </a:ext>
            </a:extLst>
          </a:blip>
          <a:srcRect/>
          <a:stretch>
            <a:fillRect/>
          </a:stretch>
        </p:blipFill>
        <p:spPr bwMode="auto">
          <a:xfrm>
            <a:off x="0" y="76200"/>
            <a:ext cx="1828800" cy="2209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51020" y="5059679"/>
            <a:ext cx="2194560" cy="1645920"/>
          </a:xfrm>
          <a:prstGeom prst="rect">
            <a:avLst/>
          </a:prstGeom>
        </p:spPr>
      </p:pic>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744" y="3429000"/>
            <a:ext cx="1607312" cy="128016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7279" y="95596"/>
            <a:ext cx="7130521" cy="6675120"/>
          </a:xfrm>
          <a:prstGeom prst="rect">
            <a:avLst/>
          </a:prstGeom>
        </p:spPr>
      </p:pic>
      <p:sp>
        <p:nvSpPr>
          <p:cNvPr id="9" name="TextBox 8"/>
          <p:cNvSpPr txBox="1"/>
          <p:nvPr/>
        </p:nvSpPr>
        <p:spPr>
          <a:xfrm>
            <a:off x="0" y="0"/>
            <a:ext cx="1828800" cy="6858000"/>
          </a:xfrm>
          <a:prstGeom prst="rect">
            <a:avLst/>
          </a:prstGeom>
          <a:gradFill>
            <a:gsLst>
              <a:gs pos="0">
                <a:srgbClr val="DDEBCF"/>
              </a:gs>
              <a:gs pos="50000">
                <a:srgbClr val="9CB86E"/>
              </a:gs>
              <a:gs pos="100000">
                <a:srgbClr val="156B13"/>
              </a:gs>
            </a:gsLst>
            <a:lin ang="16200000" scaled="0"/>
          </a:gra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3" name="Picture 4"/>
          <p:cNvPicPr>
            <a:picLocks noChangeAspect="1" noChangeArrowheads="1"/>
          </p:cNvPicPr>
          <p:nvPr/>
        </p:nvPicPr>
        <p:blipFill>
          <a:blip r:embed="rId4" cstate="email">
            <a:lum bright="20000"/>
            <a:extLst>
              <a:ext uri="{28A0092B-C50C-407E-A947-70E740481C1C}">
                <a14:useLocalDpi xmlns:a14="http://schemas.microsoft.com/office/drawing/2010/main"/>
              </a:ext>
            </a:extLst>
          </a:blip>
          <a:srcRect/>
          <a:stretch>
            <a:fillRect/>
          </a:stretch>
        </p:blipFill>
        <p:spPr bwMode="auto">
          <a:xfrm>
            <a:off x="0" y="76200"/>
            <a:ext cx="1828800" cy="2209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Rectangle 5"/>
          <p:cNvSpPr/>
          <p:nvPr/>
        </p:nvSpPr>
        <p:spPr>
          <a:xfrm>
            <a:off x="1981200" y="158115"/>
            <a:ext cx="7037262" cy="2739211"/>
          </a:xfrm>
          <a:prstGeom prst="rect">
            <a:avLst/>
          </a:prstGeom>
        </p:spPr>
        <p:txBody>
          <a:bodyPr wrap="square">
            <a:spAutoFit/>
          </a:bodyPr>
          <a:lstStyle/>
          <a:p>
            <a:pPr marL="0" lvl="3" indent="0" algn="ctr" defTabSz="857250">
              <a:spcBef>
                <a:spcPts val="0"/>
              </a:spcBef>
              <a:spcAft>
                <a:spcPts val="0"/>
              </a:spcAft>
              <a:buClr>
                <a:srgbClr val="008080"/>
              </a:buClr>
              <a:buSzPct val="90000"/>
              <a:buNone/>
            </a:pPr>
            <a:r>
              <a:rPr lang="en-US" sz="3200" b="1" dirty="0">
                <a:solidFill>
                  <a:schemeClr val="tx1">
                    <a:lumMod val="10000"/>
                  </a:schemeClr>
                </a:solidFill>
                <a:latin typeface="Calibri" panose="020F0502020204030204" pitchFamily="34" charset="0"/>
              </a:rPr>
              <a:t>Rom. 8:3</a:t>
            </a:r>
          </a:p>
          <a:p>
            <a:pPr marL="0" lvl="3" indent="0" algn="just" defTabSz="857250">
              <a:spcBef>
                <a:spcPts val="0"/>
              </a:spcBef>
              <a:spcAft>
                <a:spcPts val="0"/>
              </a:spcAft>
              <a:buClr>
                <a:srgbClr val="008080"/>
              </a:buClr>
              <a:buSzPct val="90000"/>
              <a:buNone/>
            </a:pPr>
            <a:r>
              <a:rPr lang="en-US" sz="2800" b="1" dirty="0">
                <a:solidFill>
                  <a:schemeClr val="tx1">
                    <a:lumMod val="10000"/>
                  </a:schemeClr>
                </a:solidFill>
                <a:latin typeface="Calibri" panose="020F0502020204030204" pitchFamily="34" charset="0"/>
              </a:rPr>
              <a:t>“For what the law could not do in that it was weak through the flesh, God did by sending His own Son in the likeness of sinful flesh, on account of sin: HE [God] </a:t>
            </a:r>
            <a:r>
              <a:rPr lang="en-US" sz="2800" b="1" u="sng" dirty="0">
                <a:solidFill>
                  <a:srgbClr val="0000CC"/>
                </a:solidFill>
                <a:latin typeface="Calibri" panose="020F0502020204030204" pitchFamily="34" charset="0"/>
              </a:rPr>
              <a:t>CONDEMNED SIN</a:t>
            </a:r>
            <a:r>
              <a:rPr lang="en-US" sz="2800" b="1" dirty="0">
                <a:solidFill>
                  <a:srgbClr val="0000CC"/>
                </a:solidFill>
                <a:latin typeface="Calibri" panose="020F0502020204030204" pitchFamily="34" charset="0"/>
              </a:rPr>
              <a:t> </a:t>
            </a:r>
            <a:r>
              <a:rPr lang="en-US" sz="2800" b="1" dirty="0">
                <a:solidFill>
                  <a:schemeClr val="tx1">
                    <a:lumMod val="10000"/>
                  </a:schemeClr>
                </a:solidFill>
                <a:latin typeface="Calibri" panose="020F0502020204030204" pitchFamily="34" charset="0"/>
              </a:rPr>
              <a:t>(Adam-source) in [Christ’s] flesh…” (NASB)</a:t>
            </a:r>
          </a:p>
        </p:txBody>
      </p:sp>
      <p:sp>
        <p:nvSpPr>
          <p:cNvPr id="2" name="Rectangle 1"/>
          <p:cNvSpPr/>
          <p:nvPr/>
        </p:nvSpPr>
        <p:spPr>
          <a:xfrm>
            <a:off x="1981200" y="3048000"/>
            <a:ext cx="7037262" cy="1446550"/>
          </a:xfrm>
          <a:prstGeom prst="rect">
            <a:avLst/>
          </a:prstGeom>
        </p:spPr>
        <p:txBody>
          <a:bodyPr wrap="square">
            <a:spAutoFit/>
          </a:bodyPr>
          <a:lstStyle/>
          <a:p>
            <a:pPr marL="0" lvl="3" indent="0" algn="ctr" defTabSz="857250">
              <a:spcBef>
                <a:spcPts val="0"/>
              </a:spcBef>
              <a:spcAft>
                <a:spcPts val="0"/>
              </a:spcAft>
              <a:buClr>
                <a:srgbClr val="008080"/>
              </a:buClr>
              <a:buSzPct val="90000"/>
              <a:buNone/>
            </a:pPr>
            <a:r>
              <a:rPr lang="en-US" sz="3200" b="1" dirty="0">
                <a:solidFill>
                  <a:schemeClr val="tx1">
                    <a:lumMod val="10000"/>
                  </a:schemeClr>
                </a:solidFill>
                <a:latin typeface="Calibri" panose="020F0502020204030204" pitchFamily="34" charset="0"/>
              </a:rPr>
              <a:t>2 Cor. 5:21</a:t>
            </a:r>
          </a:p>
          <a:p>
            <a:pPr marL="0" lvl="3" algn="just" defTabSz="857250">
              <a:spcBef>
                <a:spcPts val="0"/>
              </a:spcBef>
              <a:spcAft>
                <a:spcPts val="0"/>
              </a:spcAft>
              <a:buClr>
                <a:srgbClr val="008080"/>
              </a:buClr>
              <a:buSzPct val="90000"/>
            </a:pPr>
            <a:r>
              <a:rPr lang="en-US" sz="2800" b="1" dirty="0">
                <a:solidFill>
                  <a:schemeClr val="tx1">
                    <a:lumMod val="10000"/>
                  </a:schemeClr>
                </a:solidFill>
                <a:latin typeface="Calibri" panose="020F0502020204030204" pitchFamily="34" charset="0"/>
              </a:rPr>
              <a:t>“For [God] made Him who knew no sin [Christ Jesus] to be sin for us…” (NASB)</a:t>
            </a:r>
          </a:p>
        </p:txBody>
      </p:sp>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744" y="3429000"/>
            <a:ext cx="1607312" cy="1280160"/>
          </a:xfrm>
          <a:prstGeom prst="rect">
            <a:avLst/>
          </a:prstGeom>
        </p:spPr>
      </p:pic>
    </p:spTree>
    <p:extLst>
      <p:ext uri="{BB962C8B-B14F-4D97-AF65-F5344CB8AC3E}">
        <p14:creationId xmlns:p14="http://schemas.microsoft.com/office/powerpoint/2010/main" val="1734774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 name="TextBox 8"/>
          <p:cNvSpPr txBox="1"/>
          <p:nvPr/>
        </p:nvSpPr>
        <p:spPr>
          <a:xfrm>
            <a:off x="0" y="0"/>
            <a:ext cx="1828800" cy="6858000"/>
          </a:xfrm>
          <a:prstGeom prst="rect">
            <a:avLst/>
          </a:prstGeom>
          <a:gradFill>
            <a:gsLst>
              <a:gs pos="0">
                <a:srgbClr val="DDEBCF"/>
              </a:gs>
              <a:gs pos="50000">
                <a:srgbClr val="9CB86E"/>
              </a:gs>
              <a:gs pos="100000">
                <a:srgbClr val="156B13"/>
              </a:gs>
            </a:gsLst>
            <a:lin ang="16200000" scaled="0"/>
          </a:gra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5" name="Rectangle 3"/>
          <p:cNvSpPr>
            <a:spLocks noGrp="1" noChangeArrowheads="1"/>
          </p:cNvSpPr>
          <p:nvPr>
            <p:ph type="subTitle" idx="1"/>
          </p:nvPr>
        </p:nvSpPr>
        <p:spPr>
          <a:xfrm>
            <a:off x="1828800" y="1382973"/>
            <a:ext cx="7239000" cy="4279163"/>
          </a:xfrm>
        </p:spPr>
        <p:txBody>
          <a:bodyPr/>
          <a:lstStyle/>
          <a:p>
            <a:pPr marL="463550" indent="-463550">
              <a:spcBef>
                <a:spcPts val="600"/>
              </a:spcBef>
              <a:spcAft>
                <a:spcPts val="600"/>
              </a:spcAft>
              <a:buClr>
                <a:schemeClr val="accent2">
                  <a:lumMod val="60000"/>
                  <a:lumOff val="40000"/>
                </a:schemeClr>
              </a:buClr>
              <a:buSzPct val="100000"/>
              <a:buFont typeface="+mj-lt"/>
              <a:buAutoNum type="alphaUcPeriod"/>
            </a:pPr>
            <a:r>
              <a:rPr lang="en-US" sz="2800" b="1" kern="1200" dirty="0">
                <a:solidFill>
                  <a:srgbClr val="000000"/>
                </a:solidFill>
                <a:latin typeface="Calibri" pitchFamily="34" charset="0"/>
                <a:cs typeface="Calibri" pitchFamily="34" charset="0"/>
              </a:rPr>
              <a:t>ADAM IS </a:t>
            </a:r>
            <a:r>
              <a:rPr lang="en-US" sz="2800" b="1" u="sng" kern="1200" dirty="0">
                <a:solidFill>
                  <a:srgbClr val="0000CC"/>
                </a:solidFill>
                <a:latin typeface="Calibri" pitchFamily="34" charset="0"/>
                <a:cs typeface="Calibri" pitchFamily="34" charset="0"/>
              </a:rPr>
              <a:t>JUDGED</a:t>
            </a:r>
            <a:r>
              <a:rPr lang="en-US" sz="2800" b="1" kern="1200" dirty="0">
                <a:solidFill>
                  <a:srgbClr val="0000CC"/>
                </a:solidFill>
                <a:latin typeface="Calibri" pitchFamily="34" charset="0"/>
                <a:cs typeface="Calibri" pitchFamily="34" charset="0"/>
              </a:rPr>
              <a:t> </a:t>
            </a:r>
            <a:r>
              <a:rPr lang="en-US" sz="2800" b="1" kern="1200" dirty="0">
                <a:solidFill>
                  <a:srgbClr val="000000"/>
                </a:solidFill>
                <a:latin typeface="Calibri" pitchFamily="34" charset="0"/>
                <a:cs typeface="Calibri" pitchFamily="34" charset="0"/>
              </a:rPr>
              <a:t>AND </a:t>
            </a:r>
            <a:r>
              <a:rPr lang="en-US" sz="2800" b="1" u="sng" kern="1200" dirty="0">
                <a:solidFill>
                  <a:srgbClr val="0000CC"/>
                </a:solidFill>
                <a:latin typeface="Calibri" pitchFamily="34" charset="0"/>
                <a:cs typeface="Calibri" pitchFamily="34" charset="0"/>
              </a:rPr>
              <a:t>CONDEMNED</a:t>
            </a:r>
            <a:endParaRPr lang="en-US" sz="2800" b="1" kern="1200" dirty="0">
              <a:solidFill>
                <a:srgbClr val="0000CC"/>
              </a:solidFill>
              <a:latin typeface="Calibri" pitchFamily="34" charset="0"/>
              <a:cs typeface="Calibri" pitchFamily="34" charset="0"/>
            </a:endParaRPr>
          </a:p>
          <a:p>
            <a:pPr marL="914400" lvl="1" indent="-431800">
              <a:spcBef>
                <a:spcPts val="600"/>
              </a:spcBef>
              <a:spcAft>
                <a:spcPts val="600"/>
              </a:spcAft>
              <a:buClr>
                <a:srgbClr val="008080"/>
              </a:buClr>
              <a:buSzPct val="105000"/>
              <a:buFont typeface="+mj-lt"/>
              <a:buAutoNum type="arabicParenR" startAt="2"/>
            </a:pPr>
            <a:r>
              <a:rPr lang="en-US" b="1" kern="1200" dirty="0">
                <a:solidFill>
                  <a:srgbClr val="000000"/>
                </a:solidFill>
                <a:latin typeface="Calibri" pitchFamily="34" charset="0"/>
                <a:cs typeface="Calibri" pitchFamily="34" charset="0"/>
              </a:rPr>
              <a:t>Our </a:t>
            </a:r>
            <a:r>
              <a:rPr lang="en-US" b="1" u="sng" kern="1200" dirty="0">
                <a:solidFill>
                  <a:srgbClr val="C00000"/>
                </a:solidFill>
                <a:latin typeface="Calibri" pitchFamily="34" charset="0"/>
                <a:ea typeface="+mn-ea"/>
                <a:cs typeface="Calibri" pitchFamily="34" charset="0"/>
              </a:rPr>
              <a:t>NATURE</a:t>
            </a:r>
            <a:r>
              <a:rPr lang="en-US" b="1" kern="1200" dirty="0">
                <a:solidFill>
                  <a:srgbClr val="000000"/>
                </a:solidFill>
                <a:latin typeface="Calibri" pitchFamily="34" charset="0"/>
                <a:cs typeface="Calibri" pitchFamily="34" charset="0"/>
              </a:rPr>
              <a:t> of Sin (ADAM-</a:t>
            </a:r>
            <a:r>
              <a:rPr lang="en-US" b="1" u="sng" kern="1200" dirty="0">
                <a:solidFill>
                  <a:srgbClr val="C00000"/>
                </a:solidFill>
                <a:latin typeface="Calibri" pitchFamily="34" charset="0"/>
                <a:ea typeface="+mn-ea"/>
                <a:cs typeface="Calibri" pitchFamily="34" charset="0"/>
              </a:rPr>
              <a:t>NATURE</a:t>
            </a:r>
            <a:r>
              <a:rPr lang="en-US" b="1" kern="1200" dirty="0">
                <a:solidFill>
                  <a:srgbClr val="000000"/>
                </a:solidFill>
                <a:latin typeface="Calibri" pitchFamily="34" charset="0"/>
                <a:cs typeface="Calibri" pitchFamily="34" charset="0"/>
              </a:rPr>
              <a:t>)</a:t>
            </a:r>
          </a:p>
          <a:p>
            <a:pPr marL="1377950" lvl="3" indent="-465138" algn="just" defTabSz="857250">
              <a:spcBef>
                <a:spcPts val="600"/>
              </a:spcBef>
              <a:spcAft>
                <a:spcPts val="600"/>
              </a:spcAft>
              <a:buClr>
                <a:srgbClr val="008080"/>
              </a:buClr>
              <a:buSzPct val="90000"/>
              <a:buFont typeface="Symbol" pitchFamily="18" charset="2"/>
              <a:buChar char="¨"/>
            </a:pPr>
            <a:r>
              <a:rPr lang="en-US" sz="2800" b="1" kern="1200" dirty="0">
                <a:solidFill>
                  <a:srgbClr val="000000"/>
                </a:solidFill>
                <a:latin typeface="Calibri" pitchFamily="34" charset="0"/>
                <a:cs typeface="Calibri" pitchFamily="34" charset="0"/>
              </a:rPr>
              <a:t>As our “position in sin” could not be forgiven, neither could our sinful life and nature be forgiven. They too were taken into the judgment–death of the Cross. </a:t>
            </a:r>
          </a:p>
        </p:txBody>
      </p:sp>
      <p:pic>
        <p:nvPicPr>
          <p:cNvPr id="12" name="Picture 4"/>
          <p:cNvPicPr>
            <a:picLocks noChangeAspect="1" noChangeArrowheads="1"/>
          </p:cNvPicPr>
          <p:nvPr/>
        </p:nvPicPr>
        <p:blipFill>
          <a:blip r:embed="rId3" cstate="email">
            <a:lum bright="20000"/>
            <a:extLst>
              <a:ext uri="{28A0092B-C50C-407E-A947-70E740481C1C}">
                <a14:useLocalDpi xmlns:a14="http://schemas.microsoft.com/office/drawing/2010/main"/>
              </a:ext>
            </a:extLst>
          </a:blip>
          <a:srcRect/>
          <a:stretch>
            <a:fillRect/>
          </a:stretch>
        </p:blipFill>
        <p:spPr bwMode="auto">
          <a:xfrm>
            <a:off x="0" y="76200"/>
            <a:ext cx="1828800" cy="2209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6" name="TextBox 15"/>
          <p:cNvSpPr txBox="1"/>
          <p:nvPr/>
        </p:nvSpPr>
        <p:spPr>
          <a:xfrm>
            <a:off x="76200" y="5662136"/>
            <a:ext cx="1752600" cy="738664"/>
          </a:xfrm>
          <a:prstGeom prst="rect">
            <a:avLst/>
          </a:prstGeom>
          <a:noFill/>
        </p:spPr>
        <p:txBody>
          <a:bodyPr wrap="square" rtlCol="0">
            <a:spAutoFit/>
          </a:bodyPr>
          <a:lstStyle/>
          <a:p>
            <a:r>
              <a:rPr lang="en-US" b="1" dirty="0">
                <a:solidFill>
                  <a:srgbClr val="C00000"/>
                </a:solidFill>
                <a:latin typeface="Calibri" pitchFamily="34" charset="0"/>
                <a:cs typeface="Calibri" pitchFamily="34" charset="0"/>
              </a:rPr>
              <a:t>*</a:t>
            </a:r>
            <a:r>
              <a:rPr lang="el-GR" b="1" u="sng" dirty="0">
                <a:solidFill>
                  <a:srgbClr val="C00000"/>
                </a:solidFill>
                <a:latin typeface="Calibri" pitchFamily="34" charset="0"/>
                <a:cs typeface="Calibri" pitchFamily="34" charset="0"/>
              </a:rPr>
              <a:t>ἡ ἁμαρτία </a:t>
            </a:r>
            <a:endParaRPr lang="en-US" b="1" u="sng" dirty="0">
              <a:solidFill>
                <a:srgbClr val="C00000"/>
              </a:solidFill>
              <a:latin typeface="Calibri" pitchFamily="34" charset="0"/>
              <a:cs typeface="Calibri" pitchFamily="34" charset="0"/>
            </a:endParaRPr>
          </a:p>
          <a:p>
            <a:r>
              <a:rPr lang="en-US" sz="1800" b="1" i="1" u="sng" dirty="0">
                <a:solidFill>
                  <a:srgbClr val="C00000"/>
                </a:solidFill>
                <a:latin typeface="Calibri" pitchFamily="34" charset="0"/>
                <a:cs typeface="Calibri" pitchFamily="34" charset="0"/>
              </a:rPr>
              <a:t>(the sin nature)</a:t>
            </a:r>
            <a:endParaRPr lang="en-US" sz="1800" b="1" u="sng" dirty="0">
              <a:solidFill>
                <a:srgbClr val="C00000"/>
              </a:solidFill>
              <a:latin typeface="Calibri" pitchFamily="34" charset="0"/>
              <a:cs typeface="Calibri" pitchFamily="34" charset="0"/>
            </a:endParaRPr>
          </a:p>
        </p:txBody>
      </p:sp>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744" y="3429000"/>
            <a:ext cx="1607312" cy="1280160"/>
          </a:xfrm>
          <a:prstGeom prst="rect">
            <a:avLst/>
          </a:prstGeom>
        </p:spPr>
      </p:pic>
      <p:sp>
        <p:nvSpPr>
          <p:cNvPr id="8" name="Rectangle 2"/>
          <p:cNvSpPr txBox="1">
            <a:spLocks noChangeArrowheads="1"/>
          </p:cNvSpPr>
          <p:nvPr/>
        </p:nvSpPr>
        <p:spPr bwMode="auto">
          <a:xfrm>
            <a:off x="1828800" y="76200"/>
            <a:ext cx="7239000" cy="1306773"/>
          </a:xfrm>
          <a:prstGeom prst="rect">
            <a:avLst/>
          </a:prstGeom>
          <a:noFill/>
          <a:ln w="12700" cap="sq">
            <a:noFill/>
            <a:miter lim="800000"/>
            <a:headEnd type="none" w="sm" len="sm"/>
            <a:tailEnd type="none" w="sm" len="sm"/>
          </a:ln>
        </p:spPr>
        <p:txBody>
          <a:bodyPr vert="horz" wrap="square" lIns="91440" tIns="45720" rIns="91440" bIns="45720" numCol="1" anchor="ctr" anchorCtr="0" compatLnSpc="1">
            <a:prstTxWarp prst="textNoShape">
              <a:avLst/>
            </a:prstTxWarp>
          </a:bodyPr>
          <a:lstStyle/>
          <a:p>
            <a:pPr marL="457200" lvl="0" indent="-457200">
              <a:buFont typeface="+mj-lt"/>
              <a:buAutoNum type="romanUcPeriod"/>
              <a:defRPr/>
            </a:pPr>
            <a:r>
              <a:rPr kumimoji="0" lang="en-US" sz="3200" b="1" i="1" u="none" strike="noStrike" kern="0" cap="none" spc="0" normalizeH="0" baseline="0" noProof="0" dirty="0">
                <a:ln>
                  <a:noFill/>
                </a:ln>
                <a:solidFill>
                  <a:srgbClr val="008080"/>
                </a:solidFill>
                <a:uLnTx/>
                <a:uFillTx/>
                <a:latin typeface="Calibri" pitchFamily="34" charset="0"/>
                <a:ea typeface="+mj-ea"/>
                <a:cs typeface="Calibri" pitchFamily="34" charset="0"/>
              </a:rPr>
              <a:t>Our </a:t>
            </a:r>
            <a:r>
              <a:rPr kumimoji="0" lang="en-US" sz="3200" b="1" i="1" u="sng" strike="noStrike" kern="0" cap="none" spc="0" normalizeH="0" baseline="0" noProof="0" dirty="0">
                <a:ln>
                  <a:noFill/>
                </a:ln>
                <a:solidFill>
                  <a:srgbClr val="008080"/>
                </a:solidFill>
                <a:uLnTx/>
                <a:uFillTx/>
                <a:latin typeface="Calibri" pitchFamily="34" charset="0"/>
                <a:ea typeface="+mj-ea"/>
                <a:cs typeface="Calibri" pitchFamily="34" charset="0"/>
              </a:rPr>
              <a:t>Personal</a:t>
            </a:r>
            <a:r>
              <a:rPr kumimoji="0" lang="en-US" sz="3200" b="1" i="1" u="none" strike="noStrike" kern="0" cap="none" spc="0" normalizeH="0" baseline="0" noProof="0" dirty="0">
                <a:ln>
                  <a:noFill/>
                </a:ln>
                <a:solidFill>
                  <a:srgbClr val="008080"/>
                </a:solidFill>
                <a:uLnTx/>
                <a:uFillTx/>
                <a:latin typeface="Calibri" pitchFamily="34" charset="0"/>
                <a:ea typeface="+mj-ea"/>
                <a:cs typeface="Calibri" pitchFamily="34" charset="0"/>
              </a:rPr>
              <a:t> History</a:t>
            </a:r>
            <a:r>
              <a:rPr kumimoji="0" lang="en-US" sz="3200" b="1" i="0" u="none" strike="noStrike" kern="0" cap="none" spc="0" normalizeH="0" baseline="0" noProof="0" dirty="0">
                <a:ln>
                  <a:noFill/>
                </a:ln>
                <a:solidFill>
                  <a:srgbClr val="008080"/>
                </a:solidFill>
                <a:uLnTx/>
                <a:uFillTx/>
                <a:latin typeface="Calibri" pitchFamily="34" charset="0"/>
                <a:ea typeface="+mj-ea"/>
                <a:cs typeface="Calibri" pitchFamily="34" charset="0"/>
              </a:rPr>
              <a:t> in the </a:t>
            </a:r>
            <a:r>
              <a:rPr lang="en-US" sz="3200" b="1" dirty="0">
                <a:solidFill>
                  <a:srgbClr val="008080"/>
                </a:solidFill>
                <a:latin typeface="Calibri" pitchFamily="34" charset="0"/>
                <a:cs typeface="Calibri" pitchFamily="34" charset="0"/>
              </a:rPr>
              <a:t>First</a:t>
            </a:r>
            <a:r>
              <a:rPr kumimoji="0" lang="en-US" sz="3200" b="1" i="0" u="none" strike="noStrike" kern="0" cap="none" spc="0" normalizeH="0" baseline="0" noProof="0" dirty="0">
                <a:ln>
                  <a:noFill/>
                </a:ln>
                <a:solidFill>
                  <a:srgbClr val="008080"/>
                </a:solidFill>
                <a:uLnTx/>
                <a:uFillTx/>
                <a:latin typeface="Calibri" pitchFamily="34" charset="0"/>
                <a:ea typeface="+mj-ea"/>
                <a:cs typeface="Calibri" pitchFamily="34" charset="0"/>
              </a:rPr>
              <a:t> Adam - </a:t>
            </a:r>
            <a:r>
              <a:rPr lang="en-US" sz="3200" b="1" i="1" kern="0" dirty="0">
                <a:solidFill>
                  <a:srgbClr val="C00000"/>
                </a:solidFill>
                <a:latin typeface="Calibri" pitchFamily="34" charset="0"/>
                <a:ea typeface="+mj-ea"/>
                <a:cs typeface="Calibri" pitchFamily="34" charset="0"/>
              </a:rPr>
              <a:t>God’s Solution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7279" y="95596"/>
            <a:ext cx="7130521" cy="6675120"/>
          </a:xfrm>
          <a:prstGeom prst="rect">
            <a:avLst/>
          </a:prstGeom>
        </p:spPr>
      </p:pic>
      <p:sp>
        <p:nvSpPr>
          <p:cNvPr id="9" name="TextBox 8"/>
          <p:cNvSpPr txBox="1"/>
          <p:nvPr/>
        </p:nvSpPr>
        <p:spPr>
          <a:xfrm>
            <a:off x="0" y="0"/>
            <a:ext cx="1828800" cy="6858000"/>
          </a:xfrm>
          <a:prstGeom prst="rect">
            <a:avLst/>
          </a:prstGeom>
          <a:gradFill>
            <a:gsLst>
              <a:gs pos="0">
                <a:srgbClr val="DDEBCF"/>
              </a:gs>
              <a:gs pos="50000">
                <a:srgbClr val="9CB86E"/>
              </a:gs>
              <a:gs pos="100000">
                <a:srgbClr val="156B13"/>
              </a:gs>
            </a:gsLst>
            <a:lin ang="16200000" scaled="0"/>
          </a:gra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3" name="Picture 4"/>
          <p:cNvPicPr>
            <a:picLocks noChangeAspect="1" noChangeArrowheads="1"/>
          </p:cNvPicPr>
          <p:nvPr/>
        </p:nvPicPr>
        <p:blipFill>
          <a:blip r:embed="rId4" cstate="email">
            <a:lum bright="20000"/>
            <a:extLst>
              <a:ext uri="{28A0092B-C50C-407E-A947-70E740481C1C}">
                <a14:useLocalDpi xmlns:a14="http://schemas.microsoft.com/office/drawing/2010/main"/>
              </a:ext>
            </a:extLst>
          </a:blip>
          <a:srcRect/>
          <a:stretch>
            <a:fillRect/>
          </a:stretch>
        </p:blipFill>
        <p:spPr bwMode="auto">
          <a:xfrm>
            <a:off x="0" y="76200"/>
            <a:ext cx="1828800" cy="2209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Rectangle 5"/>
          <p:cNvSpPr/>
          <p:nvPr/>
        </p:nvSpPr>
        <p:spPr>
          <a:xfrm>
            <a:off x="1937279" y="158115"/>
            <a:ext cx="7054321" cy="2462213"/>
          </a:xfrm>
          <a:prstGeom prst="rect">
            <a:avLst/>
          </a:prstGeom>
        </p:spPr>
        <p:txBody>
          <a:bodyPr wrap="square">
            <a:spAutoFit/>
          </a:bodyPr>
          <a:lstStyle/>
          <a:p>
            <a:pPr marL="0" lvl="3" algn="ctr" defTabSz="857250">
              <a:spcBef>
                <a:spcPts val="0"/>
              </a:spcBef>
              <a:spcAft>
                <a:spcPts val="1200"/>
              </a:spcAft>
              <a:buClr>
                <a:srgbClr val="008080"/>
              </a:buClr>
              <a:buSzPct val="90000"/>
              <a:buNone/>
            </a:pPr>
            <a:r>
              <a:rPr lang="en-US" sz="3600" b="1" dirty="0">
                <a:solidFill>
                  <a:schemeClr val="tx1">
                    <a:lumMod val="10000"/>
                  </a:schemeClr>
                </a:solidFill>
                <a:latin typeface="Calibri" panose="020F0502020204030204" pitchFamily="34" charset="0"/>
              </a:rPr>
              <a:t>Romans 6:11 (NASB95)</a:t>
            </a:r>
          </a:p>
          <a:p>
            <a:pPr marL="0" lvl="3" algn="ctr" defTabSz="857250">
              <a:spcBef>
                <a:spcPts val="0"/>
              </a:spcBef>
              <a:spcAft>
                <a:spcPts val="1200"/>
              </a:spcAft>
              <a:buClr>
                <a:srgbClr val="008080"/>
              </a:buClr>
              <a:buSzPct val="90000"/>
              <a:buNone/>
            </a:pPr>
            <a:r>
              <a:rPr lang="en-US" sz="3600" b="1" dirty="0">
                <a:solidFill>
                  <a:schemeClr val="tx1">
                    <a:lumMod val="10000"/>
                  </a:schemeClr>
                </a:solidFill>
                <a:latin typeface="Calibri" panose="020F0502020204030204" pitchFamily="34" charset="0"/>
              </a:rPr>
              <a:t>Even so </a:t>
            </a:r>
            <a:r>
              <a:rPr lang="en-US" sz="3600" b="1" u="sng" dirty="0">
                <a:solidFill>
                  <a:schemeClr val="tx1">
                    <a:lumMod val="10000"/>
                  </a:schemeClr>
                </a:solidFill>
                <a:latin typeface="Calibri" panose="020F0502020204030204" pitchFamily="34" charset="0"/>
              </a:rPr>
              <a:t>consider</a:t>
            </a:r>
            <a:r>
              <a:rPr lang="en-US" sz="3600" b="1" dirty="0">
                <a:solidFill>
                  <a:schemeClr val="tx1">
                    <a:lumMod val="10000"/>
                  </a:schemeClr>
                </a:solidFill>
                <a:latin typeface="Calibri" panose="020F0502020204030204" pitchFamily="34" charset="0"/>
              </a:rPr>
              <a:t> (KJV reckon) yourselves to be </a:t>
            </a:r>
            <a:r>
              <a:rPr lang="en-US" sz="3600" b="1" u="sng" dirty="0">
                <a:solidFill>
                  <a:srgbClr val="C00000"/>
                </a:solidFill>
                <a:latin typeface="Calibri" panose="020F0502020204030204" pitchFamily="34" charset="0"/>
              </a:rPr>
              <a:t>dead to sin</a:t>
            </a:r>
            <a:r>
              <a:rPr lang="en-US" sz="3600" b="1" dirty="0">
                <a:solidFill>
                  <a:schemeClr val="tx1">
                    <a:lumMod val="10000"/>
                  </a:schemeClr>
                </a:solidFill>
                <a:latin typeface="Calibri" panose="020F0502020204030204" pitchFamily="34" charset="0"/>
              </a:rPr>
              <a:t>, but </a:t>
            </a:r>
            <a:r>
              <a:rPr lang="en-US" sz="3600" b="1" u="sng" dirty="0">
                <a:solidFill>
                  <a:srgbClr val="0000CC"/>
                </a:solidFill>
                <a:latin typeface="Calibri" panose="020F0502020204030204" pitchFamily="34" charset="0"/>
              </a:rPr>
              <a:t>alive to God</a:t>
            </a:r>
            <a:r>
              <a:rPr lang="en-US" sz="3600" b="1" dirty="0">
                <a:solidFill>
                  <a:schemeClr val="tx1">
                    <a:lumMod val="10000"/>
                  </a:schemeClr>
                </a:solidFill>
                <a:latin typeface="Calibri" panose="020F0502020204030204" pitchFamily="34" charset="0"/>
              </a:rPr>
              <a:t> in Christ Jesus.</a:t>
            </a:r>
          </a:p>
        </p:txBody>
      </p:sp>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744" y="3429000"/>
            <a:ext cx="1607312" cy="1280160"/>
          </a:xfrm>
          <a:prstGeom prst="rect">
            <a:avLst/>
          </a:prstGeom>
        </p:spPr>
      </p:pic>
      <p:sp>
        <p:nvSpPr>
          <p:cNvPr id="2" name="Rectangle 1"/>
          <p:cNvSpPr/>
          <p:nvPr/>
        </p:nvSpPr>
        <p:spPr>
          <a:xfrm>
            <a:off x="2057400" y="3198168"/>
            <a:ext cx="6400799" cy="1938992"/>
          </a:xfrm>
          <a:prstGeom prst="rect">
            <a:avLst/>
          </a:prstGeom>
        </p:spPr>
        <p:txBody>
          <a:bodyPr wrap="square">
            <a:spAutoFit/>
          </a:bodyPr>
          <a:lstStyle/>
          <a:p>
            <a:r>
              <a:rPr lang="el-GR" b="1" dirty="0">
                <a:solidFill>
                  <a:schemeClr val="tx1">
                    <a:lumMod val="10000"/>
                  </a:schemeClr>
                </a:solidFill>
                <a:latin typeface="#Logos 5 Resource"/>
              </a:rPr>
              <a:t>λογίζομαι</a:t>
            </a:r>
            <a:r>
              <a:rPr lang="en-US" b="1" dirty="0">
                <a:solidFill>
                  <a:schemeClr val="tx1">
                    <a:lumMod val="10000"/>
                  </a:schemeClr>
                </a:solidFill>
                <a:latin typeface="#Logos 5 Resource"/>
              </a:rPr>
              <a:t> </a:t>
            </a:r>
            <a:r>
              <a:rPr lang="en-US" b="1" dirty="0" err="1">
                <a:solidFill>
                  <a:schemeClr val="tx1">
                    <a:lumMod val="10000"/>
                  </a:schemeClr>
                </a:solidFill>
                <a:latin typeface="#Logos 5 Resource"/>
              </a:rPr>
              <a:t>logídzomai</a:t>
            </a:r>
            <a:r>
              <a:rPr lang="en-US" b="1" dirty="0">
                <a:solidFill>
                  <a:schemeClr val="tx1">
                    <a:lumMod val="10000"/>
                  </a:schemeClr>
                </a:solidFill>
                <a:latin typeface="#Logos 5 Resource"/>
              </a:rPr>
              <a:t>; a mathematical and accounting term, of cognitive processes; to reckon, to value or esteem, put down to one’s account; </a:t>
            </a:r>
          </a:p>
          <a:p>
            <a:pPr lvl="1"/>
            <a:r>
              <a:rPr lang="en-US" b="1" dirty="0">
                <a:solidFill>
                  <a:schemeClr val="tx1">
                    <a:lumMod val="10000"/>
                  </a:schemeClr>
                </a:solidFill>
                <a:latin typeface="#Logos 5 Resource"/>
              </a:rPr>
              <a:t> </a:t>
            </a:r>
            <a:endParaRPr lang="en-US" dirty="0">
              <a:solidFill>
                <a:schemeClr val="tx1">
                  <a:lumMod val="10000"/>
                </a:schemeClr>
              </a:solidFill>
            </a:endParaRPr>
          </a:p>
        </p:txBody>
      </p:sp>
    </p:spTree>
    <p:extLst>
      <p:ext uri="{BB962C8B-B14F-4D97-AF65-F5344CB8AC3E}">
        <p14:creationId xmlns:p14="http://schemas.microsoft.com/office/powerpoint/2010/main" val="2407042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p:cNvSpPr/>
          <p:nvPr/>
        </p:nvSpPr>
        <p:spPr>
          <a:xfrm>
            <a:off x="57150" y="1074777"/>
            <a:ext cx="9029700" cy="5693866"/>
          </a:xfrm>
          <a:prstGeom prst="rect">
            <a:avLst/>
          </a:prstGeom>
        </p:spPr>
        <p:txBody>
          <a:bodyPr wrap="square">
            <a:spAutoFit/>
          </a:bodyPr>
          <a:lstStyle/>
          <a:p>
            <a:pPr algn="just"/>
            <a:r>
              <a:rPr lang="en-US" sz="2800" dirty="0">
                <a:solidFill>
                  <a:schemeClr val="tx1">
                    <a:lumMod val="10000"/>
                  </a:schemeClr>
                </a:solidFill>
                <a:latin typeface="Calibri" panose="020F0502020204030204" pitchFamily="34" charset="0"/>
              </a:rPr>
              <a:t>Here Paul is exhorting the saints that in their endeavor to live a life in accordance with the Word of God, </a:t>
            </a:r>
            <a:r>
              <a:rPr lang="en-US" sz="2800" b="1" dirty="0">
                <a:solidFill>
                  <a:srgbClr val="C00000"/>
                </a:solidFill>
                <a:latin typeface="Calibri" panose="020F0502020204030204" pitchFamily="34" charset="0"/>
              </a:rPr>
              <a:t>they should take into account the fact that they are </a:t>
            </a:r>
            <a:r>
              <a:rPr lang="en-US" sz="2800" b="1" u="sng" dirty="0">
                <a:solidFill>
                  <a:srgbClr val="C00000"/>
                </a:solidFill>
                <a:latin typeface="Calibri" panose="020F0502020204030204" pitchFamily="34" charset="0"/>
              </a:rPr>
              <a:t>dead to sin</a:t>
            </a:r>
            <a:r>
              <a:rPr lang="en-US" sz="2800" b="1" dirty="0">
                <a:solidFill>
                  <a:srgbClr val="C00000"/>
                </a:solidFill>
                <a:latin typeface="Calibri" panose="020F0502020204030204" pitchFamily="34" charset="0"/>
              </a:rPr>
              <a:t>, that they have been disengaged from </a:t>
            </a:r>
            <a:r>
              <a:rPr lang="en-US" sz="2800" b="1" u="sng" dirty="0">
                <a:solidFill>
                  <a:srgbClr val="C00000"/>
                </a:solidFill>
                <a:latin typeface="Calibri" panose="020F0502020204030204" pitchFamily="34" charset="0"/>
              </a:rPr>
              <a:t>the evil nature</a:t>
            </a:r>
            <a:r>
              <a:rPr lang="en-US" sz="2800" b="1" dirty="0">
                <a:solidFill>
                  <a:srgbClr val="C00000"/>
                </a:solidFill>
                <a:latin typeface="Calibri" panose="020F0502020204030204" pitchFamily="34" charset="0"/>
              </a:rPr>
              <a:t>, that it has no power over them anymore, that they are scot free from it and can say a point blank NO to it</a:t>
            </a:r>
            <a:r>
              <a:rPr lang="en-US" sz="2800" dirty="0">
                <a:solidFill>
                  <a:schemeClr val="tx1">
                    <a:lumMod val="10000"/>
                  </a:schemeClr>
                </a:solidFill>
                <a:latin typeface="Calibri" panose="020F0502020204030204" pitchFamily="34" charset="0"/>
              </a:rPr>
              <a:t>, </a:t>
            </a:r>
            <a:r>
              <a:rPr lang="en-US" sz="2800" b="1" dirty="0">
                <a:solidFill>
                  <a:srgbClr val="0000CC"/>
                </a:solidFill>
                <a:latin typeface="Calibri" panose="020F0502020204030204" pitchFamily="34" charset="0"/>
              </a:rPr>
              <a:t>also to take into account the fact that they are </a:t>
            </a:r>
            <a:r>
              <a:rPr lang="en-US" sz="2800" b="1" u="sng" dirty="0">
                <a:solidFill>
                  <a:srgbClr val="0000CC"/>
                </a:solidFill>
                <a:latin typeface="Calibri" panose="020F0502020204030204" pitchFamily="34" charset="0"/>
              </a:rPr>
              <a:t>alive to God</a:t>
            </a:r>
            <a:r>
              <a:rPr lang="en-US" sz="2800" b="1" dirty="0">
                <a:solidFill>
                  <a:srgbClr val="0000CC"/>
                </a:solidFill>
                <a:latin typeface="Calibri" panose="020F0502020204030204" pitchFamily="34" charset="0"/>
              </a:rPr>
              <a:t>, that is, that </a:t>
            </a:r>
            <a:r>
              <a:rPr lang="en-US" sz="2800" b="1" u="sng" dirty="0">
                <a:solidFill>
                  <a:srgbClr val="0000CC"/>
                </a:solidFill>
                <a:latin typeface="Calibri" panose="020F0502020204030204" pitchFamily="34" charset="0"/>
              </a:rPr>
              <a:t>the divine nature</a:t>
            </a:r>
            <a:r>
              <a:rPr lang="en-US" sz="2800" b="1" dirty="0">
                <a:solidFill>
                  <a:srgbClr val="0000CC"/>
                </a:solidFill>
                <a:latin typeface="Calibri" panose="020F0502020204030204" pitchFamily="34" charset="0"/>
              </a:rPr>
              <a:t> has been imparted with the result that that nature gives them both the desire and the power to regulate their lives in accordance with the Word of God</a:t>
            </a:r>
            <a:r>
              <a:rPr lang="en-US" sz="2800" dirty="0">
                <a:solidFill>
                  <a:schemeClr val="tx1">
                    <a:lumMod val="10000"/>
                  </a:schemeClr>
                </a:solidFill>
                <a:latin typeface="Calibri" panose="020F0502020204030204" pitchFamily="34" charset="0"/>
              </a:rPr>
              <a:t>. Now, reckoning one’s self dead to sin and alive to God does not make one so, </a:t>
            </a:r>
            <a:r>
              <a:rPr lang="en-US" sz="2800" b="1" dirty="0">
                <a:solidFill>
                  <a:srgbClr val="0000CC"/>
                </a:solidFill>
                <a:latin typeface="Calibri" panose="020F0502020204030204" pitchFamily="34" charset="0"/>
              </a:rPr>
              <a:t>God constituted the saint so when He saved him</a:t>
            </a:r>
            <a:r>
              <a:rPr lang="en-US" sz="2800" dirty="0">
                <a:solidFill>
                  <a:schemeClr val="tx1">
                    <a:lumMod val="10000"/>
                  </a:schemeClr>
                </a:solidFill>
                <a:latin typeface="Calibri" panose="020F0502020204030204" pitchFamily="34" charset="0"/>
              </a:rPr>
              <a:t>. But the act of reckoning brings into better operation with beneficial</a:t>
            </a:r>
          </a:p>
        </p:txBody>
      </p:sp>
      <p:sp>
        <p:nvSpPr>
          <p:cNvPr id="5" name="Rectangle 4"/>
          <p:cNvSpPr/>
          <p:nvPr/>
        </p:nvSpPr>
        <p:spPr>
          <a:xfrm>
            <a:off x="1295400" y="235803"/>
            <a:ext cx="6629400" cy="892552"/>
          </a:xfrm>
          <a:prstGeom prst="rect">
            <a:avLst/>
          </a:prstGeom>
        </p:spPr>
        <p:txBody>
          <a:bodyPr wrap="square">
            <a:spAutoFit/>
          </a:bodyPr>
          <a:lstStyle/>
          <a:p>
            <a:pPr lvl="0" algn="ctr"/>
            <a:r>
              <a:rPr lang="en-US" sz="2800" dirty="0">
                <a:solidFill>
                  <a:srgbClr val="EAEAEA">
                    <a:lumMod val="10000"/>
                  </a:srgbClr>
                </a:solidFill>
                <a:latin typeface="Calibri" panose="020F0502020204030204" pitchFamily="34" charset="0"/>
              </a:rPr>
              <a:t>Kenneth </a:t>
            </a:r>
            <a:r>
              <a:rPr lang="en-US" sz="2800" dirty="0" err="1">
                <a:solidFill>
                  <a:srgbClr val="EAEAEA">
                    <a:lumMod val="10000"/>
                  </a:srgbClr>
                </a:solidFill>
                <a:latin typeface="Calibri" panose="020F0502020204030204" pitchFamily="34" charset="0"/>
              </a:rPr>
              <a:t>Wuest</a:t>
            </a:r>
            <a:endParaRPr lang="en-US" sz="2800" dirty="0">
              <a:solidFill>
                <a:srgbClr val="EAEAEA">
                  <a:lumMod val="10000"/>
                </a:srgbClr>
              </a:solidFill>
              <a:latin typeface="Calibri" panose="020F0502020204030204" pitchFamily="34" charset="0"/>
            </a:endParaRPr>
          </a:p>
          <a:p>
            <a:pPr lvl="0" algn="ctr"/>
            <a:r>
              <a:rPr lang="en-US" b="1" dirty="0">
                <a:solidFill>
                  <a:srgbClr val="EAEAEA">
                    <a:lumMod val="10000"/>
                  </a:srgbClr>
                </a:solidFill>
                <a:latin typeface="Calibri" panose="020F0502020204030204" pitchFamily="34" charset="0"/>
              </a:rPr>
              <a:t>Rom 6:11</a:t>
            </a:r>
            <a:endParaRPr lang="en-US" sz="1400" b="1" dirty="0">
              <a:solidFill>
                <a:srgbClr val="EAEAEA">
                  <a:lumMod val="10000"/>
                </a:srgbClr>
              </a:solidFill>
              <a:latin typeface="Calibri" panose="020F0502020204030204" pitchFamily="34" charset="0"/>
            </a:endParaRPr>
          </a:p>
        </p:txBody>
      </p:sp>
    </p:spTree>
    <p:extLst>
      <p:ext uri="{BB962C8B-B14F-4D97-AF65-F5344CB8AC3E}">
        <p14:creationId xmlns:p14="http://schemas.microsoft.com/office/powerpoint/2010/main" val="818086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p:cNvSpPr/>
          <p:nvPr/>
        </p:nvSpPr>
        <p:spPr>
          <a:xfrm>
            <a:off x="114300" y="228600"/>
            <a:ext cx="8915400" cy="5693866"/>
          </a:xfrm>
          <a:prstGeom prst="rect">
            <a:avLst/>
          </a:prstGeom>
        </p:spPr>
        <p:txBody>
          <a:bodyPr wrap="square">
            <a:spAutoFit/>
          </a:bodyPr>
          <a:lstStyle/>
          <a:p>
            <a:pPr algn="just"/>
            <a:r>
              <a:rPr lang="en-US" sz="2800" dirty="0">
                <a:solidFill>
                  <a:schemeClr val="tx1">
                    <a:lumMod val="10000"/>
                  </a:schemeClr>
                </a:solidFill>
                <a:latin typeface="Calibri" panose="020F0502020204030204" pitchFamily="34" charset="0"/>
              </a:rPr>
              <a:t>results, the working of this inner spiritual machinery…The Christian who does not count upon the fact that the divine nature is implanted in his inner being, goes on living his Christian life as best he can more or less </a:t>
            </a:r>
            <a:r>
              <a:rPr lang="en-US" sz="2800" b="1" dirty="0">
                <a:solidFill>
                  <a:srgbClr val="C00000"/>
                </a:solidFill>
                <a:latin typeface="Calibri" panose="020F0502020204030204" pitchFamily="34" charset="0"/>
              </a:rPr>
              <a:t>in the energy of his own strength</a:t>
            </a:r>
            <a:r>
              <a:rPr lang="en-US" sz="2800" dirty="0">
                <a:solidFill>
                  <a:schemeClr val="tx1">
                    <a:lumMod val="10000"/>
                  </a:schemeClr>
                </a:solidFill>
                <a:latin typeface="Calibri" panose="020F0502020204030204" pitchFamily="34" charset="0"/>
              </a:rPr>
              <a:t>, with the result that he exhibits a mediocre Christian experience. But the believer who counts upon the fact that he is a possessor of the divine nature, ceases from his own struggles at living a Christian life, and avails himself of the life of God supplied in the divine nature. </a:t>
            </a:r>
            <a:r>
              <a:rPr lang="en-US" sz="2800" b="1" dirty="0">
                <a:solidFill>
                  <a:srgbClr val="0000CC"/>
                </a:solidFill>
                <a:latin typeface="Calibri" panose="020F0502020204030204" pitchFamily="34" charset="0"/>
              </a:rPr>
              <a:t>So the first adjustment the Christian should make is that of counting upon the fact that the power of the indwelling sinful nature is broken and the divine nature imparted</a:t>
            </a:r>
            <a:r>
              <a:rPr lang="en-US" sz="2800" dirty="0">
                <a:solidFill>
                  <a:schemeClr val="tx1">
                    <a:lumMod val="10000"/>
                  </a:schemeClr>
                </a:solidFill>
                <a:latin typeface="Calibri" panose="020F0502020204030204" pitchFamily="34" charset="0"/>
              </a:rPr>
              <a:t>, and order his life on that principle.</a:t>
            </a:r>
          </a:p>
        </p:txBody>
      </p:sp>
      <p:sp>
        <p:nvSpPr>
          <p:cNvPr id="5" name="Rectangle 4"/>
          <p:cNvSpPr/>
          <p:nvPr/>
        </p:nvSpPr>
        <p:spPr>
          <a:xfrm>
            <a:off x="1009650" y="6019800"/>
            <a:ext cx="7124700" cy="646331"/>
          </a:xfrm>
          <a:prstGeom prst="rect">
            <a:avLst/>
          </a:prstGeom>
        </p:spPr>
        <p:txBody>
          <a:bodyPr wrap="square">
            <a:spAutoFit/>
          </a:bodyPr>
          <a:lstStyle/>
          <a:p>
            <a:pPr lvl="0" algn="ctr"/>
            <a:r>
              <a:rPr lang="en-US" sz="1800" dirty="0" err="1">
                <a:solidFill>
                  <a:srgbClr val="EAEAEA">
                    <a:lumMod val="10000"/>
                  </a:srgbClr>
                </a:solidFill>
                <a:latin typeface="Calibri" panose="020F0502020204030204" pitchFamily="34" charset="0"/>
              </a:rPr>
              <a:t>Wuest</a:t>
            </a:r>
            <a:r>
              <a:rPr lang="en-US" sz="1800" dirty="0">
                <a:solidFill>
                  <a:srgbClr val="EAEAEA">
                    <a:lumMod val="10000"/>
                  </a:srgbClr>
                </a:solidFill>
                <a:latin typeface="Calibri" panose="020F0502020204030204" pitchFamily="34" charset="0"/>
              </a:rPr>
              <a:t>, K. S. (1997). </a:t>
            </a:r>
            <a:r>
              <a:rPr lang="en-US" sz="1800" dirty="0" err="1">
                <a:solidFill>
                  <a:srgbClr val="EAEAEA">
                    <a:lumMod val="10000"/>
                  </a:srgbClr>
                </a:solidFill>
                <a:latin typeface="Calibri" panose="020F0502020204030204" pitchFamily="34" charset="0"/>
              </a:rPr>
              <a:t>Wuest’s</a:t>
            </a:r>
            <a:r>
              <a:rPr lang="en-US" sz="1800" dirty="0">
                <a:solidFill>
                  <a:srgbClr val="EAEAEA">
                    <a:lumMod val="10000"/>
                  </a:srgbClr>
                </a:solidFill>
                <a:latin typeface="Calibri" panose="020F0502020204030204" pitchFamily="34" charset="0"/>
              </a:rPr>
              <a:t> Word Studies from the Greek New Testament: for the English reader (Ro 6:11). Grand Rapids: Eerdmans.</a:t>
            </a:r>
          </a:p>
        </p:txBody>
      </p:sp>
    </p:spTree>
    <p:extLst>
      <p:ext uri="{BB962C8B-B14F-4D97-AF65-F5344CB8AC3E}">
        <p14:creationId xmlns:p14="http://schemas.microsoft.com/office/powerpoint/2010/main" val="3255789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 name="TextBox 8"/>
          <p:cNvSpPr txBox="1"/>
          <p:nvPr/>
        </p:nvSpPr>
        <p:spPr>
          <a:xfrm>
            <a:off x="0" y="0"/>
            <a:ext cx="1828800" cy="6858000"/>
          </a:xfrm>
          <a:prstGeom prst="rect">
            <a:avLst/>
          </a:prstGeom>
          <a:gradFill>
            <a:gsLst>
              <a:gs pos="0">
                <a:srgbClr val="DDEBCF"/>
              </a:gs>
              <a:gs pos="50000">
                <a:srgbClr val="9CB86E"/>
              </a:gs>
              <a:gs pos="100000">
                <a:srgbClr val="156B13"/>
              </a:gs>
            </a:gsLst>
            <a:lin ang="16200000" scaled="0"/>
          </a:gra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5" name="Rectangle 3"/>
          <p:cNvSpPr>
            <a:spLocks noGrp="1" noChangeArrowheads="1"/>
          </p:cNvSpPr>
          <p:nvPr>
            <p:ph type="subTitle" idx="1"/>
          </p:nvPr>
        </p:nvSpPr>
        <p:spPr>
          <a:xfrm>
            <a:off x="1828800" y="1382973"/>
            <a:ext cx="7239000" cy="5170227"/>
          </a:xfrm>
        </p:spPr>
        <p:txBody>
          <a:bodyPr/>
          <a:lstStyle/>
          <a:p>
            <a:pPr marL="463550" indent="-463550">
              <a:spcBef>
                <a:spcPts val="600"/>
              </a:spcBef>
              <a:spcAft>
                <a:spcPts val="600"/>
              </a:spcAft>
              <a:buClr>
                <a:schemeClr val="accent2">
                  <a:lumMod val="60000"/>
                  <a:lumOff val="40000"/>
                </a:schemeClr>
              </a:buClr>
              <a:buSzPct val="100000"/>
              <a:buFont typeface="+mj-lt"/>
              <a:buAutoNum type="alphaUcPeriod"/>
            </a:pPr>
            <a:r>
              <a:rPr lang="en-US" sz="2800" b="1" kern="1200" dirty="0">
                <a:solidFill>
                  <a:srgbClr val="000000"/>
                </a:solidFill>
                <a:latin typeface="Calibri" pitchFamily="34" charset="0"/>
                <a:cs typeface="Calibri" pitchFamily="34" charset="0"/>
              </a:rPr>
              <a:t>ADAM IS </a:t>
            </a:r>
            <a:r>
              <a:rPr lang="en-US" sz="2800" b="1" u="sng" kern="1200" dirty="0">
                <a:solidFill>
                  <a:srgbClr val="0000CC"/>
                </a:solidFill>
                <a:latin typeface="Calibri" pitchFamily="34" charset="0"/>
                <a:cs typeface="Calibri" pitchFamily="34" charset="0"/>
              </a:rPr>
              <a:t>JUDGED</a:t>
            </a:r>
            <a:r>
              <a:rPr lang="en-US" sz="2800" b="1" kern="1200" dirty="0">
                <a:solidFill>
                  <a:srgbClr val="0000CC"/>
                </a:solidFill>
                <a:latin typeface="Calibri" pitchFamily="34" charset="0"/>
                <a:cs typeface="Calibri" pitchFamily="34" charset="0"/>
              </a:rPr>
              <a:t> </a:t>
            </a:r>
            <a:r>
              <a:rPr lang="en-US" sz="2800" b="1" kern="1200" dirty="0">
                <a:solidFill>
                  <a:srgbClr val="000000"/>
                </a:solidFill>
                <a:latin typeface="Calibri" pitchFamily="34" charset="0"/>
                <a:cs typeface="Calibri" pitchFamily="34" charset="0"/>
              </a:rPr>
              <a:t>AND </a:t>
            </a:r>
            <a:r>
              <a:rPr lang="en-US" sz="2800" b="1" u="sng" kern="1200" dirty="0">
                <a:solidFill>
                  <a:srgbClr val="0000CC"/>
                </a:solidFill>
                <a:latin typeface="Calibri" pitchFamily="34" charset="0"/>
                <a:cs typeface="Calibri" pitchFamily="34" charset="0"/>
              </a:rPr>
              <a:t>CONDEMNED</a:t>
            </a:r>
            <a:endParaRPr lang="en-US" sz="2800" b="1" kern="1200" dirty="0">
              <a:solidFill>
                <a:srgbClr val="0000CC"/>
              </a:solidFill>
              <a:latin typeface="Calibri" pitchFamily="34" charset="0"/>
              <a:cs typeface="Calibri" pitchFamily="34" charset="0"/>
            </a:endParaRPr>
          </a:p>
          <a:p>
            <a:pPr marL="914400" lvl="1" indent="-431800">
              <a:spcBef>
                <a:spcPts val="600"/>
              </a:spcBef>
              <a:spcAft>
                <a:spcPts val="600"/>
              </a:spcAft>
              <a:buClr>
                <a:srgbClr val="008080"/>
              </a:buClr>
              <a:buSzPct val="105000"/>
              <a:buFont typeface="+mj-lt"/>
              <a:buAutoNum type="arabicParenR" startAt="3"/>
            </a:pPr>
            <a:r>
              <a:rPr lang="en-US" b="1" kern="1200" dirty="0">
                <a:solidFill>
                  <a:srgbClr val="000000"/>
                </a:solidFill>
                <a:latin typeface="Calibri" pitchFamily="34" charset="0"/>
                <a:cs typeface="Calibri" pitchFamily="34" charset="0"/>
              </a:rPr>
              <a:t>Our </a:t>
            </a:r>
            <a:r>
              <a:rPr lang="en-US" b="1" u="sng" kern="1200" dirty="0">
                <a:solidFill>
                  <a:srgbClr val="C00000"/>
                </a:solidFill>
                <a:latin typeface="Calibri" pitchFamily="34" charset="0"/>
                <a:ea typeface="+mn-ea"/>
                <a:cs typeface="Calibri" pitchFamily="34" charset="0"/>
              </a:rPr>
              <a:t>PERSONAL SINS </a:t>
            </a:r>
            <a:r>
              <a:rPr lang="en-US" b="1" kern="1200" dirty="0">
                <a:solidFill>
                  <a:srgbClr val="000000"/>
                </a:solidFill>
                <a:latin typeface="Calibri" pitchFamily="34" charset="0"/>
                <a:cs typeface="Calibri" pitchFamily="34" charset="0"/>
              </a:rPr>
              <a:t>(ADAM-</a:t>
            </a:r>
            <a:r>
              <a:rPr lang="en-US" b="1" u="sng" kern="1200" dirty="0">
                <a:solidFill>
                  <a:srgbClr val="C00000"/>
                </a:solidFill>
                <a:latin typeface="Calibri" pitchFamily="34" charset="0"/>
                <a:ea typeface="+mn-ea"/>
                <a:cs typeface="Calibri" pitchFamily="34" charset="0"/>
              </a:rPr>
              <a:t>PRACTICE</a:t>
            </a:r>
            <a:r>
              <a:rPr lang="en-US" b="1" kern="1200" dirty="0">
                <a:solidFill>
                  <a:srgbClr val="000000"/>
                </a:solidFill>
                <a:latin typeface="Calibri" pitchFamily="34" charset="0"/>
                <a:cs typeface="Calibri" pitchFamily="34" charset="0"/>
              </a:rPr>
              <a:t>) </a:t>
            </a:r>
          </a:p>
          <a:p>
            <a:pPr marL="1377950" lvl="3" indent="-465138" algn="just" defTabSz="857250">
              <a:spcBef>
                <a:spcPts val="600"/>
              </a:spcBef>
              <a:spcAft>
                <a:spcPts val="600"/>
              </a:spcAft>
              <a:buClr>
                <a:srgbClr val="008080"/>
              </a:buClr>
              <a:buSzPct val="90000"/>
              <a:buFont typeface="Symbol" pitchFamily="18" charset="2"/>
              <a:buChar char="¨"/>
            </a:pPr>
            <a:r>
              <a:rPr lang="en-US" sz="2800" b="1" kern="1200" dirty="0">
                <a:solidFill>
                  <a:srgbClr val="000000"/>
                </a:solidFill>
                <a:latin typeface="Calibri" pitchFamily="34" charset="0"/>
                <a:cs typeface="Calibri" pitchFamily="34" charset="0"/>
              </a:rPr>
              <a:t>Once our sinful position and nature had been condemned and judged, God was then justified in forgiving our personal sins—</a:t>
            </a:r>
            <a:r>
              <a:rPr lang="en-US" sz="2800" b="1" i="1" kern="1200" dirty="0">
                <a:solidFill>
                  <a:srgbClr val="0000CC"/>
                </a:solidFill>
                <a:latin typeface="Calibri" pitchFamily="34" charset="0"/>
                <a:cs typeface="Calibri" pitchFamily="34" charset="0"/>
              </a:rPr>
              <a:t>past, present, and future</a:t>
            </a:r>
            <a:r>
              <a:rPr lang="en-US" sz="2800" b="1" kern="1200" dirty="0">
                <a:solidFill>
                  <a:srgbClr val="000000"/>
                </a:solidFill>
                <a:latin typeface="Calibri" pitchFamily="34" charset="0"/>
                <a:cs typeface="Calibri" pitchFamily="34" charset="0"/>
              </a:rPr>
              <a:t>—by means of the shed blood of Christ on Calvary’s cross.</a:t>
            </a:r>
          </a:p>
          <a:p>
            <a:pPr marL="1377950" lvl="3" indent="-465138" algn="just" defTabSz="857250">
              <a:spcBef>
                <a:spcPts val="600"/>
              </a:spcBef>
              <a:spcAft>
                <a:spcPts val="600"/>
              </a:spcAft>
              <a:buClr>
                <a:srgbClr val="008080"/>
              </a:buClr>
              <a:buSzPct val="90000"/>
              <a:buFont typeface="Symbol" pitchFamily="18" charset="2"/>
              <a:buChar char="¨"/>
            </a:pPr>
            <a:r>
              <a:rPr lang="en-US" sz="2800" b="1" kern="1200" dirty="0">
                <a:solidFill>
                  <a:srgbClr val="000000"/>
                </a:solidFill>
                <a:latin typeface="Calibri" pitchFamily="34" charset="0"/>
                <a:cs typeface="Calibri" pitchFamily="34" charset="0"/>
              </a:rPr>
              <a:t>In fact, </a:t>
            </a:r>
            <a:r>
              <a:rPr lang="en-US" sz="2800" b="1" kern="1200" cap="all" dirty="0">
                <a:solidFill>
                  <a:srgbClr val="C00000"/>
                </a:solidFill>
                <a:latin typeface="Calibri" pitchFamily="34" charset="0"/>
                <a:cs typeface="Calibri" pitchFamily="34" charset="0"/>
              </a:rPr>
              <a:t>all that we inherited from Adam suffered this same fate</a:t>
            </a:r>
            <a:r>
              <a:rPr lang="en-US" sz="2800" b="1" kern="1200" dirty="0">
                <a:solidFill>
                  <a:srgbClr val="000000"/>
                </a:solidFill>
                <a:latin typeface="Calibri" pitchFamily="34" charset="0"/>
                <a:cs typeface="Calibri" pitchFamily="34" charset="0"/>
              </a:rPr>
              <a:t> – death at the Cross!</a:t>
            </a:r>
          </a:p>
        </p:txBody>
      </p:sp>
      <p:pic>
        <p:nvPicPr>
          <p:cNvPr id="12" name="Picture 4"/>
          <p:cNvPicPr>
            <a:picLocks noChangeAspect="1" noChangeArrowheads="1"/>
          </p:cNvPicPr>
          <p:nvPr/>
        </p:nvPicPr>
        <p:blipFill>
          <a:blip r:embed="rId3" cstate="email">
            <a:lum bright="20000"/>
            <a:extLst>
              <a:ext uri="{28A0092B-C50C-407E-A947-70E740481C1C}">
                <a14:useLocalDpi xmlns:a14="http://schemas.microsoft.com/office/drawing/2010/main"/>
              </a:ext>
            </a:extLst>
          </a:blip>
          <a:srcRect/>
          <a:stretch>
            <a:fillRect/>
          </a:stretch>
        </p:blipFill>
        <p:spPr bwMode="auto">
          <a:xfrm>
            <a:off x="0" y="76200"/>
            <a:ext cx="1828800" cy="2209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744" y="3429000"/>
            <a:ext cx="1607312" cy="1280160"/>
          </a:xfrm>
          <a:prstGeom prst="rect">
            <a:avLst/>
          </a:prstGeom>
        </p:spPr>
      </p:pic>
      <p:sp>
        <p:nvSpPr>
          <p:cNvPr id="7" name="Rectangle 2"/>
          <p:cNvSpPr txBox="1">
            <a:spLocks noChangeArrowheads="1"/>
          </p:cNvSpPr>
          <p:nvPr/>
        </p:nvSpPr>
        <p:spPr bwMode="auto">
          <a:xfrm>
            <a:off x="1828800" y="76200"/>
            <a:ext cx="7239000" cy="1306773"/>
          </a:xfrm>
          <a:prstGeom prst="rect">
            <a:avLst/>
          </a:prstGeom>
          <a:noFill/>
          <a:ln w="12700" cap="sq">
            <a:noFill/>
            <a:miter lim="800000"/>
            <a:headEnd type="none" w="sm" len="sm"/>
            <a:tailEnd type="none" w="sm" len="sm"/>
          </a:ln>
        </p:spPr>
        <p:txBody>
          <a:bodyPr vert="horz" wrap="square" lIns="91440" tIns="45720" rIns="91440" bIns="45720" numCol="1" anchor="ctr" anchorCtr="0" compatLnSpc="1">
            <a:prstTxWarp prst="textNoShape">
              <a:avLst/>
            </a:prstTxWarp>
          </a:bodyPr>
          <a:lstStyle/>
          <a:p>
            <a:pPr marL="457200" lvl="0" indent="-457200">
              <a:buFont typeface="+mj-lt"/>
              <a:buAutoNum type="romanUcPeriod"/>
              <a:defRPr/>
            </a:pPr>
            <a:r>
              <a:rPr kumimoji="0" lang="en-US" sz="3200" b="1" i="1" u="none" strike="noStrike" kern="0" cap="none" spc="0" normalizeH="0" baseline="0" noProof="0" dirty="0">
                <a:ln>
                  <a:noFill/>
                </a:ln>
                <a:solidFill>
                  <a:srgbClr val="008080"/>
                </a:solidFill>
                <a:uLnTx/>
                <a:uFillTx/>
                <a:latin typeface="Calibri" pitchFamily="34" charset="0"/>
                <a:ea typeface="+mj-ea"/>
                <a:cs typeface="Calibri" pitchFamily="34" charset="0"/>
              </a:rPr>
              <a:t>Our </a:t>
            </a:r>
            <a:r>
              <a:rPr kumimoji="0" lang="en-US" sz="3200" b="1" i="1" u="sng" strike="noStrike" kern="0" cap="none" spc="0" normalizeH="0" baseline="0" noProof="0" dirty="0">
                <a:ln>
                  <a:noFill/>
                </a:ln>
                <a:solidFill>
                  <a:srgbClr val="008080"/>
                </a:solidFill>
                <a:uLnTx/>
                <a:uFillTx/>
                <a:latin typeface="Calibri" pitchFamily="34" charset="0"/>
                <a:ea typeface="+mj-ea"/>
                <a:cs typeface="Calibri" pitchFamily="34" charset="0"/>
              </a:rPr>
              <a:t>Personal</a:t>
            </a:r>
            <a:r>
              <a:rPr kumimoji="0" lang="en-US" sz="3200" b="1" i="1" u="none" strike="noStrike" kern="0" cap="none" spc="0" normalizeH="0" baseline="0" noProof="0" dirty="0">
                <a:ln>
                  <a:noFill/>
                </a:ln>
                <a:solidFill>
                  <a:srgbClr val="008080"/>
                </a:solidFill>
                <a:uLnTx/>
                <a:uFillTx/>
                <a:latin typeface="Calibri" pitchFamily="34" charset="0"/>
                <a:ea typeface="+mj-ea"/>
                <a:cs typeface="Calibri" pitchFamily="34" charset="0"/>
              </a:rPr>
              <a:t> History</a:t>
            </a:r>
            <a:r>
              <a:rPr kumimoji="0" lang="en-US" sz="3200" b="1" i="0" u="none" strike="noStrike" kern="0" cap="none" spc="0" normalizeH="0" baseline="0" noProof="0" dirty="0">
                <a:ln>
                  <a:noFill/>
                </a:ln>
                <a:solidFill>
                  <a:srgbClr val="008080"/>
                </a:solidFill>
                <a:uLnTx/>
                <a:uFillTx/>
                <a:latin typeface="Calibri" pitchFamily="34" charset="0"/>
                <a:ea typeface="+mj-ea"/>
                <a:cs typeface="Calibri" pitchFamily="34" charset="0"/>
              </a:rPr>
              <a:t> in the </a:t>
            </a:r>
            <a:r>
              <a:rPr lang="en-US" sz="3200" b="1" dirty="0">
                <a:solidFill>
                  <a:srgbClr val="008080"/>
                </a:solidFill>
                <a:latin typeface="Calibri" pitchFamily="34" charset="0"/>
                <a:cs typeface="Calibri" pitchFamily="34" charset="0"/>
              </a:rPr>
              <a:t>First</a:t>
            </a:r>
            <a:r>
              <a:rPr kumimoji="0" lang="en-US" sz="3200" b="1" i="0" u="none" strike="noStrike" kern="0" cap="none" spc="0" normalizeH="0" baseline="0" noProof="0" dirty="0">
                <a:ln>
                  <a:noFill/>
                </a:ln>
                <a:solidFill>
                  <a:srgbClr val="008080"/>
                </a:solidFill>
                <a:uLnTx/>
                <a:uFillTx/>
                <a:latin typeface="Calibri" pitchFamily="34" charset="0"/>
                <a:ea typeface="+mj-ea"/>
                <a:cs typeface="Calibri" pitchFamily="34" charset="0"/>
              </a:rPr>
              <a:t> Adam - </a:t>
            </a:r>
            <a:r>
              <a:rPr lang="en-US" sz="3200" b="1" i="1" kern="0" dirty="0">
                <a:solidFill>
                  <a:srgbClr val="C00000"/>
                </a:solidFill>
                <a:latin typeface="Calibri" pitchFamily="34" charset="0"/>
                <a:ea typeface="+mj-ea"/>
                <a:cs typeface="Calibri" pitchFamily="34" charset="0"/>
              </a:rPr>
              <a:t>God’s Solution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7279" y="95596"/>
            <a:ext cx="7130521" cy="6675120"/>
          </a:xfrm>
          <a:prstGeom prst="rect">
            <a:avLst/>
          </a:prstGeom>
        </p:spPr>
      </p:pic>
      <p:sp>
        <p:nvSpPr>
          <p:cNvPr id="9" name="TextBox 8"/>
          <p:cNvSpPr txBox="1"/>
          <p:nvPr/>
        </p:nvSpPr>
        <p:spPr>
          <a:xfrm>
            <a:off x="0" y="0"/>
            <a:ext cx="1828800" cy="6858000"/>
          </a:xfrm>
          <a:prstGeom prst="rect">
            <a:avLst/>
          </a:prstGeom>
          <a:gradFill>
            <a:gsLst>
              <a:gs pos="0">
                <a:srgbClr val="DDEBCF"/>
              </a:gs>
              <a:gs pos="50000">
                <a:srgbClr val="9CB86E"/>
              </a:gs>
              <a:gs pos="100000">
                <a:srgbClr val="156B13"/>
              </a:gs>
            </a:gsLst>
            <a:lin ang="16200000" scaled="0"/>
          </a:gra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3" name="Picture 4"/>
          <p:cNvPicPr>
            <a:picLocks noChangeAspect="1" noChangeArrowheads="1"/>
          </p:cNvPicPr>
          <p:nvPr/>
        </p:nvPicPr>
        <p:blipFill>
          <a:blip r:embed="rId4" cstate="email">
            <a:lum bright="20000"/>
            <a:extLst>
              <a:ext uri="{28A0092B-C50C-407E-A947-70E740481C1C}">
                <a14:useLocalDpi xmlns:a14="http://schemas.microsoft.com/office/drawing/2010/main"/>
              </a:ext>
            </a:extLst>
          </a:blip>
          <a:srcRect/>
          <a:stretch>
            <a:fillRect/>
          </a:stretch>
        </p:blipFill>
        <p:spPr bwMode="auto">
          <a:xfrm>
            <a:off x="0" y="76200"/>
            <a:ext cx="1828800" cy="2209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Rectangle 5"/>
          <p:cNvSpPr/>
          <p:nvPr/>
        </p:nvSpPr>
        <p:spPr>
          <a:xfrm>
            <a:off x="1937279" y="158115"/>
            <a:ext cx="7054321" cy="1846659"/>
          </a:xfrm>
          <a:prstGeom prst="rect">
            <a:avLst/>
          </a:prstGeom>
        </p:spPr>
        <p:txBody>
          <a:bodyPr wrap="square">
            <a:spAutoFit/>
          </a:bodyPr>
          <a:lstStyle/>
          <a:p>
            <a:pPr marL="0" lvl="3" algn="ctr" defTabSz="857250">
              <a:spcBef>
                <a:spcPts val="0"/>
              </a:spcBef>
              <a:spcAft>
                <a:spcPts val="1200"/>
              </a:spcAft>
              <a:buClr>
                <a:srgbClr val="008080"/>
              </a:buClr>
              <a:buSzPct val="90000"/>
              <a:buNone/>
            </a:pPr>
            <a:r>
              <a:rPr lang="en-US" sz="3200" b="1" dirty="0">
                <a:solidFill>
                  <a:schemeClr val="tx1">
                    <a:lumMod val="10000"/>
                  </a:schemeClr>
                </a:solidFill>
                <a:latin typeface="Calibri" panose="020F0502020204030204" pitchFamily="34" charset="0"/>
              </a:rPr>
              <a:t>1 Pet. 2:24</a:t>
            </a:r>
          </a:p>
          <a:p>
            <a:pPr marL="0" lvl="3" algn="ctr" defTabSz="857250">
              <a:spcBef>
                <a:spcPts val="0"/>
              </a:spcBef>
              <a:spcAft>
                <a:spcPts val="1200"/>
              </a:spcAft>
              <a:buClr>
                <a:srgbClr val="008080"/>
              </a:buClr>
              <a:buSzPct val="90000"/>
              <a:buNone/>
            </a:pPr>
            <a:r>
              <a:rPr lang="en-US" sz="3200" b="1" dirty="0">
                <a:solidFill>
                  <a:schemeClr val="tx1">
                    <a:lumMod val="10000"/>
                  </a:schemeClr>
                </a:solidFill>
                <a:latin typeface="Calibri" panose="020F0502020204030204" pitchFamily="34" charset="0"/>
              </a:rPr>
              <a:t>“[Christ] Himself bore our </a:t>
            </a:r>
            <a:r>
              <a:rPr lang="en-US" sz="3200" b="1" dirty="0">
                <a:solidFill>
                  <a:srgbClr val="C00000"/>
                </a:solidFill>
                <a:latin typeface="Calibri" panose="020F0502020204030204" pitchFamily="34" charset="0"/>
              </a:rPr>
              <a:t>sins*</a:t>
            </a:r>
            <a:r>
              <a:rPr lang="en-US" sz="3200" b="1" dirty="0">
                <a:solidFill>
                  <a:schemeClr val="tx1">
                    <a:lumMod val="10000"/>
                  </a:schemeClr>
                </a:solidFill>
                <a:latin typeface="Calibri" panose="020F0502020204030204" pitchFamily="34" charset="0"/>
              </a:rPr>
              <a:t> in His own body </a:t>
            </a:r>
            <a:r>
              <a:rPr lang="en-US" sz="3600" b="1" u="sng" dirty="0">
                <a:solidFill>
                  <a:srgbClr val="0000CC"/>
                </a:solidFill>
                <a:latin typeface="Calibri" panose="020F0502020204030204" pitchFamily="34" charset="0"/>
              </a:rPr>
              <a:t>on the tree</a:t>
            </a:r>
            <a:r>
              <a:rPr lang="en-US" sz="3200" b="1" dirty="0">
                <a:solidFill>
                  <a:schemeClr val="tx1">
                    <a:lumMod val="10000"/>
                  </a:schemeClr>
                </a:solidFill>
                <a:latin typeface="Calibri" panose="020F0502020204030204" pitchFamily="34" charset="0"/>
              </a:rPr>
              <a:t>…”</a:t>
            </a:r>
          </a:p>
        </p:txBody>
      </p:sp>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744" y="3429000"/>
            <a:ext cx="1607312" cy="1280160"/>
          </a:xfrm>
          <a:prstGeom prst="rect">
            <a:avLst/>
          </a:prstGeom>
        </p:spPr>
      </p:pic>
      <p:sp>
        <p:nvSpPr>
          <p:cNvPr id="7" name="Rectangle 6"/>
          <p:cNvSpPr/>
          <p:nvPr/>
        </p:nvSpPr>
        <p:spPr>
          <a:xfrm>
            <a:off x="1981200" y="3816608"/>
            <a:ext cx="7054321" cy="1785104"/>
          </a:xfrm>
          <a:prstGeom prst="rect">
            <a:avLst/>
          </a:prstGeom>
        </p:spPr>
        <p:txBody>
          <a:bodyPr wrap="square">
            <a:spAutoFit/>
          </a:bodyPr>
          <a:lstStyle/>
          <a:p>
            <a:pPr marL="0" lvl="3" algn="ctr" defTabSz="857250">
              <a:spcBef>
                <a:spcPts val="0"/>
              </a:spcBef>
              <a:spcAft>
                <a:spcPts val="1200"/>
              </a:spcAft>
              <a:buClr>
                <a:srgbClr val="008080"/>
              </a:buClr>
              <a:buSzPct val="90000"/>
            </a:pPr>
            <a:r>
              <a:rPr lang="en-US" sz="3200" b="1" dirty="0">
                <a:solidFill>
                  <a:schemeClr val="tx1">
                    <a:lumMod val="10000"/>
                  </a:schemeClr>
                </a:solidFill>
                <a:latin typeface="Calibri" panose="020F0502020204030204" pitchFamily="34" charset="0"/>
              </a:rPr>
              <a:t>Col. 1:20</a:t>
            </a:r>
          </a:p>
          <a:p>
            <a:pPr marL="0" lvl="3" algn="ctr" defTabSz="857250">
              <a:spcBef>
                <a:spcPts val="0"/>
              </a:spcBef>
              <a:spcAft>
                <a:spcPts val="1200"/>
              </a:spcAft>
              <a:buClr>
                <a:srgbClr val="008080"/>
              </a:buClr>
              <a:buSzPct val="90000"/>
              <a:buNone/>
            </a:pPr>
            <a:r>
              <a:rPr lang="en-US" sz="3200" b="1" dirty="0">
                <a:solidFill>
                  <a:schemeClr val="tx1">
                    <a:lumMod val="10000"/>
                  </a:schemeClr>
                </a:solidFill>
                <a:latin typeface="Calibri" panose="020F0502020204030204" pitchFamily="34" charset="0"/>
              </a:rPr>
              <a:t>“[Christ] …having made peace through the blood of </a:t>
            </a:r>
            <a:r>
              <a:rPr lang="en-US" sz="3600" b="1" u="sng" dirty="0">
                <a:solidFill>
                  <a:srgbClr val="0000CC"/>
                </a:solidFill>
                <a:latin typeface="Calibri" panose="020F0502020204030204" pitchFamily="34" charset="0"/>
              </a:rPr>
              <a:t>His cross</a:t>
            </a:r>
            <a:r>
              <a:rPr lang="en-US" sz="3200" b="1" dirty="0">
                <a:solidFill>
                  <a:schemeClr val="tx1">
                    <a:lumMod val="10000"/>
                  </a:schemeClr>
                </a:solidFill>
                <a:latin typeface="Calibri" panose="020F0502020204030204" pitchFamily="34" charset="0"/>
              </a:rPr>
              <a:t>.”</a:t>
            </a:r>
          </a:p>
        </p:txBody>
      </p:sp>
      <p:sp>
        <p:nvSpPr>
          <p:cNvPr id="8" name="Rectangle 7"/>
          <p:cNvSpPr/>
          <p:nvPr/>
        </p:nvSpPr>
        <p:spPr>
          <a:xfrm>
            <a:off x="1981200" y="2024896"/>
            <a:ext cx="7054321" cy="1785104"/>
          </a:xfrm>
          <a:prstGeom prst="rect">
            <a:avLst/>
          </a:prstGeom>
        </p:spPr>
        <p:txBody>
          <a:bodyPr wrap="square">
            <a:spAutoFit/>
          </a:bodyPr>
          <a:lstStyle/>
          <a:p>
            <a:pPr marL="0" lvl="3" algn="ctr" defTabSz="857250">
              <a:spcBef>
                <a:spcPts val="0"/>
              </a:spcBef>
              <a:spcAft>
                <a:spcPts val="1200"/>
              </a:spcAft>
              <a:buClr>
                <a:srgbClr val="008080"/>
              </a:buClr>
              <a:buSzPct val="90000"/>
              <a:buNone/>
            </a:pPr>
            <a:r>
              <a:rPr lang="en-US" sz="3200" b="1" dirty="0">
                <a:solidFill>
                  <a:schemeClr val="tx1">
                    <a:lumMod val="10000"/>
                  </a:schemeClr>
                </a:solidFill>
                <a:latin typeface="Calibri" panose="020F0502020204030204" pitchFamily="34" charset="0"/>
              </a:rPr>
              <a:t>Rev. 1:5</a:t>
            </a:r>
          </a:p>
          <a:p>
            <a:pPr marL="0" lvl="3" algn="ctr" defTabSz="857250">
              <a:spcBef>
                <a:spcPts val="0"/>
              </a:spcBef>
              <a:spcAft>
                <a:spcPts val="1200"/>
              </a:spcAft>
              <a:buClr>
                <a:srgbClr val="008080"/>
              </a:buClr>
              <a:buSzPct val="90000"/>
              <a:buNone/>
            </a:pPr>
            <a:r>
              <a:rPr lang="en-US" sz="3200" b="1" dirty="0">
                <a:solidFill>
                  <a:schemeClr val="tx1">
                    <a:lumMod val="10000"/>
                  </a:schemeClr>
                </a:solidFill>
                <a:latin typeface="Calibri" panose="020F0502020204030204" pitchFamily="34" charset="0"/>
              </a:rPr>
              <a:t>“To Him who loved us and washed us from our </a:t>
            </a:r>
            <a:r>
              <a:rPr lang="en-US" sz="3200" b="1" dirty="0">
                <a:solidFill>
                  <a:srgbClr val="C00000"/>
                </a:solidFill>
                <a:latin typeface="Calibri" panose="020F0502020204030204" pitchFamily="34" charset="0"/>
              </a:rPr>
              <a:t>sins*</a:t>
            </a:r>
            <a:r>
              <a:rPr lang="en-US" sz="3200" b="1" dirty="0">
                <a:solidFill>
                  <a:schemeClr val="tx1">
                    <a:lumMod val="10000"/>
                  </a:schemeClr>
                </a:solidFill>
                <a:latin typeface="Calibri" panose="020F0502020204030204" pitchFamily="34" charset="0"/>
              </a:rPr>
              <a:t> in </a:t>
            </a:r>
            <a:r>
              <a:rPr lang="en-US" sz="3600" b="1" u="sng" dirty="0">
                <a:solidFill>
                  <a:srgbClr val="0000CC"/>
                </a:solidFill>
                <a:latin typeface="Calibri" panose="020F0502020204030204" pitchFamily="34" charset="0"/>
              </a:rPr>
              <a:t>His own blood</a:t>
            </a:r>
            <a:r>
              <a:rPr lang="en-US" sz="3200" b="1" dirty="0">
                <a:solidFill>
                  <a:schemeClr val="tx1">
                    <a:lumMod val="10000"/>
                  </a:schemeClr>
                </a:solidFill>
                <a:latin typeface="Calibri" panose="020F0502020204030204" pitchFamily="34" charset="0"/>
              </a:rPr>
              <a:t>,”</a:t>
            </a:r>
          </a:p>
        </p:txBody>
      </p:sp>
      <p:sp>
        <p:nvSpPr>
          <p:cNvPr id="10" name="Rectangle 9"/>
          <p:cNvSpPr/>
          <p:nvPr/>
        </p:nvSpPr>
        <p:spPr>
          <a:xfrm>
            <a:off x="94774" y="4953000"/>
            <a:ext cx="1623282" cy="400110"/>
          </a:xfrm>
          <a:prstGeom prst="rect">
            <a:avLst/>
          </a:prstGeom>
        </p:spPr>
        <p:txBody>
          <a:bodyPr wrap="square">
            <a:spAutoFit/>
          </a:bodyPr>
          <a:lstStyle/>
          <a:p>
            <a:pPr algn="ctr"/>
            <a:r>
              <a:rPr lang="en-US" sz="2000" b="1" dirty="0">
                <a:solidFill>
                  <a:srgbClr val="C00000"/>
                </a:solidFill>
              </a:rPr>
              <a:t>*</a:t>
            </a:r>
            <a:r>
              <a:rPr lang="en-US" sz="2000" b="1" dirty="0">
                <a:solidFill>
                  <a:srgbClr val="C00000"/>
                </a:solidFill>
                <a:latin typeface="Calibri" panose="020F0502020204030204" pitchFamily="34" charset="0"/>
              </a:rPr>
              <a:t>plural</a:t>
            </a:r>
          </a:p>
        </p:txBody>
      </p:sp>
    </p:spTree>
    <p:extLst>
      <p:ext uri="{BB962C8B-B14F-4D97-AF65-F5344CB8AC3E}">
        <p14:creationId xmlns:p14="http://schemas.microsoft.com/office/powerpoint/2010/main" val="3001059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 name="TextBox 6"/>
          <p:cNvSpPr txBox="1"/>
          <p:nvPr/>
        </p:nvSpPr>
        <p:spPr>
          <a:xfrm>
            <a:off x="0" y="0"/>
            <a:ext cx="1828800" cy="6858000"/>
          </a:xfrm>
          <a:prstGeom prst="rect">
            <a:avLst/>
          </a:prstGeom>
          <a:gradFill>
            <a:gsLst>
              <a:gs pos="0">
                <a:srgbClr val="DDEBCF"/>
              </a:gs>
              <a:gs pos="50000">
                <a:srgbClr val="9CB86E"/>
              </a:gs>
              <a:gs pos="100000">
                <a:srgbClr val="156B13"/>
              </a:gs>
            </a:gsLst>
            <a:lin ang="16200000" scaled="0"/>
          </a:gra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102" name="Rectangle 3"/>
          <p:cNvSpPr>
            <a:spLocks noGrp="1" noChangeArrowheads="1"/>
          </p:cNvSpPr>
          <p:nvPr>
            <p:ph type="subTitle" idx="1"/>
          </p:nvPr>
        </p:nvSpPr>
        <p:spPr>
          <a:xfrm>
            <a:off x="1828800" y="2209800"/>
            <a:ext cx="7239000" cy="3733800"/>
          </a:xfrm>
        </p:spPr>
        <p:txBody>
          <a:bodyPr/>
          <a:lstStyle/>
          <a:p>
            <a:pPr>
              <a:spcBef>
                <a:spcPts val="600"/>
              </a:spcBef>
              <a:spcAft>
                <a:spcPts val="600"/>
              </a:spcAft>
              <a:buClr>
                <a:srgbClr val="008080"/>
              </a:buClr>
            </a:pPr>
            <a:r>
              <a:rPr lang="en-US" sz="3000" b="1" i="1" kern="1200" dirty="0">
                <a:solidFill>
                  <a:srgbClr val="000000"/>
                </a:solidFill>
                <a:latin typeface="Calibri" pitchFamily="34" charset="0"/>
                <a:ea typeface="+mj-ea"/>
                <a:cs typeface="Calibri" pitchFamily="34" charset="0"/>
              </a:rPr>
              <a:t>Axiom - a self-evident truth...common sense.</a:t>
            </a:r>
          </a:p>
          <a:p>
            <a:pPr marL="465138" indent="-465138">
              <a:spcBef>
                <a:spcPts val="600"/>
              </a:spcBef>
              <a:spcAft>
                <a:spcPts val="600"/>
              </a:spcAft>
              <a:buClr>
                <a:srgbClr val="008080"/>
              </a:buClr>
              <a:buFont typeface="+mj-lt"/>
              <a:buAutoNum type="arabicPeriod"/>
            </a:pPr>
            <a:r>
              <a:rPr lang="en-US" sz="3000" b="1" i="1" kern="1200" dirty="0">
                <a:solidFill>
                  <a:srgbClr val="000000"/>
                </a:solidFill>
                <a:latin typeface="Calibri" pitchFamily="34" charset="0"/>
                <a:ea typeface="+mj-ea"/>
                <a:cs typeface="Calibri" pitchFamily="34" charset="0"/>
              </a:rPr>
              <a:t>We cannot </a:t>
            </a:r>
            <a:r>
              <a:rPr lang="en-US" sz="3000" b="1" i="1" u="sng" kern="1200" dirty="0">
                <a:solidFill>
                  <a:srgbClr val="0000CC"/>
                </a:solidFill>
                <a:latin typeface="Calibri" pitchFamily="34" charset="0"/>
                <a:ea typeface="+mj-ea"/>
                <a:cs typeface="Calibri" pitchFamily="34" charset="0"/>
              </a:rPr>
              <a:t>become</a:t>
            </a:r>
            <a:r>
              <a:rPr lang="en-US" sz="3000" b="1" i="1" kern="1200" dirty="0">
                <a:solidFill>
                  <a:srgbClr val="000000"/>
                </a:solidFill>
                <a:latin typeface="Calibri" pitchFamily="34" charset="0"/>
                <a:ea typeface="+mj-ea"/>
                <a:cs typeface="Calibri" pitchFamily="34" charset="0"/>
              </a:rPr>
              <a:t> what we </a:t>
            </a:r>
            <a:r>
              <a:rPr lang="en-US" sz="3000" b="1" i="1" u="sng" kern="1200" dirty="0">
                <a:solidFill>
                  <a:srgbClr val="0000CC"/>
                </a:solidFill>
                <a:latin typeface="Calibri" pitchFamily="34" charset="0"/>
                <a:ea typeface="+mj-ea"/>
                <a:cs typeface="Calibri" pitchFamily="34" charset="0"/>
              </a:rPr>
              <a:t>already are</a:t>
            </a:r>
            <a:r>
              <a:rPr lang="en-US" sz="3000" b="1" i="1" kern="1200" dirty="0">
                <a:solidFill>
                  <a:srgbClr val="000000"/>
                </a:solidFill>
                <a:latin typeface="Calibri" pitchFamily="34" charset="0"/>
                <a:ea typeface="+mj-ea"/>
                <a:cs typeface="Calibri" pitchFamily="34" charset="0"/>
              </a:rPr>
              <a:t> “in Christ”, until we </a:t>
            </a:r>
            <a:r>
              <a:rPr lang="en-US" sz="3000" b="1" i="1" u="sng" kern="1200" dirty="0">
                <a:solidFill>
                  <a:srgbClr val="0000CC"/>
                </a:solidFill>
                <a:latin typeface="Calibri" pitchFamily="34" charset="0"/>
                <a:ea typeface="+mj-ea"/>
                <a:cs typeface="Calibri" pitchFamily="34" charset="0"/>
              </a:rPr>
              <a:t>know</a:t>
            </a:r>
            <a:r>
              <a:rPr lang="en-US" sz="3000" b="1" i="1" kern="1200" dirty="0">
                <a:solidFill>
                  <a:srgbClr val="000000"/>
                </a:solidFill>
                <a:latin typeface="Calibri" pitchFamily="34" charset="0"/>
                <a:ea typeface="+mj-ea"/>
                <a:cs typeface="Calibri" pitchFamily="34" charset="0"/>
              </a:rPr>
              <a:t> what </a:t>
            </a:r>
            <a:r>
              <a:rPr lang="en-US" sz="3000" b="1" i="1" u="sng" kern="1200" dirty="0">
                <a:solidFill>
                  <a:srgbClr val="0000CC"/>
                </a:solidFill>
                <a:latin typeface="Calibri" pitchFamily="34" charset="0"/>
                <a:ea typeface="+mj-ea"/>
                <a:cs typeface="Calibri" pitchFamily="34" charset="0"/>
              </a:rPr>
              <a:t>we</a:t>
            </a:r>
            <a:r>
              <a:rPr lang="en-US" sz="3000" b="1" i="1" u="sng" kern="1200" dirty="0">
                <a:solidFill>
                  <a:srgbClr val="000000"/>
                </a:solidFill>
                <a:latin typeface="Calibri" pitchFamily="34" charset="0"/>
                <a:ea typeface="+mj-ea"/>
                <a:cs typeface="Calibri" pitchFamily="34" charset="0"/>
              </a:rPr>
              <a:t> </a:t>
            </a:r>
            <a:r>
              <a:rPr lang="en-US" sz="3000" b="1" i="1" u="sng" kern="1200" dirty="0">
                <a:solidFill>
                  <a:srgbClr val="0000CC"/>
                </a:solidFill>
                <a:latin typeface="Calibri" pitchFamily="34" charset="0"/>
                <a:ea typeface="+mj-ea"/>
                <a:cs typeface="Calibri" pitchFamily="34" charset="0"/>
              </a:rPr>
              <a:t>were</a:t>
            </a:r>
            <a:r>
              <a:rPr lang="en-US" sz="3000" b="1" i="1" kern="1200" dirty="0">
                <a:solidFill>
                  <a:srgbClr val="000000"/>
                </a:solidFill>
                <a:latin typeface="Calibri" pitchFamily="34" charset="0"/>
                <a:ea typeface="+mj-ea"/>
                <a:cs typeface="Calibri" pitchFamily="34" charset="0"/>
              </a:rPr>
              <a:t> “in Adam”. </a:t>
            </a:r>
          </a:p>
          <a:p>
            <a:pPr marL="465138" indent="-465138">
              <a:spcBef>
                <a:spcPts val="600"/>
              </a:spcBef>
              <a:spcAft>
                <a:spcPts val="600"/>
              </a:spcAft>
              <a:buClr>
                <a:srgbClr val="008080"/>
              </a:buClr>
              <a:buFont typeface="+mj-lt"/>
              <a:buAutoNum type="arabicPeriod"/>
            </a:pPr>
            <a:r>
              <a:rPr lang="en-US" sz="3000" b="1" i="1" u="sng" kern="1200" dirty="0">
                <a:solidFill>
                  <a:srgbClr val="0000CC"/>
                </a:solidFill>
                <a:latin typeface="Calibri" pitchFamily="34" charset="0"/>
                <a:ea typeface="+mj-ea"/>
                <a:cs typeface="Calibri" pitchFamily="34" charset="0"/>
              </a:rPr>
              <a:t>Everything “in Adam”</a:t>
            </a:r>
            <a:r>
              <a:rPr lang="en-US" sz="3000" b="1" i="1" kern="1200" dirty="0">
                <a:solidFill>
                  <a:srgbClr val="0000CC"/>
                </a:solidFill>
                <a:latin typeface="Calibri" pitchFamily="34" charset="0"/>
                <a:ea typeface="+mj-ea"/>
                <a:cs typeface="Calibri" pitchFamily="34" charset="0"/>
              </a:rPr>
              <a:t> </a:t>
            </a:r>
            <a:r>
              <a:rPr lang="en-US" sz="3000" b="1" i="1" kern="1200" dirty="0">
                <a:solidFill>
                  <a:srgbClr val="000000"/>
                </a:solidFill>
                <a:latin typeface="Calibri" pitchFamily="34" charset="0"/>
                <a:ea typeface="+mj-ea"/>
                <a:cs typeface="Calibri" pitchFamily="34" charset="0"/>
              </a:rPr>
              <a:t>is the ground of sin and death, </a:t>
            </a:r>
            <a:r>
              <a:rPr lang="en-US" sz="3000" b="1" i="1" u="sng" kern="1200" dirty="0">
                <a:solidFill>
                  <a:srgbClr val="0000CC"/>
                </a:solidFill>
                <a:latin typeface="Calibri" pitchFamily="34" charset="0"/>
                <a:ea typeface="+mj-ea"/>
                <a:cs typeface="Calibri" pitchFamily="34" charset="0"/>
              </a:rPr>
              <a:t>everything “in the Lord Jesus</a:t>
            </a:r>
            <a:r>
              <a:rPr lang="en-US" sz="3000" b="1" i="1" kern="1200" dirty="0">
                <a:solidFill>
                  <a:srgbClr val="0000CC"/>
                </a:solidFill>
                <a:latin typeface="Calibri" pitchFamily="34" charset="0"/>
                <a:ea typeface="+mj-ea"/>
                <a:cs typeface="Calibri" pitchFamily="34" charset="0"/>
              </a:rPr>
              <a:t>”</a:t>
            </a:r>
            <a:r>
              <a:rPr lang="en-US" sz="3000" b="1" i="1" kern="1200" dirty="0">
                <a:solidFill>
                  <a:srgbClr val="000000"/>
                </a:solidFill>
                <a:latin typeface="Calibri" pitchFamily="34" charset="0"/>
                <a:ea typeface="+mj-ea"/>
                <a:cs typeface="Calibri" pitchFamily="34" charset="0"/>
              </a:rPr>
              <a:t> is the ground of growth and life.</a:t>
            </a:r>
          </a:p>
        </p:txBody>
      </p:sp>
      <p:pic>
        <p:nvPicPr>
          <p:cNvPr id="9" name="Picture 4"/>
          <p:cNvPicPr>
            <a:picLocks noChangeAspect="1" noChangeArrowheads="1"/>
          </p:cNvPicPr>
          <p:nvPr/>
        </p:nvPicPr>
        <p:blipFill>
          <a:blip r:embed="rId3" cstate="email">
            <a:lum bright="20000"/>
            <a:extLst>
              <a:ext uri="{28A0092B-C50C-407E-A947-70E740481C1C}">
                <a14:useLocalDpi xmlns:a14="http://schemas.microsoft.com/office/drawing/2010/main"/>
              </a:ext>
            </a:extLst>
          </a:blip>
          <a:srcRect/>
          <a:stretch>
            <a:fillRect/>
          </a:stretch>
        </p:blipFill>
        <p:spPr bwMode="auto">
          <a:xfrm>
            <a:off x="0" y="76200"/>
            <a:ext cx="1828800" cy="2209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Rectangle 1"/>
          <p:cNvSpPr/>
          <p:nvPr/>
        </p:nvSpPr>
        <p:spPr>
          <a:xfrm>
            <a:off x="2140577" y="1371600"/>
            <a:ext cx="6843733" cy="584775"/>
          </a:xfrm>
          <a:prstGeom prst="rect">
            <a:avLst/>
          </a:prstGeom>
        </p:spPr>
        <p:txBody>
          <a:bodyPr wrap="none">
            <a:spAutoFit/>
          </a:bodyPr>
          <a:lstStyle/>
          <a:p>
            <a:r>
              <a:rPr lang="en-US" sz="3200" b="1" i="1" dirty="0">
                <a:solidFill>
                  <a:srgbClr val="000000"/>
                </a:solidFill>
                <a:latin typeface="Calibri" panose="020F0502020204030204" pitchFamily="34" charset="0"/>
                <a:cs typeface="Arial" panose="020B0604020202020204" pitchFamily="34" charset="0"/>
              </a:rPr>
              <a:t>Let’s Start with </a:t>
            </a:r>
            <a:r>
              <a:rPr lang="en-US" sz="3200" b="1" i="1" u="sng" dirty="0">
                <a:solidFill>
                  <a:srgbClr val="000000"/>
                </a:solidFill>
                <a:latin typeface="Calibri" panose="020F0502020204030204" pitchFamily="34" charset="0"/>
                <a:cs typeface="Arial" panose="020B0604020202020204" pitchFamily="34" charset="0"/>
              </a:rPr>
              <a:t>2 foundational </a:t>
            </a:r>
            <a:r>
              <a:rPr lang="en-US" sz="3200" b="1" i="1" dirty="0">
                <a:solidFill>
                  <a:srgbClr val="000000"/>
                </a:solidFill>
                <a:latin typeface="Calibri" panose="020F0502020204030204" pitchFamily="34" charset="0"/>
                <a:cs typeface="Arial" panose="020B0604020202020204" pitchFamily="34" charset="0"/>
              </a:rPr>
              <a:t>Axioms</a:t>
            </a:r>
          </a:p>
        </p:txBody>
      </p:sp>
      <p:sp>
        <p:nvSpPr>
          <p:cNvPr id="3" name="Rectangle 2"/>
          <p:cNvSpPr/>
          <p:nvPr/>
        </p:nvSpPr>
        <p:spPr>
          <a:xfrm>
            <a:off x="2057400" y="210783"/>
            <a:ext cx="6858000" cy="815608"/>
          </a:xfrm>
          <a:prstGeom prst="rect">
            <a:avLst/>
          </a:prstGeom>
          <a:solidFill>
            <a:srgbClr val="FFFFFF"/>
          </a:solidFill>
          <a:ln>
            <a:solidFill>
              <a:srgbClr val="000000"/>
            </a:solidFill>
          </a:ln>
        </p:spPr>
        <p:txBody>
          <a:bodyPr wrap="square">
            <a:spAutoFit/>
          </a:bodyPr>
          <a:lstStyle/>
          <a:p>
            <a:pPr marL="6350" lvl="1" indent="-6350" algn="ctr">
              <a:spcBef>
                <a:spcPts val="0"/>
              </a:spcBef>
              <a:spcAft>
                <a:spcPts val="600"/>
              </a:spcAft>
              <a:buNone/>
            </a:pPr>
            <a:r>
              <a:rPr lang="en-US" sz="2200" b="1" dirty="0">
                <a:solidFill>
                  <a:schemeClr val="bg2"/>
                </a:solidFill>
                <a:latin typeface="Calibri" panose="020F0502020204030204" pitchFamily="34" charset="0"/>
              </a:rPr>
              <a:t>Psalm 11:3</a:t>
            </a:r>
          </a:p>
          <a:p>
            <a:pPr marL="6350" lvl="1" indent="-6350">
              <a:spcBef>
                <a:spcPts val="0"/>
              </a:spcBef>
              <a:spcAft>
                <a:spcPts val="600"/>
              </a:spcAft>
              <a:buNone/>
            </a:pPr>
            <a:r>
              <a:rPr lang="en-US" sz="2000" b="1" dirty="0">
                <a:solidFill>
                  <a:schemeClr val="bg2"/>
                </a:solidFill>
                <a:latin typeface="Calibri" panose="020F0502020204030204" pitchFamily="34" charset="0"/>
              </a:rPr>
              <a:t>“If the foundations are destroyed, </a:t>
            </a:r>
            <a:r>
              <a:rPr lang="en-US" sz="2000" b="1" u="sng" dirty="0">
                <a:solidFill>
                  <a:schemeClr val="bg2"/>
                </a:solidFill>
                <a:latin typeface="Calibri" panose="020F0502020204030204" pitchFamily="34" charset="0"/>
              </a:rPr>
              <a:t>What can the righteous do</a:t>
            </a:r>
            <a:r>
              <a:rPr lang="en-US" sz="2000" b="1" dirty="0">
                <a:solidFill>
                  <a:schemeClr val="bg2"/>
                </a:solidFill>
                <a:latin typeface="Calibri" panose="020F0502020204030204" pitchFamily="34" charset="0"/>
              </a:rPr>
              <a:t>?”</a:t>
            </a:r>
          </a:p>
        </p:txBody>
      </p:sp>
    </p:spTree>
    <p:extLst>
      <p:ext uri="{BB962C8B-B14F-4D97-AF65-F5344CB8AC3E}">
        <p14:creationId xmlns:p14="http://schemas.microsoft.com/office/powerpoint/2010/main" val="2883818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 name="TextBox 8"/>
          <p:cNvSpPr txBox="1"/>
          <p:nvPr/>
        </p:nvSpPr>
        <p:spPr>
          <a:xfrm>
            <a:off x="0" y="0"/>
            <a:ext cx="1828800" cy="6858000"/>
          </a:xfrm>
          <a:prstGeom prst="rect">
            <a:avLst/>
          </a:prstGeom>
          <a:gradFill>
            <a:gsLst>
              <a:gs pos="0">
                <a:srgbClr val="DDEBCF"/>
              </a:gs>
              <a:gs pos="50000">
                <a:srgbClr val="9CB86E"/>
              </a:gs>
              <a:gs pos="100000">
                <a:srgbClr val="156B13"/>
              </a:gs>
            </a:gsLst>
            <a:lin ang="16200000" scaled="0"/>
          </a:gra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3" name="Picture 4"/>
          <p:cNvPicPr>
            <a:picLocks noChangeAspect="1" noChangeArrowheads="1"/>
          </p:cNvPicPr>
          <p:nvPr/>
        </p:nvPicPr>
        <p:blipFill>
          <a:blip r:embed="rId3" cstate="email">
            <a:lum bright="20000"/>
            <a:extLst>
              <a:ext uri="{28A0092B-C50C-407E-A947-70E740481C1C}">
                <a14:useLocalDpi xmlns:a14="http://schemas.microsoft.com/office/drawing/2010/main"/>
              </a:ext>
            </a:extLst>
          </a:blip>
          <a:srcRect/>
          <a:stretch>
            <a:fillRect/>
          </a:stretch>
        </p:blipFill>
        <p:spPr bwMode="auto">
          <a:xfrm>
            <a:off x="0" y="76200"/>
            <a:ext cx="1828800" cy="2209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Rectangle 3"/>
          <p:cNvSpPr>
            <a:spLocks noGrp="1" noChangeArrowheads="1"/>
          </p:cNvSpPr>
          <p:nvPr>
            <p:ph type="subTitle" idx="1"/>
          </p:nvPr>
        </p:nvSpPr>
        <p:spPr>
          <a:xfrm>
            <a:off x="1828800" y="1382973"/>
            <a:ext cx="7239000" cy="2046027"/>
          </a:xfrm>
        </p:spPr>
        <p:txBody>
          <a:bodyPr/>
          <a:lstStyle/>
          <a:p>
            <a:pPr marL="514350" indent="-514350">
              <a:spcBef>
                <a:spcPts val="600"/>
              </a:spcBef>
              <a:spcAft>
                <a:spcPts val="600"/>
              </a:spcAft>
              <a:buClr>
                <a:schemeClr val="accent2">
                  <a:lumMod val="60000"/>
                  <a:lumOff val="40000"/>
                </a:schemeClr>
              </a:buClr>
              <a:buSzPct val="100000"/>
              <a:buFont typeface="+mj-lt"/>
              <a:buAutoNum type="alphaUcPeriod" startAt="2"/>
            </a:pPr>
            <a:r>
              <a:rPr lang="en-US" sz="2800" b="1" kern="1200" dirty="0">
                <a:solidFill>
                  <a:schemeClr val="bg2">
                    <a:lumMod val="50000"/>
                  </a:schemeClr>
                </a:solidFill>
                <a:latin typeface="Calibri" pitchFamily="34" charset="0"/>
                <a:cs typeface="Calibri" pitchFamily="34" charset="0"/>
              </a:rPr>
              <a:t>OUR </a:t>
            </a:r>
            <a:r>
              <a:rPr lang="en-US" sz="2800" b="1" i="1" kern="1200" dirty="0">
                <a:solidFill>
                  <a:schemeClr val="bg2">
                    <a:lumMod val="50000"/>
                  </a:schemeClr>
                </a:solidFill>
                <a:latin typeface="Calibri" pitchFamily="34" charset="0"/>
                <a:cs typeface="Calibri" pitchFamily="34" charset="0"/>
              </a:rPr>
              <a:t>POSITIONAL </a:t>
            </a:r>
            <a:r>
              <a:rPr lang="en-US" sz="2800" b="1" kern="1200" dirty="0">
                <a:solidFill>
                  <a:schemeClr val="bg2">
                    <a:lumMod val="50000"/>
                  </a:schemeClr>
                </a:solidFill>
                <a:latin typeface="Calibri" pitchFamily="34" charset="0"/>
                <a:cs typeface="Calibri" pitchFamily="34" charset="0"/>
              </a:rPr>
              <a:t>RELATIONSHIP TO ADAM IS </a:t>
            </a:r>
            <a:r>
              <a:rPr lang="en-US" sz="2800" b="1" u="sng" kern="1200" dirty="0">
                <a:solidFill>
                  <a:srgbClr val="C00000"/>
                </a:solidFill>
                <a:latin typeface="Calibri" pitchFamily="34" charset="0"/>
                <a:cs typeface="Calibri" pitchFamily="34" charset="0"/>
              </a:rPr>
              <a:t>TERMINATED</a:t>
            </a:r>
            <a:r>
              <a:rPr lang="en-US" sz="2800" b="1" u="sng" kern="1200" dirty="0">
                <a:solidFill>
                  <a:srgbClr val="000000"/>
                </a:solidFill>
                <a:latin typeface="Calibri" pitchFamily="34" charset="0"/>
                <a:cs typeface="Calibri" pitchFamily="34" charset="0"/>
              </a:rPr>
              <a:t>!</a:t>
            </a:r>
          </a:p>
          <a:p>
            <a:pPr marL="914400" lvl="3" indent="-465138" algn="just" defTabSz="857250">
              <a:spcBef>
                <a:spcPts val="600"/>
              </a:spcBef>
              <a:spcAft>
                <a:spcPts val="600"/>
              </a:spcAft>
              <a:buClr>
                <a:srgbClr val="008080"/>
              </a:buClr>
              <a:buSzPct val="90000"/>
              <a:buFont typeface="Symbol" pitchFamily="18" charset="2"/>
              <a:buChar char="¨"/>
            </a:pPr>
            <a:r>
              <a:rPr lang="en-US" sz="2800" b="1" kern="1200" dirty="0">
                <a:solidFill>
                  <a:srgbClr val="0000CC"/>
                </a:solidFill>
                <a:latin typeface="Calibri" pitchFamily="34" charset="0"/>
                <a:cs typeface="Calibri" pitchFamily="34" charset="0"/>
              </a:rPr>
              <a:t>AT THE CROSS </a:t>
            </a:r>
            <a:r>
              <a:rPr lang="en-US" sz="2800" b="1" kern="1200" dirty="0">
                <a:solidFill>
                  <a:srgbClr val="000000"/>
                </a:solidFill>
                <a:latin typeface="Calibri" pitchFamily="34" charset="0"/>
                <a:cs typeface="Calibri" pitchFamily="34" charset="0"/>
              </a:rPr>
              <a:t>WE FINALLY COME TO THE VERY END OF OUR SPIRITUAL HISTORY “IN ADAM”. </a:t>
            </a:r>
          </a:p>
        </p:txBody>
      </p:sp>
      <p:pic>
        <p:nvPicPr>
          <p:cNvPr id="17" name="Picture 1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09800" y="3807775"/>
            <a:ext cx="2256527" cy="2885202"/>
          </a:xfrm>
          <a:prstGeom prst="rect">
            <a:avLst/>
          </a:prstGeom>
          <a:noFill/>
          <a:ln w="9525">
            <a:solidFill>
              <a:schemeClr val="bg2">
                <a:lumMod val="50000"/>
              </a:schemeClr>
            </a:solidFill>
            <a:miter lim="800000"/>
            <a:headEnd/>
            <a:tailEnd/>
          </a:ln>
          <a:effectLst/>
        </p:spPr>
      </p:pic>
      <p:pic>
        <p:nvPicPr>
          <p:cNvPr id="12"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37706" y="3807775"/>
            <a:ext cx="2249094" cy="2885202"/>
          </a:xfrm>
          <a:prstGeom prst="rect">
            <a:avLst/>
          </a:prstGeom>
          <a:noFill/>
          <a:ln>
            <a:noFill/>
          </a:ln>
        </p:spPr>
      </p:pic>
      <p:sp>
        <p:nvSpPr>
          <p:cNvPr id="8" name="Rectangle 2"/>
          <p:cNvSpPr txBox="1">
            <a:spLocks noChangeArrowheads="1"/>
          </p:cNvSpPr>
          <p:nvPr/>
        </p:nvSpPr>
        <p:spPr bwMode="auto">
          <a:xfrm>
            <a:off x="1828800" y="76200"/>
            <a:ext cx="7239000" cy="1306773"/>
          </a:xfrm>
          <a:prstGeom prst="rect">
            <a:avLst/>
          </a:prstGeom>
          <a:noFill/>
          <a:ln w="12700" cap="sq">
            <a:noFill/>
            <a:miter lim="800000"/>
            <a:headEnd type="none" w="sm" len="sm"/>
            <a:tailEnd type="none" w="sm" len="sm"/>
          </a:ln>
        </p:spPr>
        <p:txBody>
          <a:bodyPr vert="horz" wrap="square" lIns="91440" tIns="45720" rIns="91440" bIns="45720" numCol="1" anchor="ctr" anchorCtr="0" compatLnSpc="1">
            <a:prstTxWarp prst="textNoShape">
              <a:avLst/>
            </a:prstTxWarp>
          </a:bodyPr>
          <a:lstStyle/>
          <a:p>
            <a:pPr marL="457200" lvl="0" indent="-457200">
              <a:buFont typeface="+mj-lt"/>
              <a:buAutoNum type="romanUcPeriod"/>
              <a:defRPr/>
            </a:pPr>
            <a:r>
              <a:rPr kumimoji="0" lang="en-US" sz="3200" b="1" i="1" u="none" strike="noStrike" kern="0" cap="none" spc="0" normalizeH="0" baseline="0" noProof="0" dirty="0">
                <a:ln>
                  <a:noFill/>
                </a:ln>
                <a:solidFill>
                  <a:srgbClr val="008080"/>
                </a:solidFill>
                <a:uLnTx/>
                <a:uFillTx/>
                <a:latin typeface="Calibri" pitchFamily="34" charset="0"/>
                <a:ea typeface="+mj-ea"/>
                <a:cs typeface="Calibri" pitchFamily="34" charset="0"/>
              </a:rPr>
              <a:t>Our </a:t>
            </a:r>
            <a:r>
              <a:rPr kumimoji="0" lang="en-US" sz="3200" b="1" i="1" u="sng" strike="noStrike" kern="0" cap="none" spc="0" normalizeH="0" baseline="0" noProof="0" dirty="0">
                <a:ln>
                  <a:noFill/>
                </a:ln>
                <a:solidFill>
                  <a:srgbClr val="008080"/>
                </a:solidFill>
                <a:uLnTx/>
                <a:uFillTx/>
                <a:latin typeface="Calibri" pitchFamily="34" charset="0"/>
                <a:ea typeface="+mj-ea"/>
                <a:cs typeface="Calibri" pitchFamily="34" charset="0"/>
              </a:rPr>
              <a:t>Personal</a:t>
            </a:r>
            <a:r>
              <a:rPr kumimoji="0" lang="en-US" sz="3200" b="1" i="1" u="none" strike="noStrike" kern="0" cap="none" spc="0" normalizeH="0" baseline="0" noProof="0" dirty="0">
                <a:ln>
                  <a:noFill/>
                </a:ln>
                <a:solidFill>
                  <a:srgbClr val="008080"/>
                </a:solidFill>
                <a:uLnTx/>
                <a:uFillTx/>
                <a:latin typeface="Calibri" pitchFamily="34" charset="0"/>
                <a:ea typeface="+mj-ea"/>
                <a:cs typeface="Calibri" pitchFamily="34" charset="0"/>
              </a:rPr>
              <a:t> History</a:t>
            </a:r>
            <a:r>
              <a:rPr kumimoji="0" lang="en-US" sz="3200" b="1" i="0" u="none" strike="noStrike" kern="0" cap="none" spc="0" normalizeH="0" baseline="0" noProof="0" dirty="0">
                <a:ln>
                  <a:noFill/>
                </a:ln>
                <a:solidFill>
                  <a:srgbClr val="008080"/>
                </a:solidFill>
                <a:uLnTx/>
                <a:uFillTx/>
                <a:latin typeface="Calibri" pitchFamily="34" charset="0"/>
                <a:ea typeface="+mj-ea"/>
                <a:cs typeface="Calibri" pitchFamily="34" charset="0"/>
              </a:rPr>
              <a:t> in the </a:t>
            </a:r>
            <a:r>
              <a:rPr lang="en-US" sz="3200" b="1" dirty="0">
                <a:solidFill>
                  <a:srgbClr val="008080"/>
                </a:solidFill>
                <a:latin typeface="Calibri" pitchFamily="34" charset="0"/>
                <a:cs typeface="Calibri" pitchFamily="34" charset="0"/>
              </a:rPr>
              <a:t>First</a:t>
            </a:r>
            <a:r>
              <a:rPr kumimoji="0" lang="en-US" sz="3200" b="1" i="0" u="none" strike="noStrike" kern="0" cap="none" spc="0" normalizeH="0" baseline="0" noProof="0" dirty="0">
                <a:ln>
                  <a:noFill/>
                </a:ln>
                <a:solidFill>
                  <a:srgbClr val="008080"/>
                </a:solidFill>
                <a:uLnTx/>
                <a:uFillTx/>
                <a:latin typeface="Calibri" pitchFamily="34" charset="0"/>
                <a:ea typeface="+mj-ea"/>
                <a:cs typeface="Calibri" pitchFamily="34" charset="0"/>
              </a:rPr>
              <a:t> Adam - </a:t>
            </a:r>
            <a:r>
              <a:rPr lang="en-US" sz="3200" b="1" i="1" kern="0" dirty="0">
                <a:solidFill>
                  <a:srgbClr val="C00000"/>
                </a:solidFill>
                <a:latin typeface="Calibri" pitchFamily="34" charset="0"/>
                <a:ea typeface="+mj-ea"/>
                <a:cs typeface="Calibri" pitchFamily="34" charset="0"/>
              </a:rPr>
              <a:t>God’s Solution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 name="TextBox 8"/>
          <p:cNvSpPr txBox="1"/>
          <p:nvPr/>
        </p:nvSpPr>
        <p:spPr>
          <a:xfrm>
            <a:off x="0" y="0"/>
            <a:ext cx="1828800" cy="6858000"/>
          </a:xfrm>
          <a:prstGeom prst="rect">
            <a:avLst/>
          </a:prstGeom>
          <a:gradFill>
            <a:gsLst>
              <a:gs pos="0">
                <a:srgbClr val="DDEBCF"/>
              </a:gs>
              <a:gs pos="50000">
                <a:srgbClr val="9CB86E"/>
              </a:gs>
              <a:gs pos="100000">
                <a:srgbClr val="156B13"/>
              </a:gs>
            </a:gsLst>
            <a:lin ang="16200000" scaled="0"/>
          </a:gra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7" name="Picture 4"/>
          <p:cNvPicPr>
            <a:picLocks noChangeAspect="1" noChangeArrowheads="1"/>
          </p:cNvPicPr>
          <p:nvPr/>
        </p:nvPicPr>
        <p:blipFill>
          <a:blip r:embed="rId3" cstate="email">
            <a:lum bright="20000"/>
            <a:extLst>
              <a:ext uri="{28A0092B-C50C-407E-A947-70E740481C1C}">
                <a14:useLocalDpi xmlns:a14="http://schemas.microsoft.com/office/drawing/2010/main"/>
              </a:ext>
            </a:extLst>
          </a:blip>
          <a:srcRect/>
          <a:stretch>
            <a:fillRect/>
          </a:stretch>
        </p:blipFill>
        <p:spPr bwMode="auto">
          <a:xfrm>
            <a:off x="0" y="76200"/>
            <a:ext cx="1828800" cy="2209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 name="Picture 1"/>
          <p:cNvPicPr>
            <a:picLocks noChangeAspect="1"/>
          </p:cNvPicPr>
          <p:nvPr/>
        </p:nvPicPr>
        <p:blipFill>
          <a:blip r:embed="rId4"/>
          <a:stretch>
            <a:fillRect/>
          </a:stretch>
        </p:blipFill>
        <p:spPr>
          <a:xfrm>
            <a:off x="1906764" y="76200"/>
            <a:ext cx="7175634" cy="6705600"/>
          </a:xfrm>
          <a:prstGeom prst="rect">
            <a:avLst/>
          </a:prstGeom>
        </p:spPr>
      </p:pic>
    </p:spTree>
    <p:extLst>
      <p:ext uri="{BB962C8B-B14F-4D97-AF65-F5344CB8AC3E}">
        <p14:creationId xmlns:p14="http://schemas.microsoft.com/office/powerpoint/2010/main" val="372781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304800"/>
            <a:ext cx="3200400" cy="1206500"/>
          </a:xfrm>
        </p:spPr>
        <p:txBody>
          <a:bodyPr/>
          <a:lstStyle/>
          <a:p>
            <a:pPr algn="ctr"/>
            <a:r>
              <a:rPr lang="en-US" sz="3600" b="1" dirty="0">
                <a:solidFill>
                  <a:schemeClr val="tx1">
                    <a:lumMod val="10000"/>
                  </a:schemeClr>
                </a:solidFill>
                <a:latin typeface="Calibri" panose="020F0502020204030204" pitchFamily="34" charset="0"/>
              </a:rPr>
              <a:t>Definition of Eternal Security</a:t>
            </a:r>
          </a:p>
        </p:txBody>
      </p:sp>
      <p:sp>
        <p:nvSpPr>
          <p:cNvPr id="3" name="Content Placeholder 2"/>
          <p:cNvSpPr>
            <a:spLocks noGrp="1"/>
          </p:cNvSpPr>
          <p:nvPr>
            <p:ph idx="1"/>
          </p:nvPr>
        </p:nvSpPr>
        <p:spPr>
          <a:xfrm>
            <a:off x="2057400" y="1600200"/>
            <a:ext cx="6934200" cy="3657600"/>
          </a:xfrm>
        </p:spPr>
        <p:txBody>
          <a:bodyPr/>
          <a:lstStyle/>
          <a:p>
            <a:pPr marL="0" indent="0" algn="just">
              <a:buNone/>
            </a:pPr>
            <a:r>
              <a:rPr lang="en-US" b="1" dirty="0">
                <a:solidFill>
                  <a:schemeClr val="tx1">
                    <a:lumMod val="10000"/>
                  </a:schemeClr>
                </a:solidFill>
                <a:latin typeface="Calibri" panose="020F0502020204030204" pitchFamily="34" charset="0"/>
              </a:rPr>
              <a:t>“Eternal Security means that those who have been genuinely saved by God’s grace through faith alone in Christ alone </a:t>
            </a:r>
            <a:r>
              <a:rPr lang="en-US" b="1" kern="1200" dirty="0">
                <a:solidFill>
                  <a:srgbClr val="0000CC"/>
                </a:solidFill>
                <a:latin typeface="Calibri" pitchFamily="34" charset="0"/>
                <a:cs typeface="Calibri" pitchFamily="34" charset="0"/>
              </a:rPr>
              <a:t>shall </a:t>
            </a:r>
            <a:r>
              <a:rPr lang="en-US" b="1" u="sng" kern="1200" dirty="0">
                <a:solidFill>
                  <a:srgbClr val="0000CC"/>
                </a:solidFill>
                <a:latin typeface="Calibri" pitchFamily="34" charset="0"/>
                <a:cs typeface="Calibri" pitchFamily="34" charset="0"/>
              </a:rPr>
              <a:t>never</a:t>
            </a:r>
            <a:r>
              <a:rPr lang="en-US" b="1" kern="1200" dirty="0">
                <a:solidFill>
                  <a:srgbClr val="0000CC"/>
                </a:solidFill>
                <a:latin typeface="Calibri" pitchFamily="34" charset="0"/>
                <a:cs typeface="Calibri" pitchFamily="34" charset="0"/>
              </a:rPr>
              <a:t> be in danger of God’s condemnation or loss of salvation </a:t>
            </a:r>
            <a:r>
              <a:rPr lang="en-US" b="1" dirty="0">
                <a:solidFill>
                  <a:schemeClr val="tx1">
                    <a:lumMod val="10000"/>
                  </a:schemeClr>
                </a:solidFill>
                <a:latin typeface="Calibri" panose="020F0502020204030204" pitchFamily="34" charset="0"/>
              </a:rPr>
              <a:t>but God’s grace and power keep them forever saved and secure.”</a:t>
            </a:r>
          </a:p>
        </p:txBody>
      </p:sp>
      <p:sp>
        <p:nvSpPr>
          <p:cNvPr id="4" name="TextBox 3"/>
          <p:cNvSpPr txBox="1"/>
          <p:nvPr/>
        </p:nvSpPr>
        <p:spPr>
          <a:xfrm>
            <a:off x="2362200" y="6172200"/>
            <a:ext cx="6248400" cy="461665"/>
          </a:xfrm>
          <a:prstGeom prst="rect">
            <a:avLst/>
          </a:prstGeom>
          <a:noFill/>
        </p:spPr>
        <p:txBody>
          <a:bodyPr wrap="square" rtlCol="0">
            <a:spAutoFit/>
          </a:bodyPr>
          <a:lstStyle/>
          <a:p>
            <a:pPr algn="ctr"/>
            <a:r>
              <a:rPr lang="en-US" b="1" dirty="0">
                <a:solidFill>
                  <a:schemeClr val="tx1">
                    <a:lumMod val="10000"/>
                  </a:schemeClr>
                </a:solidFill>
                <a:latin typeface="Calibri" panose="020F0502020204030204" pitchFamily="34" charset="0"/>
              </a:rPr>
              <a:t>Dennis </a:t>
            </a:r>
            <a:r>
              <a:rPr lang="en-US" b="1" dirty="0" err="1">
                <a:solidFill>
                  <a:schemeClr val="tx1">
                    <a:lumMod val="10000"/>
                  </a:schemeClr>
                </a:solidFill>
                <a:latin typeface="Calibri" panose="020F0502020204030204" pitchFamily="34" charset="0"/>
              </a:rPr>
              <a:t>Rokser</a:t>
            </a:r>
            <a:r>
              <a:rPr lang="en-US" b="1" dirty="0">
                <a:solidFill>
                  <a:schemeClr val="tx1">
                    <a:lumMod val="10000"/>
                  </a:schemeClr>
                </a:solidFill>
                <a:latin typeface="Calibri" panose="020F0502020204030204" pitchFamily="34" charset="0"/>
              </a:rPr>
              <a:t>, </a:t>
            </a:r>
            <a:r>
              <a:rPr lang="en-US" b="1" i="1" dirty="0">
                <a:solidFill>
                  <a:schemeClr val="tx1">
                    <a:lumMod val="10000"/>
                  </a:schemeClr>
                </a:solidFill>
                <a:latin typeface="Calibri" panose="020F0502020204030204" pitchFamily="34" charset="0"/>
              </a:rPr>
              <a:t>Shall Never Perish Forever</a:t>
            </a:r>
            <a:r>
              <a:rPr lang="en-US" b="1" dirty="0">
                <a:solidFill>
                  <a:schemeClr val="tx1">
                    <a:lumMod val="10000"/>
                  </a:schemeClr>
                </a:solidFill>
                <a:latin typeface="Calibri" panose="020F0502020204030204" pitchFamily="34" charset="0"/>
              </a:rPr>
              <a:t>, p. 11</a:t>
            </a:r>
          </a:p>
        </p:txBody>
      </p:sp>
      <p:pic>
        <p:nvPicPr>
          <p:cNvPr id="1026" name="Picture 2" descr="dennis-roks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94320" y="152400"/>
            <a:ext cx="1097280" cy="1097280"/>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828800" cy="6858000"/>
          </a:xfrm>
          <a:prstGeom prst="rect">
            <a:avLst/>
          </a:prstGeom>
          <a:gradFill>
            <a:gsLst>
              <a:gs pos="0">
                <a:srgbClr val="DDEBCF"/>
              </a:gs>
              <a:gs pos="50000">
                <a:srgbClr val="9CB86E"/>
              </a:gs>
              <a:gs pos="100000">
                <a:srgbClr val="156B13"/>
              </a:gs>
            </a:gsLst>
            <a:lin ang="16200000" scaled="0"/>
          </a:gra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7" name="Picture 4"/>
          <p:cNvPicPr>
            <a:picLocks noChangeAspect="1" noChangeArrowheads="1"/>
          </p:cNvPicPr>
          <p:nvPr/>
        </p:nvPicPr>
        <p:blipFill>
          <a:blip r:embed="rId3" cstate="email">
            <a:lum bright="20000"/>
            <a:extLst>
              <a:ext uri="{28A0092B-C50C-407E-A947-70E740481C1C}">
                <a14:useLocalDpi xmlns:a14="http://schemas.microsoft.com/office/drawing/2010/main"/>
              </a:ext>
            </a:extLst>
          </a:blip>
          <a:srcRect/>
          <a:stretch>
            <a:fillRect/>
          </a:stretch>
        </p:blipFill>
        <p:spPr bwMode="auto">
          <a:xfrm>
            <a:off x="0" y="76200"/>
            <a:ext cx="1828800" cy="2209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080392070"/>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7279" y="95596"/>
            <a:ext cx="7130521" cy="6675120"/>
          </a:xfrm>
          <a:prstGeom prst="rect">
            <a:avLst/>
          </a:prstGeom>
        </p:spPr>
      </p:pic>
      <p:sp>
        <p:nvSpPr>
          <p:cNvPr id="9" name="TextBox 8"/>
          <p:cNvSpPr txBox="1"/>
          <p:nvPr/>
        </p:nvSpPr>
        <p:spPr>
          <a:xfrm>
            <a:off x="0" y="0"/>
            <a:ext cx="1828800" cy="6858000"/>
          </a:xfrm>
          <a:prstGeom prst="rect">
            <a:avLst/>
          </a:prstGeom>
          <a:gradFill>
            <a:gsLst>
              <a:gs pos="0">
                <a:srgbClr val="DDEBCF"/>
              </a:gs>
              <a:gs pos="50000">
                <a:srgbClr val="9CB86E"/>
              </a:gs>
              <a:gs pos="100000">
                <a:srgbClr val="156B13"/>
              </a:gs>
            </a:gsLst>
            <a:lin ang="16200000" scaled="0"/>
          </a:gra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3" name="Picture 4"/>
          <p:cNvPicPr>
            <a:picLocks noChangeAspect="1" noChangeArrowheads="1"/>
          </p:cNvPicPr>
          <p:nvPr/>
        </p:nvPicPr>
        <p:blipFill>
          <a:blip r:embed="rId4" cstate="email">
            <a:lum bright="20000"/>
            <a:extLst>
              <a:ext uri="{28A0092B-C50C-407E-A947-70E740481C1C}">
                <a14:useLocalDpi xmlns:a14="http://schemas.microsoft.com/office/drawing/2010/main"/>
              </a:ext>
            </a:extLst>
          </a:blip>
          <a:srcRect/>
          <a:stretch>
            <a:fillRect/>
          </a:stretch>
        </p:blipFill>
        <p:spPr bwMode="auto">
          <a:xfrm>
            <a:off x="0" y="76200"/>
            <a:ext cx="1828800" cy="2209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Rectangle 5"/>
          <p:cNvSpPr/>
          <p:nvPr/>
        </p:nvSpPr>
        <p:spPr>
          <a:xfrm>
            <a:off x="1937278" y="99436"/>
            <a:ext cx="7054321" cy="2092881"/>
          </a:xfrm>
          <a:prstGeom prst="rect">
            <a:avLst/>
          </a:prstGeom>
        </p:spPr>
        <p:txBody>
          <a:bodyPr wrap="square">
            <a:spAutoFit/>
          </a:bodyPr>
          <a:lstStyle/>
          <a:p>
            <a:pPr marL="0" lvl="3" algn="ctr" defTabSz="857250">
              <a:spcBef>
                <a:spcPts val="0"/>
              </a:spcBef>
              <a:spcAft>
                <a:spcPts val="1200"/>
              </a:spcAft>
              <a:buClr>
                <a:srgbClr val="008080"/>
              </a:buClr>
              <a:buSzPct val="90000"/>
              <a:buNone/>
            </a:pPr>
            <a:r>
              <a:rPr lang="en-US" sz="3200" b="1" dirty="0">
                <a:solidFill>
                  <a:schemeClr val="tx1">
                    <a:lumMod val="10000"/>
                  </a:schemeClr>
                </a:solidFill>
                <a:latin typeface="Calibri" panose="020F0502020204030204" pitchFamily="34" charset="0"/>
              </a:rPr>
              <a:t>John 3:16</a:t>
            </a:r>
          </a:p>
          <a:p>
            <a:pPr marL="0" lvl="3" algn="just" defTabSz="857250">
              <a:spcBef>
                <a:spcPts val="0"/>
              </a:spcBef>
              <a:spcAft>
                <a:spcPts val="1200"/>
              </a:spcAft>
              <a:buClr>
                <a:srgbClr val="008080"/>
              </a:buClr>
              <a:buSzPct val="90000"/>
              <a:buNone/>
            </a:pPr>
            <a:r>
              <a:rPr lang="en-US" sz="2800" b="1" dirty="0">
                <a:solidFill>
                  <a:schemeClr val="tx1">
                    <a:lumMod val="10000"/>
                  </a:schemeClr>
                </a:solidFill>
                <a:latin typeface="Calibri" panose="020F0502020204030204" pitchFamily="34" charset="0"/>
              </a:rPr>
              <a:t>For God so loved the world, that He gave His only begotten Son, that whoever believes in Him shall not perish, but have </a:t>
            </a:r>
            <a:r>
              <a:rPr lang="en-US" sz="2800" b="1" dirty="0">
                <a:solidFill>
                  <a:srgbClr val="0000CC"/>
                </a:solidFill>
                <a:latin typeface="Calibri" pitchFamily="34" charset="0"/>
                <a:cs typeface="Arial" charset="0"/>
              </a:rPr>
              <a:t>eternal life</a:t>
            </a:r>
            <a:r>
              <a:rPr lang="en-US" sz="2800" b="1" dirty="0">
                <a:solidFill>
                  <a:schemeClr val="tx1">
                    <a:lumMod val="10000"/>
                  </a:schemeClr>
                </a:solidFill>
                <a:latin typeface="Calibri" panose="020F0502020204030204" pitchFamily="34" charset="0"/>
              </a:rPr>
              <a:t>.</a:t>
            </a:r>
          </a:p>
        </p:txBody>
      </p:sp>
      <p:sp>
        <p:nvSpPr>
          <p:cNvPr id="8" name="Rectangle 7"/>
          <p:cNvSpPr/>
          <p:nvPr/>
        </p:nvSpPr>
        <p:spPr>
          <a:xfrm>
            <a:off x="2013479" y="2286000"/>
            <a:ext cx="7054321" cy="2462213"/>
          </a:xfrm>
          <a:prstGeom prst="rect">
            <a:avLst/>
          </a:prstGeom>
        </p:spPr>
        <p:txBody>
          <a:bodyPr wrap="square">
            <a:spAutoFit/>
          </a:bodyPr>
          <a:lstStyle/>
          <a:p>
            <a:pPr marL="0" lvl="3" algn="ctr" defTabSz="857250">
              <a:spcBef>
                <a:spcPts val="0"/>
              </a:spcBef>
              <a:spcAft>
                <a:spcPts val="1200"/>
              </a:spcAft>
              <a:buClr>
                <a:srgbClr val="008080"/>
              </a:buClr>
              <a:buSzPct val="90000"/>
              <a:buNone/>
            </a:pPr>
            <a:r>
              <a:rPr lang="en-US" sz="3200" b="1" dirty="0">
                <a:solidFill>
                  <a:schemeClr val="tx1">
                    <a:lumMod val="10000"/>
                  </a:schemeClr>
                </a:solidFill>
                <a:latin typeface="Calibri" panose="020F0502020204030204" pitchFamily="34" charset="0"/>
              </a:rPr>
              <a:t>John 5:24 </a:t>
            </a:r>
          </a:p>
          <a:p>
            <a:pPr marL="0" lvl="3" algn="just" defTabSz="857250">
              <a:spcBef>
                <a:spcPts val="0"/>
              </a:spcBef>
              <a:spcAft>
                <a:spcPts val="1200"/>
              </a:spcAft>
              <a:buClr>
                <a:srgbClr val="008080"/>
              </a:buClr>
              <a:buSzPct val="90000"/>
              <a:buNone/>
            </a:pPr>
            <a:r>
              <a:rPr lang="en-US" sz="2800" b="1" dirty="0">
                <a:solidFill>
                  <a:schemeClr val="tx1">
                    <a:lumMod val="10000"/>
                  </a:schemeClr>
                </a:solidFill>
                <a:latin typeface="Calibri" panose="020F0502020204030204" pitchFamily="34" charset="0"/>
              </a:rPr>
              <a:t>“Truly, truly, I say to you, he who hears My word, and believes Him who sent Me, </a:t>
            </a:r>
            <a:r>
              <a:rPr lang="en-US" sz="2800" b="1" dirty="0">
                <a:solidFill>
                  <a:srgbClr val="0000CC"/>
                </a:solidFill>
                <a:latin typeface="Calibri" pitchFamily="34" charset="0"/>
                <a:cs typeface="Arial" charset="0"/>
              </a:rPr>
              <a:t>has eternal life</a:t>
            </a:r>
            <a:r>
              <a:rPr lang="en-US" sz="2800" b="1" dirty="0">
                <a:solidFill>
                  <a:schemeClr val="tx1">
                    <a:lumMod val="10000"/>
                  </a:schemeClr>
                </a:solidFill>
                <a:latin typeface="Calibri" panose="020F0502020204030204" pitchFamily="34" charset="0"/>
              </a:rPr>
              <a:t>, and does not come into </a:t>
            </a:r>
            <a:r>
              <a:rPr lang="en-US" sz="2800" b="1" dirty="0">
                <a:solidFill>
                  <a:srgbClr val="C00000"/>
                </a:solidFill>
                <a:latin typeface="Calibri" pitchFamily="34" charset="0"/>
                <a:cs typeface="Arial" charset="0"/>
              </a:rPr>
              <a:t>judgment</a:t>
            </a:r>
            <a:r>
              <a:rPr lang="en-US" sz="2800" b="1" dirty="0">
                <a:solidFill>
                  <a:schemeClr val="tx1">
                    <a:lumMod val="10000"/>
                  </a:schemeClr>
                </a:solidFill>
                <a:latin typeface="Calibri" panose="020F0502020204030204" pitchFamily="34" charset="0"/>
              </a:rPr>
              <a:t>, but has passed out of death into life.” (NASB)</a:t>
            </a:r>
          </a:p>
        </p:txBody>
      </p:sp>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210" y="3024426"/>
            <a:ext cx="1737594" cy="1623774"/>
          </a:xfrm>
          <a:prstGeom prst="rect">
            <a:avLst/>
          </a:prstGeom>
        </p:spPr>
      </p:pic>
    </p:spTree>
    <p:extLst>
      <p:ext uri="{BB962C8B-B14F-4D97-AF65-F5344CB8AC3E}">
        <p14:creationId xmlns:p14="http://schemas.microsoft.com/office/powerpoint/2010/main" val="4123408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7279" y="95596"/>
            <a:ext cx="7130521" cy="6675120"/>
          </a:xfrm>
          <a:prstGeom prst="rect">
            <a:avLst/>
          </a:prstGeom>
        </p:spPr>
      </p:pic>
      <p:sp>
        <p:nvSpPr>
          <p:cNvPr id="9" name="TextBox 8"/>
          <p:cNvSpPr txBox="1"/>
          <p:nvPr/>
        </p:nvSpPr>
        <p:spPr>
          <a:xfrm>
            <a:off x="0" y="0"/>
            <a:ext cx="1828800" cy="6858000"/>
          </a:xfrm>
          <a:prstGeom prst="rect">
            <a:avLst/>
          </a:prstGeom>
          <a:gradFill>
            <a:gsLst>
              <a:gs pos="0">
                <a:srgbClr val="DDEBCF"/>
              </a:gs>
              <a:gs pos="50000">
                <a:srgbClr val="9CB86E"/>
              </a:gs>
              <a:gs pos="100000">
                <a:srgbClr val="156B13"/>
              </a:gs>
            </a:gsLst>
            <a:lin ang="16200000" scaled="0"/>
          </a:gra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3" name="Picture 4"/>
          <p:cNvPicPr>
            <a:picLocks noChangeAspect="1" noChangeArrowheads="1"/>
          </p:cNvPicPr>
          <p:nvPr/>
        </p:nvPicPr>
        <p:blipFill>
          <a:blip r:embed="rId4" cstate="email">
            <a:lum bright="20000"/>
            <a:extLst>
              <a:ext uri="{28A0092B-C50C-407E-A947-70E740481C1C}">
                <a14:useLocalDpi xmlns:a14="http://schemas.microsoft.com/office/drawing/2010/main"/>
              </a:ext>
            </a:extLst>
          </a:blip>
          <a:srcRect/>
          <a:stretch>
            <a:fillRect/>
          </a:stretch>
        </p:blipFill>
        <p:spPr bwMode="auto">
          <a:xfrm>
            <a:off x="0" y="76200"/>
            <a:ext cx="1828800" cy="2209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Rectangle 5"/>
          <p:cNvSpPr/>
          <p:nvPr/>
        </p:nvSpPr>
        <p:spPr>
          <a:xfrm>
            <a:off x="1937278" y="99436"/>
            <a:ext cx="7054321" cy="1908215"/>
          </a:xfrm>
          <a:prstGeom prst="rect">
            <a:avLst/>
          </a:prstGeom>
        </p:spPr>
        <p:txBody>
          <a:bodyPr wrap="square">
            <a:spAutoFit/>
          </a:bodyPr>
          <a:lstStyle/>
          <a:p>
            <a:pPr marL="0" lvl="3" algn="ctr" defTabSz="857250">
              <a:spcBef>
                <a:spcPts val="0"/>
              </a:spcBef>
              <a:spcAft>
                <a:spcPts val="1200"/>
              </a:spcAft>
              <a:buClr>
                <a:srgbClr val="008080"/>
              </a:buClr>
              <a:buSzPct val="90000"/>
              <a:buNone/>
            </a:pPr>
            <a:r>
              <a:rPr lang="en-US" sz="3600" b="1" dirty="0">
                <a:solidFill>
                  <a:schemeClr val="tx1">
                    <a:lumMod val="10000"/>
                  </a:schemeClr>
                </a:solidFill>
                <a:latin typeface="Calibri" panose="020F0502020204030204" pitchFamily="34" charset="0"/>
              </a:rPr>
              <a:t>John 10:28a </a:t>
            </a:r>
          </a:p>
          <a:p>
            <a:pPr marL="0" lvl="3" algn="ctr" defTabSz="857250">
              <a:spcBef>
                <a:spcPts val="0"/>
              </a:spcBef>
              <a:spcAft>
                <a:spcPts val="1200"/>
              </a:spcAft>
              <a:buClr>
                <a:srgbClr val="008080"/>
              </a:buClr>
              <a:buSzPct val="90000"/>
              <a:buNone/>
            </a:pPr>
            <a:r>
              <a:rPr lang="en-US" sz="3600" b="1" dirty="0">
                <a:solidFill>
                  <a:schemeClr val="tx1">
                    <a:lumMod val="10000"/>
                  </a:schemeClr>
                </a:solidFill>
                <a:latin typeface="Calibri" panose="020F0502020204030204" pitchFamily="34" charset="0"/>
              </a:rPr>
              <a:t>and I give </a:t>
            </a:r>
            <a:r>
              <a:rPr lang="en-US" sz="3600" b="1" dirty="0">
                <a:solidFill>
                  <a:srgbClr val="0000CC"/>
                </a:solidFill>
                <a:latin typeface="Calibri" pitchFamily="34" charset="0"/>
                <a:cs typeface="Arial" charset="0"/>
              </a:rPr>
              <a:t>eternal life </a:t>
            </a:r>
            <a:r>
              <a:rPr lang="en-US" sz="3600" b="1" dirty="0">
                <a:solidFill>
                  <a:schemeClr val="tx1">
                    <a:lumMod val="10000"/>
                  </a:schemeClr>
                </a:solidFill>
                <a:latin typeface="Calibri" panose="020F0502020204030204" pitchFamily="34" charset="0"/>
              </a:rPr>
              <a:t>to them, and </a:t>
            </a:r>
            <a:r>
              <a:rPr lang="en-US" sz="3600" b="1" u="sng" dirty="0">
                <a:solidFill>
                  <a:srgbClr val="0000CC"/>
                </a:solidFill>
                <a:latin typeface="Calibri" pitchFamily="34" charset="0"/>
                <a:cs typeface="Arial" charset="0"/>
              </a:rPr>
              <a:t>they will</a:t>
            </a:r>
            <a:r>
              <a:rPr lang="en-US" sz="3600" b="1" dirty="0">
                <a:solidFill>
                  <a:srgbClr val="0000CC"/>
                </a:solidFill>
                <a:latin typeface="Calibri" pitchFamily="34" charset="0"/>
                <a:cs typeface="Arial" charset="0"/>
              </a:rPr>
              <a:t> never </a:t>
            </a:r>
            <a:r>
              <a:rPr lang="en-US" sz="3600" b="1" u="sng" dirty="0">
                <a:solidFill>
                  <a:srgbClr val="0000CC"/>
                </a:solidFill>
                <a:latin typeface="Calibri" pitchFamily="34" charset="0"/>
                <a:cs typeface="Arial" charset="0"/>
              </a:rPr>
              <a:t>perish</a:t>
            </a:r>
            <a:r>
              <a:rPr lang="en-US" sz="3600" b="1" dirty="0">
                <a:solidFill>
                  <a:schemeClr val="tx1">
                    <a:lumMod val="10000"/>
                  </a:schemeClr>
                </a:solidFill>
                <a:latin typeface="Calibri" panose="020F0502020204030204" pitchFamily="34" charset="0"/>
              </a:rPr>
              <a:t>… (NASB95)</a:t>
            </a:r>
          </a:p>
        </p:txBody>
      </p:sp>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210" y="3024426"/>
            <a:ext cx="1737594" cy="1623774"/>
          </a:xfrm>
          <a:prstGeom prst="rect">
            <a:avLst/>
          </a:prstGeom>
        </p:spPr>
      </p:pic>
      <p:sp>
        <p:nvSpPr>
          <p:cNvPr id="2" name="Rectangle 1"/>
          <p:cNvSpPr/>
          <p:nvPr/>
        </p:nvSpPr>
        <p:spPr>
          <a:xfrm>
            <a:off x="2057401" y="2286000"/>
            <a:ext cx="6934198" cy="2000548"/>
          </a:xfrm>
          <a:prstGeom prst="rect">
            <a:avLst/>
          </a:prstGeom>
        </p:spPr>
        <p:txBody>
          <a:bodyPr wrap="square">
            <a:spAutoFit/>
          </a:bodyPr>
          <a:lstStyle/>
          <a:p>
            <a:pPr algn="ctr"/>
            <a:r>
              <a:rPr lang="el-GR" sz="3200" b="1" dirty="0">
                <a:solidFill>
                  <a:schemeClr val="tx1">
                    <a:lumMod val="10000"/>
                  </a:schemeClr>
                </a:solidFill>
                <a:latin typeface="Calibri" panose="020F0502020204030204" pitchFamily="34" charset="0"/>
              </a:rPr>
              <a:t>καγὼ δίδωμι αὐτοῖς </a:t>
            </a:r>
            <a:r>
              <a:rPr lang="el-GR" sz="3200" b="1" dirty="0">
                <a:solidFill>
                  <a:srgbClr val="0000CC"/>
                </a:solidFill>
                <a:latin typeface="Calibri" pitchFamily="34" charset="0"/>
                <a:cs typeface="Arial" charset="0"/>
              </a:rPr>
              <a:t>ζωὴν αἰώνιον </a:t>
            </a:r>
            <a:r>
              <a:rPr lang="el-GR" sz="3200" b="1" dirty="0">
                <a:solidFill>
                  <a:schemeClr val="tx1">
                    <a:lumMod val="10000"/>
                  </a:schemeClr>
                </a:solidFill>
                <a:latin typeface="Calibri" panose="020F0502020204030204" pitchFamily="34" charset="0"/>
              </a:rPr>
              <a:t>καὶ </a:t>
            </a:r>
            <a:r>
              <a:rPr lang="el-GR" sz="3200" b="1" dirty="0">
                <a:solidFill>
                  <a:srgbClr val="0000CC"/>
                </a:solidFill>
                <a:latin typeface="Calibri" pitchFamily="34" charset="0"/>
                <a:cs typeface="Arial" charset="0"/>
              </a:rPr>
              <a:t>οὐ μὴ </a:t>
            </a:r>
            <a:r>
              <a:rPr lang="el-GR" sz="3200" b="1" u="sng" dirty="0">
                <a:solidFill>
                  <a:srgbClr val="0000CC"/>
                </a:solidFill>
                <a:latin typeface="Calibri" pitchFamily="34" charset="0"/>
                <a:cs typeface="Arial" charset="0"/>
              </a:rPr>
              <a:t>ἀπόλωνται</a:t>
            </a:r>
            <a:r>
              <a:rPr lang="en-US" sz="3200" b="1" dirty="0">
                <a:solidFill>
                  <a:srgbClr val="0000CC"/>
                </a:solidFill>
                <a:latin typeface="Calibri" pitchFamily="34" charset="0"/>
                <a:cs typeface="Arial" charset="0"/>
              </a:rPr>
              <a:t>* </a:t>
            </a:r>
            <a:r>
              <a:rPr lang="el-GR" sz="3200" b="1" dirty="0">
                <a:solidFill>
                  <a:schemeClr val="tx1">
                    <a:lumMod val="10000"/>
                  </a:schemeClr>
                </a:solidFill>
                <a:latin typeface="Calibri" panose="020F0502020204030204" pitchFamily="34" charset="0"/>
              </a:rPr>
              <a:t>εἰς τὸν αἰῶνα</a:t>
            </a:r>
            <a:r>
              <a:rPr lang="en-US" sz="3200" b="1" dirty="0">
                <a:solidFill>
                  <a:schemeClr val="tx1">
                    <a:lumMod val="10000"/>
                  </a:schemeClr>
                </a:solidFill>
                <a:latin typeface="Calibri" panose="020F0502020204030204" pitchFamily="34" charset="0"/>
              </a:rPr>
              <a:t>…</a:t>
            </a:r>
          </a:p>
          <a:p>
            <a:endParaRPr lang="en-US" sz="3600" b="1" dirty="0">
              <a:solidFill>
                <a:schemeClr val="tx1">
                  <a:lumMod val="10000"/>
                </a:schemeClr>
              </a:solidFill>
              <a:latin typeface="Calibri" panose="020F0502020204030204" pitchFamily="34" charset="0"/>
            </a:endParaRPr>
          </a:p>
          <a:p>
            <a:pPr algn="ctr"/>
            <a:r>
              <a:rPr lang="en-US" b="1" dirty="0">
                <a:solidFill>
                  <a:schemeClr val="tx1">
                    <a:lumMod val="10000"/>
                  </a:schemeClr>
                </a:solidFill>
                <a:latin typeface="Calibri" panose="020F0502020204030204" pitchFamily="34" charset="0"/>
              </a:rPr>
              <a:t>*3</a:t>
            </a:r>
            <a:r>
              <a:rPr lang="en-US" b="1" baseline="30000" dirty="0">
                <a:solidFill>
                  <a:schemeClr val="tx1">
                    <a:lumMod val="10000"/>
                  </a:schemeClr>
                </a:solidFill>
                <a:latin typeface="Calibri" panose="020F0502020204030204" pitchFamily="34" charset="0"/>
              </a:rPr>
              <a:t>rd</a:t>
            </a:r>
            <a:r>
              <a:rPr lang="en-US" b="1" dirty="0">
                <a:solidFill>
                  <a:schemeClr val="tx1">
                    <a:lumMod val="10000"/>
                  </a:schemeClr>
                </a:solidFill>
                <a:latin typeface="Calibri" panose="020F0502020204030204" pitchFamily="34" charset="0"/>
              </a:rPr>
              <a:t> Person Plural </a:t>
            </a:r>
            <a:r>
              <a:rPr lang="en-US" b="1" u="sng" dirty="0">
                <a:solidFill>
                  <a:schemeClr val="tx1">
                    <a:lumMod val="10000"/>
                  </a:schemeClr>
                </a:solidFill>
                <a:latin typeface="Calibri" panose="020F0502020204030204" pitchFamily="34" charset="0"/>
              </a:rPr>
              <a:t>Aorist</a:t>
            </a:r>
            <a:r>
              <a:rPr lang="en-US" b="1" dirty="0">
                <a:solidFill>
                  <a:schemeClr val="tx1">
                    <a:lumMod val="10000"/>
                  </a:schemeClr>
                </a:solidFill>
                <a:latin typeface="Calibri" panose="020F0502020204030204" pitchFamily="34" charset="0"/>
              </a:rPr>
              <a:t> Middle </a:t>
            </a:r>
            <a:r>
              <a:rPr lang="en-US" b="1" u="sng" dirty="0">
                <a:solidFill>
                  <a:schemeClr val="tx1">
                    <a:lumMod val="10000"/>
                  </a:schemeClr>
                </a:solidFill>
                <a:latin typeface="Calibri" panose="020F0502020204030204" pitchFamily="34" charset="0"/>
              </a:rPr>
              <a:t>Subjunctive</a:t>
            </a:r>
            <a:endParaRPr lang="el-GR" b="1" u="sng" dirty="0">
              <a:solidFill>
                <a:schemeClr val="tx1">
                  <a:lumMod val="10000"/>
                </a:schemeClr>
              </a:solidFill>
              <a:latin typeface="Calibri" panose="020F0502020204030204" pitchFamily="34" charset="0"/>
            </a:endParaRPr>
          </a:p>
        </p:txBody>
      </p:sp>
    </p:spTree>
    <p:extLst>
      <p:ext uri="{BB962C8B-B14F-4D97-AF65-F5344CB8AC3E}">
        <p14:creationId xmlns:p14="http://schemas.microsoft.com/office/powerpoint/2010/main" val="2996381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 name="Rectangle 5"/>
          <p:cNvSpPr/>
          <p:nvPr/>
        </p:nvSpPr>
        <p:spPr>
          <a:xfrm>
            <a:off x="152400" y="99436"/>
            <a:ext cx="8839199" cy="6586418"/>
          </a:xfrm>
          <a:prstGeom prst="rect">
            <a:avLst/>
          </a:prstGeom>
        </p:spPr>
        <p:txBody>
          <a:bodyPr wrap="square">
            <a:spAutoFit/>
          </a:bodyPr>
          <a:lstStyle/>
          <a:p>
            <a:pPr marL="0" lvl="3" algn="ctr" defTabSz="857250">
              <a:spcBef>
                <a:spcPts val="0"/>
              </a:spcBef>
              <a:spcAft>
                <a:spcPts val="1200"/>
              </a:spcAft>
              <a:buClr>
                <a:srgbClr val="008080"/>
              </a:buClr>
              <a:buSzPct val="90000"/>
              <a:buNone/>
            </a:pPr>
            <a:r>
              <a:rPr lang="en-US" sz="3600" b="1" dirty="0">
                <a:solidFill>
                  <a:schemeClr val="tx1">
                    <a:lumMod val="10000"/>
                  </a:schemeClr>
                </a:solidFill>
                <a:latin typeface="Calibri" panose="020F0502020204030204" pitchFamily="34" charset="0"/>
              </a:rPr>
              <a:t>Emphatic Negation Subjunctive - Definition</a:t>
            </a:r>
          </a:p>
          <a:p>
            <a:pPr marL="0" lvl="3" algn="just" defTabSz="857250">
              <a:spcBef>
                <a:spcPts val="0"/>
              </a:spcBef>
              <a:spcAft>
                <a:spcPts val="1200"/>
              </a:spcAft>
              <a:buClr>
                <a:srgbClr val="008080"/>
              </a:buClr>
              <a:buSzPct val="90000"/>
              <a:buNone/>
            </a:pPr>
            <a:r>
              <a:rPr lang="en-US" sz="2800" b="1" dirty="0">
                <a:solidFill>
                  <a:schemeClr val="tx1">
                    <a:lumMod val="10000"/>
                  </a:schemeClr>
                </a:solidFill>
                <a:latin typeface="Calibri" panose="020F0502020204030204" pitchFamily="34" charset="0"/>
              </a:rPr>
              <a:t>Emphatic negation is indicated by </a:t>
            </a:r>
            <a:r>
              <a:rPr lang="en-US" sz="3200" b="1" dirty="0" err="1">
                <a:solidFill>
                  <a:srgbClr val="0000CC"/>
                </a:solidFill>
                <a:latin typeface="Calibri" panose="020F0502020204030204" pitchFamily="34" charset="0"/>
              </a:rPr>
              <a:t>οὐ</a:t>
            </a:r>
            <a:r>
              <a:rPr lang="en-US" sz="3200" b="1" dirty="0">
                <a:solidFill>
                  <a:srgbClr val="0000CC"/>
                </a:solidFill>
                <a:latin typeface="Calibri" panose="020F0502020204030204" pitchFamily="34" charset="0"/>
              </a:rPr>
              <a:t> </a:t>
            </a:r>
            <a:r>
              <a:rPr lang="en-US" sz="3200" b="1" dirty="0" err="1">
                <a:solidFill>
                  <a:srgbClr val="0000CC"/>
                </a:solidFill>
                <a:latin typeface="Calibri" panose="020F0502020204030204" pitchFamily="34" charset="0"/>
              </a:rPr>
              <a:t>μή</a:t>
            </a:r>
            <a:r>
              <a:rPr lang="en-US" sz="2800" b="1" dirty="0">
                <a:solidFill>
                  <a:srgbClr val="0000CC"/>
                </a:solidFill>
                <a:latin typeface="Calibri" panose="020F0502020204030204" pitchFamily="34" charset="0"/>
              </a:rPr>
              <a:t> </a:t>
            </a:r>
            <a:r>
              <a:rPr lang="en-US" sz="2800" b="1" u="sng" dirty="0">
                <a:solidFill>
                  <a:srgbClr val="0000CC"/>
                </a:solidFill>
                <a:latin typeface="Calibri" panose="020F0502020204030204" pitchFamily="34" charset="0"/>
              </a:rPr>
              <a:t>plus the aorist subjunctive</a:t>
            </a:r>
            <a:r>
              <a:rPr lang="en-US" sz="2800" b="1" dirty="0">
                <a:solidFill>
                  <a:schemeClr val="tx1">
                    <a:lumMod val="10000"/>
                  </a:schemeClr>
                </a:solidFill>
                <a:latin typeface="Calibri" panose="020F0502020204030204" pitchFamily="34" charset="0"/>
              </a:rPr>
              <a:t>...</a:t>
            </a:r>
            <a:r>
              <a:rPr lang="en-US" sz="2800" b="1" dirty="0">
                <a:solidFill>
                  <a:srgbClr val="0000CC"/>
                </a:solidFill>
                <a:latin typeface="Calibri" panose="020F0502020204030204" pitchFamily="34" charset="0"/>
              </a:rPr>
              <a:t>This is the strongest way to negate something in Greek…</a:t>
            </a:r>
            <a:r>
              <a:rPr lang="en-US" sz="2800" b="1" dirty="0">
                <a:solidFill>
                  <a:schemeClr val="tx1">
                    <a:lumMod val="10000"/>
                  </a:schemeClr>
                </a:solidFill>
                <a:latin typeface="Calibri" panose="020F0502020204030204" pitchFamily="34" charset="0"/>
              </a:rPr>
              <a:t>…</a:t>
            </a:r>
            <a:r>
              <a:rPr lang="en-US" sz="3200" b="1" dirty="0" err="1">
                <a:solidFill>
                  <a:srgbClr val="0000CC"/>
                </a:solidFill>
                <a:latin typeface="Calibri" panose="020F0502020204030204" pitchFamily="34" charset="0"/>
              </a:rPr>
              <a:t>οὐ</a:t>
            </a:r>
            <a:r>
              <a:rPr lang="en-US" sz="3200" b="1" dirty="0">
                <a:solidFill>
                  <a:srgbClr val="0000CC"/>
                </a:solidFill>
                <a:latin typeface="Calibri" panose="020F0502020204030204" pitchFamily="34" charset="0"/>
              </a:rPr>
              <a:t> </a:t>
            </a:r>
            <a:r>
              <a:rPr lang="en-US" sz="3200" b="1" dirty="0" err="1">
                <a:solidFill>
                  <a:srgbClr val="0000CC"/>
                </a:solidFill>
                <a:latin typeface="Calibri" panose="020F0502020204030204" pitchFamily="34" charset="0"/>
              </a:rPr>
              <a:t>μή</a:t>
            </a:r>
            <a:r>
              <a:rPr lang="en-US" sz="3200" b="1" dirty="0">
                <a:solidFill>
                  <a:srgbClr val="0000CC"/>
                </a:solidFill>
                <a:latin typeface="Calibri" panose="020F0502020204030204" pitchFamily="34" charset="0"/>
              </a:rPr>
              <a:t> </a:t>
            </a:r>
            <a:r>
              <a:rPr lang="en-US" sz="2800" b="1" dirty="0">
                <a:solidFill>
                  <a:srgbClr val="0000CC"/>
                </a:solidFill>
                <a:latin typeface="Calibri" panose="020F0502020204030204" pitchFamily="34" charset="0"/>
              </a:rPr>
              <a:t>+ the subjunctive </a:t>
            </a:r>
            <a:r>
              <a:rPr lang="en-US" sz="2800" b="1" dirty="0">
                <a:solidFill>
                  <a:schemeClr val="tx1">
                    <a:lumMod val="10000"/>
                  </a:schemeClr>
                </a:solidFill>
                <a:latin typeface="Calibri" panose="020F0502020204030204" pitchFamily="34" charset="0"/>
              </a:rPr>
              <a:t>denies</a:t>
            </a:r>
            <a:r>
              <a:rPr lang="en-US" sz="2800" b="1" dirty="0">
                <a:solidFill>
                  <a:srgbClr val="0000CC"/>
                </a:solidFill>
                <a:latin typeface="Calibri" panose="020F0502020204030204" pitchFamily="34" charset="0"/>
              </a:rPr>
              <a:t> a potentiality.…</a:t>
            </a:r>
            <a:r>
              <a:rPr lang="en-US" sz="3200" b="1" dirty="0" err="1">
                <a:solidFill>
                  <a:srgbClr val="0000CC"/>
                </a:solidFill>
                <a:latin typeface="Calibri" panose="020F0502020204030204" pitchFamily="34" charset="0"/>
              </a:rPr>
              <a:t>οὐ</a:t>
            </a:r>
            <a:r>
              <a:rPr lang="en-US" sz="3200" b="1" dirty="0">
                <a:solidFill>
                  <a:srgbClr val="0000CC"/>
                </a:solidFill>
                <a:latin typeface="Calibri" panose="020F0502020204030204" pitchFamily="34" charset="0"/>
              </a:rPr>
              <a:t> </a:t>
            </a:r>
            <a:r>
              <a:rPr lang="en-US" sz="3200" b="1" dirty="0" err="1">
                <a:solidFill>
                  <a:srgbClr val="0000CC"/>
                </a:solidFill>
                <a:latin typeface="Calibri" panose="020F0502020204030204" pitchFamily="34" charset="0"/>
              </a:rPr>
              <a:t>μή</a:t>
            </a:r>
            <a:r>
              <a:rPr lang="en-US" sz="3200" b="1" dirty="0">
                <a:solidFill>
                  <a:srgbClr val="0000CC"/>
                </a:solidFill>
                <a:latin typeface="Calibri" panose="020F0502020204030204" pitchFamily="34" charset="0"/>
              </a:rPr>
              <a:t> </a:t>
            </a:r>
            <a:r>
              <a:rPr lang="en-US" sz="2800" b="1" dirty="0">
                <a:solidFill>
                  <a:schemeClr val="tx1">
                    <a:lumMod val="10000"/>
                  </a:schemeClr>
                </a:solidFill>
                <a:latin typeface="Calibri" panose="020F0502020204030204" pitchFamily="34" charset="0"/>
              </a:rPr>
              <a:t>rules out even the idea as being a </a:t>
            </a:r>
            <a:r>
              <a:rPr lang="en-US" sz="2800" b="1" dirty="0">
                <a:solidFill>
                  <a:srgbClr val="0000CC"/>
                </a:solidFill>
                <a:latin typeface="Calibri" panose="020F0502020204030204" pitchFamily="34" charset="0"/>
              </a:rPr>
              <a:t>possibility</a:t>
            </a:r>
            <a:r>
              <a:rPr lang="en-US" sz="2800" b="1" dirty="0">
                <a:solidFill>
                  <a:schemeClr val="tx1">
                    <a:lumMod val="10000"/>
                  </a:schemeClr>
                </a:solidFill>
                <a:latin typeface="Calibri" panose="020F0502020204030204" pitchFamily="34" charset="0"/>
              </a:rPr>
              <a:t>: </a:t>
            </a:r>
            <a:r>
              <a:rPr lang="en-US" sz="2800" b="1" dirty="0">
                <a:solidFill>
                  <a:srgbClr val="0000CC"/>
                </a:solidFill>
                <a:latin typeface="Calibri" panose="020F0502020204030204" pitchFamily="34" charset="0"/>
              </a:rPr>
              <a:t>“</a:t>
            </a:r>
            <a:r>
              <a:rPr lang="en-US" sz="3200" b="1" dirty="0" err="1">
                <a:solidFill>
                  <a:srgbClr val="0000CC"/>
                </a:solidFill>
                <a:latin typeface="Calibri" panose="020F0502020204030204" pitchFamily="34" charset="0"/>
              </a:rPr>
              <a:t>ου</a:t>
            </a:r>
            <a:r>
              <a:rPr lang="en-US" sz="3200" b="1" dirty="0">
                <a:solidFill>
                  <a:srgbClr val="0000CC"/>
                </a:solidFill>
                <a:latin typeface="Calibri" panose="020F0502020204030204" pitchFamily="34" charset="0"/>
              </a:rPr>
              <a:t> </a:t>
            </a:r>
            <a:r>
              <a:rPr lang="en-US" sz="3200" b="1" dirty="0" err="1">
                <a:solidFill>
                  <a:srgbClr val="0000CC"/>
                </a:solidFill>
                <a:latin typeface="Calibri" panose="020F0502020204030204" pitchFamily="34" charset="0"/>
              </a:rPr>
              <a:t>μή</a:t>
            </a:r>
            <a:r>
              <a:rPr lang="en-US" sz="3200" b="1" dirty="0">
                <a:solidFill>
                  <a:srgbClr val="0000CC"/>
                </a:solidFill>
                <a:latin typeface="Calibri" panose="020F0502020204030204" pitchFamily="34" charset="0"/>
              </a:rPr>
              <a:t> </a:t>
            </a:r>
            <a:r>
              <a:rPr lang="en-US" sz="2800" b="1" dirty="0">
                <a:solidFill>
                  <a:srgbClr val="0000CC"/>
                </a:solidFill>
                <a:latin typeface="Calibri" panose="020F0502020204030204" pitchFamily="34" charset="0"/>
              </a:rPr>
              <a:t>is the most decisive way of </a:t>
            </a:r>
            <a:r>
              <a:rPr lang="en-US" sz="2800" b="1" dirty="0" err="1">
                <a:solidFill>
                  <a:srgbClr val="0000CC"/>
                </a:solidFill>
                <a:latin typeface="Calibri" panose="020F0502020204030204" pitchFamily="34" charset="0"/>
              </a:rPr>
              <a:t>negativing</a:t>
            </a:r>
            <a:r>
              <a:rPr lang="en-US" sz="2800" b="1" dirty="0">
                <a:solidFill>
                  <a:srgbClr val="0000CC"/>
                </a:solidFill>
                <a:latin typeface="Calibri" panose="020F0502020204030204" pitchFamily="34" charset="0"/>
              </a:rPr>
              <a:t> </a:t>
            </a:r>
            <a:r>
              <a:rPr lang="en-US" sz="2800" b="1" dirty="0" err="1">
                <a:solidFill>
                  <a:srgbClr val="0000CC"/>
                </a:solidFill>
                <a:latin typeface="Calibri" panose="020F0502020204030204" pitchFamily="34" charset="0"/>
              </a:rPr>
              <a:t>someth</a:t>
            </a:r>
            <a:r>
              <a:rPr lang="en-US" sz="2800" b="1" dirty="0">
                <a:solidFill>
                  <a:srgbClr val="0000CC"/>
                </a:solidFill>
                <a:latin typeface="Calibri" panose="020F0502020204030204" pitchFamily="34" charset="0"/>
              </a:rPr>
              <a:t>. in the future.”</a:t>
            </a:r>
            <a:endParaRPr lang="en-US" sz="2800" b="1" dirty="0">
              <a:solidFill>
                <a:schemeClr val="tx1">
                  <a:lumMod val="10000"/>
                </a:schemeClr>
              </a:solidFill>
              <a:latin typeface="Calibri" panose="020F0502020204030204" pitchFamily="34" charset="0"/>
            </a:endParaRPr>
          </a:p>
          <a:p>
            <a:pPr marL="0" lvl="3" algn="just" defTabSz="857250">
              <a:spcBef>
                <a:spcPts val="0"/>
              </a:spcBef>
              <a:spcAft>
                <a:spcPts val="1200"/>
              </a:spcAft>
              <a:buClr>
                <a:srgbClr val="008080"/>
              </a:buClr>
              <a:buSzPct val="90000"/>
              <a:buNone/>
            </a:pPr>
            <a:r>
              <a:rPr lang="en-US" sz="2800" b="1" dirty="0">
                <a:solidFill>
                  <a:schemeClr val="tx1">
                    <a:lumMod val="10000"/>
                  </a:schemeClr>
                </a:solidFill>
                <a:latin typeface="Calibri" panose="020F0502020204030204" pitchFamily="34" charset="0"/>
              </a:rPr>
              <a:t>Emphatic negation is found primarily in the reported sayings of Jesus (both in the Gospels and in the Apocalypse);…</a:t>
            </a:r>
            <a:r>
              <a:rPr lang="en-US" sz="2800" b="1" dirty="0">
                <a:solidFill>
                  <a:srgbClr val="0000CC"/>
                </a:solidFill>
                <a:latin typeface="Calibri" panose="020F0502020204030204" pitchFamily="34" charset="0"/>
              </a:rPr>
              <a:t>a soteriological theme is frequently found in such statements, especially in John: what is </a:t>
            </a:r>
            <a:r>
              <a:rPr lang="en-US" sz="2800" b="1" dirty="0" err="1">
                <a:solidFill>
                  <a:srgbClr val="0000CC"/>
                </a:solidFill>
                <a:latin typeface="Calibri" panose="020F0502020204030204" pitchFamily="34" charset="0"/>
              </a:rPr>
              <a:t>negatived</a:t>
            </a:r>
            <a:r>
              <a:rPr lang="en-US" sz="2800" b="1" dirty="0">
                <a:solidFill>
                  <a:srgbClr val="0000CC"/>
                </a:solidFill>
                <a:latin typeface="Calibri" panose="020F0502020204030204" pitchFamily="34" charset="0"/>
              </a:rPr>
              <a:t> is the possibility of the loss of salvation.</a:t>
            </a:r>
          </a:p>
          <a:p>
            <a:pPr marL="0" lvl="3" defTabSz="857250">
              <a:spcBef>
                <a:spcPts val="0"/>
              </a:spcBef>
              <a:spcAft>
                <a:spcPts val="1200"/>
              </a:spcAft>
              <a:buClr>
                <a:srgbClr val="008080"/>
              </a:buClr>
              <a:buSzPct val="90000"/>
              <a:buNone/>
            </a:pPr>
            <a:r>
              <a:rPr lang="en-US" sz="1800" b="1" dirty="0">
                <a:solidFill>
                  <a:schemeClr val="tx1">
                    <a:lumMod val="10000"/>
                  </a:schemeClr>
                </a:solidFill>
                <a:latin typeface="Calibri" panose="020F0502020204030204" pitchFamily="34" charset="0"/>
              </a:rPr>
              <a:t>Wallace, D. B. (1996). Greek Grammar beyond the Basics: An Exegetical Syntax of the New Testament (p. 468). Grand Rapids, MI: Zondervan.</a:t>
            </a:r>
          </a:p>
        </p:txBody>
      </p:sp>
    </p:spTree>
    <p:extLst>
      <p:ext uri="{BB962C8B-B14F-4D97-AF65-F5344CB8AC3E}">
        <p14:creationId xmlns:p14="http://schemas.microsoft.com/office/powerpoint/2010/main" val="1152302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 name="Rectangle 5"/>
          <p:cNvSpPr/>
          <p:nvPr/>
        </p:nvSpPr>
        <p:spPr>
          <a:xfrm>
            <a:off x="152400" y="99436"/>
            <a:ext cx="8839199" cy="5001369"/>
          </a:xfrm>
          <a:prstGeom prst="rect">
            <a:avLst/>
          </a:prstGeom>
        </p:spPr>
        <p:txBody>
          <a:bodyPr wrap="square">
            <a:spAutoFit/>
          </a:bodyPr>
          <a:lstStyle/>
          <a:p>
            <a:pPr algn="ctr"/>
            <a:r>
              <a:rPr lang="en-US" sz="3600" b="1" dirty="0">
                <a:solidFill>
                  <a:schemeClr val="tx1">
                    <a:lumMod val="10000"/>
                  </a:schemeClr>
                </a:solidFill>
                <a:latin typeface="Calibri" panose="020F0502020204030204" pitchFamily="34" charset="0"/>
              </a:rPr>
              <a:t>Middle Voice</a:t>
            </a:r>
          </a:p>
          <a:p>
            <a:endParaRPr lang="en-US" sz="2800" b="1" dirty="0">
              <a:solidFill>
                <a:schemeClr val="tx1">
                  <a:lumMod val="10000"/>
                </a:schemeClr>
              </a:solidFill>
              <a:latin typeface="Calibri" panose="020F0502020204030204" pitchFamily="34" charset="0"/>
            </a:endParaRPr>
          </a:p>
          <a:p>
            <a:pPr algn="just">
              <a:spcBef>
                <a:spcPts val="0"/>
              </a:spcBef>
              <a:spcAft>
                <a:spcPts val="600"/>
              </a:spcAft>
            </a:pPr>
            <a:r>
              <a:rPr lang="en-US" sz="2800" b="1" dirty="0">
                <a:solidFill>
                  <a:schemeClr val="tx1">
                    <a:lumMod val="10000"/>
                  </a:schemeClr>
                </a:solidFill>
                <a:latin typeface="Calibri" panose="020F0502020204030204" pitchFamily="34" charset="0"/>
              </a:rPr>
              <a:t>The Middle Voice </a:t>
            </a:r>
            <a:r>
              <a:rPr lang="en-US" sz="2800" b="1" dirty="0">
                <a:solidFill>
                  <a:srgbClr val="0000CC"/>
                </a:solidFill>
                <a:latin typeface="Calibri" panose="020F0502020204030204" pitchFamily="34" charset="0"/>
              </a:rPr>
              <a:t>depicts the subject as participating in the action</a:t>
            </a:r>
            <a:r>
              <a:rPr lang="en-US" sz="2800" b="1" dirty="0">
                <a:solidFill>
                  <a:schemeClr val="tx1">
                    <a:lumMod val="10000"/>
                  </a:schemeClr>
                </a:solidFill>
                <a:latin typeface="Calibri" panose="020F0502020204030204" pitchFamily="34" charset="0"/>
              </a:rPr>
              <a:t>, either directly or indirectly, and yet </a:t>
            </a:r>
            <a:r>
              <a:rPr lang="en-US" sz="2800" b="1" dirty="0">
                <a:solidFill>
                  <a:srgbClr val="0000CC"/>
                </a:solidFill>
                <a:latin typeface="Calibri" panose="020F0502020204030204" pitchFamily="34" charset="0"/>
              </a:rPr>
              <a:t>the action is also upon the subject itself</a:t>
            </a:r>
            <a:r>
              <a:rPr lang="en-US" sz="2800" b="1" dirty="0">
                <a:solidFill>
                  <a:schemeClr val="tx1">
                    <a:lumMod val="10000"/>
                  </a:schemeClr>
                </a:solidFill>
                <a:latin typeface="Calibri" panose="020F0502020204030204" pitchFamily="34" charset="0"/>
              </a:rPr>
              <a:t>. </a:t>
            </a:r>
          </a:p>
          <a:p>
            <a:pPr algn="just">
              <a:spcBef>
                <a:spcPts val="0"/>
              </a:spcBef>
              <a:spcAft>
                <a:spcPts val="1200"/>
              </a:spcAft>
            </a:pPr>
            <a:r>
              <a:rPr lang="en-US" sz="2000" b="1" dirty="0">
                <a:solidFill>
                  <a:schemeClr val="tx1">
                    <a:lumMod val="10000"/>
                  </a:schemeClr>
                </a:solidFill>
                <a:latin typeface="Calibri" panose="020F0502020204030204" pitchFamily="34" charset="0"/>
              </a:rPr>
              <a:t>Summers, R., &amp; Sawyer, T. (1995). Essentials of New Testament Greek (Rev. ed., p. 49). Nashville, TN: </a:t>
            </a:r>
            <a:r>
              <a:rPr lang="en-US" sz="2000" b="1" dirty="0" err="1">
                <a:solidFill>
                  <a:schemeClr val="tx1">
                    <a:lumMod val="10000"/>
                  </a:schemeClr>
                </a:solidFill>
                <a:latin typeface="Calibri" panose="020F0502020204030204" pitchFamily="34" charset="0"/>
              </a:rPr>
              <a:t>Broadman</a:t>
            </a:r>
            <a:r>
              <a:rPr lang="en-US" sz="2000" b="1" dirty="0">
                <a:solidFill>
                  <a:schemeClr val="tx1">
                    <a:lumMod val="10000"/>
                  </a:schemeClr>
                </a:solidFill>
                <a:latin typeface="Calibri" panose="020F0502020204030204" pitchFamily="34" charset="0"/>
              </a:rPr>
              <a:t> &amp; Holman.</a:t>
            </a:r>
          </a:p>
          <a:p>
            <a:pPr algn="just">
              <a:spcBef>
                <a:spcPts val="1200"/>
              </a:spcBef>
              <a:spcAft>
                <a:spcPts val="600"/>
              </a:spcAft>
            </a:pPr>
            <a:r>
              <a:rPr lang="en-US" sz="2800" b="1" dirty="0">
                <a:solidFill>
                  <a:schemeClr val="tx1">
                    <a:lumMod val="10000"/>
                  </a:schemeClr>
                </a:solidFill>
                <a:latin typeface="Calibri" panose="020F0502020204030204" pitchFamily="34" charset="0"/>
              </a:rPr>
              <a:t>The Middle Voice </a:t>
            </a:r>
            <a:r>
              <a:rPr lang="en-US" sz="2800" b="1" u="sng" dirty="0">
                <a:solidFill>
                  <a:srgbClr val="0000CC"/>
                </a:solidFill>
                <a:latin typeface="Calibri" panose="020F0502020204030204" pitchFamily="34" charset="0"/>
              </a:rPr>
              <a:t>emphasizes</a:t>
            </a:r>
            <a:r>
              <a:rPr lang="en-US" sz="2800" b="1" dirty="0">
                <a:solidFill>
                  <a:schemeClr val="tx1">
                    <a:lumMod val="10000"/>
                  </a:schemeClr>
                </a:solidFill>
                <a:latin typeface="Calibri" panose="020F0502020204030204" pitchFamily="34" charset="0"/>
              </a:rPr>
              <a:t> the </a:t>
            </a:r>
            <a:r>
              <a:rPr lang="en-US" sz="2800" b="1" i="1" dirty="0">
                <a:solidFill>
                  <a:schemeClr val="tx1">
                    <a:lumMod val="10000"/>
                  </a:schemeClr>
                </a:solidFill>
                <a:latin typeface="Calibri" panose="020F0502020204030204" pitchFamily="34" charset="0"/>
              </a:rPr>
              <a:t>actor [subject] of the verb. </a:t>
            </a:r>
          </a:p>
          <a:p>
            <a:pPr algn="just">
              <a:spcBef>
                <a:spcPts val="0"/>
              </a:spcBef>
              <a:spcAft>
                <a:spcPts val="1200"/>
              </a:spcAft>
            </a:pPr>
            <a:r>
              <a:rPr lang="en-US" sz="2000" b="1" dirty="0">
                <a:solidFill>
                  <a:schemeClr val="tx1">
                    <a:lumMod val="10000"/>
                  </a:schemeClr>
                </a:solidFill>
                <a:latin typeface="Calibri" panose="020F0502020204030204" pitchFamily="34" charset="0"/>
              </a:rPr>
              <a:t>Wallace, D. B. (1996). Greek Grammar beyond the Basics: An Exegetical Syntax of the New Testament (p. 415). Grand Rapids, MI: Zondervan.</a:t>
            </a:r>
          </a:p>
        </p:txBody>
      </p:sp>
    </p:spTree>
    <p:extLst>
      <p:ext uri="{BB962C8B-B14F-4D97-AF65-F5344CB8AC3E}">
        <p14:creationId xmlns:p14="http://schemas.microsoft.com/office/powerpoint/2010/main" val="667268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7279" y="95596"/>
            <a:ext cx="7130521" cy="6675120"/>
          </a:xfrm>
          <a:prstGeom prst="rect">
            <a:avLst/>
          </a:prstGeom>
        </p:spPr>
      </p:pic>
      <p:sp>
        <p:nvSpPr>
          <p:cNvPr id="9" name="TextBox 8"/>
          <p:cNvSpPr txBox="1"/>
          <p:nvPr/>
        </p:nvSpPr>
        <p:spPr>
          <a:xfrm>
            <a:off x="0" y="0"/>
            <a:ext cx="1828800" cy="6858000"/>
          </a:xfrm>
          <a:prstGeom prst="rect">
            <a:avLst/>
          </a:prstGeom>
          <a:gradFill>
            <a:gsLst>
              <a:gs pos="0">
                <a:srgbClr val="DDEBCF"/>
              </a:gs>
              <a:gs pos="50000">
                <a:srgbClr val="9CB86E"/>
              </a:gs>
              <a:gs pos="100000">
                <a:srgbClr val="156B13"/>
              </a:gs>
            </a:gsLst>
            <a:lin ang="16200000" scaled="0"/>
          </a:gra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3" name="Picture 4"/>
          <p:cNvPicPr>
            <a:picLocks noChangeAspect="1" noChangeArrowheads="1"/>
          </p:cNvPicPr>
          <p:nvPr/>
        </p:nvPicPr>
        <p:blipFill>
          <a:blip r:embed="rId4" cstate="email">
            <a:lum bright="20000"/>
            <a:extLst>
              <a:ext uri="{28A0092B-C50C-407E-A947-70E740481C1C}">
                <a14:useLocalDpi xmlns:a14="http://schemas.microsoft.com/office/drawing/2010/main"/>
              </a:ext>
            </a:extLst>
          </a:blip>
          <a:srcRect/>
          <a:stretch>
            <a:fillRect/>
          </a:stretch>
        </p:blipFill>
        <p:spPr bwMode="auto">
          <a:xfrm>
            <a:off x="0" y="76200"/>
            <a:ext cx="1828800" cy="2209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Rectangle 5"/>
          <p:cNvSpPr/>
          <p:nvPr/>
        </p:nvSpPr>
        <p:spPr>
          <a:xfrm>
            <a:off x="1937278" y="99436"/>
            <a:ext cx="7054321" cy="5109091"/>
          </a:xfrm>
          <a:prstGeom prst="rect">
            <a:avLst/>
          </a:prstGeom>
        </p:spPr>
        <p:txBody>
          <a:bodyPr wrap="square">
            <a:spAutoFit/>
          </a:bodyPr>
          <a:lstStyle/>
          <a:p>
            <a:pPr marL="0" lvl="3" algn="ctr" defTabSz="857250">
              <a:spcBef>
                <a:spcPts val="600"/>
              </a:spcBef>
              <a:spcAft>
                <a:spcPts val="1200"/>
              </a:spcAft>
              <a:buClr>
                <a:srgbClr val="008080"/>
              </a:buClr>
              <a:buSzPct val="90000"/>
              <a:buNone/>
            </a:pPr>
            <a:r>
              <a:rPr lang="en-US" sz="2800" b="1" dirty="0">
                <a:solidFill>
                  <a:schemeClr val="tx1">
                    <a:lumMod val="10000"/>
                  </a:schemeClr>
                </a:solidFill>
                <a:latin typeface="Calibri" panose="020F0502020204030204" pitchFamily="34" charset="0"/>
              </a:rPr>
              <a:t>John 10:28-30</a:t>
            </a:r>
          </a:p>
          <a:p>
            <a:pPr algn="just">
              <a:spcBef>
                <a:spcPts val="600"/>
              </a:spcBef>
              <a:spcAft>
                <a:spcPts val="1200"/>
              </a:spcAft>
            </a:pPr>
            <a:r>
              <a:rPr lang="en-US" sz="2800" b="1" dirty="0">
                <a:solidFill>
                  <a:schemeClr val="tx1">
                    <a:lumMod val="10000"/>
                  </a:schemeClr>
                </a:solidFill>
                <a:latin typeface="Calibri" panose="020F0502020204030204" pitchFamily="34" charset="0"/>
              </a:rPr>
              <a:t>And they shall </a:t>
            </a:r>
            <a:r>
              <a:rPr lang="en-US" sz="2800" b="1" u="sng" dirty="0">
                <a:solidFill>
                  <a:srgbClr val="0000CC"/>
                </a:solidFill>
                <a:latin typeface="Calibri" panose="020F0502020204030204" pitchFamily="34" charset="0"/>
              </a:rPr>
              <a:t>positively not perish, never</a:t>
            </a:r>
            <a:r>
              <a:rPr lang="en-US" sz="2800" b="1" dirty="0">
                <a:solidFill>
                  <a:schemeClr val="tx1">
                    <a:lumMod val="10000"/>
                  </a:schemeClr>
                </a:solidFill>
                <a:latin typeface="Calibri" panose="020F0502020204030204" pitchFamily="34" charset="0"/>
              </a:rPr>
              <a:t>. And no one will snatch them by force out of my hand. My Father who gave them to me as a permanent gift is greater than all. And </a:t>
            </a:r>
            <a:r>
              <a:rPr lang="en-US" sz="2800" b="1" u="sng" dirty="0">
                <a:solidFill>
                  <a:srgbClr val="0000CC"/>
                </a:solidFill>
                <a:latin typeface="Calibri" panose="020F0502020204030204" pitchFamily="34" charset="0"/>
              </a:rPr>
              <a:t>no one</a:t>
            </a:r>
            <a:r>
              <a:rPr lang="en-US" sz="2800" b="1" dirty="0">
                <a:solidFill>
                  <a:schemeClr val="tx1">
                    <a:lumMod val="10000"/>
                  </a:schemeClr>
                </a:solidFill>
                <a:latin typeface="Calibri" panose="020F0502020204030204" pitchFamily="34" charset="0"/>
              </a:rPr>
              <a:t> is able to be snatching them by force out of the hand of my Father. </a:t>
            </a:r>
            <a:r>
              <a:rPr lang="en-US" sz="2800" b="1" dirty="0">
                <a:solidFill>
                  <a:srgbClr val="0000CC"/>
                </a:solidFill>
                <a:latin typeface="Calibri" panose="020F0502020204030204" pitchFamily="34" charset="0"/>
              </a:rPr>
              <a:t>I and the Father are one in essence</a:t>
            </a:r>
            <a:r>
              <a:rPr lang="en-US" sz="2800" b="1" dirty="0">
                <a:solidFill>
                  <a:schemeClr val="tx1">
                    <a:lumMod val="10000"/>
                  </a:schemeClr>
                </a:solidFill>
                <a:latin typeface="Calibri" panose="020F0502020204030204" pitchFamily="34" charset="0"/>
              </a:rPr>
              <a:t>.</a:t>
            </a:r>
          </a:p>
          <a:p>
            <a:pPr algn="just">
              <a:spcBef>
                <a:spcPts val="600"/>
              </a:spcBef>
              <a:spcAft>
                <a:spcPts val="1200"/>
              </a:spcAft>
            </a:pPr>
            <a:r>
              <a:rPr lang="en-US" b="1" dirty="0" err="1">
                <a:solidFill>
                  <a:schemeClr val="tx1">
                    <a:lumMod val="10000"/>
                  </a:schemeClr>
                </a:solidFill>
                <a:latin typeface="Calibri" panose="020F0502020204030204" pitchFamily="34" charset="0"/>
              </a:rPr>
              <a:t>Wuest</a:t>
            </a:r>
            <a:r>
              <a:rPr lang="en-US" b="1" dirty="0">
                <a:solidFill>
                  <a:schemeClr val="tx1">
                    <a:lumMod val="10000"/>
                  </a:schemeClr>
                </a:solidFill>
                <a:latin typeface="Calibri" panose="020F0502020204030204" pitchFamily="34" charset="0"/>
              </a:rPr>
              <a:t>, K. S. (1961). The New Testament: an expanded translation (</a:t>
            </a:r>
            <a:r>
              <a:rPr lang="en-US" b="1" dirty="0" err="1">
                <a:solidFill>
                  <a:schemeClr val="tx1">
                    <a:lumMod val="10000"/>
                  </a:schemeClr>
                </a:solidFill>
                <a:latin typeface="Calibri" panose="020F0502020204030204" pitchFamily="34" charset="0"/>
              </a:rPr>
              <a:t>Jn</a:t>
            </a:r>
            <a:r>
              <a:rPr lang="en-US" b="1" dirty="0">
                <a:solidFill>
                  <a:schemeClr val="tx1">
                    <a:lumMod val="10000"/>
                  </a:schemeClr>
                </a:solidFill>
                <a:latin typeface="Calibri" panose="020F0502020204030204" pitchFamily="34" charset="0"/>
              </a:rPr>
              <a:t> 10:27–33). Grand Rapids, MI: Eerdmans.</a:t>
            </a:r>
          </a:p>
        </p:txBody>
      </p:sp>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210" y="3024426"/>
            <a:ext cx="1737594" cy="1623774"/>
          </a:xfrm>
          <a:prstGeom prst="rect">
            <a:avLst/>
          </a:prstGeom>
        </p:spPr>
      </p:pic>
    </p:spTree>
    <p:extLst>
      <p:ext uri="{BB962C8B-B14F-4D97-AF65-F5344CB8AC3E}">
        <p14:creationId xmlns:p14="http://schemas.microsoft.com/office/powerpoint/2010/main" val="3669673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825750"/>
            <a:ext cx="6781800" cy="1206500"/>
          </a:xfrm>
        </p:spPr>
        <p:txBody>
          <a:bodyPr/>
          <a:lstStyle/>
          <a:p>
            <a:pPr algn="ctr"/>
            <a:r>
              <a:rPr lang="en-US" b="1" dirty="0">
                <a:solidFill>
                  <a:schemeClr val="tx1">
                    <a:lumMod val="10000"/>
                  </a:schemeClr>
                </a:solidFill>
                <a:latin typeface="Calibri" panose="020F0502020204030204" pitchFamily="34" charset="0"/>
              </a:rPr>
              <a:t>Summation</a:t>
            </a:r>
            <a:endParaRPr lang="en-US" sz="3600" b="1" dirty="0">
              <a:solidFill>
                <a:schemeClr val="tx1">
                  <a:lumMod val="10000"/>
                </a:schemeClr>
              </a:solidFill>
              <a:latin typeface="Calibri" panose="020F0502020204030204" pitchFamily="34" charset="0"/>
            </a:endParaRPr>
          </a:p>
        </p:txBody>
      </p:sp>
      <p:sp>
        <p:nvSpPr>
          <p:cNvPr id="6" name="TextBox 5"/>
          <p:cNvSpPr txBox="1"/>
          <p:nvPr/>
        </p:nvSpPr>
        <p:spPr>
          <a:xfrm>
            <a:off x="0" y="0"/>
            <a:ext cx="1828800" cy="6858000"/>
          </a:xfrm>
          <a:prstGeom prst="rect">
            <a:avLst/>
          </a:prstGeom>
          <a:gradFill>
            <a:gsLst>
              <a:gs pos="0">
                <a:srgbClr val="DDEBCF"/>
              </a:gs>
              <a:gs pos="50000">
                <a:srgbClr val="9CB86E"/>
              </a:gs>
              <a:gs pos="100000">
                <a:srgbClr val="156B13"/>
              </a:gs>
            </a:gsLst>
            <a:lin ang="16200000" scaled="0"/>
          </a:gra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7" name="Picture 4"/>
          <p:cNvPicPr>
            <a:picLocks noChangeAspect="1" noChangeArrowheads="1"/>
          </p:cNvPicPr>
          <p:nvPr/>
        </p:nvPicPr>
        <p:blipFill>
          <a:blip r:embed="rId2" cstate="email">
            <a:lum bright="20000"/>
            <a:extLst>
              <a:ext uri="{28A0092B-C50C-407E-A947-70E740481C1C}">
                <a14:useLocalDpi xmlns:a14="http://schemas.microsoft.com/office/drawing/2010/main"/>
              </a:ext>
            </a:extLst>
          </a:blip>
          <a:srcRect/>
          <a:stretch>
            <a:fillRect/>
          </a:stretch>
        </p:blipFill>
        <p:spPr bwMode="auto">
          <a:xfrm>
            <a:off x="0" y="76200"/>
            <a:ext cx="1828800" cy="2209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065172658"/>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Box 6"/>
          <p:cNvSpPr txBox="1"/>
          <p:nvPr/>
        </p:nvSpPr>
        <p:spPr>
          <a:xfrm>
            <a:off x="0" y="0"/>
            <a:ext cx="1828800" cy="6858000"/>
          </a:xfrm>
          <a:prstGeom prst="rect">
            <a:avLst/>
          </a:prstGeom>
          <a:gradFill>
            <a:gsLst>
              <a:gs pos="0">
                <a:srgbClr val="DDEBCF"/>
              </a:gs>
              <a:gs pos="50000">
                <a:srgbClr val="9CB86E"/>
              </a:gs>
              <a:gs pos="100000">
                <a:srgbClr val="156B13"/>
              </a:gs>
            </a:gsLst>
            <a:lin ang="16200000" scaled="0"/>
          </a:gra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102" name="Rectangle 3"/>
          <p:cNvSpPr>
            <a:spLocks noGrp="1" noChangeArrowheads="1"/>
          </p:cNvSpPr>
          <p:nvPr>
            <p:ph type="subTitle" idx="1"/>
          </p:nvPr>
        </p:nvSpPr>
        <p:spPr>
          <a:xfrm>
            <a:off x="1828800" y="2209800"/>
            <a:ext cx="7239000" cy="3733800"/>
          </a:xfrm>
        </p:spPr>
        <p:txBody>
          <a:bodyPr/>
          <a:lstStyle/>
          <a:p>
            <a:pPr marL="465138" indent="-465138">
              <a:spcBef>
                <a:spcPts val="600"/>
              </a:spcBef>
              <a:spcAft>
                <a:spcPts val="600"/>
              </a:spcAft>
              <a:buClr>
                <a:srgbClr val="008080"/>
              </a:buClr>
              <a:buFont typeface="+mj-lt"/>
              <a:buAutoNum type="arabicPeriod"/>
            </a:pPr>
            <a:r>
              <a:rPr lang="en-US" sz="3000" b="1" i="1" kern="1200" dirty="0">
                <a:solidFill>
                  <a:srgbClr val="000000"/>
                </a:solidFill>
                <a:latin typeface="Calibri" pitchFamily="34" charset="0"/>
                <a:ea typeface="+mj-ea"/>
                <a:cs typeface="Calibri" pitchFamily="34" charset="0"/>
              </a:rPr>
              <a:t>We cannot </a:t>
            </a:r>
            <a:r>
              <a:rPr lang="en-US" sz="3000" b="1" i="1" u="sng" kern="1200" dirty="0">
                <a:solidFill>
                  <a:srgbClr val="0000CC"/>
                </a:solidFill>
                <a:latin typeface="Calibri" pitchFamily="34" charset="0"/>
                <a:ea typeface="+mj-ea"/>
                <a:cs typeface="Calibri" pitchFamily="34" charset="0"/>
              </a:rPr>
              <a:t>become</a:t>
            </a:r>
            <a:r>
              <a:rPr lang="en-US" sz="3000" b="1" i="1" kern="1200" dirty="0">
                <a:solidFill>
                  <a:srgbClr val="000000"/>
                </a:solidFill>
                <a:latin typeface="Calibri" pitchFamily="34" charset="0"/>
                <a:ea typeface="+mj-ea"/>
                <a:cs typeface="Calibri" pitchFamily="34" charset="0"/>
              </a:rPr>
              <a:t> what we </a:t>
            </a:r>
            <a:r>
              <a:rPr lang="en-US" sz="3000" b="1" i="1" u="sng" kern="1200" dirty="0">
                <a:solidFill>
                  <a:srgbClr val="0000CC"/>
                </a:solidFill>
                <a:latin typeface="Calibri" pitchFamily="34" charset="0"/>
                <a:ea typeface="+mj-ea"/>
                <a:cs typeface="Calibri" pitchFamily="34" charset="0"/>
              </a:rPr>
              <a:t>already are</a:t>
            </a:r>
            <a:r>
              <a:rPr lang="en-US" sz="3000" b="1" i="1" kern="1200" dirty="0">
                <a:solidFill>
                  <a:srgbClr val="000000"/>
                </a:solidFill>
                <a:latin typeface="Calibri" pitchFamily="34" charset="0"/>
                <a:ea typeface="+mj-ea"/>
                <a:cs typeface="Calibri" pitchFamily="34" charset="0"/>
              </a:rPr>
              <a:t> “in Christ”, until we </a:t>
            </a:r>
            <a:r>
              <a:rPr lang="en-US" sz="3000" b="1" i="1" u="sng" kern="1200" dirty="0">
                <a:solidFill>
                  <a:srgbClr val="0000CC"/>
                </a:solidFill>
                <a:latin typeface="Calibri" pitchFamily="34" charset="0"/>
                <a:ea typeface="+mj-ea"/>
                <a:cs typeface="Calibri" pitchFamily="34" charset="0"/>
              </a:rPr>
              <a:t>know</a:t>
            </a:r>
            <a:r>
              <a:rPr lang="en-US" sz="3000" b="1" i="1" kern="1200" dirty="0">
                <a:solidFill>
                  <a:srgbClr val="000000"/>
                </a:solidFill>
                <a:latin typeface="Calibri" pitchFamily="34" charset="0"/>
                <a:ea typeface="+mj-ea"/>
                <a:cs typeface="Calibri" pitchFamily="34" charset="0"/>
              </a:rPr>
              <a:t> what </a:t>
            </a:r>
            <a:r>
              <a:rPr lang="en-US" sz="3000" b="1" i="1" u="sng" kern="1200" dirty="0">
                <a:solidFill>
                  <a:srgbClr val="0000CC"/>
                </a:solidFill>
                <a:latin typeface="Calibri" pitchFamily="34" charset="0"/>
                <a:ea typeface="+mj-ea"/>
                <a:cs typeface="Calibri" pitchFamily="34" charset="0"/>
              </a:rPr>
              <a:t>we</a:t>
            </a:r>
            <a:r>
              <a:rPr lang="en-US" sz="3000" b="1" i="1" u="sng" kern="1200" dirty="0">
                <a:solidFill>
                  <a:srgbClr val="000000"/>
                </a:solidFill>
                <a:latin typeface="Calibri" pitchFamily="34" charset="0"/>
                <a:ea typeface="+mj-ea"/>
                <a:cs typeface="Calibri" pitchFamily="34" charset="0"/>
              </a:rPr>
              <a:t> </a:t>
            </a:r>
            <a:r>
              <a:rPr lang="en-US" sz="3000" b="1" i="1" u="sng" kern="1200" dirty="0">
                <a:solidFill>
                  <a:srgbClr val="0000CC"/>
                </a:solidFill>
                <a:latin typeface="Calibri" pitchFamily="34" charset="0"/>
                <a:ea typeface="+mj-ea"/>
                <a:cs typeface="Calibri" pitchFamily="34" charset="0"/>
              </a:rPr>
              <a:t>were</a:t>
            </a:r>
            <a:r>
              <a:rPr lang="en-US" sz="3000" b="1" i="1" kern="1200" dirty="0">
                <a:solidFill>
                  <a:srgbClr val="000000"/>
                </a:solidFill>
                <a:latin typeface="Calibri" pitchFamily="34" charset="0"/>
                <a:ea typeface="+mj-ea"/>
                <a:cs typeface="Calibri" pitchFamily="34" charset="0"/>
              </a:rPr>
              <a:t> “in Adam”. </a:t>
            </a:r>
          </a:p>
          <a:p>
            <a:pPr marL="465138" indent="-465138">
              <a:spcBef>
                <a:spcPts val="600"/>
              </a:spcBef>
              <a:spcAft>
                <a:spcPts val="600"/>
              </a:spcAft>
              <a:buClr>
                <a:srgbClr val="008080"/>
              </a:buClr>
              <a:buFont typeface="+mj-lt"/>
              <a:buAutoNum type="arabicPeriod"/>
            </a:pPr>
            <a:r>
              <a:rPr lang="en-US" sz="3000" b="1" i="1" u="sng" kern="1200" dirty="0">
                <a:solidFill>
                  <a:srgbClr val="0000CC"/>
                </a:solidFill>
                <a:latin typeface="Calibri" pitchFamily="34" charset="0"/>
                <a:ea typeface="+mj-ea"/>
                <a:cs typeface="Calibri" pitchFamily="34" charset="0"/>
              </a:rPr>
              <a:t>Everything “in Adam”</a:t>
            </a:r>
            <a:r>
              <a:rPr lang="en-US" sz="3000" b="1" i="1" kern="1200" dirty="0">
                <a:solidFill>
                  <a:srgbClr val="0000CC"/>
                </a:solidFill>
                <a:latin typeface="Calibri" pitchFamily="34" charset="0"/>
                <a:ea typeface="+mj-ea"/>
                <a:cs typeface="Calibri" pitchFamily="34" charset="0"/>
              </a:rPr>
              <a:t> </a:t>
            </a:r>
            <a:r>
              <a:rPr lang="en-US" sz="3000" b="1" i="1" kern="1200" dirty="0">
                <a:solidFill>
                  <a:srgbClr val="000000"/>
                </a:solidFill>
                <a:latin typeface="Calibri" pitchFamily="34" charset="0"/>
                <a:ea typeface="+mj-ea"/>
                <a:cs typeface="Calibri" pitchFamily="34" charset="0"/>
              </a:rPr>
              <a:t>is the ground of sin and death, </a:t>
            </a:r>
            <a:r>
              <a:rPr lang="en-US" sz="3000" b="1" i="1" u="sng" kern="1200" dirty="0">
                <a:solidFill>
                  <a:srgbClr val="0000CC"/>
                </a:solidFill>
                <a:latin typeface="Calibri" pitchFamily="34" charset="0"/>
                <a:ea typeface="+mj-ea"/>
                <a:cs typeface="Calibri" pitchFamily="34" charset="0"/>
              </a:rPr>
              <a:t>everything “in the Lord Jesus</a:t>
            </a:r>
            <a:r>
              <a:rPr lang="en-US" sz="3000" b="1" i="1" kern="1200" dirty="0">
                <a:solidFill>
                  <a:srgbClr val="0000CC"/>
                </a:solidFill>
                <a:latin typeface="Calibri" pitchFamily="34" charset="0"/>
                <a:ea typeface="+mj-ea"/>
                <a:cs typeface="Calibri" pitchFamily="34" charset="0"/>
              </a:rPr>
              <a:t>”</a:t>
            </a:r>
            <a:r>
              <a:rPr lang="en-US" sz="3000" b="1" i="1" kern="1200" dirty="0">
                <a:solidFill>
                  <a:srgbClr val="000000"/>
                </a:solidFill>
                <a:latin typeface="Calibri" pitchFamily="34" charset="0"/>
                <a:ea typeface="+mj-ea"/>
                <a:cs typeface="Calibri" pitchFamily="34" charset="0"/>
              </a:rPr>
              <a:t> is the ground of growth and life.</a:t>
            </a:r>
          </a:p>
        </p:txBody>
      </p:sp>
      <p:pic>
        <p:nvPicPr>
          <p:cNvPr id="9" name="Picture 4"/>
          <p:cNvPicPr>
            <a:picLocks noChangeAspect="1" noChangeArrowheads="1"/>
          </p:cNvPicPr>
          <p:nvPr/>
        </p:nvPicPr>
        <p:blipFill>
          <a:blip r:embed="rId3" cstate="email">
            <a:lum bright="20000"/>
            <a:extLst>
              <a:ext uri="{28A0092B-C50C-407E-A947-70E740481C1C}">
                <a14:useLocalDpi xmlns:a14="http://schemas.microsoft.com/office/drawing/2010/main"/>
              </a:ext>
            </a:extLst>
          </a:blip>
          <a:srcRect/>
          <a:stretch>
            <a:fillRect/>
          </a:stretch>
        </p:blipFill>
        <p:spPr bwMode="auto">
          <a:xfrm>
            <a:off x="0" y="76200"/>
            <a:ext cx="1828800" cy="2209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Rectangle 1"/>
          <p:cNvSpPr/>
          <p:nvPr/>
        </p:nvSpPr>
        <p:spPr>
          <a:xfrm>
            <a:off x="1828801" y="1371600"/>
            <a:ext cx="7238999" cy="584775"/>
          </a:xfrm>
          <a:prstGeom prst="rect">
            <a:avLst/>
          </a:prstGeom>
        </p:spPr>
        <p:txBody>
          <a:bodyPr wrap="square">
            <a:spAutoFit/>
          </a:bodyPr>
          <a:lstStyle/>
          <a:p>
            <a:r>
              <a:rPr lang="en-US" sz="3200" b="1" i="1" dirty="0">
                <a:solidFill>
                  <a:srgbClr val="000000"/>
                </a:solidFill>
                <a:latin typeface="Calibri" panose="020F0502020204030204" pitchFamily="34" charset="0"/>
                <a:cs typeface="Arial" panose="020B0604020202020204" pitchFamily="34" charset="0"/>
              </a:rPr>
              <a:t>Remember our 2 </a:t>
            </a:r>
            <a:r>
              <a:rPr lang="en-US" sz="3200" b="1" i="1" u="sng" dirty="0">
                <a:solidFill>
                  <a:srgbClr val="000000"/>
                </a:solidFill>
                <a:latin typeface="Calibri" panose="020F0502020204030204" pitchFamily="34" charset="0"/>
                <a:cs typeface="Arial" panose="020B0604020202020204" pitchFamily="34" charset="0"/>
              </a:rPr>
              <a:t>foundational </a:t>
            </a:r>
            <a:r>
              <a:rPr lang="en-US" sz="3200" b="1" i="1" dirty="0">
                <a:solidFill>
                  <a:srgbClr val="000000"/>
                </a:solidFill>
                <a:latin typeface="Calibri" panose="020F0502020204030204" pitchFamily="34" charset="0"/>
                <a:cs typeface="Arial" panose="020B0604020202020204" pitchFamily="34" charset="0"/>
              </a:rPr>
              <a:t>Axioms?</a:t>
            </a:r>
          </a:p>
        </p:txBody>
      </p:sp>
      <p:sp>
        <p:nvSpPr>
          <p:cNvPr id="3" name="Rectangle 2"/>
          <p:cNvSpPr/>
          <p:nvPr/>
        </p:nvSpPr>
        <p:spPr>
          <a:xfrm>
            <a:off x="2057400" y="210783"/>
            <a:ext cx="6858000" cy="815608"/>
          </a:xfrm>
          <a:prstGeom prst="rect">
            <a:avLst/>
          </a:prstGeom>
          <a:solidFill>
            <a:srgbClr val="FFFFFF"/>
          </a:solidFill>
          <a:ln>
            <a:solidFill>
              <a:srgbClr val="000000"/>
            </a:solidFill>
          </a:ln>
        </p:spPr>
        <p:txBody>
          <a:bodyPr wrap="square">
            <a:spAutoFit/>
          </a:bodyPr>
          <a:lstStyle/>
          <a:p>
            <a:pPr marL="6350" lvl="1" indent="-6350" algn="ctr">
              <a:spcBef>
                <a:spcPts val="0"/>
              </a:spcBef>
              <a:spcAft>
                <a:spcPts val="600"/>
              </a:spcAft>
              <a:buNone/>
            </a:pPr>
            <a:r>
              <a:rPr lang="en-US" sz="2200" b="1" dirty="0">
                <a:solidFill>
                  <a:schemeClr val="bg2"/>
                </a:solidFill>
                <a:latin typeface="Calibri" panose="020F0502020204030204" pitchFamily="34" charset="0"/>
              </a:rPr>
              <a:t>Psalm 11:3</a:t>
            </a:r>
          </a:p>
          <a:p>
            <a:pPr marL="6350" lvl="1" indent="-6350">
              <a:spcBef>
                <a:spcPts val="0"/>
              </a:spcBef>
              <a:spcAft>
                <a:spcPts val="600"/>
              </a:spcAft>
              <a:buNone/>
            </a:pPr>
            <a:r>
              <a:rPr lang="en-US" sz="2000" b="1" dirty="0">
                <a:solidFill>
                  <a:schemeClr val="bg2"/>
                </a:solidFill>
                <a:latin typeface="Calibri" panose="020F0502020204030204" pitchFamily="34" charset="0"/>
              </a:rPr>
              <a:t>“If the foundations are destroyed, </a:t>
            </a:r>
            <a:r>
              <a:rPr lang="en-US" sz="2000" b="1" u="sng" dirty="0">
                <a:solidFill>
                  <a:schemeClr val="bg2"/>
                </a:solidFill>
                <a:latin typeface="Calibri" panose="020F0502020204030204" pitchFamily="34" charset="0"/>
              </a:rPr>
              <a:t>What can the righteous do</a:t>
            </a:r>
            <a:r>
              <a:rPr lang="en-US" sz="2000" b="1" dirty="0">
                <a:solidFill>
                  <a:schemeClr val="bg2"/>
                </a:solidFill>
                <a:latin typeface="Calibri" panose="020F0502020204030204" pitchFamily="34" charset="0"/>
              </a:rPr>
              <a:t>?”</a:t>
            </a:r>
          </a:p>
        </p:txBody>
      </p:sp>
    </p:spTree>
    <p:extLst>
      <p:ext uri="{BB962C8B-B14F-4D97-AF65-F5344CB8AC3E}">
        <p14:creationId xmlns:p14="http://schemas.microsoft.com/office/powerpoint/2010/main" val="2568897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 name="TextBox 6"/>
          <p:cNvSpPr txBox="1"/>
          <p:nvPr/>
        </p:nvSpPr>
        <p:spPr>
          <a:xfrm>
            <a:off x="0" y="0"/>
            <a:ext cx="1828800" cy="6858000"/>
          </a:xfrm>
          <a:prstGeom prst="rect">
            <a:avLst/>
          </a:prstGeom>
          <a:gradFill>
            <a:gsLst>
              <a:gs pos="0">
                <a:srgbClr val="DDEBCF"/>
              </a:gs>
              <a:gs pos="50000">
                <a:srgbClr val="9CB86E"/>
              </a:gs>
              <a:gs pos="100000">
                <a:srgbClr val="156B13"/>
              </a:gs>
            </a:gsLst>
            <a:lin ang="16200000" scaled="0"/>
          </a:gra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9" name="Picture 4"/>
          <p:cNvPicPr>
            <a:picLocks noChangeAspect="1" noChangeArrowheads="1"/>
          </p:cNvPicPr>
          <p:nvPr/>
        </p:nvPicPr>
        <p:blipFill>
          <a:blip r:embed="rId3" cstate="email">
            <a:lum bright="20000"/>
            <a:extLst>
              <a:ext uri="{28A0092B-C50C-407E-A947-70E740481C1C}">
                <a14:useLocalDpi xmlns:a14="http://schemas.microsoft.com/office/drawing/2010/main"/>
              </a:ext>
            </a:extLst>
          </a:blip>
          <a:srcRect/>
          <a:stretch>
            <a:fillRect/>
          </a:stretch>
        </p:blipFill>
        <p:spPr bwMode="auto">
          <a:xfrm>
            <a:off x="0" y="76200"/>
            <a:ext cx="1828800" cy="2209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Rectangle 2"/>
          <p:cNvSpPr>
            <a:spLocks noChangeArrowheads="1"/>
          </p:cNvSpPr>
          <p:nvPr/>
        </p:nvSpPr>
        <p:spPr bwMode="auto">
          <a:xfrm>
            <a:off x="1828800" y="304800"/>
            <a:ext cx="6858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3600" b="1" dirty="0">
                <a:solidFill>
                  <a:srgbClr val="000000"/>
                </a:solidFill>
                <a:latin typeface="Calibri" panose="020F0502020204030204" pitchFamily="34" charset="0"/>
              </a:rPr>
              <a:t>Outline </a:t>
            </a:r>
          </a:p>
        </p:txBody>
      </p:sp>
      <p:sp>
        <p:nvSpPr>
          <p:cNvPr id="11" name="Rectangle 2"/>
          <p:cNvSpPr>
            <a:spLocks noChangeArrowheads="1"/>
          </p:cNvSpPr>
          <p:nvPr/>
        </p:nvSpPr>
        <p:spPr bwMode="auto">
          <a:xfrm>
            <a:off x="1828800" y="1143000"/>
            <a:ext cx="7315200"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573088" indent="-573088" eaLnBrk="1" hangingPunct="1">
              <a:spcBef>
                <a:spcPts val="600"/>
              </a:spcBef>
              <a:spcAft>
                <a:spcPts val="600"/>
              </a:spcAft>
              <a:buFont typeface="+mj-lt"/>
              <a:buAutoNum type="romanUcPeriod"/>
            </a:pPr>
            <a:r>
              <a:rPr lang="en-US" altLang="en-US" b="1" dirty="0">
                <a:solidFill>
                  <a:srgbClr val="0000CC"/>
                </a:solidFill>
                <a:latin typeface="Calibri" pitchFamily="34" charset="0"/>
              </a:rPr>
              <a:t>Our Personal History in the First Adam</a:t>
            </a:r>
          </a:p>
          <a:p>
            <a:pPr marL="1425575" lvl="1" indent="-682625" eaLnBrk="1" hangingPunct="1">
              <a:spcBef>
                <a:spcPts val="0"/>
              </a:spcBef>
              <a:spcAft>
                <a:spcPts val="600"/>
              </a:spcAft>
              <a:buFont typeface="+mj-lt"/>
              <a:buAutoNum type="alphaUcPeriod"/>
            </a:pPr>
            <a:r>
              <a:rPr lang="en-US" altLang="en-US" sz="3200" b="1" dirty="0">
                <a:solidFill>
                  <a:srgbClr val="0000CC"/>
                </a:solidFill>
                <a:latin typeface="Calibri" pitchFamily="34" charset="0"/>
              </a:rPr>
              <a:t>Problem (position, nature, practice)</a:t>
            </a:r>
          </a:p>
          <a:p>
            <a:pPr marL="1425575" lvl="1" indent="-682625" eaLnBrk="1" hangingPunct="1">
              <a:spcBef>
                <a:spcPts val="0"/>
              </a:spcBef>
              <a:spcAft>
                <a:spcPts val="600"/>
              </a:spcAft>
              <a:buFont typeface="+mj-lt"/>
              <a:buAutoNum type="alphaUcPeriod"/>
            </a:pPr>
            <a:r>
              <a:rPr lang="en-US" altLang="en-US" sz="3200" b="1" dirty="0">
                <a:solidFill>
                  <a:srgbClr val="000000"/>
                </a:solidFill>
                <a:latin typeface="Calibri" pitchFamily="34" charset="0"/>
              </a:rPr>
              <a:t>Solution (position, nature, practice)</a:t>
            </a:r>
          </a:p>
          <a:p>
            <a:pPr marL="573088" indent="-573088" eaLnBrk="1" hangingPunct="1">
              <a:spcBef>
                <a:spcPts val="600"/>
              </a:spcBef>
              <a:spcAft>
                <a:spcPts val="600"/>
              </a:spcAft>
              <a:buFont typeface="+mj-lt"/>
              <a:buAutoNum type="romanUcPeriod"/>
            </a:pPr>
            <a:r>
              <a:rPr lang="en-US" altLang="en-US" b="1" dirty="0">
                <a:solidFill>
                  <a:srgbClr val="000000"/>
                </a:solidFill>
                <a:latin typeface="Calibri" pitchFamily="34" charset="0"/>
              </a:rPr>
              <a:t>Summation</a:t>
            </a:r>
          </a:p>
        </p:txBody>
      </p:sp>
    </p:spTree>
    <p:extLst>
      <p:ext uri="{BB962C8B-B14F-4D97-AF65-F5344CB8AC3E}">
        <p14:creationId xmlns:p14="http://schemas.microsoft.com/office/powerpoint/2010/main" val="1916750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 name="TextBox 8"/>
          <p:cNvSpPr txBox="1"/>
          <p:nvPr/>
        </p:nvSpPr>
        <p:spPr>
          <a:xfrm>
            <a:off x="0" y="0"/>
            <a:ext cx="1828800" cy="6858000"/>
          </a:xfrm>
          <a:prstGeom prst="rect">
            <a:avLst/>
          </a:prstGeom>
          <a:gradFill>
            <a:gsLst>
              <a:gs pos="0">
                <a:srgbClr val="DDEBCF"/>
              </a:gs>
              <a:gs pos="50000">
                <a:srgbClr val="9CB86E"/>
              </a:gs>
              <a:gs pos="100000">
                <a:srgbClr val="156B13"/>
              </a:gs>
            </a:gsLst>
            <a:lin ang="16200000" scaled="0"/>
          </a:gra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7" name="Picture 4"/>
          <p:cNvPicPr>
            <a:picLocks noChangeAspect="1" noChangeArrowheads="1"/>
          </p:cNvPicPr>
          <p:nvPr/>
        </p:nvPicPr>
        <p:blipFill>
          <a:blip r:embed="rId3" cstate="email">
            <a:lum bright="20000"/>
            <a:extLst>
              <a:ext uri="{28A0092B-C50C-407E-A947-70E740481C1C}">
                <a14:useLocalDpi xmlns:a14="http://schemas.microsoft.com/office/drawing/2010/main"/>
              </a:ext>
            </a:extLst>
          </a:blip>
          <a:srcRect/>
          <a:stretch>
            <a:fillRect/>
          </a:stretch>
        </p:blipFill>
        <p:spPr bwMode="auto">
          <a:xfrm>
            <a:off x="0" y="76200"/>
            <a:ext cx="1828800" cy="2209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Rectangle 2"/>
          <p:cNvSpPr txBox="1">
            <a:spLocks noChangeArrowheads="1"/>
          </p:cNvSpPr>
          <p:nvPr/>
        </p:nvSpPr>
        <p:spPr bwMode="auto">
          <a:xfrm>
            <a:off x="1828800" y="216211"/>
            <a:ext cx="7239000" cy="1536389"/>
          </a:xfrm>
          <a:prstGeom prst="rect">
            <a:avLst/>
          </a:prstGeom>
          <a:noFill/>
          <a:ln w="12700" cap="sq">
            <a:noFill/>
            <a:miter lim="800000"/>
            <a:headEnd type="none" w="sm" len="sm"/>
            <a:tailEnd type="none" w="sm" len="sm"/>
          </a:ln>
        </p:spPr>
        <p:txBody>
          <a:bodyPr vert="horz" wrap="square" lIns="91440" tIns="45720" rIns="91440" bIns="45720" numCol="1" anchor="ctr" anchorCtr="0" compatLnSpc="1">
            <a:prstTxWarp prst="textNoShape">
              <a:avLst/>
            </a:prstTxWarp>
          </a:bodyPr>
          <a:lstStyle/>
          <a:p>
            <a:pPr marL="0" lvl="3" algn="just" defTabSz="857250">
              <a:spcBef>
                <a:spcPts val="600"/>
              </a:spcBef>
              <a:spcAft>
                <a:spcPts val="600"/>
              </a:spcAft>
              <a:buClr>
                <a:srgbClr val="008080"/>
              </a:buClr>
              <a:buSzPct val="90000"/>
            </a:pPr>
            <a:r>
              <a:rPr lang="en-US" sz="2800" b="1" dirty="0">
                <a:solidFill>
                  <a:srgbClr val="0000CC"/>
                </a:solidFill>
                <a:latin typeface="Calibri" pitchFamily="34" charset="0"/>
                <a:cs typeface="Calibri" pitchFamily="34" charset="0"/>
              </a:rPr>
              <a:t>AT THE CROSS </a:t>
            </a:r>
            <a:r>
              <a:rPr lang="en-US" sz="2800" b="1" dirty="0">
                <a:solidFill>
                  <a:srgbClr val="000000"/>
                </a:solidFill>
                <a:latin typeface="Calibri" pitchFamily="34" charset="0"/>
                <a:cs typeface="Calibri" pitchFamily="34" charset="0"/>
              </a:rPr>
              <a:t>WE FINALLY COME TO THE VERY END OF OUR SPIRITUAL HISTORY “IN ADAM”. </a:t>
            </a:r>
          </a:p>
        </p:txBody>
      </p:sp>
      <p:pic>
        <p:nvPicPr>
          <p:cNvPr id="8" name="Picture 7"/>
          <p:cNvPicPr>
            <a:picLocks noChangeAspect="1"/>
          </p:cNvPicPr>
          <p:nvPr/>
        </p:nvPicPr>
        <p:blipFill>
          <a:blip r:embed="rId4"/>
          <a:stretch>
            <a:fillRect/>
          </a:stretch>
        </p:blipFill>
        <p:spPr>
          <a:xfrm>
            <a:off x="2133600" y="1569136"/>
            <a:ext cx="6705600" cy="5114621"/>
          </a:xfrm>
          <a:prstGeom prst="rect">
            <a:avLst/>
          </a:prstGeom>
        </p:spPr>
      </p:pic>
    </p:spTree>
    <p:extLst>
      <p:ext uri="{BB962C8B-B14F-4D97-AF65-F5344CB8AC3E}">
        <p14:creationId xmlns:p14="http://schemas.microsoft.com/office/powerpoint/2010/main" val="1891781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828800" cy="6858000"/>
          </a:xfrm>
          <a:prstGeom prst="rect">
            <a:avLst/>
          </a:prstGeom>
          <a:gradFill>
            <a:gsLst>
              <a:gs pos="0">
                <a:srgbClr val="DDEBCF"/>
              </a:gs>
              <a:gs pos="50000">
                <a:srgbClr val="9CB86E"/>
              </a:gs>
              <a:gs pos="100000">
                <a:srgbClr val="156B13"/>
              </a:gs>
            </a:gsLst>
            <a:lin ang="16200000" scaled="0"/>
          </a:gra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7" name="Picture 4"/>
          <p:cNvPicPr>
            <a:picLocks noChangeAspect="1" noChangeArrowheads="1"/>
          </p:cNvPicPr>
          <p:nvPr/>
        </p:nvPicPr>
        <p:blipFill>
          <a:blip r:embed="rId2" cstate="email">
            <a:lum bright="20000"/>
            <a:extLst>
              <a:ext uri="{28A0092B-C50C-407E-A947-70E740481C1C}">
                <a14:useLocalDpi xmlns:a14="http://schemas.microsoft.com/office/drawing/2010/main"/>
              </a:ext>
            </a:extLst>
          </a:blip>
          <a:srcRect/>
          <a:stretch>
            <a:fillRect/>
          </a:stretch>
        </p:blipFill>
        <p:spPr bwMode="auto">
          <a:xfrm>
            <a:off x="0" y="76200"/>
            <a:ext cx="1828800" cy="2209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4600" y="130778"/>
            <a:ext cx="6041660" cy="6596444"/>
          </a:xfrm>
          <a:prstGeom prst="rect">
            <a:avLst/>
          </a:prstGeom>
        </p:spPr>
      </p:pic>
    </p:spTree>
    <p:extLst>
      <p:ext uri="{BB962C8B-B14F-4D97-AF65-F5344CB8AC3E}">
        <p14:creationId xmlns:p14="http://schemas.microsoft.com/office/powerpoint/2010/main" val="219297075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 name="TextBox 8"/>
          <p:cNvSpPr txBox="1"/>
          <p:nvPr/>
        </p:nvSpPr>
        <p:spPr>
          <a:xfrm>
            <a:off x="0" y="0"/>
            <a:ext cx="1828800" cy="6858000"/>
          </a:xfrm>
          <a:prstGeom prst="rect">
            <a:avLst/>
          </a:prstGeom>
          <a:gradFill>
            <a:gsLst>
              <a:gs pos="0">
                <a:srgbClr val="DDEBCF"/>
              </a:gs>
              <a:gs pos="50000">
                <a:srgbClr val="9CB86E"/>
              </a:gs>
              <a:gs pos="100000">
                <a:srgbClr val="156B13"/>
              </a:gs>
            </a:gsLst>
            <a:lin ang="16200000" scaled="0"/>
          </a:gra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8" name="Rectangle 3"/>
          <p:cNvSpPr txBox="1">
            <a:spLocks noChangeArrowheads="1"/>
          </p:cNvSpPr>
          <p:nvPr/>
        </p:nvSpPr>
        <p:spPr bwMode="auto">
          <a:xfrm>
            <a:off x="1828800" y="1371600"/>
            <a:ext cx="7010400" cy="5334000"/>
          </a:xfrm>
          <a:prstGeom prst="rect">
            <a:avLst/>
          </a:prstGeom>
          <a:noFill/>
          <a:ln w="12700" cap="sq">
            <a:noFill/>
            <a:miter lim="800000"/>
            <a:headEnd type="none" w="sm" len="sm"/>
            <a:tailEnd type="none" w="sm" len="sm"/>
          </a:ln>
        </p:spPr>
        <p:txBody>
          <a:bodyPr vert="horz" wrap="square" lIns="91440" tIns="45720" rIns="91440" bIns="45720" numCol="1" anchor="t" anchorCtr="0" compatLnSpc="1">
            <a:prstTxWarp prst="textNoShape">
              <a:avLst/>
            </a:prstTxWarp>
          </a:bodyPr>
          <a:lstStyle/>
          <a:p>
            <a:pPr marL="463550" indent="-463550" eaLnBrk="0" hangingPunct="0">
              <a:spcBef>
                <a:spcPts val="600"/>
              </a:spcBef>
              <a:spcAft>
                <a:spcPts val="600"/>
              </a:spcAft>
              <a:buClr>
                <a:schemeClr val="accent2">
                  <a:lumMod val="60000"/>
                  <a:lumOff val="40000"/>
                </a:schemeClr>
              </a:buClr>
              <a:buSzPct val="100000"/>
              <a:buFont typeface="+mj-lt"/>
              <a:buAutoNum type="alphaUcPeriod"/>
            </a:pPr>
            <a:r>
              <a:rPr lang="en-US" sz="2800" b="1" dirty="0">
                <a:solidFill>
                  <a:srgbClr val="000000"/>
                </a:solidFill>
                <a:latin typeface="Calibri" pitchFamily="34" charset="0"/>
                <a:cs typeface="Calibri" pitchFamily="34" charset="0"/>
              </a:rPr>
              <a:t>WHO AND WHAT WAS ADAM?</a:t>
            </a:r>
          </a:p>
          <a:p>
            <a:pPr marL="914400" lvl="0" indent="-431800" algn="just">
              <a:spcBef>
                <a:spcPts val="600"/>
              </a:spcBef>
              <a:spcAft>
                <a:spcPts val="600"/>
              </a:spcAft>
              <a:buClr>
                <a:srgbClr val="008080"/>
              </a:buClr>
              <a:buSzPct val="105000"/>
              <a:buFont typeface="Symbol" pitchFamily="18" charset="2"/>
              <a:buAutoNum type="arabicParenR"/>
            </a:pPr>
            <a:r>
              <a:rPr lang="en-US" sz="2800" b="1" dirty="0">
                <a:solidFill>
                  <a:srgbClr val="000000"/>
                </a:solidFill>
                <a:latin typeface="Calibri" pitchFamily="34" charset="0"/>
                <a:cs typeface="Calibri" pitchFamily="34" charset="0"/>
              </a:rPr>
              <a:t>He was the first man and the </a:t>
            </a:r>
            <a:r>
              <a:rPr lang="en-US" sz="2800" b="1" i="1" dirty="0">
                <a:solidFill>
                  <a:srgbClr val="0000CC"/>
                </a:solidFill>
                <a:latin typeface="Calibri" pitchFamily="34" charset="0"/>
                <a:cs typeface="Calibri" pitchFamily="34" charset="0"/>
              </a:rPr>
              <a:t>seminal</a:t>
            </a:r>
            <a:r>
              <a:rPr lang="en-US" sz="2800" b="1" i="1" dirty="0">
                <a:solidFill>
                  <a:srgbClr val="000000"/>
                </a:solidFill>
                <a:latin typeface="Calibri" pitchFamily="34" charset="0"/>
                <a:cs typeface="Calibri" pitchFamily="34" charset="0"/>
              </a:rPr>
              <a:t> head </a:t>
            </a:r>
            <a:r>
              <a:rPr lang="en-US" sz="2800" b="1" dirty="0">
                <a:solidFill>
                  <a:srgbClr val="000000"/>
                </a:solidFill>
                <a:latin typeface="Calibri" pitchFamily="34" charset="0"/>
                <a:cs typeface="Calibri" pitchFamily="34" charset="0"/>
              </a:rPr>
              <a:t>of the human race into which we were born.</a:t>
            </a:r>
          </a:p>
          <a:p>
            <a:pPr lvl="2" indent="-1588" algn="just">
              <a:spcBef>
                <a:spcPts val="600"/>
              </a:spcBef>
              <a:spcAft>
                <a:spcPts val="600"/>
              </a:spcAft>
              <a:buClr>
                <a:srgbClr val="008080"/>
              </a:buClr>
              <a:buSzPct val="105000"/>
            </a:pPr>
            <a:r>
              <a:rPr lang="en-US" sz="2800" b="1" dirty="0">
                <a:solidFill>
                  <a:srgbClr val="000000"/>
                </a:solidFill>
                <a:latin typeface="Calibri" pitchFamily="34" charset="0"/>
                <a:cs typeface="Calibri" pitchFamily="34" charset="0"/>
              </a:rPr>
              <a:t>Since all humanity was </a:t>
            </a:r>
            <a:r>
              <a:rPr lang="en-US" sz="2800" b="1" i="1" dirty="0">
                <a:solidFill>
                  <a:srgbClr val="0000CC"/>
                </a:solidFill>
                <a:latin typeface="Calibri" pitchFamily="34" charset="0"/>
                <a:cs typeface="Calibri" pitchFamily="34" charset="0"/>
              </a:rPr>
              <a:t>“seminally present” </a:t>
            </a:r>
            <a:r>
              <a:rPr lang="en-US" sz="2800" b="1" dirty="0">
                <a:solidFill>
                  <a:srgbClr val="000000"/>
                </a:solidFill>
                <a:latin typeface="Calibri" pitchFamily="34" charset="0"/>
                <a:cs typeface="Calibri" pitchFamily="34" charset="0"/>
              </a:rPr>
              <a:t>in Adam, when Adam sinned, each person of the entire human race to the end of time was judged guilty </a:t>
            </a:r>
            <a:r>
              <a:rPr lang="en-US" sz="2800" b="1" i="1" u="sng" dirty="0">
                <a:solidFill>
                  <a:srgbClr val="0000CC"/>
                </a:solidFill>
                <a:latin typeface="Calibri" pitchFamily="34" charset="0"/>
                <a:cs typeface="Calibri" pitchFamily="34" charset="0"/>
              </a:rPr>
              <a:t>as having individually participated in the first sin</a:t>
            </a:r>
            <a:r>
              <a:rPr lang="en-US" sz="2800" b="1" i="1" dirty="0">
                <a:solidFill>
                  <a:srgbClr val="0000CC"/>
                </a:solidFill>
                <a:latin typeface="Calibri" pitchFamily="34" charset="0"/>
                <a:cs typeface="Calibri" pitchFamily="34" charset="0"/>
              </a:rPr>
              <a:t> </a:t>
            </a:r>
            <a:r>
              <a:rPr lang="en-US" sz="2800" b="1" dirty="0">
                <a:solidFill>
                  <a:srgbClr val="000000"/>
                </a:solidFill>
                <a:latin typeface="Calibri" pitchFamily="34" charset="0"/>
                <a:cs typeface="Calibri" pitchFamily="34" charset="0"/>
              </a:rPr>
              <a:t>(cf. Rom. 5:12; Heb. 7:9–10). </a:t>
            </a:r>
          </a:p>
          <a:p>
            <a:pPr marL="1588" lvl="2" indent="-1588" algn="ctr">
              <a:spcBef>
                <a:spcPts val="600"/>
              </a:spcBef>
              <a:spcAft>
                <a:spcPts val="600"/>
              </a:spcAft>
              <a:buClr>
                <a:srgbClr val="008080"/>
              </a:buClr>
              <a:buSzPct val="105000"/>
            </a:pPr>
            <a:r>
              <a:rPr lang="en-US" sz="1800" b="1" dirty="0">
                <a:solidFill>
                  <a:srgbClr val="000000"/>
                </a:solidFill>
                <a:latin typeface="Calibri" pitchFamily="34" charset="0"/>
                <a:cs typeface="Calibri" pitchFamily="34" charset="0"/>
              </a:rPr>
              <a:t>The Moody Handbook of Theology (424). </a:t>
            </a:r>
          </a:p>
        </p:txBody>
      </p:sp>
      <p:sp>
        <p:nvSpPr>
          <p:cNvPr id="12" name="Rectangle 2"/>
          <p:cNvSpPr txBox="1">
            <a:spLocks noChangeArrowheads="1"/>
          </p:cNvSpPr>
          <p:nvPr/>
        </p:nvSpPr>
        <p:spPr bwMode="auto">
          <a:xfrm>
            <a:off x="1828800" y="0"/>
            <a:ext cx="7315200" cy="1143000"/>
          </a:xfrm>
          <a:prstGeom prst="rect">
            <a:avLst/>
          </a:prstGeom>
          <a:noFill/>
          <a:ln w="12700" cap="sq">
            <a:noFill/>
            <a:miter lim="800000"/>
            <a:headEnd type="none" w="sm" len="sm"/>
            <a:tailEnd type="none" w="sm" len="sm"/>
          </a:ln>
        </p:spPr>
        <p:txBody>
          <a:bodyPr vert="horz" wrap="square" lIns="91440" tIns="45720" rIns="91440" bIns="45720" numCol="1" anchor="ctr" anchorCtr="0" compatLnSpc="1">
            <a:prstTxWarp prst="textNoShape">
              <a:avLst/>
            </a:prstTxWarp>
          </a:bodyPr>
          <a:lstStyle/>
          <a:p>
            <a:pPr marL="463550" lvl="0" indent="-463550">
              <a:buFont typeface="+mj-lt"/>
              <a:buAutoNum type="romanUcPeriod"/>
              <a:defRPr/>
            </a:pPr>
            <a:r>
              <a:rPr kumimoji="0" lang="en-US" sz="3200" b="1" i="1" u="none" strike="noStrike" kern="0" cap="none" spc="0" normalizeH="0" baseline="0" noProof="0" dirty="0">
                <a:ln>
                  <a:noFill/>
                </a:ln>
                <a:solidFill>
                  <a:srgbClr val="008080"/>
                </a:solidFill>
                <a:uLnTx/>
                <a:uFillTx/>
                <a:latin typeface="Calibri" pitchFamily="34" charset="0"/>
                <a:ea typeface="+mj-ea"/>
                <a:cs typeface="Calibri" pitchFamily="34" charset="0"/>
              </a:rPr>
              <a:t>Our </a:t>
            </a:r>
            <a:r>
              <a:rPr kumimoji="0" lang="en-US" sz="3200" b="1" i="1" u="sng" strike="noStrike" kern="0" cap="none" spc="0" normalizeH="0" baseline="0" noProof="0" dirty="0">
                <a:ln>
                  <a:noFill/>
                </a:ln>
                <a:solidFill>
                  <a:srgbClr val="008080"/>
                </a:solidFill>
                <a:uLnTx/>
                <a:uFillTx/>
                <a:latin typeface="Calibri" pitchFamily="34" charset="0"/>
                <a:ea typeface="+mj-ea"/>
                <a:cs typeface="Calibri" pitchFamily="34" charset="0"/>
              </a:rPr>
              <a:t>Personal</a:t>
            </a:r>
            <a:r>
              <a:rPr kumimoji="0" lang="en-US" sz="3200" b="1" i="1" u="none" strike="noStrike" kern="0" cap="none" spc="0" normalizeH="0" baseline="0" noProof="0" dirty="0">
                <a:ln>
                  <a:noFill/>
                </a:ln>
                <a:solidFill>
                  <a:srgbClr val="008080"/>
                </a:solidFill>
                <a:uLnTx/>
                <a:uFillTx/>
                <a:latin typeface="Calibri" pitchFamily="34" charset="0"/>
                <a:ea typeface="+mj-ea"/>
                <a:cs typeface="Calibri" pitchFamily="34" charset="0"/>
              </a:rPr>
              <a:t> History</a:t>
            </a:r>
            <a:r>
              <a:rPr kumimoji="0" lang="en-US" sz="3200" b="1" i="0" u="none" strike="noStrike" kern="0" cap="none" spc="0" normalizeH="0" baseline="0" noProof="0" dirty="0">
                <a:ln>
                  <a:noFill/>
                </a:ln>
                <a:solidFill>
                  <a:srgbClr val="008080"/>
                </a:solidFill>
                <a:uLnTx/>
                <a:uFillTx/>
                <a:latin typeface="Calibri" pitchFamily="34" charset="0"/>
                <a:ea typeface="+mj-ea"/>
                <a:cs typeface="Calibri" pitchFamily="34" charset="0"/>
              </a:rPr>
              <a:t> in the </a:t>
            </a:r>
            <a:r>
              <a:rPr lang="en-US" sz="3200" b="1" dirty="0">
                <a:solidFill>
                  <a:srgbClr val="008080"/>
                </a:solidFill>
                <a:latin typeface="Calibri" pitchFamily="34" charset="0"/>
                <a:cs typeface="Calibri" pitchFamily="34" charset="0"/>
              </a:rPr>
              <a:t>First</a:t>
            </a:r>
            <a:r>
              <a:rPr kumimoji="0" lang="en-US" sz="3200" b="1" i="0" u="none" strike="noStrike" kern="0" cap="none" spc="0" normalizeH="0" baseline="0" noProof="0" dirty="0">
                <a:ln>
                  <a:noFill/>
                </a:ln>
                <a:solidFill>
                  <a:srgbClr val="008080"/>
                </a:solidFill>
                <a:uLnTx/>
                <a:uFillTx/>
                <a:latin typeface="Calibri" pitchFamily="34" charset="0"/>
                <a:ea typeface="+mj-ea"/>
                <a:cs typeface="Calibri" pitchFamily="34" charset="0"/>
              </a:rPr>
              <a:t> Adam</a:t>
            </a:r>
            <a:r>
              <a:rPr lang="en-US" sz="3200" b="1" kern="0" dirty="0">
                <a:solidFill>
                  <a:srgbClr val="008080"/>
                </a:solidFill>
                <a:latin typeface="Calibri" pitchFamily="34" charset="0"/>
                <a:cs typeface="Calibri" pitchFamily="34" charset="0"/>
              </a:rPr>
              <a:t> – </a:t>
            </a:r>
            <a:r>
              <a:rPr lang="en-US" sz="3200" b="1" i="1" kern="0" dirty="0">
                <a:solidFill>
                  <a:srgbClr val="0000CC"/>
                </a:solidFill>
                <a:latin typeface="Calibri" pitchFamily="34" charset="0"/>
                <a:cs typeface="Calibri" pitchFamily="34" charset="0"/>
              </a:rPr>
              <a:t>The Problem</a:t>
            </a:r>
            <a:endParaRPr kumimoji="0" lang="en-US" sz="3200" b="1" i="0" u="none" strike="noStrike" kern="0" cap="none" spc="0" normalizeH="0" baseline="0" noProof="0" dirty="0">
              <a:ln>
                <a:noFill/>
              </a:ln>
              <a:solidFill>
                <a:srgbClr val="0000CC"/>
              </a:solidFill>
              <a:uLnTx/>
              <a:uFillTx/>
              <a:latin typeface="Calibri" pitchFamily="34" charset="0"/>
              <a:ea typeface="+mj-ea"/>
              <a:cs typeface="Calibri" pitchFamily="34" charset="0"/>
            </a:endParaRPr>
          </a:p>
        </p:txBody>
      </p:sp>
      <p:pic>
        <p:nvPicPr>
          <p:cNvPr id="13" name="Picture 4"/>
          <p:cNvPicPr>
            <a:picLocks noChangeAspect="1" noChangeArrowheads="1"/>
          </p:cNvPicPr>
          <p:nvPr/>
        </p:nvPicPr>
        <p:blipFill>
          <a:blip r:embed="rId3" cstate="email">
            <a:lum bright="20000"/>
            <a:extLst>
              <a:ext uri="{28A0092B-C50C-407E-A947-70E740481C1C}">
                <a14:useLocalDpi xmlns:a14="http://schemas.microsoft.com/office/drawing/2010/main"/>
              </a:ext>
            </a:extLst>
          </a:blip>
          <a:srcRect/>
          <a:stretch>
            <a:fillRect/>
          </a:stretch>
        </p:blipFill>
        <p:spPr bwMode="auto">
          <a:xfrm>
            <a:off x="0" y="76200"/>
            <a:ext cx="1828800" cy="2209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7279" y="95596"/>
            <a:ext cx="7130521" cy="6675120"/>
          </a:xfrm>
          <a:prstGeom prst="rect">
            <a:avLst/>
          </a:prstGeom>
        </p:spPr>
      </p:pic>
      <p:sp>
        <p:nvSpPr>
          <p:cNvPr id="9" name="TextBox 8"/>
          <p:cNvSpPr txBox="1"/>
          <p:nvPr/>
        </p:nvSpPr>
        <p:spPr>
          <a:xfrm>
            <a:off x="0" y="0"/>
            <a:ext cx="1828800" cy="6858000"/>
          </a:xfrm>
          <a:prstGeom prst="rect">
            <a:avLst/>
          </a:prstGeom>
          <a:gradFill>
            <a:gsLst>
              <a:gs pos="0">
                <a:srgbClr val="DDEBCF"/>
              </a:gs>
              <a:gs pos="50000">
                <a:srgbClr val="9CB86E"/>
              </a:gs>
              <a:gs pos="100000">
                <a:srgbClr val="156B13"/>
              </a:gs>
            </a:gsLst>
            <a:lin ang="16200000" scaled="0"/>
          </a:gra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8" name="Rectangle 3"/>
          <p:cNvSpPr txBox="1">
            <a:spLocks noChangeArrowheads="1"/>
          </p:cNvSpPr>
          <p:nvPr/>
        </p:nvSpPr>
        <p:spPr bwMode="auto">
          <a:xfrm>
            <a:off x="2057400" y="114300"/>
            <a:ext cx="6969984" cy="2400300"/>
          </a:xfrm>
          <a:prstGeom prst="rect">
            <a:avLst/>
          </a:prstGeom>
          <a:noFill/>
          <a:ln w="12700" cap="sq">
            <a:noFill/>
            <a:miter lim="800000"/>
            <a:headEnd type="none" w="sm" len="sm"/>
            <a:tailEnd type="none" w="sm" len="sm"/>
          </a:ln>
        </p:spPr>
        <p:txBody>
          <a:bodyPr vert="horz" wrap="square" lIns="91440" tIns="45720" rIns="91440" bIns="45720" numCol="1" anchor="t" anchorCtr="0" compatLnSpc="1">
            <a:prstTxWarp prst="textNoShape">
              <a:avLst/>
            </a:prstTxWarp>
          </a:bodyPr>
          <a:lstStyle/>
          <a:p>
            <a:pPr marL="3175" lvl="6" algn="ctr">
              <a:spcAft>
                <a:spcPts val="600"/>
              </a:spcAft>
              <a:buClr>
                <a:srgbClr val="008080"/>
              </a:buClr>
              <a:buSzPct val="105000"/>
            </a:pPr>
            <a:r>
              <a:rPr lang="en-US" sz="3600" b="1" dirty="0">
                <a:solidFill>
                  <a:srgbClr val="000000"/>
                </a:solidFill>
                <a:latin typeface="Calibri" pitchFamily="34" charset="0"/>
                <a:cs typeface="Calibri" pitchFamily="34" charset="0"/>
              </a:rPr>
              <a:t>Rom. 5:12</a:t>
            </a:r>
          </a:p>
          <a:p>
            <a:pPr marL="3175" lvl="6" algn="just">
              <a:spcAft>
                <a:spcPts val="600"/>
              </a:spcAft>
              <a:buClr>
                <a:srgbClr val="008080"/>
              </a:buClr>
              <a:buSzPct val="105000"/>
            </a:pPr>
            <a:r>
              <a:rPr lang="en-US" sz="2800" b="1" dirty="0">
                <a:solidFill>
                  <a:srgbClr val="000000"/>
                </a:solidFill>
                <a:latin typeface="Calibri" pitchFamily="34" charset="0"/>
                <a:cs typeface="Calibri" pitchFamily="34" charset="0"/>
              </a:rPr>
              <a:t>“Therefore, just as </a:t>
            </a:r>
            <a:r>
              <a:rPr lang="en-US" sz="2800" b="1" u="sng" dirty="0">
                <a:solidFill>
                  <a:srgbClr val="0000CC"/>
                </a:solidFill>
                <a:latin typeface="Calibri" pitchFamily="34" charset="0"/>
                <a:cs typeface="Calibri" pitchFamily="34" charset="0"/>
              </a:rPr>
              <a:t>through one man </a:t>
            </a:r>
            <a:r>
              <a:rPr lang="en-US" sz="2800" b="1" dirty="0">
                <a:solidFill>
                  <a:srgbClr val="000000"/>
                </a:solidFill>
                <a:latin typeface="Calibri" pitchFamily="34" charset="0"/>
                <a:cs typeface="Calibri" pitchFamily="34" charset="0"/>
              </a:rPr>
              <a:t>(the First Adam) </a:t>
            </a:r>
            <a:r>
              <a:rPr lang="en-US" sz="2800" b="1" dirty="0">
                <a:solidFill>
                  <a:srgbClr val="C00000"/>
                </a:solidFill>
                <a:latin typeface="Calibri" pitchFamily="34" charset="0"/>
                <a:cs typeface="Calibri" pitchFamily="34" charset="0"/>
              </a:rPr>
              <a:t>sin*</a:t>
            </a:r>
            <a:r>
              <a:rPr lang="en-US" sz="2800" b="1" i="1" dirty="0">
                <a:solidFill>
                  <a:srgbClr val="C00000"/>
                </a:solidFill>
                <a:latin typeface="Calibri" pitchFamily="34" charset="0"/>
                <a:cs typeface="Calibri" pitchFamily="34" charset="0"/>
              </a:rPr>
              <a:t> </a:t>
            </a:r>
            <a:r>
              <a:rPr lang="en-US" sz="2800" b="1" dirty="0">
                <a:solidFill>
                  <a:srgbClr val="000000"/>
                </a:solidFill>
                <a:latin typeface="Calibri" pitchFamily="34" charset="0"/>
                <a:cs typeface="Calibri" pitchFamily="34" charset="0"/>
              </a:rPr>
              <a:t>entered the world, and death through </a:t>
            </a:r>
            <a:r>
              <a:rPr lang="en-US" sz="2800" b="1" dirty="0">
                <a:solidFill>
                  <a:srgbClr val="C00000"/>
                </a:solidFill>
                <a:latin typeface="Calibri" pitchFamily="34" charset="0"/>
                <a:cs typeface="Calibri" pitchFamily="34" charset="0"/>
              </a:rPr>
              <a:t>sin</a:t>
            </a:r>
            <a:r>
              <a:rPr lang="en-US" sz="2800" b="1" dirty="0">
                <a:solidFill>
                  <a:srgbClr val="000000"/>
                </a:solidFill>
                <a:latin typeface="Calibri" pitchFamily="34" charset="0"/>
                <a:cs typeface="Calibri" pitchFamily="34" charset="0"/>
              </a:rPr>
              <a:t>; and thus death spread </a:t>
            </a:r>
            <a:r>
              <a:rPr lang="en-US" sz="2800" b="1" u="sng" dirty="0">
                <a:solidFill>
                  <a:srgbClr val="0000CC"/>
                </a:solidFill>
                <a:latin typeface="Calibri" pitchFamily="34" charset="0"/>
                <a:cs typeface="Calibri" pitchFamily="34" charset="0"/>
              </a:rPr>
              <a:t>to all men</a:t>
            </a:r>
            <a:r>
              <a:rPr lang="en-US" sz="2800" b="1" dirty="0">
                <a:solidFill>
                  <a:srgbClr val="000000"/>
                </a:solidFill>
                <a:latin typeface="Calibri" pitchFamily="34" charset="0"/>
                <a:cs typeface="Calibri" pitchFamily="34" charset="0"/>
              </a:rPr>
              <a:t>, because all sinned” (in Adam).  (NASB)</a:t>
            </a:r>
          </a:p>
        </p:txBody>
      </p:sp>
      <p:pic>
        <p:nvPicPr>
          <p:cNvPr id="13" name="Picture 4"/>
          <p:cNvPicPr>
            <a:picLocks noChangeAspect="1" noChangeArrowheads="1"/>
          </p:cNvPicPr>
          <p:nvPr/>
        </p:nvPicPr>
        <p:blipFill>
          <a:blip r:embed="rId4" cstate="email">
            <a:lum bright="20000"/>
            <a:extLst>
              <a:ext uri="{28A0092B-C50C-407E-A947-70E740481C1C}">
                <a14:useLocalDpi xmlns:a14="http://schemas.microsoft.com/office/drawing/2010/main"/>
              </a:ext>
            </a:extLst>
          </a:blip>
          <a:srcRect/>
          <a:stretch>
            <a:fillRect/>
          </a:stretch>
        </p:blipFill>
        <p:spPr bwMode="auto">
          <a:xfrm>
            <a:off x="0" y="76200"/>
            <a:ext cx="1828800" cy="2209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TextBox 1"/>
          <p:cNvSpPr txBox="1"/>
          <p:nvPr/>
        </p:nvSpPr>
        <p:spPr>
          <a:xfrm>
            <a:off x="76200" y="2967335"/>
            <a:ext cx="1752600" cy="738664"/>
          </a:xfrm>
          <a:prstGeom prst="rect">
            <a:avLst/>
          </a:prstGeom>
          <a:noFill/>
        </p:spPr>
        <p:txBody>
          <a:bodyPr wrap="square" rtlCol="0">
            <a:spAutoFit/>
          </a:bodyPr>
          <a:lstStyle/>
          <a:p>
            <a:r>
              <a:rPr lang="en-US" b="1" dirty="0">
                <a:solidFill>
                  <a:srgbClr val="C00000"/>
                </a:solidFill>
                <a:latin typeface="Calibri" pitchFamily="34" charset="0"/>
                <a:cs typeface="Calibri" pitchFamily="34" charset="0"/>
              </a:rPr>
              <a:t>*</a:t>
            </a:r>
            <a:r>
              <a:rPr lang="el-GR" b="1" u="sng" dirty="0">
                <a:solidFill>
                  <a:srgbClr val="C00000"/>
                </a:solidFill>
                <a:latin typeface="Calibri" pitchFamily="34" charset="0"/>
                <a:cs typeface="Calibri" pitchFamily="34" charset="0"/>
              </a:rPr>
              <a:t>ἡ ἁμαρτία </a:t>
            </a:r>
            <a:endParaRPr lang="en-US" b="1" u="sng" dirty="0">
              <a:solidFill>
                <a:srgbClr val="C00000"/>
              </a:solidFill>
              <a:latin typeface="Calibri" pitchFamily="34" charset="0"/>
              <a:cs typeface="Calibri" pitchFamily="34" charset="0"/>
            </a:endParaRPr>
          </a:p>
          <a:p>
            <a:r>
              <a:rPr lang="en-US" sz="1800" b="1" i="1" u="sng" dirty="0">
                <a:solidFill>
                  <a:srgbClr val="C00000"/>
                </a:solidFill>
                <a:latin typeface="Calibri" pitchFamily="34" charset="0"/>
                <a:cs typeface="Calibri" pitchFamily="34" charset="0"/>
              </a:rPr>
              <a:t>(the sin nature)</a:t>
            </a:r>
            <a:endParaRPr lang="en-US" sz="1800" b="1" u="sng" dirty="0">
              <a:solidFill>
                <a:srgbClr val="C00000"/>
              </a:solidFill>
              <a:latin typeface="Calibri" pitchFamily="34" charset="0"/>
              <a:cs typeface="Calibri" pitchFamily="34" charset="0"/>
            </a:endParaRPr>
          </a:p>
        </p:txBody>
      </p:sp>
      <p:sp>
        <p:nvSpPr>
          <p:cNvPr id="14" name="Rectangle 3"/>
          <p:cNvSpPr txBox="1">
            <a:spLocks noChangeArrowheads="1"/>
          </p:cNvSpPr>
          <p:nvPr/>
        </p:nvSpPr>
        <p:spPr bwMode="auto">
          <a:xfrm>
            <a:off x="2057399" y="2667000"/>
            <a:ext cx="6932453" cy="2366665"/>
          </a:xfrm>
          <a:prstGeom prst="rect">
            <a:avLst/>
          </a:prstGeom>
          <a:noFill/>
          <a:ln w="12700" cap="sq">
            <a:noFill/>
            <a:miter lim="800000"/>
            <a:headEnd type="none" w="sm" len="sm"/>
            <a:tailEnd type="none" w="sm" len="sm"/>
          </a:ln>
        </p:spPr>
        <p:txBody>
          <a:bodyPr vert="horz" wrap="square" lIns="91440" tIns="45720" rIns="91440" bIns="45720" numCol="1" anchor="t" anchorCtr="0" compatLnSpc="1">
            <a:prstTxWarp prst="textNoShape">
              <a:avLst/>
            </a:prstTxWarp>
          </a:bodyPr>
          <a:lstStyle/>
          <a:p>
            <a:pPr marL="3175" lvl="6" algn="ctr">
              <a:spcBef>
                <a:spcPts val="0"/>
              </a:spcBef>
              <a:spcAft>
                <a:spcPts val="600"/>
              </a:spcAft>
              <a:buClr>
                <a:srgbClr val="008080"/>
              </a:buClr>
              <a:buSzPct val="105000"/>
            </a:pPr>
            <a:r>
              <a:rPr lang="en-US" sz="3600" b="1" dirty="0">
                <a:solidFill>
                  <a:srgbClr val="000000"/>
                </a:solidFill>
                <a:latin typeface="Calibri" pitchFamily="34" charset="0"/>
                <a:cs typeface="Calibri" pitchFamily="34" charset="0"/>
              </a:rPr>
              <a:t>Heb. 7:9–10</a:t>
            </a:r>
          </a:p>
          <a:p>
            <a:pPr marL="3175" lvl="2" algn="just">
              <a:spcBef>
                <a:spcPts val="0"/>
              </a:spcBef>
              <a:spcAft>
                <a:spcPts val="600"/>
              </a:spcAft>
              <a:buClr>
                <a:srgbClr val="008080"/>
              </a:buClr>
              <a:buSzPct val="105000"/>
            </a:pPr>
            <a:r>
              <a:rPr lang="en-US" sz="2800" b="1" baseline="30000" dirty="0">
                <a:solidFill>
                  <a:srgbClr val="000000"/>
                </a:solidFill>
                <a:latin typeface="Calibri" pitchFamily="34" charset="0"/>
                <a:cs typeface="Calibri" pitchFamily="34" charset="0"/>
              </a:rPr>
              <a:t>9</a:t>
            </a:r>
            <a:r>
              <a:rPr lang="en-US" sz="2800" b="1" dirty="0">
                <a:solidFill>
                  <a:srgbClr val="000000"/>
                </a:solidFill>
                <a:latin typeface="Calibri" pitchFamily="34" charset="0"/>
                <a:cs typeface="Calibri" pitchFamily="34" charset="0"/>
              </a:rPr>
              <a:t> Even Levi, who receives tithes, paid tithes through Abraham, so to speak, </a:t>
            </a:r>
            <a:r>
              <a:rPr lang="en-US" sz="2800" b="1" baseline="30000" dirty="0">
                <a:solidFill>
                  <a:srgbClr val="000000"/>
                </a:solidFill>
                <a:latin typeface="Calibri" pitchFamily="34" charset="0"/>
                <a:cs typeface="Calibri" pitchFamily="34" charset="0"/>
              </a:rPr>
              <a:t>10</a:t>
            </a:r>
            <a:r>
              <a:rPr lang="en-US" sz="2800" b="1" dirty="0">
                <a:solidFill>
                  <a:srgbClr val="000000"/>
                </a:solidFill>
                <a:latin typeface="Calibri" pitchFamily="34" charset="0"/>
                <a:cs typeface="Calibri" pitchFamily="34" charset="0"/>
              </a:rPr>
              <a:t> </a:t>
            </a:r>
            <a:r>
              <a:rPr lang="en-US" sz="2800" b="1" u="sng" dirty="0">
                <a:solidFill>
                  <a:srgbClr val="0000CC"/>
                </a:solidFill>
                <a:latin typeface="Calibri" pitchFamily="34" charset="0"/>
                <a:cs typeface="Calibri" pitchFamily="34" charset="0"/>
              </a:rPr>
              <a:t>for he was still in the loins of his father</a:t>
            </a:r>
            <a:r>
              <a:rPr lang="en-US" sz="2800" b="1" dirty="0">
                <a:solidFill>
                  <a:srgbClr val="000000"/>
                </a:solidFill>
                <a:latin typeface="Calibri" pitchFamily="34" charset="0"/>
                <a:cs typeface="Calibri" pitchFamily="34" charset="0"/>
              </a:rPr>
              <a:t> when Melchizedek met him. (NASB)</a:t>
            </a:r>
          </a:p>
        </p:txBody>
      </p:sp>
    </p:spTree>
    <p:extLst>
      <p:ext uri="{BB962C8B-B14F-4D97-AF65-F5344CB8AC3E}">
        <p14:creationId xmlns:p14="http://schemas.microsoft.com/office/powerpoint/2010/main" val="118721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 name="TextBox 8"/>
          <p:cNvSpPr txBox="1"/>
          <p:nvPr/>
        </p:nvSpPr>
        <p:spPr>
          <a:xfrm>
            <a:off x="0" y="0"/>
            <a:ext cx="1828800" cy="6858000"/>
          </a:xfrm>
          <a:prstGeom prst="rect">
            <a:avLst/>
          </a:prstGeom>
          <a:gradFill>
            <a:gsLst>
              <a:gs pos="0">
                <a:srgbClr val="DDEBCF"/>
              </a:gs>
              <a:gs pos="50000">
                <a:srgbClr val="9CB86E"/>
              </a:gs>
              <a:gs pos="100000">
                <a:srgbClr val="156B13"/>
              </a:gs>
            </a:gsLst>
            <a:lin ang="16200000" scaled="0"/>
          </a:gra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8" name="Rectangle 3"/>
          <p:cNvSpPr txBox="1">
            <a:spLocks noChangeArrowheads="1"/>
          </p:cNvSpPr>
          <p:nvPr/>
        </p:nvSpPr>
        <p:spPr bwMode="auto">
          <a:xfrm>
            <a:off x="1828800" y="1371600"/>
            <a:ext cx="7108736" cy="5257800"/>
          </a:xfrm>
          <a:prstGeom prst="rect">
            <a:avLst/>
          </a:prstGeom>
          <a:noFill/>
          <a:ln w="12700" cap="sq">
            <a:noFill/>
            <a:miter lim="800000"/>
            <a:headEnd type="none" w="sm" len="sm"/>
            <a:tailEnd type="none" w="sm" len="sm"/>
          </a:ln>
        </p:spPr>
        <p:txBody>
          <a:bodyPr vert="horz" wrap="square" lIns="91440" tIns="45720" rIns="91440" bIns="45720" numCol="1" anchor="t" anchorCtr="0" compatLnSpc="1">
            <a:prstTxWarp prst="textNoShape">
              <a:avLst/>
            </a:prstTxWarp>
          </a:bodyPr>
          <a:lstStyle/>
          <a:p>
            <a:pPr marL="914400" lvl="0" indent="-431800" algn="just">
              <a:spcBef>
                <a:spcPts val="600"/>
              </a:spcBef>
              <a:spcAft>
                <a:spcPts val="600"/>
              </a:spcAft>
              <a:buClr>
                <a:srgbClr val="008080"/>
              </a:buClr>
              <a:buSzPct val="105000"/>
              <a:buFont typeface="+mj-lt"/>
              <a:buAutoNum type="arabicParenR" startAt="2"/>
            </a:pPr>
            <a:r>
              <a:rPr lang="en-US" sz="2800" b="1" dirty="0">
                <a:solidFill>
                  <a:srgbClr val="000000"/>
                </a:solidFill>
                <a:latin typeface="Calibri" pitchFamily="34" charset="0"/>
                <a:cs typeface="Calibri" pitchFamily="34" charset="0"/>
              </a:rPr>
              <a:t>Adam is the one from whom humanity has inherited it’s sinful self oriented nature and condition of life – </a:t>
            </a:r>
            <a:r>
              <a:rPr lang="en-US" sz="2800" b="1" i="1" dirty="0">
                <a:solidFill>
                  <a:srgbClr val="C00000"/>
                </a:solidFill>
                <a:latin typeface="Calibri" pitchFamily="34" charset="0"/>
                <a:cs typeface="Calibri" pitchFamily="34" charset="0"/>
              </a:rPr>
              <a:t>and this nature and condition continually war against the Holy Spirit for control </a:t>
            </a:r>
            <a:r>
              <a:rPr lang="en-US" sz="2800" b="1" i="1" dirty="0">
                <a:solidFill>
                  <a:srgbClr val="000000"/>
                </a:solidFill>
                <a:latin typeface="Calibri" pitchFamily="34" charset="0"/>
                <a:cs typeface="Calibri" pitchFamily="34" charset="0"/>
              </a:rPr>
              <a:t>(even over believers).</a:t>
            </a:r>
          </a:p>
          <a:p>
            <a:pPr marL="914400" indent="-431800" algn="just">
              <a:spcBef>
                <a:spcPts val="600"/>
              </a:spcBef>
              <a:spcAft>
                <a:spcPts val="600"/>
              </a:spcAft>
              <a:buClr>
                <a:srgbClr val="008080"/>
              </a:buClr>
              <a:buSzPct val="105000"/>
              <a:buFont typeface="Symbol" pitchFamily="18" charset="2"/>
              <a:buAutoNum type="arabicParenR" startAt="2"/>
            </a:pPr>
            <a:r>
              <a:rPr lang="en-US" sz="2800" b="1" dirty="0">
                <a:solidFill>
                  <a:srgbClr val="000000"/>
                </a:solidFill>
                <a:latin typeface="Calibri" pitchFamily="34" charset="0"/>
                <a:cs typeface="Calibri" pitchFamily="34" charset="0"/>
              </a:rPr>
              <a:t>Through Adam </a:t>
            </a:r>
            <a:r>
              <a:rPr lang="en-US" sz="2800" b="1" u="sng" dirty="0">
                <a:solidFill>
                  <a:srgbClr val="000000"/>
                </a:solidFill>
                <a:latin typeface="Calibri" pitchFamily="34" charset="0"/>
                <a:cs typeface="Calibri" pitchFamily="34" charset="0"/>
              </a:rPr>
              <a:t>we were all </a:t>
            </a:r>
            <a:r>
              <a:rPr lang="en-US" sz="2800" b="1" dirty="0">
                <a:solidFill>
                  <a:srgbClr val="000000"/>
                </a:solidFill>
                <a:latin typeface="Calibri" pitchFamily="34" charset="0"/>
                <a:cs typeface="Calibri" pitchFamily="34" charset="0"/>
              </a:rPr>
              <a:t>born into </a:t>
            </a:r>
            <a:r>
              <a:rPr lang="en-US" sz="2800" b="1" i="1" dirty="0">
                <a:solidFill>
                  <a:srgbClr val="0000CC"/>
                </a:solidFill>
                <a:latin typeface="Calibri" pitchFamily="34" charset="0"/>
                <a:cs typeface="Calibri" pitchFamily="34" charset="0"/>
              </a:rPr>
              <a:t>sin</a:t>
            </a:r>
            <a:r>
              <a:rPr lang="en-US" sz="2800" b="1" dirty="0">
                <a:solidFill>
                  <a:srgbClr val="000000"/>
                </a:solidFill>
                <a:latin typeface="Calibri" pitchFamily="34" charset="0"/>
                <a:cs typeface="Calibri" pitchFamily="34" charset="0"/>
              </a:rPr>
              <a:t>, </a:t>
            </a:r>
            <a:r>
              <a:rPr lang="en-US" sz="2800" b="1" i="1" dirty="0">
                <a:solidFill>
                  <a:srgbClr val="0000CC"/>
                </a:solidFill>
                <a:latin typeface="Calibri" pitchFamily="34" charset="0"/>
                <a:cs typeface="Calibri" pitchFamily="34" charset="0"/>
              </a:rPr>
              <a:t>judgment</a:t>
            </a:r>
            <a:r>
              <a:rPr lang="en-US" sz="2800" b="1" dirty="0">
                <a:solidFill>
                  <a:srgbClr val="000000"/>
                </a:solidFill>
                <a:latin typeface="Calibri" pitchFamily="34" charset="0"/>
                <a:cs typeface="Calibri" pitchFamily="34" charset="0"/>
              </a:rPr>
              <a:t>, </a:t>
            </a:r>
            <a:r>
              <a:rPr lang="en-US" sz="2800" b="1" i="1" dirty="0">
                <a:solidFill>
                  <a:srgbClr val="0000CC"/>
                </a:solidFill>
                <a:latin typeface="Calibri" pitchFamily="34" charset="0"/>
                <a:cs typeface="Calibri" pitchFamily="34" charset="0"/>
              </a:rPr>
              <a:t>condemnation</a:t>
            </a:r>
            <a:r>
              <a:rPr lang="en-US" sz="2800" b="1" dirty="0">
                <a:solidFill>
                  <a:srgbClr val="000000"/>
                </a:solidFill>
                <a:latin typeface="Calibri" pitchFamily="34" charset="0"/>
                <a:cs typeface="Calibri" pitchFamily="34" charset="0"/>
              </a:rPr>
              <a:t>,</a:t>
            </a:r>
            <a:r>
              <a:rPr lang="en-US" sz="2800" b="1" dirty="0">
                <a:solidFill>
                  <a:srgbClr val="0000CC"/>
                </a:solidFill>
                <a:latin typeface="Calibri" pitchFamily="34" charset="0"/>
                <a:cs typeface="Calibri" pitchFamily="34" charset="0"/>
              </a:rPr>
              <a:t> </a:t>
            </a:r>
            <a:r>
              <a:rPr lang="en-US" sz="2800" b="1" dirty="0">
                <a:solidFill>
                  <a:srgbClr val="000000"/>
                </a:solidFill>
                <a:latin typeface="Calibri" pitchFamily="34" charset="0"/>
                <a:cs typeface="Calibri" pitchFamily="34" charset="0"/>
              </a:rPr>
              <a:t>and </a:t>
            </a:r>
            <a:r>
              <a:rPr lang="en-US" sz="2800" b="1" i="1" dirty="0">
                <a:solidFill>
                  <a:srgbClr val="0000CC"/>
                </a:solidFill>
                <a:latin typeface="Calibri" pitchFamily="34" charset="0"/>
                <a:cs typeface="Calibri" pitchFamily="34" charset="0"/>
              </a:rPr>
              <a:t>death</a:t>
            </a:r>
            <a:r>
              <a:rPr lang="en-US" sz="2800" b="1" dirty="0">
                <a:solidFill>
                  <a:srgbClr val="000000"/>
                </a:solidFill>
                <a:latin typeface="Calibri" pitchFamily="34" charset="0"/>
                <a:cs typeface="Calibri" pitchFamily="34" charset="0"/>
              </a:rPr>
              <a:t>.</a:t>
            </a:r>
          </a:p>
          <a:p>
            <a:pPr marL="914400" indent="-450850" algn="just">
              <a:spcBef>
                <a:spcPts val="600"/>
              </a:spcBef>
              <a:spcAft>
                <a:spcPts val="600"/>
              </a:spcAft>
              <a:buClr>
                <a:srgbClr val="008080"/>
              </a:buClr>
              <a:buSzPct val="105000"/>
              <a:buFont typeface="Symbol" pitchFamily="18" charset="2"/>
              <a:buAutoNum type="arabicParenR" startAt="2"/>
            </a:pPr>
            <a:r>
              <a:rPr lang="en-US" sz="2800" b="1" dirty="0">
                <a:solidFill>
                  <a:srgbClr val="000000"/>
                </a:solidFill>
                <a:latin typeface="Calibri" pitchFamily="34" charset="0"/>
                <a:cs typeface="Calibri" pitchFamily="34" charset="0"/>
              </a:rPr>
              <a:t>This </a:t>
            </a:r>
            <a:r>
              <a:rPr lang="en-US" sz="2800" b="1" i="1" dirty="0">
                <a:solidFill>
                  <a:srgbClr val="0000CC"/>
                </a:solidFill>
                <a:latin typeface="Calibri" pitchFamily="34" charset="0"/>
                <a:cs typeface="Calibri" pitchFamily="34" charset="0"/>
              </a:rPr>
              <a:t>death</a:t>
            </a:r>
            <a:r>
              <a:rPr lang="en-US" sz="2800" b="1" dirty="0">
                <a:solidFill>
                  <a:srgbClr val="000000"/>
                </a:solidFill>
                <a:latin typeface="Calibri" pitchFamily="34" charset="0"/>
                <a:cs typeface="Calibri" pitchFamily="34" charset="0"/>
              </a:rPr>
              <a:t> not only entered the world and the human race, </a:t>
            </a:r>
            <a:r>
              <a:rPr lang="en-US" sz="2800" b="1" i="1" dirty="0">
                <a:solidFill>
                  <a:srgbClr val="0000CC"/>
                </a:solidFill>
                <a:latin typeface="Calibri" pitchFamily="34" charset="0"/>
                <a:cs typeface="Calibri" pitchFamily="34" charset="0"/>
              </a:rPr>
              <a:t>but it reigned as a tyrant king. </a:t>
            </a:r>
            <a:r>
              <a:rPr lang="en-US" sz="2800" b="1" dirty="0">
                <a:solidFill>
                  <a:srgbClr val="000000"/>
                </a:solidFill>
                <a:latin typeface="Calibri" pitchFamily="34" charset="0"/>
                <a:cs typeface="Calibri" pitchFamily="34" charset="0"/>
              </a:rPr>
              <a:t>(Rom. 5:17-18)</a:t>
            </a:r>
          </a:p>
        </p:txBody>
      </p:sp>
      <p:pic>
        <p:nvPicPr>
          <p:cNvPr id="13" name="Picture 4"/>
          <p:cNvPicPr>
            <a:picLocks noChangeAspect="1" noChangeArrowheads="1"/>
          </p:cNvPicPr>
          <p:nvPr/>
        </p:nvPicPr>
        <p:blipFill>
          <a:blip r:embed="rId3" cstate="email">
            <a:lum bright="20000"/>
            <a:extLst>
              <a:ext uri="{28A0092B-C50C-407E-A947-70E740481C1C}">
                <a14:useLocalDpi xmlns:a14="http://schemas.microsoft.com/office/drawing/2010/main"/>
              </a:ext>
            </a:extLst>
          </a:blip>
          <a:srcRect/>
          <a:stretch>
            <a:fillRect/>
          </a:stretch>
        </p:blipFill>
        <p:spPr bwMode="auto">
          <a:xfrm>
            <a:off x="0" y="76200"/>
            <a:ext cx="1828800" cy="2209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1" name="TextBox 10"/>
          <p:cNvSpPr txBox="1"/>
          <p:nvPr/>
        </p:nvSpPr>
        <p:spPr>
          <a:xfrm>
            <a:off x="76200" y="2967335"/>
            <a:ext cx="1752600" cy="461665"/>
          </a:xfrm>
          <a:prstGeom prst="rect">
            <a:avLst/>
          </a:prstGeom>
          <a:noFill/>
        </p:spPr>
        <p:txBody>
          <a:bodyPr wrap="square" rtlCol="0">
            <a:spAutoFit/>
          </a:bodyPr>
          <a:lstStyle/>
          <a:p>
            <a:r>
              <a:rPr lang="en-US" b="1" dirty="0">
                <a:solidFill>
                  <a:srgbClr val="C00000"/>
                </a:solidFill>
                <a:latin typeface="Calibri" pitchFamily="34" charset="0"/>
                <a:cs typeface="Calibri" pitchFamily="34" charset="0"/>
              </a:rPr>
              <a:t>*</a:t>
            </a:r>
            <a:r>
              <a:rPr lang="el-GR" b="1" u="sng" dirty="0">
                <a:solidFill>
                  <a:srgbClr val="C00000"/>
                </a:solidFill>
                <a:latin typeface="Calibri" pitchFamily="34" charset="0"/>
                <a:cs typeface="Calibri" pitchFamily="34" charset="0"/>
              </a:rPr>
              <a:t>ἡ ἁμαρτία </a:t>
            </a:r>
            <a:endParaRPr lang="en-US" b="1" u="sng" dirty="0">
              <a:solidFill>
                <a:srgbClr val="C00000"/>
              </a:solidFill>
              <a:latin typeface="Calibri" pitchFamily="34" charset="0"/>
              <a:cs typeface="Calibri" pitchFamily="34" charset="0"/>
            </a:endParaRPr>
          </a:p>
        </p:txBody>
      </p:sp>
      <p:sp>
        <p:nvSpPr>
          <p:cNvPr id="15" name="Rectangle 2"/>
          <p:cNvSpPr txBox="1">
            <a:spLocks noChangeArrowheads="1"/>
          </p:cNvSpPr>
          <p:nvPr/>
        </p:nvSpPr>
        <p:spPr bwMode="auto">
          <a:xfrm>
            <a:off x="1828800" y="0"/>
            <a:ext cx="7315200" cy="1143000"/>
          </a:xfrm>
          <a:prstGeom prst="rect">
            <a:avLst/>
          </a:prstGeom>
          <a:noFill/>
          <a:ln w="12700" cap="sq">
            <a:noFill/>
            <a:miter lim="800000"/>
            <a:headEnd type="none" w="sm" len="sm"/>
            <a:tailEnd type="none" w="sm" len="sm"/>
          </a:ln>
        </p:spPr>
        <p:txBody>
          <a:bodyPr vert="horz" wrap="square" lIns="91440" tIns="45720" rIns="91440" bIns="45720" numCol="1" anchor="ctr" anchorCtr="0" compatLnSpc="1">
            <a:prstTxWarp prst="textNoShape">
              <a:avLst/>
            </a:prstTxWarp>
          </a:bodyPr>
          <a:lstStyle/>
          <a:p>
            <a:pPr marL="463550" lvl="0" indent="-463550">
              <a:buFont typeface="+mj-lt"/>
              <a:buAutoNum type="romanUcPeriod"/>
              <a:defRPr/>
            </a:pPr>
            <a:r>
              <a:rPr kumimoji="0" lang="en-US" sz="3200" b="1" i="1" u="none" strike="noStrike" kern="0" cap="none" spc="0" normalizeH="0" baseline="0" noProof="0" dirty="0">
                <a:ln>
                  <a:noFill/>
                </a:ln>
                <a:solidFill>
                  <a:srgbClr val="008080"/>
                </a:solidFill>
                <a:uLnTx/>
                <a:uFillTx/>
                <a:latin typeface="Calibri" pitchFamily="34" charset="0"/>
                <a:ea typeface="+mj-ea"/>
                <a:cs typeface="Calibri" pitchFamily="34" charset="0"/>
              </a:rPr>
              <a:t>Our </a:t>
            </a:r>
            <a:r>
              <a:rPr kumimoji="0" lang="en-US" sz="3200" b="1" i="1" u="sng" strike="noStrike" kern="0" cap="none" spc="0" normalizeH="0" baseline="0" noProof="0" dirty="0">
                <a:ln>
                  <a:noFill/>
                </a:ln>
                <a:solidFill>
                  <a:srgbClr val="008080"/>
                </a:solidFill>
                <a:uLnTx/>
                <a:uFillTx/>
                <a:latin typeface="Calibri" pitchFamily="34" charset="0"/>
                <a:ea typeface="+mj-ea"/>
                <a:cs typeface="Calibri" pitchFamily="34" charset="0"/>
              </a:rPr>
              <a:t>Personal</a:t>
            </a:r>
            <a:r>
              <a:rPr kumimoji="0" lang="en-US" sz="3200" b="1" i="1" u="none" strike="noStrike" kern="0" cap="none" spc="0" normalizeH="0" baseline="0" noProof="0" dirty="0">
                <a:ln>
                  <a:noFill/>
                </a:ln>
                <a:solidFill>
                  <a:srgbClr val="008080"/>
                </a:solidFill>
                <a:uLnTx/>
                <a:uFillTx/>
                <a:latin typeface="Calibri" pitchFamily="34" charset="0"/>
                <a:ea typeface="+mj-ea"/>
                <a:cs typeface="Calibri" pitchFamily="34" charset="0"/>
              </a:rPr>
              <a:t> History</a:t>
            </a:r>
            <a:r>
              <a:rPr kumimoji="0" lang="en-US" sz="3200" b="1" i="0" u="none" strike="noStrike" kern="0" cap="none" spc="0" normalizeH="0" baseline="0" noProof="0" dirty="0">
                <a:ln>
                  <a:noFill/>
                </a:ln>
                <a:solidFill>
                  <a:srgbClr val="008080"/>
                </a:solidFill>
                <a:uLnTx/>
                <a:uFillTx/>
                <a:latin typeface="Calibri" pitchFamily="34" charset="0"/>
                <a:ea typeface="+mj-ea"/>
                <a:cs typeface="Calibri" pitchFamily="34" charset="0"/>
              </a:rPr>
              <a:t> in the </a:t>
            </a:r>
            <a:r>
              <a:rPr lang="en-US" sz="3200" b="1" dirty="0">
                <a:solidFill>
                  <a:srgbClr val="008080"/>
                </a:solidFill>
                <a:latin typeface="Calibri" pitchFamily="34" charset="0"/>
                <a:cs typeface="Calibri" pitchFamily="34" charset="0"/>
              </a:rPr>
              <a:t>First</a:t>
            </a:r>
            <a:r>
              <a:rPr kumimoji="0" lang="en-US" sz="3200" b="1" i="0" u="none" strike="noStrike" kern="0" cap="none" spc="0" normalizeH="0" baseline="0" noProof="0" dirty="0">
                <a:ln>
                  <a:noFill/>
                </a:ln>
                <a:solidFill>
                  <a:srgbClr val="008080"/>
                </a:solidFill>
                <a:uLnTx/>
                <a:uFillTx/>
                <a:latin typeface="Calibri" pitchFamily="34" charset="0"/>
                <a:ea typeface="+mj-ea"/>
                <a:cs typeface="Calibri" pitchFamily="34" charset="0"/>
              </a:rPr>
              <a:t> Adam</a:t>
            </a:r>
            <a:r>
              <a:rPr lang="en-US" sz="3200" b="1" kern="0" dirty="0">
                <a:solidFill>
                  <a:srgbClr val="008080"/>
                </a:solidFill>
                <a:latin typeface="Calibri" pitchFamily="34" charset="0"/>
                <a:cs typeface="Calibri" pitchFamily="34" charset="0"/>
              </a:rPr>
              <a:t> – </a:t>
            </a:r>
            <a:r>
              <a:rPr lang="en-US" sz="3200" b="1" i="1" kern="0" dirty="0">
                <a:solidFill>
                  <a:srgbClr val="0000CC"/>
                </a:solidFill>
                <a:latin typeface="Calibri" pitchFamily="34" charset="0"/>
                <a:cs typeface="Calibri" pitchFamily="34" charset="0"/>
              </a:rPr>
              <a:t>The Problem</a:t>
            </a:r>
            <a:endParaRPr kumimoji="0" lang="en-US" sz="3200" b="1" i="0" u="none" strike="noStrike" kern="0" cap="none" spc="0" normalizeH="0" baseline="0" noProof="0" dirty="0">
              <a:ln>
                <a:noFill/>
              </a:ln>
              <a:solidFill>
                <a:srgbClr val="0000CC"/>
              </a:solidFill>
              <a:uLnTx/>
              <a:uFillTx/>
              <a:latin typeface="Calibri" pitchFamily="34" charset="0"/>
              <a:ea typeface="+mj-ea"/>
              <a:cs typeface="Calibri" pitchFamily="34" charset="0"/>
            </a:endParaRPr>
          </a:p>
        </p:txBody>
      </p:sp>
    </p:spTree>
    <p:extLst>
      <p:ext uri="{BB962C8B-B14F-4D97-AF65-F5344CB8AC3E}">
        <p14:creationId xmlns:p14="http://schemas.microsoft.com/office/powerpoint/2010/main" val="2804680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7279" y="95596"/>
            <a:ext cx="7130521" cy="6675120"/>
          </a:xfrm>
          <a:prstGeom prst="rect">
            <a:avLst/>
          </a:prstGeom>
        </p:spPr>
      </p:pic>
      <p:sp>
        <p:nvSpPr>
          <p:cNvPr id="9" name="TextBox 8"/>
          <p:cNvSpPr txBox="1"/>
          <p:nvPr/>
        </p:nvSpPr>
        <p:spPr>
          <a:xfrm>
            <a:off x="0" y="0"/>
            <a:ext cx="1828800" cy="6858000"/>
          </a:xfrm>
          <a:prstGeom prst="rect">
            <a:avLst/>
          </a:prstGeom>
          <a:gradFill>
            <a:gsLst>
              <a:gs pos="0">
                <a:srgbClr val="DDEBCF"/>
              </a:gs>
              <a:gs pos="50000">
                <a:srgbClr val="9CB86E"/>
              </a:gs>
              <a:gs pos="100000">
                <a:srgbClr val="156B13"/>
              </a:gs>
            </a:gsLst>
            <a:lin ang="16200000" scaled="0"/>
          </a:gra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3" name="Picture 4"/>
          <p:cNvPicPr>
            <a:picLocks noChangeAspect="1" noChangeArrowheads="1"/>
          </p:cNvPicPr>
          <p:nvPr/>
        </p:nvPicPr>
        <p:blipFill>
          <a:blip r:embed="rId4" cstate="email">
            <a:lum bright="20000"/>
            <a:extLst>
              <a:ext uri="{28A0092B-C50C-407E-A947-70E740481C1C}">
                <a14:useLocalDpi xmlns:a14="http://schemas.microsoft.com/office/drawing/2010/main"/>
              </a:ext>
            </a:extLst>
          </a:blip>
          <a:srcRect/>
          <a:stretch>
            <a:fillRect/>
          </a:stretch>
        </p:blipFill>
        <p:spPr bwMode="auto">
          <a:xfrm>
            <a:off x="0" y="76200"/>
            <a:ext cx="1828800" cy="2209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Rectangle 3"/>
          <p:cNvSpPr>
            <a:spLocks noGrp="1" noChangeArrowheads="1"/>
          </p:cNvSpPr>
          <p:nvPr>
            <p:ph type="subTitle" idx="1"/>
          </p:nvPr>
        </p:nvSpPr>
        <p:spPr>
          <a:xfrm>
            <a:off x="2285999" y="304800"/>
            <a:ext cx="6400801" cy="3733800"/>
          </a:xfrm>
          <a:noFill/>
          <a:ln>
            <a:noFill/>
          </a:ln>
        </p:spPr>
        <p:txBody>
          <a:bodyPr/>
          <a:lstStyle/>
          <a:p>
            <a:pPr marL="3175" lvl="6" indent="0" algn="ctr">
              <a:spcBef>
                <a:spcPts val="0"/>
              </a:spcBef>
              <a:spcAft>
                <a:spcPts val="600"/>
              </a:spcAft>
              <a:buClr>
                <a:srgbClr val="008080"/>
              </a:buClr>
              <a:buSzPct val="105000"/>
              <a:buNone/>
            </a:pPr>
            <a:r>
              <a:rPr lang="en-US" sz="3600" b="1" kern="1200" dirty="0">
                <a:solidFill>
                  <a:srgbClr val="000000"/>
                </a:solidFill>
                <a:latin typeface="Calibri" pitchFamily="34" charset="0"/>
                <a:ea typeface="+mn-ea"/>
                <a:cs typeface="Calibri" pitchFamily="34" charset="0"/>
              </a:rPr>
              <a:t>Rom. 5:17-18</a:t>
            </a:r>
          </a:p>
          <a:p>
            <a:pPr marL="0" lvl="4" indent="0" algn="just">
              <a:spcBef>
                <a:spcPts val="0"/>
              </a:spcBef>
              <a:spcAft>
                <a:spcPts val="600"/>
              </a:spcAft>
              <a:buClr>
                <a:srgbClr val="008080"/>
              </a:buClr>
              <a:buSzPct val="90000"/>
              <a:buNone/>
            </a:pPr>
            <a:r>
              <a:rPr lang="en-US" sz="3200" b="1" kern="1200" dirty="0">
                <a:solidFill>
                  <a:srgbClr val="000000"/>
                </a:solidFill>
                <a:latin typeface="Calibri" pitchFamily="34" charset="0"/>
                <a:ea typeface="+mn-ea"/>
                <a:cs typeface="Calibri" pitchFamily="34" charset="0"/>
              </a:rPr>
              <a:t>“By one man’s offense (the First Adam) </a:t>
            </a:r>
            <a:r>
              <a:rPr lang="en-US" sz="3200" b="1" u="sng" kern="1200" dirty="0">
                <a:solidFill>
                  <a:srgbClr val="0000CC"/>
                </a:solidFill>
                <a:latin typeface="Calibri" pitchFamily="34" charset="0"/>
                <a:ea typeface="+mn-ea"/>
                <a:cs typeface="Calibri" pitchFamily="34" charset="0"/>
              </a:rPr>
              <a:t>death</a:t>
            </a:r>
            <a:r>
              <a:rPr lang="en-US" sz="3200" b="1" kern="1200" dirty="0">
                <a:solidFill>
                  <a:srgbClr val="0000CC"/>
                </a:solidFill>
                <a:latin typeface="Calibri" pitchFamily="34" charset="0"/>
                <a:ea typeface="+mn-ea"/>
                <a:cs typeface="Calibri" pitchFamily="34" charset="0"/>
              </a:rPr>
              <a:t> </a:t>
            </a:r>
            <a:r>
              <a:rPr lang="en-US" sz="3200" b="1" u="sng" kern="1200" dirty="0">
                <a:solidFill>
                  <a:srgbClr val="0000CC"/>
                </a:solidFill>
                <a:latin typeface="Calibri" pitchFamily="34" charset="0"/>
                <a:ea typeface="+mn-ea"/>
                <a:cs typeface="Calibri" pitchFamily="34" charset="0"/>
              </a:rPr>
              <a:t>reigned</a:t>
            </a:r>
            <a:r>
              <a:rPr lang="en-US" sz="3200" b="1" kern="1200" dirty="0">
                <a:solidFill>
                  <a:srgbClr val="000000"/>
                </a:solidFill>
                <a:latin typeface="Calibri" pitchFamily="34" charset="0"/>
                <a:ea typeface="+mn-ea"/>
                <a:cs typeface="Calibri" pitchFamily="34" charset="0"/>
              </a:rPr>
              <a:t> by one … Therefore as by the offense of one (the First Adam) judgment came upon all men to </a:t>
            </a:r>
            <a:r>
              <a:rPr lang="en-US" sz="3200" b="1" u="sng" kern="1200" dirty="0">
                <a:solidFill>
                  <a:srgbClr val="0000CC"/>
                </a:solidFill>
                <a:latin typeface="Calibri" pitchFamily="34" charset="0"/>
                <a:ea typeface="+mn-ea"/>
                <a:cs typeface="Calibri" pitchFamily="34" charset="0"/>
              </a:rPr>
              <a:t>condemnation</a:t>
            </a:r>
            <a:r>
              <a:rPr lang="en-US" sz="3200" b="1" kern="1200" dirty="0">
                <a:solidFill>
                  <a:srgbClr val="000000"/>
                </a:solidFill>
                <a:latin typeface="Calibri" pitchFamily="34" charset="0"/>
                <a:ea typeface="+mn-ea"/>
                <a:cs typeface="Calibri" pitchFamily="34" charset="0"/>
              </a:rPr>
              <a:t>”.  (NASB)</a:t>
            </a:r>
            <a:endParaRPr lang="en-US" sz="3200" b="1"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1029619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02" name="Rectangle 3"/>
          <p:cNvSpPr>
            <a:spLocks noGrp="1" noChangeArrowheads="1"/>
          </p:cNvSpPr>
          <p:nvPr>
            <p:ph type="subTitle" idx="1"/>
          </p:nvPr>
        </p:nvSpPr>
        <p:spPr>
          <a:xfrm>
            <a:off x="1828800" y="1371600"/>
            <a:ext cx="7239000" cy="2514600"/>
          </a:xfrm>
        </p:spPr>
        <p:txBody>
          <a:bodyPr/>
          <a:lstStyle/>
          <a:p>
            <a:pPr marL="463550" indent="-463550">
              <a:spcBef>
                <a:spcPts val="600"/>
              </a:spcBef>
              <a:spcAft>
                <a:spcPts val="1200"/>
              </a:spcAft>
              <a:buClr>
                <a:schemeClr val="accent2">
                  <a:lumMod val="60000"/>
                  <a:lumOff val="40000"/>
                </a:schemeClr>
              </a:buClr>
              <a:buSzPct val="100000"/>
              <a:buFont typeface="+mj-lt"/>
              <a:buAutoNum type="alphaUcPeriod" startAt="2"/>
            </a:pPr>
            <a:r>
              <a:rPr lang="en-US" sz="2800" b="1" kern="1200" dirty="0">
                <a:solidFill>
                  <a:srgbClr val="000000"/>
                </a:solidFill>
                <a:latin typeface="Calibri" pitchFamily="34" charset="0"/>
                <a:cs typeface="Calibri" pitchFamily="34" charset="0"/>
              </a:rPr>
              <a:t>OUR </a:t>
            </a:r>
            <a:r>
              <a:rPr lang="en-US" sz="2800" b="1" u="sng" kern="1200" dirty="0">
                <a:solidFill>
                  <a:srgbClr val="000000"/>
                </a:solidFill>
                <a:latin typeface="Calibri" pitchFamily="34" charset="0"/>
                <a:cs typeface="Calibri" pitchFamily="34" charset="0"/>
              </a:rPr>
              <a:t>HISTORICAL</a:t>
            </a:r>
            <a:r>
              <a:rPr lang="en-US" sz="2800" b="1" kern="1200" dirty="0">
                <a:solidFill>
                  <a:srgbClr val="000000"/>
                </a:solidFill>
                <a:latin typeface="Calibri" pitchFamily="34" charset="0"/>
                <a:cs typeface="Calibri" pitchFamily="34" charset="0"/>
              </a:rPr>
              <a:t> RELATIONSHIP IN ADAM – </a:t>
            </a:r>
            <a:r>
              <a:rPr lang="en-US" sz="2800" b="1" kern="1200" dirty="0">
                <a:solidFill>
                  <a:srgbClr val="7030A0"/>
                </a:solidFill>
                <a:latin typeface="Calibri" pitchFamily="34" charset="0"/>
                <a:cs typeface="Calibri" pitchFamily="34" charset="0"/>
              </a:rPr>
              <a:t>3 FUNDAMENTAL ASPECTS</a:t>
            </a:r>
            <a:r>
              <a:rPr lang="en-US" sz="2800" b="1" kern="1200" dirty="0">
                <a:solidFill>
                  <a:srgbClr val="000000"/>
                </a:solidFill>
                <a:latin typeface="Calibri" pitchFamily="34" charset="0"/>
                <a:cs typeface="Calibri" pitchFamily="34" charset="0"/>
              </a:rPr>
              <a:t> </a:t>
            </a:r>
          </a:p>
          <a:p>
            <a:pPr marL="914400" indent="-450850">
              <a:spcBef>
                <a:spcPts val="0"/>
              </a:spcBef>
              <a:spcAft>
                <a:spcPts val="1200"/>
              </a:spcAft>
              <a:buClr>
                <a:srgbClr val="008080"/>
              </a:buClr>
              <a:buSzPct val="105000"/>
              <a:buFont typeface="Symbol" pitchFamily="18" charset="2"/>
              <a:buAutoNum type="arabicParenR"/>
            </a:pPr>
            <a:r>
              <a:rPr lang="en-US" sz="2800" b="1" kern="1200" dirty="0">
                <a:solidFill>
                  <a:srgbClr val="000000"/>
                </a:solidFill>
                <a:latin typeface="Calibri" pitchFamily="34" charset="0"/>
                <a:cs typeface="Calibri" pitchFamily="34" charset="0"/>
              </a:rPr>
              <a:t>Our </a:t>
            </a:r>
            <a:r>
              <a:rPr lang="en-US" sz="2800" b="1" u="sng" kern="1200" dirty="0">
                <a:solidFill>
                  <a:srgbClr val="C00000"/>
                </a:solidFill>
                <a:latin typeface="Calibri" pitchFamily="34" charset="0"/>
                <a:cs typeface="Calibri" pitchFamily="34" charset="0"/>
              </a:rPr>
              <a:t>POSITION</a:t>
            </a:r>
            <a:r>
              <a:rPr lang="en-US" sz="2800" b="1" kern="1200" dirty="0">
                <a:solidFill>
                  <a:srgbClr val="000000"/>
                </a:solidFill>
                <a:latin typeface="Calibri" pitchFamily="34" charset="0"/>
                <a:cs typeface="Calibri" pitchFamily="34" charset="0"/>
              </a:rPr>
              <a:t> in sin (ADAM–</a:t>
            </a:r>
            <a:r>
              <a:rPr lang="en-US" sz="2800" b="1" kern="1200" dirty="0">
                <a:solidFill>
                  <a:srgbClr val="C00000"/>
                </a:solidFill>
                <a:latin typeface="Calibri" pitchFamily="34" charset="0"/>
                <a:cs typeface="Calibri" pitchFamily="34" charset="0"/>
              </a:rPr>
              <a:t>SOURCE</a:t>
            </a:r>
            <a:r>
              <a:rPr lang="en-US" sz="2800" b="1" kern="1200" dirty="0">
                <a:solidFill>
                  <a:srgbClr val="000000"/>
                </a:solidFill>
                <a:latin typeface="Calibri" pitchFamily="34" charset="0"/>
                <a:cs typeface="Calibri" pitchFamily="34" charset="0"/>
              </a:rPr>
              <a:t> )</a:t>
            </a:r>
          </a:p>
          <a:p>
            <a:pPr marL="914400" indent="-450850">
              <a:spcBef>
                <a:spcPts val="0"/>
              </a:spcBef>
              <a:spcAft>
                <a:spcPts val="1200"/>
              </a:spcAft>
              <a:buClr>
                <a:srgbClr val="008080"/>
              </a:buClr>
              <a:buSzPct val="105000"/>
              <a:buFont typeface="Symbol" pitchFamily="18" charset="2"/>
              <a:buAutoNum type="arabicParenR"/>
            </a:pPr>
            <a:r>
              <a:rPr lang="en-US" sz="2800" b="1" kern="1200" dirty="0">
                <a:solidFill>
                  <a:srgbClr val="000000"/>
                </a:solidFill>
                <a:latin typeface="Calibri" pitchFamily="34" charset="0"/>
                <a:cs typeface="Calibri" pitchFamily="34" charset="0"/>
              </a:rPr>
              <a:t>Our </a:t>
            </a:r>
            <a:r>
              <a:rPr lang="en-US" sz="2800" b="1" u="sng" kern="1200" dirty="0">
                <a:solidFill>
                  <a:srgbClr val="0000CC"/>
                </a:solidFill>
                <a:latin typeface="Calibri" pitchFamily="34" charset="0"/>
                <a:cs typeface="Calibri" pitchFamily="34" charset="0"/>
              </a:rPr>
              <a:t>NATURE</a:t>
            </a:r>
            <a:r>
              <a:rPr lang="en-US" sz="2800" b="1" kern="1200" dirty="0">
                <a:solidFill>
                  <a:srgbClr val="000000"/>
                </a:solidFill>
                <a:latin typeface="Calibri" pitchFamily="34" charset="0"/>
                <a:cs typeface="Calibri" pitchFamily="34" charset="0"/>
              </a:rPr>
              <a:t> of sin (ADAM–</a:t>
            </a:r>
            <a:r>
              <a:rPr lang="en-US" sz="2800" b="1" kern="1200" dirty="0">
                <a:solidFill>
                  <a:srgbClr val="0000CC"/>
                </a:solidFill>
                <a:latin typeface="Calibri" pitchFamily="34" charset="0"/>
                <a:cs typeface="Calibri" pitchFamily="34" charset="0"/>
              </a:rPr>
              <a:t>NATURE</a:t>
            </a:r>
            <a:r>
              <a:rPr lang="en-US" sz="2800" b="1" kern="1200" dirty="0">
                <a:solidFill>
                  <a:srgbClr val="000000"/>
                </a:solidFill>
                <a:latin typeface="Calibri" pitchFamily="34" charset="0"/>
                <a:cs typeface="Calibri" pitchFamily="34" charset="0"/>
              </a:rPr>
              <a:t>)</a:t>
            </a:r>
          </a:p>
          <a:p>
            <a:pPr marL="914400" indent="-450850">
              <a:spcBef>
                <a:spcPts val="0"/>
              </a:spcBef>
              <a:spcAft>
                <a:spcPts val="1200"/>
              </a:spcAft>
              <a:buClr>
                <a:srgbClr val="008080"/>
              </a:buClr>
              <a:buSzPct val="105000"/>
              <a:buFont typeface="Symbol" pitchFamily="18" charset="2"/>
              <a:buAutoNum type="arabicParenR"/>
            </a:pPr>
            <a:r>
              <a:rPr lang="en-US" sz="2800" b="1" kern="1200" dirty="0">
                <a:solidFill>
                  <a:srgbClr val="000000"/>
                </a:solidFill>
                <a:latin typeface="Calibri" pitchFamily="34" charset="0"/>
                <a:cs typeface="Calibri" pitchFamily="34" charset="0"/>
              </a:rPr>
              <a:t>Our </a:t>
            </a:r>
            <a:r>
              <a:rPr lang="en-US" sz="2800" b="1" u="sng" kern="1200" dirty="0">
                <a:solidFill>
                  <a:srgbClr val="006600"/>
                </a:solidFill>
                <a:latin typeface="Calibri" pitchFamily="34" charset="0"/>
                <a:cs typeface="Calibri" pitchFamily="34" charset="0"/>
              </a:rPr>
              <a:t>PERSONAL</a:t>
            </a:r>
            <a:r>
              <a:rPr lang="en-US" sz="2800" b="1" kern="1200" dirty="0">
                <a:solidFill>
                  <a:srgbClr val="000000"/>
                </a:solidFill>
                <a:latin typeface="Calibri" pitchFamily="34" charset="0"/>
                <a:cs typeface="Calibri" pitchFamily="34" charset="0"/>
              </a:rPr>
              <a:t> sins (ADAM–</a:t>
            </a:r>
            <a:r>
              <a:rPr lang="en-US" sz="2800" b="1" kern="1200" dirty="0">
                <a:solidFill>
                  <a:srgbClr val="006600"/>
                </a:solidFill>
                <a:latin typeface="Calibri" pitchFamily="34" charset="0"/>
                <a:cs typeface="Calibri" pitchFamily="34" charset="0"/>
              </a:rPr>
              <a:t>PRACTICE</a:t>
            </a:r>
            <a:r>
              <a:rPr lang="en-US" sz="2800" b="1" kern="1200" dirty="0">
                <a:solidFill>
                  <a:srgbClr val="000000"/>
                </a:solidFill>
                <a:latin typeface="Calibri" pitchFamily="34" charset="0"/>
                <a:cs typeface="Calibri" pitchFamily="34" charset="0"/>
              </a:rPr>
              <a:t>)</a:t>
            </a:r>
          </a:p>
        </p:txBody>
      </p:sp>
      <p:sp>
        <p:nvSpPr>
          <p:cNvPr id="9" name="TextBox 8"/>
          <p:cNvSpPr txBox="1"/>
          <p:nvPr/>
        </p:nvSpPr>
        <p:spPr>
          <a:xfrm>
            <a:off x="0" y="0"/>
            <a:ext cx="1828800" cy="6858000"/>
          </a:xfrm>
          <a:prstGeom prst="rect">
            <a:avLst/>
          </a:prstGeom>
          <a:gradFill>
            <a:gsLst>
              <a:gs pos="0">
                <a:srgbClr val="DDEBCF"/>
              </a:gs>
              <a:gs pos="50000">
                <a:srgbClr val="9CB86E"/>
              </a:gs>
              <a:gs pos="100000">
                <a:srgbClr val="156B13"/>
              </a:gs>
            </a:gsLst>
            <a:lin ang="16200000" scaled="0"/>
          </a:gra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3" name="Picture 4"/>
          <p:cNvPicPr>
            <a:picLocks noChangeAspect="1" noChangeArrowheads="1"/>
          </p:cNvPicPr>
          <p:nvPr/>
        </p:nvPicPr>
        <p:blipFill>
          <a:blip r:embed="rId3" cstate="email">
            <a:lum bright="20000"/>
            <a:extLst>
              <a:ext uri="{28A0092B-C50C-407E-A947-70E740481C1C}">
                <a14:useLocalDpi xmlns:a14="http://schemas.microsoft.com/office/drawing/2010/main"/>
              </a:ext>
            </a:extLst>
          </a:blip>
          <a:srcRect/>
          <a:stretch>
            <a:fillRect/>
          </a:stretch>
        </p:blipFill>
        <p:spPr bwMode="auto">
          <a:xfrm>
            <a:off x="0" y="76200"/>
            <a:ext cx="1828800" cy="2209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3159" y="2989262"/>
            <a:ext cx="1452441" cy="1125538"/>
          </a:xfrm>
          <a:prstGeom prst="rect">
            <a:avLst/>
          </a:prstGeom>
          <a:noFill/>
          <a:ln w="9525">
            <a:noFill/>
            <a:miter lim="800000"/>
            <a:headEnd/>
            <a:tailEnd/>
          </a:ln>
        </p:spPr>
      </p:pic>
      <p:sp>
        <p:nvSpPr>
          <p:cNvPr id="14" name="Rectangle 3"/>
          <p:cNvSpPr txBox="1">
            <a:spLocks noChangeArrowheads="1"/>
          </p:cNvSpPr>
          <p:nvPr/>
        </p:nvSpPr>
        <p:spPr bwMode="auto">
          <a:xfrm>
            <a:off x="1828800" y="4114800"/>
            <a:ext cx="7239000" cy="2667000"/>
          </a:xfrm>
          <a:prstGeom prst="rect">
            <a:avLst/>
          </a:prstGeom>
          <a:noFill/>
          <a:ln w="12700" cap="sq">
            <a:noFill/>
            <a:miter lim="800000"/>
            <a:headEnd type="none" w="sm" len="sm"/>
            <a:tailEnd type="none" w="sm" len="sm"/>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tx2"/>
              </a:buClr>
              <a:buSzPct val="90000"/>
              <a:buFont typeface="Symbol" pitchFamily="18" charset="2"/>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indent="22225" algn="just">
              <a:spcBef>
                <a:spcPts val="600"/>
              </a:spcBef>
              <a:spcAft>
                <a:spcPts val="600"/>
              </a:spcAft>
              <a:buClr>
                <a:srgbClr val="008080"/>
              </a:buClr>
              <a:buSzPct val="105000"/>
            </a:pPr>
            <a:r>
              <a:rPr lang="en-US" sz="2800" b="1" kern="0" dirty="0">
                <a:solidFill>
                  <a:srgbClr val="000000"/>
                </a:solidFill>
                <a:latin typeface="Calibri" pitchFamily="34" charset="0"/>
                <a:cs typeface="Calibri" pitchFamily="34" charset="0"/>
              </a:rPr>
              <a:t>Understanding these 3 facts is </a:t>
            </a:r>
            <a:r>
              <a:rPr lang="en-US" sz="2800" b="1" i="1" kern="0" dirty="0">
                <a:solidFill>
                  <a:srgbClr val="0000CC"/>
                </a:solidFill>
                <a:latin typeface="Calibri" pitchFamily="34" charset="0"/>
                <a:cs typeface="Calibri" pitchFamily="34" charset="0"/>
              </a:rPr>
              <a:t>the essential key </a:t>
            </a:r>
            <a:r>
              <a:rPr lang="en-US" sz="2800" b="1" kern="0" dirty="0">
                <a:solidFill>
                  <a:srgbClr val="000000"/>
                </a:solidFill>
                <a:latin typeface="Calibri" pitchFamily="34" charset="0"/>
                <a:cs typeface="Calibri" pitchFamily="34" charset="0"/>
              </a:rPr>
              <a:t>to progressing in spiritual growth. </a:t>
            </a:r>
            <a:r>
              <a:rPr lang="en-US" sz="2800" b="1" i="1" kern="0" dirty="0">
                <a:solidFill>
                  <a:srgbClr val="0000CC"/>
                </a:solidFill>
                <a:latin typeface="Calibri" pitchFamily="34" charset="0"/>
                <a:cs typeface="Calibri" pitchFamily="34" charset="0"/>
              </a:rPr>
              <a:t>Ignorance or neglect of these 3 facts guarantees spiritual defeat throughout the life of the believer.</a:t>
            </a:r>
          </a:p>
        </p:txBody>
      </p:sp>
      <p:sp>
        <p:nvSpPr>
          <p:cNvPr id="15" name="Rectangle 2"/>
          <p:cNvSpPr txBox="1">
            <a:spLocks noChangeArrowheads="1"/>
          </p:cNvSpPr>
          <p:nvPr/>
        </p:nvSpPr>
        <p:spPr bwMode="auto">
          <a:xfrm>
            <a:off x="1828800" y="0"/>
            <a:ext cx="7315200" cy="1143000"/>
          </a:xfrm>
          <a:prstGeom prst="rect">
            <a:avLst/>
          </a:prstGeom>
          <a:noFill/>
          <a:ln w="12700" cap="sq">
            <a:noFill/>
            <a:miter lim="800000"/>
            <a:headEnd type="none" w="sm" len="sm"/>
            <a:tailEnd type="none" w="sm" len="sm"/>
          </a:ln>
        </p:spPr>
        <p:txBody>
          <a:bodyPr vert="horz" wrap="square" lIns="91440" tIns="45720" rIns="91440" bIns="45720" numCol="1" anchor="ctr" anchorCtr="0" compatLnSpc="1">
            <a:prstTxWarp prst="textNoShape">
              <a:avLst/>
            </a:prstTxWarp>
          </a:bodyPr>
          <a:lstStyle/>
          <a:p>
            <a:pPr marL="463550" lvl="0" indent="-463550">
              <a:buFont typeface="+mj-lt"/>
              <a:buAutoNum type="romanUcPeriod"/>
              <a:defRPr/>
            </a:pPr>
            <a:r>
              <a:rPr kumimoji="0" lang="en-US" sz="3200" b="1" i="1" u="none" strike="noStrike" kern="0" cap="none" spc="0" normalizeH="0" baseline="0" noProof="0" dirty="0">
                <a:ln>
                  <a:noFill/>
                </a:ln>
                <a:solidFill>
                  <a:srgbClr val="008080"/>
                </a:solidFill>
                <a:uLnTx/>
                <a:uFillTx/>
                <a:latin typeface="Calibri" pitchFamily="34" charset="0"/>
                <a:ea typeface="+mj-ea"/>
                <a:cs typeface="Calibri" pitchFamily="34" charset="0"/>
              </a:rPr>
              <a:t>Our </a:t>
            </a:r>
            <a:r>
              <a:rPr kumimoji="0" lang="en-US" sz="3200" b="1" i="1" u="sng" strike="noStrike" kern="0" cap="none" spc="0" normalizeH="0" baseline="0" noProof="0" dirty="0">
                <a:ln>
                  <a:noFill/>
                </a:ln>
                <a:solidFill>
                  <a:srgbClr val="008080"/>
                </a:solidFill>
                <a:uLnTx/>
                <a:uFillTx/>
                <a:latin typeface="Calibri" pitchFamily="34" charset="0"/>
                <a:ea typeface="+mj-ea"/>
                <a:cs typeface="Calibri" pitchFamily="34" charset="0"/>
              </a:rPr>
              <a:t>Personal</a:t>
            </a:r>
            <a:r>
              <a:rPr kumimoji="0" lang="en-US" sz="3200" b="1" i="1" u="none" strike="noStrike" kern="0" cap="none" spc="0" normalizeH="0" baseline="0" noProof="0" dirty="0">
                <a:ln>
                  <a:noFill/>
                </a:ln>
                <a:solidFill>
                  <a:srgbClr val="008080"/>
                </a:solidFill>
                <a:uLnTx/>
                <a:uFillTx/>
                <a:latin typeface="Calibri" pitchFamily="34" charset="0"/>
                <a:ea typeface="+mj-ea"/>
                <a:cs typeface="Calibri" pitchFamily="34" charset="0"/>
              </a:rPr>
              <a:t> History</a:t>
            </a:r>
            <a:r>
              <a:rPr kumimoji="0" lang="en-US" sz="3200" b="1" i="0" u="none" strike="noStrike" kern="0" cap="none" spc="0" normalizeH="0" baseline="0" noProof="0" dirty="0">
                <a:ln>
                  <a:noFill/>
                </a:ln>
                <a:solidFill>
                  <a:srgbClr val="008080"/>
                </a:solidFill>
                <a:uLnTx/>
                <a:uFillTx/>
                <a:latin typeface="Calibri" pitchFamily="34" charset="0"/>
                <a:ea typeface="+mj-ea"/>
                <a:cs typeface="Calibri" pitchFamily="34" charset="0"/>
              </a:rPr>
              <a:t> in the </a:t>
            </a:r>
            <a:r>
              <a:rPr lang="en-US" sz="3200" b="1" dirty="0">
                <a:solidFill>
                  <a:srgbClr val="008080"/>
                </a:solidFill>
                <a:latin typeface="Calibri" pitchFamily="34" charset="0"/>
                <a:cs typeface="Calibri" pitchFamily="34" charset="0"/>
              </a:rPr>
              <a:t>First</a:t>
            </a:r>
            <a:r>
              <a:rPr kumimoji="0" lang="en-US" sz="3200" b="1" i="0" u="none" strike="noStrike" kern="0" cap="none" spc="0" normalizeH="0" baseline="0" noProof="0" dirty="0">
                <a:ln>
                  <a:noFill/>
                </a:ln>
                <a:solidFill>
                  <a:srgbClr val="008080"/>
                </a:solidFill>
                <a:uLnTx/>
                <a:uFillTx/>
                <a:latin typeface="Calibri" pitchFamily="34" charset="0"/>
                <a:ea typeface="+mj-ea"/>
                <a:cs typeface="Calibri" pitchFamily="34" charset="0"/>
              </a:rPr>
              <a:t> Adam</a:t>
            </a:r>
            <a:r>
              <a:rPr lang="en-US" sz="3200" b="1" kern="0" dirty="0">
                <a:solidFill>
                  <a:srgbClr val="008080"/>
                </a:solidFill>
                <a:latin typeface="Calibri" pitchFamily="34" charset="0"/>
                <a:cs typeface="Calibri" pitchFamily="34" charset="0"/>
              </a:rPr>
              <a:t> – </a:t>
            </a:r>
            <a:r>
              <a:rPr lang="en-US" sz="3200" b="1" i="1" kern="0" dirty="0">
                <a:solidFill>
                  <a:srgbClr val="0000CC"/>
                </a:solidFill>
                <a:latin typeface="Calibri" pitchFamily="34" charset="0"/>
                <a:cs typeface="Calibri" pitchFamily="34" charset="0"/>
              </a:rPr>
              <a:t>The Problem</a:t>
            </a:r>
            <a:endParaRPr kumimoji="0" lang="en-US" sz="3200" b="1" i="0" u="none" strike="noStrike" kern="0" cap="none" spc="0" normalizeH="0" baseline="0" noProof="0" dirty="0">
              <a:ln>
                <a:noFill/>
              </a:ln>
              <a:solidFill>
                <a:srgbClr val="0000CC"/>
              </a:solidFill>
              <a:uLnTx/>
              <a:uFillTx/>
              <a:latin typeface="Calibri" pitchFamily="34" charset="0"/>
              <a:ea typeface="+mj-ea"/>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Lock And Key">
  <a:themeElements>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fontScheme name="Lock And Ke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Lock And Key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Lock And Key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themeOverride>
</file>

<file path=docProps/app.xml><?xml version="1.0" encoding="utf-8"?>
<Properties xmlns="http://schemas.openxmlformats.org/officeDocument/2006/extended-properties" xmlns:vt="http://schemas.openxmlformats.org/officeDocument/2006/docPropsVTypes">
  <Template/>
  <TotalTime>5066</TotalTime>
  <Words>4860</Words>
  <Application>Microsoft Office PowerPoint</Application>
  <PresentationFormat>On-screen Show (4:3)</PresentationFormat>
  <Paragraphs>1059</Paragraphs>
  <Slides>41</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#Logos 5 Resource</vt:lpstr>
      <vt:lpstr>Arial</vt:lpstr>
      <vt:lpstr>Calibri</vt:lpstr>
      <vt:lpstr>Symbol</vt:lpstr>
      <vt:lpstr>Times New Roman</vt:lpstr>
      <vt:lpstr>Lock And Key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Definition of Eternal Security</vt:lpstr>
      <vt:lpstr>PowerPoint Presentation</vt:lpstr>
      <vt:lpstr>PowerPoint Presentation</vt:lpstr>
      <vt:lpstr>PowerPoint Presentation</vt:lpstr>
      <vt:lpstr>PowerPoint Presentation</vt:lpstr>
      <vt:lpstr>PowerPoint Presentation</vt:lpstr>
      <vt:lpstr>Summation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Identification Truths for Growth - Part 1</dc:title>
  <dc:subject>Identification Truths</dc:subject>
  <dc:creator>Miles Stanford; Dr. Jim McGowan / Dr. Vern Peterman</dc:creator>
  <cp:lastModifiedBy>Dr. Jim McGowan</cp:lastModifiedBy>
  <cp:revision>343</cp:revision>
  <cp:lastPrinted>2016-06-16T15:56:10Z</cp:lastPrinted>
  <dcterms:created xsi:type="dcterms:W3CDTF">1601-01-01T00:00:00Z</dcterms:created>
  <dcterms:modified xsi:type="dcterms:W3CDTF">2016-06-16T16:16:57Z</dcterms:modified>
  <cp:contentStatus/>
</cp:coreProperties>
</file>