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handoutMasterIdLst>
    <p:handoutMasterId r:id="rId48"/>
  </p:handoutMasterIdLst>
  <p:sldIdLst>
    <p:sldId id="500" r:id="rId2"/>
    <p:sldId id="357" r:id="rId3"/>
    <p:sldId id="502" r:id="rId4"/>
    <p:sldId id="686" r:id="rId5"/>
    <p:sldId id="682" r:id="rId6"/>
    <p:sldId id="684" r:id="rId7"/>
    <p:sldId id="705" r:id="rId8"/>
    <p:sldId id="645" r:id="rId9"/>
    <p:sldId id="646" r:id="rId10"/>
    <p:sldId id="706" r:id="rId11"/>
    <p:sldId id="707" r:id="rId12"/>
    <p:sldId id="708" r:id="rId13"/>
    <p:sldId id="724" r:id="rId14"/>
    <p:sldId id="681" r:id="rId15"/>
    <p:sldId id="709" r:id="rId16"/>
    <p:sldId id="726" r:id="rId17"/>
    <p:sldId id="710" r:id="rId18"/>
    <p:sldId id="743" r:id="rId19"/>
    <p:sldId id="767" r:id="rId20"/>
    <p:sldId id="768" r:id="rId21"/>
    <p:sldId id="772" r:id="rId22"/>
    <p:sldId id="769" r:id="rId23"/>
    <p:sldId id="770" r:id="rId24"/>
    <p:sldId id="775" r:id="rId25"/>
    <p:sldId id="771" r:id="rId26"/>
    <p:sldId id="744" r:id="rId27"/>
    <p:sldId id="766" r:id="rId28"/>
    <p:sldId id="745" r:id="rId29"/>
    <p:sldId id="747" r:id="rId30"/>
    <p:sldId id="774" r:id="rId31"/>
    <p:sldId id="746" r:id="rId32"/>
    <p:sldId id="761" r:id="rId33"/>
    <p:sldId id="762" r:id="rId34"/>
    <p:sldId id="763" r:id="rId35"/>
    <p:sldId id="764" r:id="rId36"/>
    <p:sldId id="765" r:id="rId37"/>
    <p:sldId id="748" r:id="rId38"/>
    <p:sldId id="759" r:id="rId39"/>
    <p:sldId id="760" r:id="rId40"/>
    <p:sldId id="749" r:id="rId41"/>
    <p:sldId id="712" r:id="rId42"/>
    <p:sldId id="713" r:id="rId43"/>
    <p:sldId id="661" r:id="rId44"/>
    <p:sldId id="722" r:id="rId45"/>
    <p:sldId id="723" r:id="rId4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CC"/>
    <a:srgbClr val="66FFFF"/>
    <a:srgbClr val="FF99FF"/>
    <a:srgbClr val="3399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1309" autoAdjust="0"/>
  </p:normalViewPr>
  <p:slideViewPr>
    <p:cSldViewPr snapToGrid="0">
      <p:cViewPr varScale="1">
        <p:scale>
          <a:sx n="71" d="100"/>
          <a:sy n="71" d="100"/>
        </p:scale>
        <p:origin x="-114" y="-90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r>
              <a:rPr lang="en-US"/>
              <a:t>Dr. Andy Woods - Soteriology</a:t>
            </a:r>
          </a:p>
        </p:txBody>
      </p:sp>
      <p:sp>
        <p:nvSpPr>
          <p:cNvPr id="3" name="Date Placeholder 2"/>
          <p:cNvSpPr>
            <a:spLocks noGrp="1"/>
          </p:cNvSpPr>
          <p:nvPr>
            <p:ph type="dt" sz="quarter" idx="1"/>
          </p:nvPr>
        </p:nvSpPr>
        <p:spPr>
          <a:xfrm>
            <a:off x="4143587" y="0"/>
            <a:ext cx="3169920" cy="481727"/>
          </a:xfrm>
          <a:prstGeom prst="rect">
            <a:avLst/>
          </a:prstGeom>
        </p:spPr>
        <p:txBody>
          <a:bodyPr vert="horz" lIns="96653" tIns="48327" rIns="96653" bIns="48327" rtlCol="0"/>
          <a:lstStyle>
            <a:lvl1pPr algn="r">
              <a:defRPr sz="1200"/>
            </a:lvl1pPr>
          </a:lstStyle>
          <a:p>
            <a:fld id="{E78D141F-99F3-4835-A0AF-B05F77794DD5}" type="datetimeFigureOut">
              <a:rPr lang="en-US" smtClean="0"/>
              <a:pPr/>
              <a:t>6/25/2016</a:t>
            </a:fld>
            <a:endParaRPr lang="en-US"/>
          </a:p>
        </p:txBody>
      </p:sp>
      <p:sp>
        <p:nvSpPr>
          <p:cNvPr id="4" name="Footer Placeholder 3"/>
          <p:cNvSpPr>
            <a:spLocks noGrp="1"/>
          </p:cNvSpPr>
          <p:nvPr>
            <p:ph type="ftr" sz="quarter" idx="2"/>
          </p:nvPr>
        </p:nvSpPr>
        <p:spPr>
          <a:xfrm>
            <a:off x="0" y="9119475"/>
            <a:ext cx="3169920" cy="481726"/>
          </a:xfrm>
          <a:prstGeom prst="rect">
            <a:avLst/>
          </a:prstGeom>
        </p:spPr>
        <p:txBody>
          <a:bodyPr vert="horz" lIns="96653" tIns="48327" rIns="96653" bIns="48327" rtlCol="0" anchor="b"/>
          <a:lstStyle>
            <a:lvl1pPr algn="l">
              <a:defRPr sz="1200"/>
            </a:lvl1pPr>
          </a:lstStyle>
          <a:p>
            <a:r>
              <a:rPr lang="en-US"/>
              <a:t>Sugar Land Bible Church</a:t>
            </a:r>
          </a:p>
        </p:txBody>
      </p:sp>
      <p:sp>
        <p:nvSpPr>
          <p:cNvPr id="5" name="Slide Number Placeholder 4"/>
          <p:cNvSpPr>
            <a:spLocks noGrp="1"/>
          </p:cNvSpPr>
          <p:nvPr>
            <p:ph type="sldNum" sz="quarter" idx="3"/>
          </p:nvPr>
        </p:nvSpPr>
        <p:spPr>
          <a:xfrm>
            <a:off x="4143587" y="9119475"/>
            <a:ext cx="3169920" cy="481726"/>
          </a:xfrm>
          <a:prstGeom prst="rect">
            <a:avLst/>
          </a:prstGeom>
        </p:spPr>
        <p:txBody>
          <a:bodyPr vert="horz" lIns="96653" tIns="48327" rIns="96653" bIns="48327" rtlCol="0" anchor="b"/>
          <a:lstStyle>
            <a:lvl1pPr algn="r">
              <a:defRPr sz="1200"/>
            </a:lvl1pPr>
          </a:lstStyle>
          <a:p>
            <a:fld id="{F4AC4ED8-28FA-4E09-BFBE-27FC893FBB83}" type="slidenum">
              <a:rPr lang="en-US" smtClean="0"/>
              <a:pPr/>
              <a:t>‹#›</a:t>
            </a:fld>
            <a:endParaRPr lang="en-US"/>
          </a:p>
        </p:txBody>
      </p:sp>
    </p:spTree>
    <p:extLst>
      <p:ext uri="{BB962C8B-B14F-4D97-AF65-F5344CB8AC3E}">
        <p14:creationId xmlns="" xmlns:p14="http://schemas.microsoft.com/office/powerpoint/2010/main" val="367782652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r>
              <a:rPr lang="en-US"/>
              <a:t>Dr. Andy Woods - Soteriology</a:t>
            </a:r>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890A1E49-7911-446F-8B3D-BE0176067052}" type="datetimeFigureOut">
              <a:rPr lang="en-US" smtClean="0"/>
              <a:pPr/>
              <a:t>6/25/2016</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r>
              <a:rPr lang="en-US"/>
              <a:t>Sugar Land Bible Church</a:t>
            </a:r>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685F063A-EE40-4242-B79D-A02668FB9303}" type="slidenum">
              <a:rPr lang="en-US" smtClean="0"/>
              <a:pPr/>
              <a:t>‹#›</a:t>
            </a:fld>
            <a:endParaRPr lang="en-US"/>
          </a:p>
        </p:txBody>
      </p:sp>
    </p:spTree>
    <p:extLst>
      <p:ext uri="{BB962C8B-B14F-4D97-AF65-F5344CB8AC3E}">
        <p14:creationId xmlns="" xmlns:p14="http://schemas.microsoft.com/office/powerpoint/2010/main" val="906326497"/>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1497013" y="1200150"/>
            <a:ext cx="4321175" cy="324008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800176" indent="-307760">
              <a:defRPr>
                <a:solidFill>
                  <a:schemeClr val="tx1"/>
                </a:solidFill>
                <a:latin typeface="Arial" panose="020B0604020202020204" pitchFamily="34" charset="0"/>
                <a:cs typeface="Arial" panose="020B0604020202020204" pitchFamily="34" charset="0"/>
              </a:defRPr>
            </a:lvl2pPr>
            <a:lvl3pPr marL="1231042" indent="-246208">
              <a:defRPr>
                <a:solidFill>
                  <a:schemeClr val="tx1"/>
                </a:solidFill>
                <a:latin typeface="Arial" panose="020B0604020202020204" pitchFamily="34" charset="0"/>
                <a:cs typeface="Arial" panose="020B0604020202020204" pitchFamily="34" charset="0"/>
              </a:defRPr>
            </a:lvl3pPr>
            <a:lvl4pPr marL="1723458" indent="-246208">
              <a:defRPr>
                <a:solidFill>
                  <a:schemeClr val="tx1"/>
                </a:solidFill>
                <a:latin typeface="Arial" panose="020B0604020202020204" pitchFamily="34" charset="0"/>
                <a:cs typeface="Arial" panose="020B0604020202020204" pitchFamily="34" charset="0"/>
              </a:defRPr>
            </a:lvl4pPr>
            <a:lvl5pPr marL="2215876" indent="-246208">
              <a:defRPr>
                <a:solidFill>
                  <a:schemeClr val="tx1"/>
                </a:solidFill>
                <a:latin typeface="Arial" panose="020B0604020202020204" pitchFamily="34" charset="0"/>
                <a:cs typeface="Arial" panose="020B0604020202020204" pitchFamily="34" charset="0"/>
              </a:defRPr>
            </a:lvl5pPr>
            <a:lvl6pPr marL="2708293" indent="-2462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709" indent="-2462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93126" indent="-2462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85543" indent="-2462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529">
              <a:defRPr/>
            </a:pPr>
            <a:fld id="{6EFDF370-5B17-48A8-9185-C4FE029F2F51}" type="slidenum">
              <a:rPr lang="en-US" altLang="en-US" sz="1900" kern="0">
                <a:latin typeface="Calibri" panose="020F0502020204030204" pitchFamily="34" charset="0"/>
              </a:rPr>
              <a:pPr defTabSz="966529">
                <a:defRPr/>
              </a:pPr>
              <a:t>1</a:t>
            </a:fld>
            <a:endParaRPr lang="en-US" altLang="en-US" sz="1900" kern="0">
              <a:latin typeface="Calibri" panose="020F0502020204030204" pitchFamily="34" charset="0"/>
            </a:endParaRPr>
          </a:p>
        </p:txBody>
      </p:sp>
      <p:sp>
        <p:nvSpPr>
          <p:cNvPr id="2" name="Footer Placeholder 1"/>
          <p:cNvSpPr>
            <a:spLocks noGrp="1"/>
          </p:cNvSpPr>
          <p:nvPr>
            <p:ph type="ftr" sz="quarter" idx="10"/>
          </p:nvPr>
        </p:nvSpPr>
        <p:spPr/>
        <p:txBody>
          <a:bodyPr/>
          <a:lstStyle/>
          <a:p>
            <a:pPr defTabSz="966529">
              <a:defRPr/>
            </a:pPr>
            <a:r>
              <a:rPr lang="en-US" sz="1900" kern="0">
                <a:solidFill>
                  <a:sysClr val="windowText" lastClr="000000"/>
                </a:solidFill>
              </a:rPr>
              <a:t>Sugar Land Bible Church</a:t>
            </a:r>
          </a:p>
        </p:txBody>
      </p:sp>
      <p:sp>
        <p:nvSpPr>
          <p:cNvPr id="3" name="Header Placeholder 2"/>
          <p:cNvSpPr>
            <a:spLocks noGrp="1"/>
          </p:cNvSpPr>
          <p:nvPr>
            <p:ph type="hdr" sz="quarter" idx="11"/>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 xmlns:p14="http://schemas.microsoft.com/office/powerpoint/2010/main" val="1872749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p:spPr>
      </p:sp>
      <p:sp>
        <p:nvSpPr>
          <p:cNvPr id="243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43716" name="Slide Number Placeholder 3"/>
          <p:cNvSpPr>
            <a:spLocks noGrp="1"/>
          </p:cNvSpPr>
          <p:nvPr>
            <p:ph type="sldNum" sz="quarter" idx="5"/>
          </p:nvPr>
        </p:nvSpPr>
        <p:spPr bwMode="auto">
          <a:noFill/>
          <a:ln>
            <a:miter lim="800000"/>
            <a:headEnd/>
            <a:tailEnd/>
          </a:ln>
        </p:spPr>
        <p:txBody>
          <a:bodyPr/>
          <a:lstStyle/>
          <a:p>
            <a:fld id="{66BF6FB9-118F-4E3B-9F48-D45338C591BB}" type="slidenum">
              <a:rPr lang="en-US" altLang="en-US" smtClean="0">
                <a:cs typeface="Arial" charset="0"/>
              </a:rPr>
              <a:pPr/>
              <a:t>9</a:t>
            </a:fld>
            <a:endParaRPr lang="en-US" alt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Ray Steadman – “1</a:t>
            </a:r>
            <a:r>
              <a:rPr lang="en-US" baseline="30000" dirty="0"/>
              <a:t>st</a:t>
            </a:r>
            <a:r>
              <a:rPr lang="en-US" dirty="0"/>
              <a:t> Californians”</a:t>
            </a:r>
          </a:p>
          <a:p>
            <a:endParaRPr lang="en-US" dirty="0"/>
          </a:p>
          <a:p>
            <a:r>
              <a:rPr lang="en-US" dirty="0"/>
              <a:t>Unbelievers vs Categories of Believers</a:t>
            </a:r>
          </a:p>
          <a:p>
            <a:endParaRPr lang="en-US" dirty="0"/>
          </a:p>
          <a:p>
            <a:r>
              <a:rPr lang="en-US" dirty="0"/>
              <a:t>Unbelievers</a:t>
            </a:r>
            <a:r>
              <a:rPr lang="en-US" baseline="0" dirty="0"/>
              <a:t> – </a:t>
            </a:r>
            <a:r>
              <a:rPr lang="el-GR" sz="1300" b="1" dirty="0"/>
              <a:t>ψυχικός </a:t>
            </a:r>
            <a:r>
              <a:rPr lang="en-US" sz="1300" b="1" dirty="0" err="1"/>
              <a:t>psuchikós</a:t>
            </a:r>
            <a:r>
              <a:rPr lang="en-US" baseline="0" dirty="0"/>
              <a:t>; </a:t>
            </a:r>
            <a:r>
              <a:rPr lang="en-US" sz="1300" dirty="0"/>
              <a:t>Natural, pertaining to the natural as distinguished from the spiritual</a:t>
            </a:r>
            <a:endParaRPr lang="en-US" baseline="0" dirty="0"/>
          </a:p>
          <a:p>
            <a:r>
              <a:rPr lang="en-US" baseline="0" dirty="0"/>
              <a:t>Spiritual Believers – </a:t>
            </a:r>
            <a:r>
              <a:rPr lang="el-GR" b="1" baseline="0" dirty="0"/>
              <a:t>πνευματικός </a:t>
            </a:r>
            <a:r>
              <a:rPr lang="en-US" b="1" baseline="0" dirty="0" err="1"/>
              <a:t>pneumatikós</a:t>
            </a:r>
            <a:r>
              <a:rPr lang="en-US" baseline="0" dirty="0"/>
              <a:t>; of persons who are spiritual, enlightened by the Holy Spirit </a:t>
            </a:r>
          </a:p>
          <a:p>
            <a:r>
              <a:rPr lang="en-US" baseline="0" dirty="0"/>
              <a:t>Infant Believers – </a:t>
            </a:r>
            <a:r>
              <a:rPr lang="el-GR" sz="1300" b="1" dirty="0"/>
              <a:t>σάρκινος</a:t>
            </a:r>
            <a:r>
              <a:rPr lang="en-US" sz="1300" b="1" dirty="0"/>
              <a:t> </a:t>
            </a:r>
            <a:r>
              <a:rPr lang="en-US" sz="1300" b="1" i="1" dirty="0" err="1"/>
              <a:t>sárkinos</a:t>
            </a:r>
            <a:r>
              <a:rPr lang="en-US" sz="1300" b="1" i="1" dirty="0"/>
              <a:t>; </a:t>
            </a:r>
            <a:r>
              <a:rPr lang="en-US" sz="1300" i="1" dirty="0"/>
              <a:t>with propensities of the flesh unto sin; </a:t>
            </a:r>
            <a:r>
              <a:rPr lang="el-GR" sz="1300" b="1" i="1" dirty="0"/>
              <a:t>νήπιος </a:t>
            </a:r>
            <a:r>
              <a:rPr lang="en-US" sz="1300" b="1" i="1" dirty="0" err="1"/>
              <a:t>nḗpios</a:t>
            </a:r>
            <a:r>
              <a:rPr lang="en-US" sz="1300" b="1" i="1" dirty="0"/>
              <a:t>; </a:t>
            </a:r>
            <a:r>
              <a:rPr lang="en-US" sz="1300" dirty="0"/>
              <a:t>an infant, child, baby without any definite limitation of age. (This relates to immaturity and lack of instruction)</a:t>
            </a:r>
            <a:endParaRPr lang="en-US" sz="1300" b="1" i="1" dirty="0"/>
          </a:p>
          <a:p>
            <a:r>
              <a:rPr lang="en-US" dirty="0"/>
              <a:t>Carnal Believers</a:t>
            </a:r>
            <a:r>
              <a:rPr lang="en-US" baseline="0" dirty="0"/>
              <a:t> – </a:t>
            </a:r>
            <a:r>
              <a:rPr lang="el-GR" sz="1300" b="1" dirty="0"/>
              <a:t>σαρκικός</a:t>
            </a:r>
            <a:r>
              <a:rPr lang="en-US" sz="1300" b="1" dirty="0"/>
              <a:t> </a:t>
            </a:r>
            <a:r>
              <a:rPr lang="en-US" sz="1300" b="1" i="1" dirty="0" err="1"/>
              <a:t>sarkikós</a:t>
            </a:r>
            <a:r>
              <a:rPr lang="en-US" sz="1300" b="1" i="1" dirty="0"/>
              <a:t>; </a:t>
            </a:r>
            <a:r>
              <a:rPr lang="en-US" sz="1300" i="1" dirty="0"/>
              <a:t>tendency to satisfy the flesh, implying sinfulness, sinful propensity, carnal</a:t>
            </a:r>
            <a:r>
              <a:rPr lang="en-US" sz="1300" dirty="0"/>
              <a:t> (This relates to disobedience and open rebellion)</a:t>
            </a:r>
          </a:p>
          <a:p>
            <a:endParaRPr lang="en-US" sz="1300" i="1" dirty="0"/>
          </a:p>
        </p:txBody>
      </p:sp>
      <p:sp>
        <p:nvSpPr>
          <p:cNvPr id="4" name="Slide Number Placeholder 3"/>
          <p:cNvSpPr>
            <a:spLocks noGrp="1"/>
          </p:cNvSpPr>
          <p:nvPr>
            <p:ph type="sldNum" sz="quarter" idx="10"/>
          </p:nvPr>
        </p:nvSpPr>
        <p:spPr/>
        <p:txBody>
          <a:bodyPr/>
          <a:lstStyle/>
          <a:p>
            <a:fld id="{600E5424-D4B9-4AFD-9B49-AB165923F980}" type="slidenum">
              <a:rPr lang="en-US" altLang="en-US" smtClean="0"/>
              <a:pPr/>
              <a:t>38</a:t>
            </a:fld>
            <a:endParaRPr lang="en-US" altLang="en-US"/>
          </a:p>
        </p:txBody>
      </p:sp>
    </p:spTree>
    <p:extLst>
      <p:ext uri="{BB962C8B-B14F-4D97-AF65-F5344CB8AC3E}">
        <p14:creationId xmlns="" xmlns:p14="http://schemas.microsoft.com/office/powerpoint/2010/main" val="2704848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0E5424-D4B9-4AFD-9B49-AB165923F980}" type="slidenum">
              <a:rPr lang="en-US" altLang="en-US" smtClean="0"/>
              <a:pPr/>
              <a:t>39</a:t>
            </a:fld>
            <a:endParaRPr lang="en-US" altLang="en-US"/>
          </a:p>
        </p:txBody>
      </p:sp>
    </p:spTree>
    <p:extLst>
      <p:ext uri="{BB962C8B-B14F-4D97-AF65-F5344CB8AC3E}">
        <p14:creationId xmlns="" xmlns:p14="http://schemas.microsoft.com/office/powerpoint/2010/main" val="3069164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p:spPr>
      </p:sp>
      <p:sp>
        <p:nvSpPr>
          <p:cNvPr id="243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43716" name="Slide Number Placeholder 3"/>
          <p:cNvSpPr>
            <a:spLocks noGrp="1"/>
          </p:cNvSpPr>
          <p:nvPr>
            <p:ph type="sldNum" sz="quarter" idx="5"/>
          </p:nvPr>
        </p:nvSpPr>
        <p:spPr bwMode="auto">
          <a:noFill/>
          <a:ln>
            <a:miter lim="800000"/>
            <a:headEnd/>
            <a:tailEnd/>
          </a:ln>
        </p:spPr>
        <p:txBody>
          <a:bodyPr/>
          <a:lstStyle/>
          <a:p>
            <a:fld id="{66BF6FB9-118F-4E3B-9F48-D45338C591BB}" type="slidenum">
              <a:rPr lang="en-US" altLang="en-US" smtClean="0">
                <a:cs typeface="Arial" charset="0"/>
              </a:rPr>
              <a:pPr/>
              <a:t>45</a:t>
            </a:fld>
            <a:endParaRPr lang="en-US" altLang="en-US">
              <a:cs typeface="Arial" charset="0"/>
            </a:endParaRPr>
          </a:p>
        </p:txBody>
      </p:sp>
    </p:spTree>
    <p:extLst>
      <p:ext uri="{BB962C8B-B14F-4D97-AF65-F5344CB8AC3E}">
        <p14:creationId xmlns="" xmlns:p14="http://schemas.microsoft.com/office/powerpoint/2010/main" val="3113190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142792A-E7A1-4290-8036-CC456AECA72A}" type="datetimeFigureOut">
              <a:rPr lang="en-US"/>
              <a:pPr>
                <a:defRPr/>
              </a:pPr>
              <a:t>6/25/2016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C169B7-9F62-44E4-8103-23CFE8D0D643}" type="slidenum">
              <a:rPr lang="en-US" altLang="en-US"/>
              <a:pPr>
                <a:defRPr/>
              </a:pPr>
              <a:t>‹#›</a:t>
            </a:fld>
            <a:endParaRPr lang="en-US" altLang="en-US"/>
          </a:p>
        </p:txBody>
      </p:sp>
    </p:spTree>
    <p:extLst>
      <p:ext uri="{BB962C8B-B14F-4D97-AF65-F5344CB8AC3E}">
        <p14:creationId xmlns="" xmlns:p14="http://schemas.microsoft.com/office/powerpoint/2010/main" val="1974310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B2D715B-B684-43CC-8C64-B61C94215F5D}" type="datetimeFigureOut">
              <a:rPr lang="en-US"/>
              <a:pPr>
                <a:defRPr/>
              </a:pPr>
              <a:t>6/25/2016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08E0B8-9F60-4048-B105-8887EF316161}" type="slidenum">
              <a:rPr lang="en-US" altLang="en-US"/>
              <a:pPr>
                <a:defRPr/>
              </a:pPr>
              <a:t>‹#›</a:t>
            </a:fld>
            <a:endParaRPr lang="en-US" altLang="en-US"/>
          </a:p>
        </p:txBody>
      </p:sp>
    </p:spTree>
    <p:extLst>
      <p:ext uri="{BB962C8B-B14F-4D97-AF65-F5344CB8AC3E}">
        <p14:creationId xmlns="" xmlns:p14="http://schemas.microsoft.com/office/powerpoint/2010/main" val="3941765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6F3003A-0C19-4603-8D13-5739629E01B2}" type="datetimeFigureOut">
              <a:rPr lang="en-US"/>
              <a:pPr>
                <a:defRPr/>
              </a:pPr>
              <a:t>6/25/2016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AE2F54-E34F-4A08-BE02-4C5F51A6F909}" type="slidenum">
              <a:rPr lang="en-US" altLang="en-US"/>
              <a:pPr>
                <a:defRPr/>
              </a:pPr>
              <a:t>‹#›</a:t>
            </a:fld>
            <a:endParaRPr lang="en-US" altLang="en-US"/>
          </a:p>
        </p:txBody>
      </p:sp>
    </p:spTree>
    <p:extLst>
      <p:ext uri="{BB962C8B-B14F-4D97-AF65-F5344CB8AC3E}">
        <p14:creationId xmlns="" xmlns:p14="http://schemas.microsoft.com/office/powerpoint/2010/main" val="2197860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a:solidFill>
                <a:schemeClr val="tx2"/>
              </a:solidFill>
              <a:cs typeface="Arial" panose="020B060402020202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a:cs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 xmlns:p14="http://schemas.microsoft.com/office/powerpoint/2010/main" val="648383476"/>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526081A-6350-412E-995A-C22BE8B4AB16}" type="datetimeFigureOut">
              <a:rPr lang="en-US"/>
              <a:pPr>
                <a:defRPr/>
              </a:pPr>
              <a:t>6/25/2016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EF0298-CB8E-4A11-A6BA-6658D4C9F754}" type="slidenum">
              <a:rPr lang="en-US" altLang="en-US"/>
              <a:pPr>
                <a:defRPr/>
              </a:pPr>
              <a:t>‹#›</a:t>
            </a:fld>
            <a:endParaRPr lang="en-US" altLang="en-US"/>
          </a:p>
        </p:txBody>
      </p:sp>
    </p:spTree>
    <p:extLst>
      <p:ext uri="{BB962C8B-B14F-4D97-AF65-F5344CB8AC3E}">
        <p14:creationId xmlns="" xmlns:p14="http://schemas.microsoft.com/office/powerpoint/2010/main" val="179909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9B633DF-0EE4-40FE-B09B-D3484C6EB3DF}" type="datetimeFigureOut">
              <a:rPr lang="en-US"/>
              <a:pPr>
                <a:defRPr/>
              </a:pPr>
              <a:t>6/25/2016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4956F5-5E93-47D1-B1A3-E678194BC9B2}" type="slidenum">
              <a:rPr lang="en-US" altLang="en-US"/>
              <a:pPr>
                <a:defRPr/>
              </a:pPr>
              <a:t>‹#›</a:t>
            </a:fld>
            <a:endParaRPr lang="en-US" altLang="en-US"/>
          </a:p>
        </p:txBody>
      </p:sp>
    </p:spTree>
    <p:extLst>
      <p:ext uri="{BB962C8B-B14F-4D97-AF65-F5344CB8AC3E}">
        <p14:creationId xmlns="" xmlns:p14="http://schemas.microsoft.com/office/powerpoint/2010/main" val="2380057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DCDB46E-A7AB-40D3-9EBB-A3D4156AF76B}" type="datetimeFigureOut">
              <a:rPr lang="en-US"/>
              <a:pPr>
                <a:defRPr/>
              </a:pPr>
              <a:t>6/25/2016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83D037-37CF-4746-B046-7744609F0822}" type="slidenum">
              <a:rPr lang="en-US" altLang="en-US"/>
              <a:pPr>
                <a:defRPr/>
              </a:pPr>
              <a:t>‹#›</a:t>
            </a:fld>
            <a:endParaRPr lang="en-US" altLang="en-US"/>
          </a:p>
        </p:txBody>
      </p:sp>
    </p:spTree>
    <p:extLst>
      <p:ext uri="{BB962C8B-B14F-4D97-AF65-F5344CB8AC3E}">
        <p14:creationId xmlns="" xmlns:p14="http://schemas.microsoft.com/office/powerpoint/2010/main" val="3671643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6624874-5C76-43C3-9F0F-3C2B8A2FD737}" type="datetimeFigureOut">
              <a:rPr lang="en-US"/>
              <a:pPr>
                <a:defRPr/>
              </a:pPr>
              <a:t>6/25/2016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945140A-CB23-4DF5-B380-574465E0B341}" type="slidenum">
              <a:rPr lang="en-US" altLang="en-US"/>
              <a:pPr>
                <a:defRPr/>
              </a:pPr>
              <a:t>‹#›</a:t>
            </a:fld>
            <a:endParaRPr lang="en-US" altLang="en-US"/>
          </a:p>
        </p:txBody>
      </p:sp>
    </p:spTree>
    <p:extLst>
      <p:ext uri="{BB962C8B-B14F-4D97-AF65-F5344CB8AC3E}">
        <p14:creationId xmlns="" xmlns:p14="http://schemas.microsoft.com/office/powerpoint/2010/main" val="927322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32E054F-30EF-414B-979C-F3D27C571A78}" type="datetimeFigureOut">
              <a:rPr lang="en-US"/>
              <a:pPr>
                <a:defRPr/>
              </a:pPr>
              <a:t>6/25/2016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BC1A56-6BA5-4EF4-AE6E-4B7E733150F4}" type="slidenum">
              <a:rPr lang="en-US" altLang="en-US"/>
              <a:pPr>
                <a:defRPr/>
              </a:pPr>
              <a:t>‹#›</a:t>
            </a:fld>
            <a:endParaRPr lang="en-US" altLang="en-US"/>
          </a:p>
        </p:txBody>
      </p:sp>
    </p:spTree>
    <p:extLst>
      <p:ext uri="{BB962C8B-B14F-4D97-AF65-F5344CB8AC3E}">
        <p14:creationId xmlns="" xmlns:p14="http://schemas.microsoft.com/office/powerpoint/2010/main" val="209447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D0048B8-B8BC-4BF8-8DB0-8C6A4906B474}" type="datetimeFigureOut">
              <a:rPr lang="en-US"/>
              <a:pPr>
                <a:defRPr/>
              </a:pPr>
              <a:t>6/25/2016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AB4A3F3-2789-4DBF-92CA-32AF01B2D2BC}" type="slidenum">
              <a:rPr lang="en-US" altLang="en-US"/>
              <a:pPr>
                <a:defRPr/>
              </a:pPr>
              <a:t>‹#›</a:t>
            </a:fld>
            <a:endParaRPr lang="en-US" altLang="en-US"/>
          </a:p>
        </p:txBody>
      </p:sp>
    </p:spTree>
    <p:extLst>
      <p:ext uri="{BB962C8B-B14F-4D97-AF65-F5344CB8AC3E}">
        <p14:creationId xmlns="" xmlns:p14="http://schemas.microsoft.com/office/powerpoint/2010/main" val="2613134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7BF97EE-B804-4546-B123-D092BDC4C92E}" type="datetimeFigureOut">
              <a:rPr lang="en-US"/>
              <a:pPr>
                <a:defRPr/>
              </a:pPr>
              <a:t>6/25/2016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E3E788-3C1E-4322-8553-F3B4C7086460}" type="slidenum">
              <a:rPr lang="en-US" altLang="en-US"/>
              <a:pPr>
                <a:defRPr/>
              </a:pPr>
              <a:t>‹#›</a:t>
            </a:fld>
            <a:endParaRPr lang="en-US" altLang="en-US"/>
          </a:p>
        </p:txBody>
      </p:sp>
    </p:spTree>
    <p:extLst>
      <p:ext uri="{BB962C8B-B14F-4D97-AF65-F5344CB8AC3E}">
        <p14:creationId xmlns="" xmlns:p14="http://schemas.microsoft.com/office/powerpoint/2010/main" val="4190759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7D99B1B-6534-4491-A593-28246C6B9D95}" type="datetimeFigureOut">
              <a:rPr lang="en-US"/>
              <a:pPr>
                <a:defRPr/>
              </a:pPr>
              <a:t>6/25/2016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CE4E630-9A72-452C-8AF9-38F0545DCB6C}" type="slidenum">
              <a:rPr lang="en-US" altLang="en-US"/>
              <a:pPr>
                <a:defRPr/>
              </a:pPr>
              <a:t>‹#›</a:t>
            </a:fld>
            <a:endParaRPr lang="en-US" altLang="en-US"/>
          </a:p>
        </p:txBody>
      </p:sp>
    </p:spTree>
    <p:extLst>
      <p:ext uri="{BB962C8B-B14F-4D97-AF65-F5344CB8AC3E}">
        <p14:creationId xmlns="" xmlns:p14="http://schemas.microsoft.com/office/powerpoint/2010/main" val="2542937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3D65B563-3F22-4731-AC79-DA6FA3F3BE5C}" type="datetimeFigureOut">
              <a:rPr lang="en-US"/>
              <a:pPr>
                <a:defRPr/>
              </a:pPr>
              <a:t>6/25/2016</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453F1083-A0A1-40DA-BE8C-0E73FAD27CB9}" type="slidenum">
              <a:rPr lang="en-US" altLang="en-US"/>
              <a:pPr>
                <a:defRPr/>
              </a:pPr>
              <a:t>‹#›</a:t>
            </a:fld>
            <a:endParaRPr lang="en-US" altLang="en-US"/>
          </a:p>
        </p:txBody>
      </p:sp>
    </p:spTree>
    <p:extLst>
      <p:ext uri="{BB962C8B-B14F-4D97-AF65-F5344CB8AC3E}">
        <p14:creationId xmlns="" xmlns:p14="http://schemas.microsoft.com/office/powerpoint/2010/main" val="8461035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2891" indent="-342891"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3124200" y="685800"/>
            <a:ext cx="2895600" cy="1371600"/>
          </a:xfrm>
        </p:spPr>
        <p:txBody>
          <a:bodyPr/>
          <a:lstStyle/>
          <a:p>
            <a:pPr eaLnBrk="1" hangingPunct="1">
              <a:defRPr/>
            </a:pPr>
            <a:r>
              <a:rPr lang="en-US" altLang="en-US" b="1" dirty="0">
                <a:solidFill>
                  <a:srgbClr val="00FFFF"/>
                </a:solidFill>
                <a:effectLst>
                  <a:outerShdw blurRad="38100" dist="38100" dir="2700000" algn="tl">
                    <a:srgbClr val="000000">
                      <a:alpha val="43137"/>
                    </a:srgbClr>
                  </a:outerShdw>
                </a:effectLst>
              </a:rPr>
              <a:t>Soteriology</a:t>
            </a:r>
            <a:br>
              <a:rPr lang="en-US" altLang="en-US" b="1" dirty="0">
                <a:solidFill>
                  <a:srgbClr val="00FFFF"/>
                </a:solidFill>
                <a:effectLst>
                  <a:outerShdw blurRad="38100" dist="38100" dir="2700000" algn="tl">
                    <a:srgbClr val="000000">
                      <a:alpha val="43137"/>
                    </a:srgbClr>
                  </a:outerShdw>
                </a:effectLst>
              </a:rPr>
            </a:br>
            <a:r>
              <a:rPr lang="en-US" altLang="en-US" sz="2800" b="1" dirty="0">
                <a:solidFill>
                  <a:srgbClr val="00FFFF"/>
                </a:solidFill>
                <a:effectLst>
                  <a:outerShdw blurRad="38100" dist="38100" dir="2700000" algn="tl">
                    <a:srgbClr val="000000">
                      <a:alpha val="43137"/>
                    </a:srgbClr>
                  </a:outerShdw>
                </a:effectLst>
              </a:rPr>
              <a:t>Session 21  </a:t>
            </a:r>
            <a:endParaRPr lang="en-US" altLang="en-US" b="1" dirty="0">
              <a:solidFill>
                <a:srgbClr val="00FFFF"/>
              </a:solidFill>
              <a:effectLst>
                <a:outerShdw blurRad="38100" dist="38100" dir="2700000" algn="tl">
                  <a:srgbClr val="000000">
                    <a:alpha val="43137"/>
                  </a:srgbClr>
                </a:outerShdw>
              </a:effectLst>
            </a:endParaRPr>
          </a:p>
        </p:txBody>
      </p:sp>
      <p:sp>
        <p:nvSpPr>
          <p:cNvPr id="4099" name="Subtitle 2"/>
          <p:cNvSpPr>
            <a:spLocks noGrp="1"/>
          </p:cNvSpPr>
          <p:nvPr>
            <p:ph type="subTitle" idx="1"/>
          </p:nvPr>
        </p:nvSpPr>
        <p:spPr>
          <a:xfrm>
            <a:off x="838200" y="4572000"/>
            <a:ext cx="7467600" cy="1752600"/>
          </a:xfrm>
        </p:spPr>
        <p:txBody>
          <a:bodyPr/>
          <a:lstStyle/>
          <a:p>
            <a:pPr eaLnBrk="1" hangingPunct="1"/>
            <a:r>
              <a:rPr lang="en-US" altLang="en-US" dirty="0">
                <a:solidFill>
                  <a:schemeClr val="bg1"/>
                </a:solidFill>
              </a:rPr>
              <a:t>Dr. Andy Woods</a:t>
            </a:r>
          </a:p>
          <a:p>
            <a:pPr eaLnBrk="1" hangingPunct="1"/>
            <a:endParaRPr lang="en-US" altLang="en-US" sz="2000" dirty="0">
              <a:solidFill>
                <a:schemeClr val="bg1"/>
              </a:solidFill>
            </a:endParaRPr>
          </a:p>
          <a:p>
            <a:pPr eaLnBrk="1" hangingPunct="1"/>
            <a:r>
              <a:rPr lang="en-US" altLang="en-US" sz="2000" dirty="0">
                <a:solidFill>
                  <a:schemeClr val="bg1"/>
                </a:solidFill>
              </a:rPr>
              <a:t>Senior Pastor – Sugar Land Bible Church</a:t>
            </a:r>
          </a:p>
          <a:p>
            <a:pPr eaLnBrk="1" hangingPunct="1"/>
            <a:r>
              <a:rPr lang="en-US" altLang="en-US" sz="2000" dirty="0">
                <a:solidFill>
                  <a:schemeClr val="bg1"/>
                </a:solidFill>
              </a:rPr>
              <a:t>Professor of Bible &amp; Theology – College of Biblical Studies </a:t>
            </a:r>
          </a:p>
        </p:txBody>
      </p:sp>
      <p:pic>
        <p:nvPicPr>
          <p:cNvPr id="4100" name="Picture 3"/>
          <p:cNvPicPr>
            <a:picLocks noChangeAspect="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3916366" y="2362200"/>
            <a:ext cx="1311275" cy="1828800"/>
          </a:xfrm>
          <a:prstGeom prst="rect">
            <a:avLst/>
          </a:prstGeom>
          <a:noFill/>
          <a:ln w="38100">
            <a:solidFill>
              <a:schemeClr val="bg1"/>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177372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4931" name="Content Placeholder 2"/>
          <p:cNvSpPr>
            <a:spLocks noGrp="1"/>
          </p:cNvSpPr>
          <p:nvPr>
            <p:ph idx="1"/>
          </p:nvPr>
        </p:nvSpPr>
        <p:spPr>
          <a:xfrm>
            <a:off x="252663" y="1143000"/>
            <a:ext cx="8674769" cy="5474368"/>
          </a:xfrm>
        </p:spPr>
        <p:txBody>
          <a:bodyPr/>
          <a:lstStyle/>
          <a:p>
            <a:pPr marL="457200" indent="-457200">
              <a:spcBef>
                <a:spcPts val="0"/>
              </a:spcBef>
              <a:spcAft>
                <a:spcPts val="1200"/>
              </a:spcAft>
              <a:buClr>
                <a:srgbClr val="66FFFF"/>
              </a:buClr>
              <a:buFont typeface="+mj-lt"/>
              <a:buAutoNum type="arabicPeriod"/>
              <a:defRPr/>
            </a:pPr>
            <a:r>
              <a:rPr lang="en-US" altLang="en-US" sz="2800" b="1" u="sng" dirty="0">
                <a:solidFill>
                  <a:srgbClr val="FFFFCC"/>
                </a:solidFill>
              </a:rPr>
              <a:t>Because self-righteousness did not save us it is not a basis upon which salvation can be lost</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Salvation is not given or maintained by works</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If a believer can lose eternal life, then how can this life be eternal (John 3:16)?</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Bible’s promises guarantee security (John 10:28)</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assurance of salvation is impossible (1 John 5:14)</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believer is predestined for glory (Rom 8:29-30)</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Spirit’s seal cannot be broken (Eph 4:30)</a:t>
            </a:r>
          </a:p>
        </p:txBody>
      </p:sp>
    </p:spTree>
    <p:extLst>
      <p:ext uri="{BB962C8B-B14F-4D97-AF65-F5344CB8AC3E}">
        <p14:creationId xmlns="" xmlns:p14="http://schemas.microsoft.com/office/powerpoint/2010/main" val="32657366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4931" name="Content Placeholder 2"/>
          <p:cNvSpPr>
            <a:spLocks noGrp="1"/>
          </p:cNvSpPr>
          <p:nvPr>
            <p:ph idx="1"/>
          </p:nvPr>
        </p:nvSpPr>
        <p:spPr>
          <a:xfrm>
            <a:off x="252663" y="1143000"/>
            <a:ext cx="8674769" cy="5474368"/>
          </a:xfrm>
        </p:spPr>
        <p:txBody>
          <a:bodyPr/>
          <a:lstStyle/>
          <a:p>
            <a:pPr marL="457200" indent="-457200">
              <a:spcBef>
                <a:spcPts val="0"/>
              </a:spcBef>
              <a:spcAft>
                <a:spcPts val="1200"/>
              </a:spcAft>
              <a:buClr>
                <a:srgbClr val="66FFFF"/>
              </a:buClr>
              <a:buFont typeface="+mj-lt"/>
              <a:buAutoNum type="arabicPeriod"/>
              <a:defRPr/>
            </a:pPr>
            <a:r>
              <a:rPr lang="en-US" altLang="en-US" sz="2800" dirty="0">
                <a:solidFill>
                  <a:schemeClr val="bg1"/>
                </a:solidFill>
              </a:rPr>
              <a:t>Because self-righteousness did not save us it is not a basis upon which salvation can be lost</a:t>
            </a:r>
          </a:p>
          <a:p>
            <a:pPr marL="457200" indent="-457200">
              <a:spcBef>
                <a:spcPts val="0"/>
              </a:spcBef>
              <a:spcAft>
                <a:spcPts val="1200"/>
              </a:spcAft>
              <a:buClr>
                <a:srgbClr val="66FFFF"/>
              </a:buClr>
              <a:buFont typeface="+mj-lt"/>
              <a:buAutoNum type="arabicPeriod"/>
              <a:defRPr/>
            </a:pPr>
            <a:r>
              <a:rPr lang="en-US" altLang="en-US" sz="2800" b="1" u="sng" dirty="0">
                <a:solidFill>
                  <a:srgbClr val="FFFFCC"/>
                </a:solidFill>
              </a:rPr>
              <a:t>Salvation is not given or maintained by works</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If a believer can lose eternal life, then how can this life be eternal (John 3:16)?</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Bible’s promises guarantee security (John 10:28)</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assurance of salvation is impossible (1 John 5:14)</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believer is predestined for glory (Rom 8:29-30)</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Spirit’s seal cannot be broken (Eph 4:30)</a:t>
            </a:r>
          </a:p>
        </p:txBody>
      </p:sp>
    </p:spTree>
    <p:extLst>
      <p:ext uri="{BB962C8B-B14F-4D97-AF65-F5344CB8AC3E}">
        <p14:creationId xmlns="" xmlns:p14="http://schemas.microsoft.com/office/powerpoint/2010/main" val="5695924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4931" name="Content Placeholder 2"/>
          <p:cNvSpPr>
            <a:spLocks noGrp="1"/>
          </p:cNvSpPr>
          <p:nvPr>
            <p:ph idx="1"/>
          </p:nvPr>
        </p:nvSpPr>
        <p:spPr>
          <a:xfrm>
            <a:off x="252663" y="1143000"/>
            <a:ext cx="8674769" cy="5474368"/>
          </a:xfrm>
        </p:spPr>
        <p:txBody>
          <a:bodyPr/>
          <a:lstStyle/>
          <a:p>
            <a:pPr marL="457200" indent="-457200">
              <a:spcBef>
                <a:spcPts val="0"/>
              </a:spcBef>
              <a:spcAft>
                <a:spcPts val="1200"/>
              </a:spcAft>
              <a:buClr>
                <a:srgbClr val="66FFFF"/>
              </a:buClr>
              <a:buFont typeface="+mj-lt"/>
              <a:buAutoNum type="arabicPeriod"/>
              <a:defRPr/>
            </a:pPr>
            <a:r>
              <a:rPr lang="en-US" altLang="en-US" sz="2800" dirty="0">
                <a:solidFill>
                  <a:schemeClr val="bg1"/>
                </a:solidFill>
              </a:rPr>
              <a:t>Because self-righteousness did not save us it is not a basis upon which salvation can be lost</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Salvation is not given or maintained by works</a:t>
            </a:r>
          </a:p>
          <a:p>
            <a:pPr marL="457200" indent="-457200">
              <a:spcBef>
                <a:spcPts val="0"/>
              </a:spcBef>
              <a:spcAft>
                <a:spcPts val="1200"/>
              </a:spcAft>
              <a:buClr>
                <a:srgbClr val="66FFFF"/>
              </a:buClr>
              <a:buFont typeface="+mj-lt"/>
              <a:buAutoNum type="arabicPeriod"/>
              <a:defRPr/>
            </a:pPr>
            <a:r>
              <a:rPr lang="en-US" altLang="en-US" sz="2800" b="1" u="sng" dirty="0">
                <a:solidFill>
                  <a:srgbClr val="FFFFCC"/>
                </a:solidFill>
              </a:rPr>
              <a:t>If a believer can lose eternal life, then how can this life be eternal (John 3:16)?</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Bible’s promises guarantee security (John 10:28)</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assurance of salvation is impossible (1 John 5:14)</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believer is predestined for glory (Rom 8:29-30)</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Spirit’s seal cannot be broken (Eph 4:30)</a:t>
            </a:r>
          </a:p>
        </p:txBody>
      </p:sp>
    </p:spTree>
    <p:extLst>
      <p:ext uri="{BB962C8B-B14F-4D97-AF65-F5344CB8AC3E}">
        <p14:creationId xmlns="" xmlns:p14="http://schemas.microsoft.com/office/powerpoint/2010/main" val="30322648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6357"/>
            <a:ext cx="8229600" cy="1233651"/>
          </a:xfrm>
        </p:spPr>
        <p:txBody>
          <a:bodyPr/>
          <a:lstStyle/>
          <a:p>
            <a:r>
              <a:rPr lang="en-US" altLang="en-US" sz="3600" dirty="0">
                <a:solidFill>
                  <a:srgbClr val="00FFFF"/>
                </a:solidFill>
                <a:effectLst>
                  <a:outerShdw blurRad="38100" dist="38100" dir="2700000" algn="tl">
                    <a:srgbClr val="000000">
                      <a:alpha val="43137"/>
                    </a:srgbClr>
                  </a:outerShdw>
                </a:effectLst>
                <a:latin typeface="+mn-lt"/>
              </a:rPr>
              <a:t>If a believer can lose eternal life, then how can this life be eternal (John 3:16)?</a:t>
            </a:r>
            <a:endParaRPr lang="en-US" sz="3600" dirty="0">
              <a:solidFill>
                <a:srgbClr val="00FFFF"/>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251475" y="1734675"/>
            <a:ext cx="4101352" cy="4525963"/>
          </a:xfrm>
        </p:spPr>
        <p:txBody>
          <a:bodyPr/>
          <a:lstStyle/>
          <a:p>
            <a:pPr marL="461963" indent="-461963">
              <a:spcBef>
                <a:spcPts val="0"/>
              </a:spcBef>
              <a:spcAft>
                <a:spcPts val="2400"/>
              </a:spcAft>
              <a:buClr>
                <a:srgbClr val="66FFFF"/>
              </a:buClr>
            </a:pPr>
            <a:r>
              <a:rPr lang="en-US" dirty="0">
                <a:solidFill>
                  <a:schemeClr val="bg1"/>
                </a:solidFill>
              </a:rPr>
              <a:t>John 3:16</a:t>
            </a:r>
          </a:p>
          <a:p>
            <a:pPr marL="461963" indent="-461963">
              <a:spcBef>
                <a:spcPts val="0"/>
              </a:spcBef>
              <a:spcAft>
                <a:spcPts val="2400"/>
              </a:spcAft>
              <a:buClr>
                <a:srgbClr val="66FFFF"/>
              </a:buClr>
            </a:pPr>
            <a:r>
              <a:rPr lang="en-US" dirty="0">
                <a:solidFill>
                  <a:schemeClr val="bg1"/>
                </a:solidFill>
              </a:rPr>
              <a:t>John 5:24</a:t>
            </a:r>
          </a:p>
          <a:p>
            <a:pPr marL="461963" indent="-461963">
              <a:spcBef>
                <a:spcPts val="0"/>
              </a:spcBef>
              <a:spcAft>
                <a:spcPts val="2400"/>
              </a:spcAft>
              <a:buClr>
                <a:srgbClr val="66FFFF"/>
              </a:buClr>
            </a:pPr>
            <a:r>
              <a:rPr lang="en-US" dirty="0">
                <a:solidFill>
                  <a:schemeClr val="bg1"/>
                </a:solidFill>
              </a:rPr>
              <a:t>1 John 5:13</a:t>
            </a:r>
          </a:p>
          <a:p>
            <a:pPr marL="461963" indent="-461963">
              <a:spcBef>
                <a:spcPts val="0"/>
              </a:spcBef>
              <a:spcAft>
                <a:spcPts val="2400"/>
              </a:spcAft>
              <a:buClr>
                <a:srgbClr val="66FFFF"/>
              </a:buClr>
            </a:pPr>
            <a:r>
              <a:rPr lang="en-US" dirty="0">
                <a:solidFill>
                  <a:schemeClr val="bg1"/>
                </a:solidFill>
              </a:rPr>
              <a:t>“Eternal” (</a:t>
            </a:r>
            <a:r>
              <a:rPr lang="en-US" dirty="0" err="1">
                <a:solidFill>
                  <a:schemeClr val="bg1"/>
                </a:solidFill>
              </a:rPr>
              <a:t>aiōnios</a:t>
            </a:r>
            <a:r>
              <a:rPr lang="en-US" dirty="0">
                <a:solidFill>
                  <a:schemeClr val="bg1"/>
                </a:solidFill>
              </a:rPr>
              <a:t>) is the same word used to describe God</a:t>
            </a:r>
          </a:p>
        </p:txBody>
      </p:sp>
      <p:pic>
        <p:nvPicPr>
          <p:cNvPr id="1026" name="Picture 2" descr="https://jesusthealmighty.files.wordpress.com/2014/06/free-discipleship-eternal-life.jpg"/>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4811016" y="1835270"/>
            <a:ext cx="4134119" cy="27432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139824" y="1407694"/>
            <a:ext cx="8864352" cy="5322575"/>
          </a:xfrm>
          <a:prstGeom prst="rect">
            <a:avLst/>
          </a:prstGeom>
        </p:spPr>
      </p:pic>
      <p:pic>
        <p:nvPicPr>
          <p:cNvPr id="104451" name="Picture 2" descr="http://4.bp.blogspot.com/-JXH-bqfBcWE/TgJAJNX1UjI/AAAAAAAAAVA/qgy871X7QgQ/s1600/ABE.gif"/>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8071613" y="141875"/>
            <a:ext cx="886968" cy="1097280"/>
          </a:xfrm>
          <a:prstGeom prst="rect">
            <a:avLst/>
          </a:prstGeom>
          <a:noFill/>
          <a:ln w="9525">
            <a:noFill/>
            <a:miter lim="800000"/>
            <a:headEnd/>
            <a:tailEnd/>
          </a:ln>
        </p:spPr>
      </p:pic>
      <p:sp>
        <p:nvSpPr>
          <p:cNvPr id="4" name="Title 1"/>
          <p:cNvSpPr txBox="1">
            <a:spLocks/>
          </p:cNvSpPr>
          <p:nvPr/>
        </p:nvSpPr>
        <p:spPr>
          <a:xfrm>
            <a:off x="333375" y="274638"/>
            <a:ext cx="8477250" cy="7159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sz="4000" dirty="0">
                <a:solidFill>
                  <a:srgbClr val="00FFFF"/>
                </a:solidFill>
                <a:effectLst>
                  <a:outerShdw blurRad="38100" dist="38100" dir="2700000" algn="tl">
                    <a:srgbClr val="000000">
                      <a:alpha val="43137"/>
                    </a:srgbClr>
                  </a:outerShdw>
                </a:effectLst>
                <a:latin typeface="+mn-lt"/>
              </a:rPr>
              <a:t>Eternal Life = Eternal Life</a:t>
            </a:r>
          </a:p>
        </p:txBody>
      </p:sp>
      <p:sp>
        <p:nvSpPr>
          <p:cNvPr id="5" name="Content Placeholder 2"/>
          <p:cNvSpPr txBox="1">
            <a:spLocks/>
          </p:cNvSpPr>
          <p:nvPr/>
        </p:nvSpPr>
        <p:spPr bwMode="auto">
          <a:xfrm>
            <a:off x="1174168" y="1540043"/>
            <a:ext cx="6795664" cy="3154506"/>
          </a:xfrm>
          <a:prstGeom prst="rect">
            <a:avLst/>
          </a:prstGeom>
          <a:noFill/>
          <a:ln w="28575">
            <a:no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spcBef>
                <a:spcPts val="600"/>
              </a:spcBef>
              <a:spcAft>
                <a:spcPts val="600"/>
              </a:spcAft>
              <a:buNone/>
              <a:defRPr/>
            </a:pPr>
            <a:r>
              <a:rPr lang="en-US" altLang="en-US" sz="4000" b="1" dirty="0">
                <a:solidFill>
                  <a:srgbClr val="00FFFF"/>
                </a:solidFill>
                <a:effectLst>
                  <a:outerShdw blurRad="38100" dist="38100" dir="2700000" algn="tl">
                    <a:srgbClr val="000000">
                      <a:alpha val="43137"/>
                    </a:srgbClr>
                  </a:outerShdw>
                </a:effectLst>
                <a:ea typeface="+mj-ea"/>
                <a:cs typeface="+mj-cs"/>
              </a:rPr>
              <a:t>John 3:16</a:t>
            </a:r>
          </a:p>
          <a:p>
            <a:pPr marL="0" indent="0" algn="just">
              <a:spcBef>
                <a:spcPts val="0"/>
              </a:spcBef>
              <a:spcAft>
                <a:spcPts val="0"/>
              </a:spcAft>
              <a:buNone/>
              <a:defRPr/>
            </a:pPr>
            <a:r>
              <a:rPr lang="en-US" altLang="en-US" sz="3600" dirty="0">
                <a:solidFill>
                  <a:schemeClr val="bg1"/>
                </a:solidFill>
              </a:rPr>
              <a:t>For God so loved the world, that He gave His only begotten Son, that whoever believes in Him shall not perish, but have </a:t>
            </a:r>
            <a:r>
              <a:rPr lang="en-US" altLang="en-US" sz="3600" u="sng" dirty="0">
                <a:solidFill>
                  <a:srgbClr val="FFFFCC"/>
                </a:solidFill>
              </a:rPr>
              <a:t>eternal</a:t>
            </a:r>
            <a:r>
              <a:rPr lang="en-US" altLang="en-US" sz="3600" dirty="0">
                <a:solidFill>
                  <a:schemeClr val="bg1"/>
                </a:solidFill>
              </a:rPr>
              <a:t> life.</a:t>
            </a:r>
          </a:p>
        </p:txBody>
      </p:sp>
    </p:spTree>
    <p:extLst>
      <p:ext uri="{BB962C8B-B14F-4D97-AF65-F5344CB8AC3E}">
        <p14:creationId xmlns="" xmlns:p14="http://schemas.microsoft.com/office/powerpoint/2010/main" val="31692353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4931" name="Content Placeholder 2"/>
          <p:cNvSpPr>
            <a:spLocks noGrp="1"/>
          </p:cNvSpPr>
          <p:nvPr>
            <p:ph idx="1"/>
          </p:nvPr>
        </p:nvSpPr>
        <p:spPr>
          <a:xfrm>
            <a:off x="252663" y="1143000"/>
            <a:ext cx="8674769" cy="5474368"/>
          </a:xfrm>
        </p:spPr>
        <p:txBody>
          <a:bodyPr/>
          <a:lstStyle/>
          <a:p>
            <a:pPr marL="457200" indent="-457200">
              <a:spcBef>
                <a:spcPts val="0"/>
              </a:spcBef>
              <a:spcAft>
                <a:spcPts val="1200"/>
              </a:spcAft>
              <a:buClr>
                <a:srgbClr val="66FFFF"/>
              </a:buClr>
              <a:buFont typeface="+mj-lt"/>
              <a:buAutoNum type="arabicPeriod"/>
              <a:defRPr/>
            </a:pPr>
            <a:r>
              <a:rPr lang="en-US" altLang="en-US" sz="2800" dirty="0">
                <a:solidFill>
                  <a:schemeClr val="bg1"/>
                </a:solidFill>
              </a:rPr>
              <a:t>Because self-righteousness did not save us it is not a basis upon which salvation can be lost</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Salvation is not given or maintained by works</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If a believer can lose eternal life, then how can this life be eternal (John 3:16)?</a:t>
            </a:r>
          </a:p>
          <a:p>
            <a:pPr marL="457200" indent="-457200">
              <a:spcBef>
                <a:spcPts val="0"/>
              </a:spcBef>
              <a:spcAft>
                <a:spcPts val="1200"/>
              </a:spcAft>
              <a:buClr>
                <a:srgbClr val="66FFFF"/>
              </a:buClr>
              <a:buFont typeface="+mj-lt"/>
              <a:buAutoNum type="arabicPeriod"/>
              <a:defRPr/>
            </a:pPr>
            <a:r>
              <a:rPr lang="en-US" altLang="en-US" sz="2800" b="1" u="sng" dirty="0">
                <a:solidFill>
                  <a:srgbClr val="FFFFCC"/>
                </a:solidFill>
              </a:rPr>
              <a:t>The Bible’s promises guarantee security (John 10:28)</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assurance of salvation is impossible (1 John 5:14)</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believer is predestined for glory (Rom 8:29-30)</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Spirit’s seal cannot be broken (Eph 4:30)</a:t>
            </a:r>
          </a:p>
        </p:txBody>
      </p:sp>
    </p:spTree>
    <p:extLst>
      <p:ext uri="{BB962C8B-B14F-4D97-AF65-F5344CB8AC3E}">
        <p14:creationId xmlns="" xmlns:p14="http://schemas.microsoft.com/office/powerpoint/2010/main" val="11552635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5674"/>
            <a:ext cx="9144000" cy="1143000"/>
          </a:xfrm>
        </p:spPr>
        <p:txBody>
          <a:bodyPr/>
          <a:lstStyle/>
          <a:p>
            <a:r>
              <a:rPr lang="en-US" altLang="en-US" sz="3600" dirty="0">
                <a:solidFill>
                  <a:srgbClr val="00FFFF"/>
                </a:solidFill>
                <a:effectLst>
                  <a:outerShdw blurRad="38100" dist="38100" dir="2700000" algn="tl">
                    <a:srgbClr val="000000">
                      <a:alpha val="43137"/>
                    </a:srgbClr>
                  </a:outerShdw>
                </a:effectLst>
                <a:latin typeface="+mn-lt"/>
              </a:rPr>
              <a:t>The Bible’s Promises Guarantee Security </a:t>
            </a:r>
            <a:br>
              <a:rPr lang="en-US" altLang="en-US" sz="3600" dirty="0">
                <a:solidFill>
                  <a:srgbClr val="00FFFF"/>
                </a:solidFill>
                <a:effectLst>
                  <a:outerShdw blurRad="38100" dist="38100" dir="2700000" algn="tl">
                    <a:srgbClr val="000000">
                      <a:alpha val="43137"/>
                    </a:srgbClr>
                  </a:outerShdw>
                </a:effectLst>
                <a:latin typeface="+mn-lt"/>
              </a:rPr>
            </a:br>
            <a:r>
              <a:rPr lang="en-US" altLang="en-US" sz="3600" dirty="0">
                <a:solidFill>
                  <a:srgbClr val="00FFFF"/>
                </a:solidFill>
                <a:effectLst>
                  <a:outerShdw blurRad="38100" dist="38100" dir="2700000" algn="tl">
                    <a:srgbClr val="000000">
                      <a:alpha val="43137"/>
                    </a:srgbClr>
                  </a:outerShdw>
                </a:effectLst>
                <a:latin typeface="+mn-lt"/>
              </a:rPr>
              <a:t>(John 10:28)</a:t>
            </a:r>
            <a:endParaRPr lang="en-US" sz="3600" dirty="0">
              <a:solidFill>
                <a:srgbClr val="00FFFF"/>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235667" y="1593131"/>
            <a:ext cx="7098387" cy="5109328"/>
          </a:xfrm>
        </p:spPr>
        <p:txBody>
          <a:bodyPr/>
          <a:lstStyle/>
          <a:p>
            <a:pPr marL="461963" indent="-461963">
              <a:spcBef>
                <a:spcPts val="0"/>
              </a:spcBef>
              <a:spcAft>
                <a:spcPts val="1200"/>
              </a:spcAft>
              <a:buClr>
                <a:srgbClr val="66FFFF"/>
              </a:buClr>
            </a:pPr>
            <a:r>
              <a:rPr lang="en-US" sz="3000" dirty="0">
                <a:solidFill>
                  <a:schemeClr val="bg1"/>
                </a:solidFill>
              </a:rPr>
              <a:t>God’s reliability – Num. 23:19; Rom. 3:4a; 2 Cor. 1:20; Titus 1:2; Heb. 6:18; 10:23</a:t>
            </a:r>
          </a:p>
          <a:p>
            <a:pPr marL="461963" indent="-461963">
              <a:spcBef>
                <a:spcPts val="0"/>
              </a:spcBef>
              <a:spcAft>
                <a:spcPts val="1200"/>
              </a:spcAft>
              <a:buClr>
                <a:srgbClr val="66FFFF"/>
              </a:buClr>
            </a:pPr>
            <a:r>
              <a:rPr lang="en-US" sz="3000" dirty="0">
                <a:solidFill>
                  <a:schemeClr val="bg1"/>
                </a:solidFill>
              </a:rPr>
              <a:t>John 4:14</a:t>
            </a:r>
          </a:p>
          <a:p>
            <a:pPr marL="461963" indent="-461963">
              <a:spcBef>
                <a:spcPts val="0"/>
              </a:spcBef>
              <a:spcAft>
                <a:spcPts val="1200"/>
              </a:spcAft>
              <a:buClr>
                <a:srgbClr val="66FFFF"/>
              </a:buClr>
            </a:pPr>
            <a:r>
              <a:rPr lang="en-US" sz="3000" dirty="0">
                <a:solidFill>
                  <a:schemeClr val="bg1"/>
                </a:solidFill>
              </a:rPr>
              <a:t>John 5:24</a:t>
            </a:r>
          </a:p>
          <a:p>
            <a:pPr marL="461963" indent="-461963">
              <a:spcBef>
                <a:spcPts val="0"/>
              </a:spcBef>
              <a:spcAft>
                <a:spcPts val="1200"/>
              </a:spcAft>
              <a:buClr>
                <a:srgbClr val="66FFFF"/>
              </a:buClr>
            </a:pPr>
            <a:r>
              <a:rPr lang="en-US" sz="3000" dirty="0">
                <a:solidFill>
                  <a:schemeClr val="bg1"/>
                </a:solidFill>
              </a:rPr>
              <a:t>John 6:37-40</a:t>
            </a:r>
          </a:p>
          <a:p>
            <a:pPr marL="461963" indent="-461963">
              <a:spcBef>
                <a:spcPts val="0"/>
              </a:spcBef>
              <a:spcAft>
                <a:spcPts val="1200"/>
              </a:spcAft>
              <a:buClr>
                <a:srgbClr val="66FFFF"/>
              </a:buClr>
            </a:pPr>
            <a:r>
              <a:rPr lang="en-US" sz="3000" dirty="0">
                <a:solidFill>
                  <a:schemeClr val="bg1"/>
                </a:solidFill>
              </a:rPr>
              <a:t>John 10:27-30</a:t>
            </a:r>
          </a:p>
          <a:p>
            <a:pPr marL="461963" indent="-461963">
              <a:spcBef>
                <a:spcPts val="0"/>
              </a:spcBef>
              <a:spcAft>
                <a:spcPts val="1200"/>
              </a:spcAft>
              <a:buClr>
                <a:srgbClr val="66FFFF"/>
              </a:buClr>
            </a:pPr>
            <a:r>
              <a:rPr lang="en-US" sz="3000" dirty="0">
                <a:solidFill>
                  <a:schemeClr val="bg1"/>
                </a:solidFill>
              </a:rPr>
              <a:t>Romans 8:28-38</a:t>
            </a:r>
          </a:p>
          <a:p>
            <a:pPr marL="461963" indent="-461963">
              <a:spcBef>
                <a:spcPts val="0"/>
              </a:spcBef>
              <a:spcAft>
                <a:spcPts val="1200"/>
              </a:spcAft>
              <a:buClr>
                <a:srgbClr val="66FFFF"/>
              </a:buClr>
            </a:pPr>
            <a:r>
              <a:rPr lang="en-US" sz="3000" dirty="0">
                <a:solidFill>
                  <a:schemeClr val="bg1"/>
                </a:solidFill>
              </a:rPr>
              <a:t>Heb. 13:5</a:t>
            </a:r>
          </a:p>
        </p:txBody>
      </p:sp>
      <p:pic>
        <p:nvPicPr>
          <p:cNvPr id="1026" name="Picture 2" descr="https://jesusthealmighty.files.wordpress.com/2014/06/free-discipleship-eternal-life.jpg"/>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4785992" y="2762700"/>
            <a:ext cx="4134118" cy="27432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4931" name="Content Placeholder 2"/>
          <p:cNvSpPr>
            <a:spLocks noGrp="1"/>
          </p:cNvSpPr>
          <p:nvPr>
            <p:ph idx="1"/>
          </p:nvPr>
        </p:nvSpPr>
        <p:spPr>
          <a:xfrm>
            <a:off x="252663" y="1143000"/>
            <a:ext cx="8674769" cy="5474368"/>
          </a:xfrm>
        </p:spPr>
        <p:txBody>
          <a:bodyPr/>
          <a:lstStyle/>
          <a:p>
            <a:pPr marL="457200" indent="-457200">
              <a:spcBef>
                <a:spcPts val="0"/>
              </a:spcBef>
              <a:spcAft>
                <a:spcPts val="1200"/>
              </a:spcAft>
              <a:buClr>
                <a:srgbClr val="66FFFF"/>
              </a:buClr>
              <a:buFont typeface="+mj-lt"/>
              <a:buAutoNum type="arabicPeriod"/>
              <a:defRPr/>
            </a:pPr>
            <a:r>
              <a:rPr lang="en-US" altLang="en-US" sz="2800" dirty="0">
                <a:solidFill>
                  <a:schemeClr val="bg1"/>
                </a:solidFill>
              </a:rPr>
              <a:t>Because self-righteousness did not save us it is not a basis upon which salvation can be lost</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Salvation is not given or maintained by works</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If a believer can lose eternal life, then how can this life be eternal (John 3:16)?</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Bible’s promises guarantee security (John 10:28)</a:t>
            </a:r>
          </a:p>
          <a:p>
            <a:pPr marL="457200" indent="-457200">
              <a:spcBef>
                <a:spcPts val="0"/>
              </a:spcBef>
              <a:spcAft>
                <a:spcPts val="1200"/>
              </a:spcAft>
              <a:buClr>
                <a:srgbClr val="66FFFF"/>
              </a:buClr>
              <a:buFont typeface="+mj-lt"/>
              <a:buAutoNum type="arabicPeriod"/>
              <a:defRPr/>
            </a:pPr>
            <a:r>
              <a:rPr lang="en-US" altLang="en-US" sz="2800" b="1" u="sng" dirty="0">
                <a:solidFill>
                  <a:srgbClr val="FFFFCC"/>
                </a:solidFill>
              </a:rPr>
              <a:t>The assurance of salvation is impossible (1 John 5:14)</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believer is predestined for glory (Rom 8:29-30)</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Spirit’s seal cannot be broken (Eph 4:30)</a:t>
            </a:r>
          </a:p>
        </p:txBody>
      </p:sp>
    </p:spTree>
    <p:extLst>
      <p:ext uri="{BB962C8B-B14F-4D97-AF65-F5344CB8AC3E}">
        <p14:creationId xmlns="" xmlns:p14="http://schemas.microsoft.com/office/powerpoint/2010/main" val="31855496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861" y="322728"/>
            <a:ext cx="8229600" cy="1289256"/>
          </a:xfrm>
        </p:spPr>
        <p:txBody>
          <a:bodyPr/>
          <a:lstStyle/>
          <a:p>
            <a:r>
              <a:rPr lang="en-US" altLang="en-US" sz="3200" dirty="0">
                <a:solidFill>
                  <a:schemeClr val="bg1"/>
                </a:solidFill>
              </a:rPr>
              <a:t/>
            </a:r>
            <a:br>
              <a:rPr lang="en-US" altLang="en-US" sz="3200" dirty="0">
                <a:solidFill>
                  <a:schemeClr val="bg1"/>
                </a:solidFill>
              </a:rPr>
            </a:br>
            <a:r>
              <a:rPr lang="en-US" altLang="en-US" sz="3600" dirty="0">
                <a:solidFill>
                  <a:srgbClr val="00FFFF"/>
                </a:solidFill>
                <a:effectLst>
                  <a:outerShdw blurRad="38100" dist="38100" dir="2700000" algn="tl">
                    <a:srgbClr val="000000">
                      <a:alpha val="43137"/>
                    </a:srgbClr>
                  </a:outerShdw>
                </a:effectLst>
                <a:latin typeface="+mn-lt"/>
              </a:rPr>
              <a:t>Assurance of Salvation Verses </a:t>
            </a:r>
            <a:br>
              <a:rPr lang="en-US" altLang="en-US" sz="3600" dirty="0">
                <a:solidFill>
                  <a:srgbClr val="00FFFF"/>
                </a:solidFill>
                <a:effectLst>
                  <a:outerShdw blurRad="38100" dist="38100" dir="2700000" algn="tl">
                    <a:srgbClr val="000000">
                      <a:alpha val="43137"/>
                    </a:srgbClr>
                  </a:outerShdw>
                </a:effectLst>
                <a:latin typeface="+mn-lt"/>
              </a:rPr>
            </a:br>
            <a:r>
              <a:rPr lang="en-US" altLang="en-US" sz="3600" dirty="0">
                <a:solidFill>
                  <a:srgbClr val="00FFFF"/>
                </a:solidFill>
                <a:effectLst>
                  <a:outerShdw blurRad="38100" dist="38100" dir="2700000" algn="tl">
                    <a:srgbClr val="000000">
                      <a:alpha val="43137"/>
                    </a:srgbClr>
                  </a:outerShdw>
                </a:effectLst>
                <a:latin typeface="+mn-lt"/>
              </a:rPr>
              <a:t>(1 John 5:14)</a:t>
            </a:r>
            <a:br>
              <a:rPr lang="en-US" altLang="en-US" sz="3600" dirty="0">
                <a:solidFill>
                  <a:srgbClr val="00FFFF"/>
                </a:solidFill>
                <a:effectLst>
                  <a:outerShdw blurRad="38100" dist="38100" dir="2700000" algn="tl">
                    <a:srgbClr val="000000">
                      <a:alpha val="43137"/>
                    </a:srgbClr>
                  </a:outerShdw>
                </a:effectLst>
                <a:latin typeface="+mn-lt"/>
              </a:rPr>
            </a:br>
            <a:endParaRPr lang="en-US" sz="3600" dirty="0">
              <a:solidFill>
                <a:srgbClr val="00FFFF"/>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42421" y="1611984"/>
            <a:ext cx="9059158" cy="5015059"/>
          </a:xfrm>
        </p:spPr>
        <p:txBody>
          <a:bodyPr/>
          <a:lstStyle/>
          <a:p>
            <a:pPr marL="461963" indent="-461963">
              <a:spcBef>
                <a:spcPts val="0"/>
              </a:spcBef>
              <a:spcAft>
                <a:spcPts val="1200"/>
              </a:spcAft>
              <a:buClr>
                <a:srgbClr val="66FFFF"/>
              </a:buClr>
            </a:pPr>
            <a:r>
              <a:rPr lang="en-US" sz="3000" dirty="0">
                <a:solidFill>
                  <a:schemeClr val="bg1"/>
                </a:solidFill>
              </a:rPr>
              <a:t>Biblical examples of assurance</a:t>
            </a:r>
          </a:p>
          <a:p>
            <a:pPr marL="914400" lvl="1" indent="-423863">
              <a:spcBef>
                <a:spcPts val="0"/>
              </a:spcBef>
              <a:spcAft>
                <a:spcPts val="1200"/>
              </a:spcAft>
              <a:buClr>
                <a:srgbClr val="FF99FF"/>
              </a:buClr>
            </a:pPr>
            <a:r>
              <a:rPr lang="en-US" sz="3000" dirty="0">
                <a:solidFill>
                  <a:schemeClr val="bg2"/>
                </a:solidFill>
              </a:rPr>
              <a:t>OT – Job 19:25-26; Ps. 23:6</a:t>
            </a:r>
          </a:p>
          <a:p>
            <a:pPr marL="914400" lvl="1" indent="-423863">
              <a:spcBef>
                <a:spcPts val="0"/>
              </a:spcBef>
              <a:spcAft>
                <a:spcPts val="1200"/>
              </a:spcAft>
              <a:buClr>
                <a:srgbClr val="FF99FF"/>
              </a:buClr>
            </a:pPr>
            <a:r>
              <a:rPr lang="en-US" sz="3000" dirty="0">
                <a:solidFill>
                  <a:schemeClr val="bg2"/>
                </a:solidFill>
              </a:rPr>
              <a:t>Gospels – John 5:24; 6:47</a:t>
            </a:r>
          </a:p>
          <a:p>
            <a:pPr marL="914400" lvl="1" indent="-423863">
              <a:spcBef>
                <a:spcPts val="0"/>
              </a:spcBef>
              <a:spcAft>
                <a:spcPts val="1200"/>
              </a:spcAft>
              <a:buClr>
                <a:srgbClr val="FF99FF"/>
              </a:buClr>
            </a:pPr>
            <a:r>
              <a:rPr lang="en-US" sz="3000" dirty="0">
                <a:solidFill>
                  <a:schemeClr val="bg2"/>
                </a:solidFill>
              </a:rPr>
              <a:t>Acts – Acts 16:30-31</a:t>
            </a:r>
          </a:p>
          <a:p>
            <a:pPr marL="914400" lvl="1" indent="-423863">
              <a:spcBef>
                <a:spcPts val="0"/>
              </a:spcBef>
              <a:spcAft>
                <a:spcPts val="1200"/>
              </a:spcAft>
              <a:buClr>
                <a:srgbClr val="FF99FF"/>
              </a:buClr>
            </a:pPr>
            <a:r>
              <a:rPr lang="en-US" sz="3000" dirty="0">
                <a:solidFill>
                  <a:schemeClr val="bg2"/>
                </a:solidFill>
              </a:rPr>
              <a:t>Paul – Rom. 5:2; 8:23-24; Col. 1:27; Titus 2:13; 2 Cor. 5:8; Philip. 1:21-23; 3:20-21; 4:3; Col. 3:4; 2 Tim. 1:12</a:t>
            </a:r>
          </a:p>
          <a:p>
            <a:pPr marL="914400" lvl="1" indent="-423863">
              <a:spcBef>
                <a:spcPts val="0"/>
              </a:spcBef>
              <a:spcAft>
                <a:spcPts val="1200"/>
              </a:spcAft>
              <a:buClr>
                <a:srgbClr val="FF99FF"/>
              </a:buClr>
            </a:pPr>
            <a:r>
              <a:rPr lang="en-US" sz="3000" dirty="0">
                <a:solidFill>
                  <a:schemeClr val="bg2"/>
                </a:solidFill>
              </a:rPr>
              <a:t>General letters – 1 Pet. 1:3-5; Heb. 2:14-15; 1 John 3:1-2; 5:13 </a:t>
            </a:r>
          </a:p>
        </p:txBody>
      </p:sp>
      <p:pic>
        <p:nvPicPr>
          <p:cNvPr id="1026" name="Picture 2" descr="https://jesusthealmighty.files.wordpress.com/2014/06/free-discipleship-eternal-life.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6025318" y="1821729"/>
            <a:ext cx="2937216" cy="1948993"/>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861" y="322728"/>
            <a:ext cx="8229600" cy="1289256"/>
          </a:xfrm>
        </p:spPr>
        <p:txBody>
          <a:bodyPr/>
          <a:lstStyle/>
          <a:p>
            <a:r>
              <a:rPr lang="en-US" altLang="en-US" sz="3200" dirty="0">
                <a:solidFill>
                  <a:schemeClr val="bg1"/>
                </a:solidFill>
              </a:rPr>
              <a:t/>
            </a:r>
            <a:br>
              <a:rPr lang="en-US" altLang="en-US" sz="3200" dirty="0">
                <a:solidFill>
                  <a:schemeClr val="bg1"/>
                </a:solidFill>
              </a:rPr>
            </a:br>
            <a:r>
              <a:rPr lang="en-US" altLang="en-US" sz="3600" dirty="0">
                <a:solidFill>
                  <a:srgbClr val="00FFFF"/>
                </a:solidFill>
                <a:effectLst>
                  <a:outerShdw blurRad="38100" dist="38100" dir="2700000" algn="tl">
                    <a:srgbClr val="000000">
                      <a:alpha val="43137"/>
                    </a:srgbClr>
                  </a:outerShdw>
                </a:effectLst>
                <a:latin typeface="+mn-lt"/>
              </a:rPr>
              <a:t>Assurance of Salvation Verses </a:t>
            </a:r>
            <a:br>
              <a:rPr lang="en-US" altLang="en-US" sz="3600" dirty="0">
                <a:solidFill>
                  <a:srgbClr val="00FFFF"/>
                </a:solidFill>
                <a:effectLst>
                  <a:outerShdw blurRad="38100" dist="38100" dir="2700000" algn="tl">
                    <a:srgbClr val="000000">
                      <a:alpha val="43137"/>
                    </a:srgbClr>
                  </a:outerShdw>
                </a:effectLst>
                <a:latin typeface="+mn-lt"/>
              </a:rPr>
            </a:br>
            <a:r>
              <a:rPr lang="en-US" altLang="en-US" sz="3600" dirty="0">
                <a:solidFill>
                  <a:srgbClr val="00FFFF"/>
                </a:solidFill>
                <a:effectLst>
                  <a:outerShdw blurRad="38100" dist="38100" dir="2700000" algn="tl">
                    <a:srgbClr val="000000">
                      <a:alpha val="43137"/>
                    </a:srgbClr>
                  </a:outerShdw>
                </a:effectLst>
                <a:latin typeface="+mn-lt"/>
              </a:rPr>
              <a:t>(1 John 5:14)</a:t>
            </a:r>
            <a:br>
              <a:rPr lang="en-US" altLang="en-US" sz="3600" dirty="0">
                <a:solidFill>
                  <a:srgbClr val="00FFFF"/>
                </a:solidFill>
                <a:effectLst>
                  <a:outerShdw blurRad="38100" dist="38100" dir="2700000" algn="tl">
                    <a:srgbClr val="000000">
                      <a:alpha val="43137"/>
                    </a:srgbClr>
                  </a:outerShdw>
                </a:effectLst>
                <a:latin typeface="+mn-lt"/>
              </a:rPr>
            </a:br>
            <a:endParaRPr lang="en-US" sz="3600" dirty="0">
              <a:solidFill>
                <a:srgbClr val="00FFFF"/>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42421" y="1611984"/>
            <a:ext cx="9059158" cy="5015059"/>
          </a:xfrm>
        </p:spPr>
        <p:txBody>
          <a:bodyPr/>
          <a:lstStyle/>
          <a:p>
            <a:pPr marL="461963" indent="-461963">
              <a:spcBef>
                <a:spcPts val="0"/>
              </a:spcBef>
              <a:spcAft>
                <a:spcPts val="1200"/>
              </a:spcAft>
              <a:buClr>
                <a:srgbClr val="66FFFF"/>
              </a:buClr>
            </a:pPr>
            <a:r>
              <a:rPr lang="en-US" sz="3000" dirty="0">
                <a:solidFill>
                  <a:schemeClr val="bg1"/>
                </a:solidFill>
              </a:rPr>
              <a:t>Biblical examples of assurance</a:t>
            </a:r>
          </a:p>
          <a:p>
            <a:pPr marL="914400" lvl="1" indent="-423863">
              <a:spcBef>
                <a:spcPts val="0"/>
              </a:spcBef>
              <a:spcAft>
                <a:spcPts val="1200"/>
              </a:spcAft>
              <a:buClr>
                <a:srgbClr val="FF99FF"/>
              </a:buClr>
            </a:pPr>
            <a:r>
              <a:rPr lang="en-US" sz="3000" b="1" u="sng" dirty="0">
                <a:solidFill>
                  <a:srgbClr val="FFFFCC"/>
                </a:solidFill>
              </a:rPr>
              <a:t>OT – Job 19:25-26; Ps. 23:6</a:t>
            </a:r>
          </a:p>
          <a:p>
            <a:pPr marL="914400" lvl="1" indent="-423863">
              <a:spcBef>
                <a:spcPts val="0"/>
              </a:spcBef>
              <a:spcAft>
                <a:spcPts val="1200"/>
              </a:spcAft>
              <a:buClr>
                <a:srgbClr val="FF99FF"/>
              </a:buClr>
            </a:pPr>
            <a:r>
              <a:rPr lang="en-US" sz="3000" dirty="0">
                <a:solidFill>
                  <a:schemeClr val="bg2"/>
                </a:solidFill>
              </a:rPr>
              <a:t>Gospels – John 5:24; 6:47</a:t>
            </a:r>
          </a:p>
          <a:p>
            <a:pPr marL="914400" lvl="1" indent="-423863">
              <a:spcBef>
                <a:spcPts val="0"/>
              </a:spcBef>
              <a:spcAft>
                <a:spcPts val="1200"/>
              </a:spcAft>
              <a:buClr>
                <a:srgbClr val="FF99FF"/>
              </a:buClr>
            </a:pPr>
            <a:r>
              <a:rPr lang="en-US" sz="3000" dirty="0">
                <a:solidFill>
                  <a:schemeClr val="bg2"/>
                </a:solidFill>
              </a:rPr>
              <a:t>Acts – Acts 16:30-31</a:t>
            </a:r>
          </a:p>
          <a:p>
            <a:pPr marL="914400" lvl="1" indent="-423863">
              <a:spcBef>
                <a:spcPts val="0"/>
              </a:spcBef>
              <a:spcAft>
                <a:spcPts val="1200"/>
              </a:spcAft>
              <a:buClr>
                <a:srgbClr val="FF99FF"/>
              </a:buClr>
            </a:pPr>
            <a:r>
              <a:rPr lang="en-US" sz="3000" dirty="0">
                <a:solidFill>
                  <a:schemeClr val="bg2"/>
                </a:solidFill>
              </a:rPr>
              <a:t>Paul – Rom. 5:2; 8:23-24; Col. 1:27; Titus 2:13; 2 Cor. 5:8; Philip. 1:21-23; 3:20-21; 4:3; Col. 3:4; 2 Tim. 1:12</a:t>
            </a:r>
          </a:p>
          <a:p>
            <a:pPr marL="914400" lvl="1" indent="-423863">
              <a:spcBef>
                <a:spcPts val="0"/>
              </a:spcBef>
              <a:spcAft>
                <a:spcPts val="1200"/>
              </a:spcAft>
              <a:buClr>
                <a:srgbClr val="FF99FF"/>
              </a:buClr>
            </a:pPr>
            <a:r>
              <a:rPr lang="en-US" sz="3000" dirty="0">
                <a:solidFill>
                  <a:schemeClr val="bg2"/>
                </a:solidFill>
              </a:rPr>
              <a:t>General letters – 1 Pet. 1:3-5; Heb. 2:14-15; 1 John 3:1-2; 5:13 </a:t>
            </a:r>
          </a:p>
        </p:txBody>
      </p:sp>
      <p:pic>
        <p:nvPicPr>
          <p:cNvPr id="1026" name="Picture 2" descr="https://jesusthealmighty.files.wordpress.com/2014/06/free-discipleship-eternal-life.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6025318" y="1821729"/>
            <a:ext cx="2937216" cy="194899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pPr eaLnBrk="1" hangingPunct="1">
              <a:defRPr/>
            </a:pPr>
            <a:r>
              <a:rPr lang="en-US" altLang="en-US" b="1" dirty="0">
                <a:solidFill>
                  <a:srgbClr val="00FFFF"/>
                </a:solidFill>
              </a:rPr>
              <a:t>Soteriology Overview</a:t>
            </a:r>
          </a:p>
        </p:txBody>
      </p:sp>
      <p:sp>
        <p:nvSpPr>
          <p:cNvPr id="5" name="Rectangle 3"/>
          <p:cNvSpPr txBox="1">
            <a:spLocks/>
          </p:cNvSpPr>
          <p:nvPr/>
        </p:nvSpPr>
        <p:spPr bwMode="auto">
          <a:xfrm>
            <a:off x="1333501" y="1600202"/>
            <a:ext cx="6591300" cy="4525963"/>
          </a:xfrm>
          <a:prstGeom prst="rect">
            <a:avLst/>
          </a:prstGeom>
          <a:noFill/>
          <a:ln>
            <a:noFill/>
          </a:ln>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Definition</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Election</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Atonement</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Salvation words</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God’s one condition of salvation</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Results of salvation</a:t>
            </a:r>
          </a:p>
          <a:p>
            <a:pPr marL="914377" indent="-914377" eaLnBrk="1" hangingPunct="1">
              <a:lnSpc>
                <a:spcPct val="90000"/>
              </a:lnSpc>
              <a:buFont typeface="+mj-lt"/>
              <a:buAutoNum type="romanUcPeriod"/>
              <a:defRPr/>
            </a:pPr>
            <a:r>
              <a:rPr lang="en-US" altLang="en-US" b="1" u="sng" dirty="0">
                <a:solidFill>
                  <a:srgbClr val="FFFFCC"/>
                </a:solidFill>
                <a:effectLst>
                  <a:outerShdw blurRad="38100" dist="38100" dir="2700000" algn="tl">
                    <a:srgbClr val="000000">
                      <a:alpha val="43137"/>
                    </a:srgbClr>
                  </a:outerShdw>
                </a:effectLst>
              </a:rPr>
              <a:t>Eternal security</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Faulty views of salvation</a:t>
            </a:r>
          </a:p>
        </p:txBody>
      </p:sp>
    </p:spTree>
    <p:extLst>
      <p:ext uri="{BB962C8B-B14F-4D97-AF65-F5344CB8AC3E}">
        <p14:creationId xmlns="" xmlns:p14="http://schemas.microsoft.com/office/powerpoint/2010/main" val="23581105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861" y="322728"/>
            <a:ext cx="8229600" cy="1289256"/>
          </a:xfrm>
        </p:spPr>
        <p:txBody>
          <a:bodyPr/>
          <a:lstStyle/>
          <a:p>
            <a:r>
              <a:rPr lang="en-US" altLang="en-US" sz="3200" dirty="0">
                <a:solidFill>
                  <a:schemeClr val="bg1"/>
                </a:solidFill>
              </a:rPr>
              <a:t/>
            </a:r>
            <a:br>
              <a:rPr lang="en-US" altLang="en-US" sz="3200" dirty="0">
                <a:solidFill>
                  <a:schemeClr val="bg1"/>
                </a:solidFill>
              </a:rPr>
            </a:br>
            <a:r>
              <a:rPr lang="en-US" altLang="en-US" sz="3600" dirty="0">
                <a:solidFill>
                  <a:srgbClr val="00FFFF"/>
                </a:solidFill>
                <a:effectLst>
                  <a:outerShdw blurRad="38100" dist="38100" dir="2700000" algn="tl">
                    <a:srgbClr val="000000">
                      <a:alpha val="43137"/>
                    </a:srgbClr>
                  </a:outerShdw>
                </a:effectLst>
                <a:latin typeface="+mn-lt"/>
              </a:rPr>
              <a:t>Assurance of Salvation Verses </a:t>
            </a:r>
            <a:br>
              <a:rPr lang="en-US" altLang="en-US" sz="3600" dirty="0">
                <a:solidFill>
                  <a:srgbClr val="00FFFF"/>
                </a:solidFill>
                <a:effectLst>
                  <a:outerShdw blurRad="38100" dist="38100" dir="2700000" algn="tl">
                    <a:srgbClr val="000000">
                      <a:alpha val="43137"/>
                    </a:srgbClr>
                  </a:outerShdw>
                </a:effectLst>
                <a:latin typeface="+mn-lt"/>
              </a:rPr>
            </a:br>
            <a:r>
              <a:rPr lang="en-US" altLang="en-US" sz="3600" dirty="0">
                <a:solidFill>
                  <a:srgbClr val="00FFFF"/>
                </a:solidFill>
                <a:effectLst>
                  <a:outerShdw blurRad="38100" dist="38100" dir="2700000" algn="tl">
                    <a:srgbClr val="000000">
                      <a:alpha val="43137"/>
                    </a:srgbClr>
                  </a:outerShdw>
                </a:effectLst>
                <a:latin typeface="+mn-lt"/>
              </a:rPr>
              <a:t>(1 John 5:14)</a:t>
            </a:r>
            <a:br>
              <a:rPr lang="en-US" altLang="en-US" sz="3600" dirty="0">
                <a:solidFill>
                  <a:srgbClr val="00FFFF"/>
                </a:solidFill>
                <a:effectLst>
                  <a:outerShdw blurRad="38100" dist="38100" dir="2700000" algn="tl">
                    <a:srgbClr val="000000">
                      <a:alpha val="43137"/>
                    </a:srgbClr>
                  </a:outerShdw>
                </a:effectLst>
                <a:latin typeface="+mn-lt"/>
              </a:rPr>
            </a:br>
            <a:endParaRPr lang="en-US" sz="3600" dirty="0">
              <a:solidFill>
                <a:srgbClr val="00FFFF"/>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42421" y="1611984"/>
            <a:ext cx="9059158" cy="5015059"/>
          </a:xfrm>
        </p:spPr>
        <p:txBody>
          <a:bodyPr/>
          <a:lstStyle/>
          <a:p>
            <a:pPr marL="461963" indent="-461963">
              <a:spcBef>
                <a:spcPts val="0"/>
              </a:spcBef>
              <a:spcAft>
                <a:spcPts val="1200"/>
              </a:spcAft>
              <a:buClr>
                <a:srgbClr val="66FFFF"/>
              </a:buClr>
            </a:pPr>
            <a:r>
              <a:rPr lang="en-US" sz="3000" dirty="0">
                <a:solidFill>
                  <a:schemeClr val="bg1"/>
                </a:solidFill>
              </a:rPr>
              <a:t>Biblical examples of assurance</a:t>
            </a:r>
          </a:p>
          <a:p>
            <a:pPr marL="914400" lvl="1" indent="-423863">
              <a:spcBef>
                <a:spcPts val="0"/>
              </a:spcBef>
              <a:spcAft>
                <a:spcPts val="1200"/>
              </a:spcAft>
              <a:buClr>
                <a:srgbClr val="FF99FF"/>
              </a:buClr>
            </a:pPr>
            <a:r>
              <a:rPr lang="en-US" sz="3000" dirty="0">
                <a:solidFill>
                  <a:schemeClr val="bg2"/>
                </a:solidFill>
              </a:rPr>
              <a:t>OT – Job 19:25-26; Ps. 23:6</a:t>
            </a:r>
          </a:p>
          <a:p>
            <a:pPr marL="914400" lvl="1" indent="-423863">
              <a:spcBef>
                <a:spcPts val="0"/>
              </a:spcBef>
              <a:spcAft>
                <a:spcPts val="1200"/>
              </a:spcAft>
              <a:buClr>
                <a:srgbClr val="FF99FF"/>
              </a:buClr>
            </a:pPr>
            <a:r>
              <a:rPr lang="en-US" sz="3000" b="1" u="sng" dirty="0">
                <a:solidFill>
                  <a:srgbClr val="FFFFCC"/>
                </a:solidFill>
              </a:rPr>
              <a:t>Gospels – John 5:24; 6:47</a:t>
            </a:r>
          </a:p>
          <a:p>
            <a:pPr marL="914400" lvl="1" indent="-423863">
              <a:spcBef>
                <a:spcPts val="0"/>
              </a:spcBef>
              <a:spcAft>
                <a:spcPts val="1200"/>
              </a:spcAft>
              <a:buClr>
                <a:srgbClr val="FF99FF"/>
              </a:buClr>
            </a:pPr>
            <a:r>
              <a:rPr lang="en-US" sz="3000" dirty="0">
                <a:solidFill>
                  <a:schemeClr val="bg2"/>
                </a:solidFill>
              </a:rPr>
              <a:t>Acts – Acts 16:30-31</a:t>
            </a:r>
          </a:p>
          <a:p>
            <a:pPr marL="914400" lvl="1" indent="-423863">
              <a:spcBef>
                <a:spcPts val="0"/>
              </a:spcBef>
              <a:spcAft>
                <a:spcPts val="1200"/>
              </a:spcAft>
              <a:buClr>
                <a:srgbClr val="FF99FF"/>
              </a:buClr>
            </a:pPr>
            <a:r>
              <a:rPr lang="en-US" sz="3000" dirty="0">
                <a:solidFill>
                  <a:schemeClr val="bg2"/>
                </a:solidFill>
              </a:rPr>
              <a:t>Paul – Rom. 5:2; 8:23-24; Col. 1:27; Titus 2:13; 2 Cor. 5:8; Philip. 1:21-23; 3:20-21; 4:3; Col. 3:4; 2 Tim. 1:12</a:t>
            </a:r>
          </a:p>
          <a:p>
            <a:pPr marL="914400" lvl="1" indent="-423863">
              <a:spcBef>
                <a:spcPts val="0"/>
              </a:spcBef>
              <a:spcAft>
                <a:spcPts val="1200"/>
              </a:spcAft>
              <a:buClr>
                <a:srgbClr val="FF99FF"/>
              </a:buClr>
            </a:pPr>
            <a:r>
              <a:rPr lang="en-US" sz="3000" dirty="0">
                <a:solidFill>
                  <a:schemeClr val="bg2"/>
                </a:solidFill>
              </a:rPr>
              <a:t>General letters – 1 Pet. 1:3-5; Heb. 2:14-15; 1 John 3:1-2; 5:13 </a:t>
            </a:r>
          </a:p>
        </p:txBody>
      </p:sp>
      <p:pic>
        <p:nvPicPr>
          <p:cNvPr id="1026" name="Picture 2" descr="https://jesusthealmighty.files.wordpress.com/2014/06/free-discipleship-eternal-life.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6025318" y="1821729"/>
            <a:ext cx="2937216" cy="1948993"/>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4"/>
          <p:cNvPicPr>
            <a:picLocks noChangeAspect="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176213" y="163513"/>
            <a:ext cx="8791575" cy="6530975"/>
          </a:xfrm>
          <a:prstGeom prst="rect">
            <a:avLst/>
          </a:prstGeom>
          <a:noFill/>
          <a:ln w="38100">
            <a:solidFill>
              <a:schemeClr val="bg1"/>
            </a:solidFill>
            <a:miter lim="800000"/>
            <a:headEnd/>
            <a:tailEnd/>
          </a:ln>
        </p:spPr>
      </p:pic>
      <p:sp>
        <p:nvSpPr>
          <p:cNvPr id="198659" name="Rectangle 1"/>
          <p:cNvSpPr>
            <a:spLocks noChangeArrowheads="1"/>
          </p:cNvSpPr>
          <p:nvPr/>
        </p:nvSpPr>
        <p:spPr bwMode="auto">
          <a:xfrm>
            <a:off x="533400" y="292762"/>
            <a:ext cx="8077200" cy="3631763"/>
          </a:xfrm>
          <a:prstGeom prst="rect">
            <a:avLst/>
          </a:prstGeom>
          <a:noFill/>
          <a:ln w="28575">
            <a:noFill/>
            <a:miter lim="800000"/>
            <a:headEnd/>
            <a:tailEnd/>
          </a:ln>
        </p:spPr>
        <p:txBody>
          <a:bodyPr>
            <a:spAutoFit/>
          </a:bodyPr>
          <a:lstStyle/>
          <a:p>
            <a:pPr algn="ctr" fontAlgn="base">
              <a:spcBef>
                <a:spcPts val="600"/>
              </a:spcBef>
              <a:spcAft>
                <a:spcPts val="600"/>
              </a:spcAft>
              <a:defRPr/>
            </a:pPr>
            <a:r>
              <a:rPr lang="en-US" altLang="en-US" sz="4000" b="1" dirty="0">
                <a:solidFill>
                  <a:srgbClr val="00FFFF"/>
                </a:solidFill>
                <a:effectLst>
                  <a:outerShdw blurRad="38100" dist="38100" dir="2700000" algn="tl">
                    <a:srgbClr val="000000">
                      <a:alpha val="43137"/>
                    </a:srgbClr>
                  </a:outerShdw>
                </a:effectLst>
                <a:ea typeface="+mj-ea"/>
                <a:cs typeface="+mj-cs"/>
              </a:rPr>
              <a:t>John 5:24 </a:t>
            </a:r>
          </a:p>
          <a:p>
            <a:pPr algn="just">
              <a:spcBef>
                <a:spcPts val="600"/>
              </a:spcBef>
              <a:spcAft>
                <a:spcPts val="600"/>
              </a:spcAft>
            </a:pPr>
            <a:r>
              <a:rPr lang="en-US" altLang="en-US" sz="3600" dirty="0">
                <a:solidFill>
                  <a:schemeClr val="bg1"/>
                </a:solidFill>
              </a:rPr>
              <a:t>“Truly, truly, I say to you, he who hears My word, and </a:t>
            </a:r>
            <a:r>
              <a:rPr lang="en-US" altLang="en-US" sz="3600" u="sng" dirty="0">
                <a:solidFill>
                  <a:srgbClr val="FFFFCC"/>
                </a:solidFill>
              </a:rPr>
              <a:t>believes Him</a:t>
            </a:r>
            <a:r>
              <a:rPr lang="en-US" altLang="en-US" sz="3600" dirty="0">
                <a:solidFill>
                  <a:srgbClr val="FFFFCC"/>
                </a:solidFill>
              </a:rPr>
              <a:t> </a:t>
            </a:r>
            <a:r>
              <a:rPr lang="en-US" altLang="en-US" sz="3600" dirty="0">
                <a:solidFill>
                  <a:schemeClr val="bg1"/>
                </a:solidFill>
              </a:rPr>
              <a:t>who sent Me, </a:t>
            </a:r>
            <a:r>
              <a:rPr lang="en-US" altLang="en-US" sz="3600" u="sng" dirty="0">
                <a:solidFill>
                  <a:srgbClr val="FFFFCC"/>
                </a:solidFill>
              </a:rPr>
              <a:t>has eternal life</a:t>
            </a:r>
            <a:r>
              <a:rPr lang="en-US" altLang="en-US" sz="3600" dirty="0">
                <a:solidFill>
                  <a:schemeClr val="bg1"/>
                </a:solidFill>
              </a:rPr>
              <a:t>, and does not come into judgment, but </a:t>
            </a:r>
            <a:r>
              <a:rPr lang="en-US" altLang="en-US" sz="3600" u="sng" dirty="0">
                <a:solidFill>
                  <a:srgbClr val="FFFFCC"/>
                </a:solidFill>
              </a:rPr>
              <a:t>has passed out</a:t>
            </a:r>
            <a:r>
              <a:rPr lang="en-US" altLang="en-US" sz="3600" dirty="0">
                <a:solidFill>
                  <a:srgbClr val="FFFFCC"/>
                </a:solidFill>
              </a:rPr>
              <a:t> </a:t>
            </a:r>
            <a:r>
              <a:rPr lang="en-US" altLang="en-US" sz="3600" dirty="0">
                <a:solidFill>
                  <a:schemeClr val="bg1"/>
                </a:solidFill>
              </a:rPr>
              <a:t>of death into life.” (NASB)</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861" y="322728"/>
            <a:ext cx="8229600" cy="1289256"/>
          </a:xfrm>
        </p:spPr>
        <p:txBody>
          <a:bodyPr/>
          <a:lstStyle/>
          <a:p>
            <a:r>
              <a:rPr lang="en-US" altLang="en-US" sz="3200" dirty="0">
                <a:solidFill>
                  <a:schemeClr val="bg1"/>
                </a:solidFill>
              </a:rPr>
              <a:t/>
            </a:r>
            <a:br>
              <a:rPr lang="en-US" altLang="en-US" sz="3200" dirty="0">
                <a:solidFill>
                  <a:schemeClr val="bg1"/>
                </a:solidFill>
              </a:rPr>
            </a:br>
            <a:r>
              <a:rPr lang="en-US" altLang="en-US" sz="3600" dirty="0">
                <a:solidFill>
                  <a:srgbClr val="00FFFF"/>
                </a:solidFill>
                <a:effectLst>
                  <a:outerShdw blurRad="38100" dist="38100" dir="2700000" algn="tl">
                    <a:srgbClr val="000000">
                      <a:alpha val="43137"/>
                    </a:srgbClr>
                  </a:outerShdw>
                </a:effectLst>
                <a:latin typeface="+mn-lt"/>
              </a:rPr>
              <a:t>Assurance of Salvation Verses </a:t>
            </a:r>
            <a:br>
              <a:rPr lang="en-US" altLang="en-US" sz="3600" dirty="0">
                <a:solidFill>
                  <a:srgbClr val="00FFFF"/>
                </a:solidFill>
                <a:effectLst>
                  <a:outerShdw blurRad="38100" dist="38100" dir="2700000" algn="tl">
                    <a:srgbClr val="000000">
                      <a:alpha val="43137"/>
                    </a:srgbClr>
                  </a:outerShdw>
                </a:effectLst>
                <a:latin typeface="+mn-lt"/>
              </a:rPr>
            </a:br>
            <a:r>
              <a:rPr lang="en-US" altLang="en-US" sz="3600" dirty="0">
                <a:solidFill>
                  <a:srgbClr val="00FFFF"/>
                </a:solidFill>
                <a:effectLst>
                  <a:outerShdw blurRad="38100" dist="38100" dir="2700000" algn="tl">
                    <a:srgbClr val="000000">
                      <a:alpha val="43137"/>
                    </a:srgbClr>
                  </a:outerShdw>
                </a:effectLst>
                <a:latin typeface="+mn-lt"/>
              </a:rPr>
              <a:t>(1 John 5:14)</a:t>
            </a:r>
            <a:br>
              <a:rPr lang="en-US" altLang="en-US" sz="3600" dirty="0">
                <a:solidFill>
                  <a:srgbClr val="00FFFF"/>
                </a:solidFill>
                <a:effectLst>
                  <a:outerShdw blurRad="38100" dist="38100" dir="2700000" algn="tl">
                    <a:srgbClr val="000000">
                      <a:alpha val="43137"/>
                    </a:srgbClr>
                  </a:outerShdw>
                </a:effectLst>
                <a:latin typeface="+mn-lt"/>
              </a:rPr>
            </a:br>
            <a:endParaRPr lang="en-US" sz="3600" dirty="0">
              <a:solidFill>
                <a:srgbClr val="00FFFF"/>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42421" y="1611984"/>
            <a:ext cx="9059158" cy="5015059"/>
          </a:xfrm>
        </p:spPr>
        <p:txBody>
          <a:bodyPr/>
          <a:lstStyle/>
          <a:p>
            <a:pPr marL="461963" indent="-461963">
              <a:spcBef>
                <a:spcPts val="0"/>
              </a:spcBef>
              <a:spcAft>
                <a:spcPts val="1200"/>
              </a:spcAft>
              <a:buClr>
                <a:srgbClr val="66FFFF"/>
              </a:buClr>
            </a:pPr>
            <a:r>
              <a:rPr lang="en-US" sz="3000" dirty="0">
                <a:solidFill>
                  <a:schemeClr val="bg1"/>
                </a:solidFill>
              </a:rPr>
              <a:t>Biblical examples of assurance</a:t>
            </a:r>
          </a:p>
          <a:p>
            <a:pPr marL="914400" lvl="1" indent="-423863">
              <a:spcBef>
                <a:spcPts val="0"/>
              </a:spcBef>
              <a:spcAft>
                <a:spcPts val="1200"/>
              </a:spcAft>
              <a:buClr>
                <a:srgbClr val="FF99FF"/>
              </a:buClr>
            </a:pPr>
            <a:r>
              <a:rPr lang="en-US" sz="3000" dirty="0">
                <a:solidFill>
                  <a:schemeClr val="bg2"/>
                </a:solidFill>
              </a:rPr>
              <a:t>OT – Job 19:25-26; Ps. 23:6</a:t>
            </a:r>
          </a:p>
          <a:p>
            <a:pPr marL="914400" lvl="1" indent="-423863">
              <a:spcBef>
                <a:spcPts val="0"/>
              </a:spcBef>
              <a:spcAft>
                <a:spcPts val="1200"/>
              </a:spcAft>
              <a:buClr>
                <a:srgbClr val="FF99FF"/>
              </a:buClr>
            </a:pPr>
            <a:r>
              <a:rPr lang="en-US" sz="3000" dirty="0">
                <a:solidFill>
                  <a:schemeClr val="bg2"/>
                </a:solidFill>
              </a:rPr>
              <a:t>Gospels – John 5:24; 6:47</a:t>
            </a:r>
          </a:p>
          <a:p>
            <a:pPr marL="914400" lvl="1" indent="-423863">
              <a:spcBef>
                <a:spcPts val="0"/>
              </a:spcBef>
              <a:spcAft>
                <a:spcPts val="1200"/>
              </a:spcAft>
              <a:buClr>
                <a:srgbClr val="FF99FF"/>
              </a:buClr>
            </a:pPr>
            <a:r>
              <a:rPr lang="en-US" sz="3000" b="1" u="sng" dirty="0">
                <a:solidFill>
                  <a:srgbClr val="FFFFCC"/>
                </a:solidFill>
              </a:rPr>
              <a:t>Acts – Acts 16:30-31</a:t>
            </a:r>
          </a:p>
          <a:p>
            <a:pPr marL="914400" lvl="1" indent="-423863">
              <a:spcBef>
                <a:spcPts val="0"/>
              </a:spcBef>
              <a:spcAft>
                <a:spcPts val="1200"/>
              </a:spcAft>
              <a:buClr>
                <a:srgbClr val="FF99FF"/>
              </a:buClr>
            </a:pPr>
            <a:r>
              <a:rPr lang="en-US" sz="3000" dirty="0">
                <a:solidFill>
                  <a:schemeClr val="bg2"/>
                </a:solidFill>
              </a:rPr>
              <a:t>Paul – Rom. 5:2; 8:23-24; Col. 1:27; Titus 2:13; 2 Cor. 5:8; Philip. 1:21-23; 3:20-21; 4:3; Col. 3:4; 2 Tim. 1:12</a:t>
            </a:r>
          </a:p>
          <a:p>
            <a:pPr marL="914400" lvl="1" indent="-423863">
              <a:spcBef>
                <a:spcPts val="0"/>
              </a:spcBef>
              <a:spcAft>
                <a:spcPts val="1200"/>
              </a:spcAft>
              <a:buClr>
                <a:srgbClr val="FF99FF"/>
              </a:buClr>
            </a:pPr>
            <a:r>
              <a:rPr lang="en-US" sz="3000" dirty="0">
                <a:solidFill>
                  <a:schemeClr val="bg2"/>
                </a:solidFill>
              </a:rPr>
              <a:t>General letters – 1 Pet. 1:3-5; Heb. 2:14-15; 1 John 3:1-2; 5:13 </a:t>
            </a:r>
          </a:p>
        </p:txBody>
      </p:sp>
      <p:pic>
        <p:nvPicPr>
          <p:cNvPr id="1026" name="Picture 2" descr="https://jesusthealmighty.files.wordpress.com/2014/06/free-discipleship-eternal-life.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6025318" y="1821729"/>
            <a:ext cx="2937216" cy="1948993"/>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861" y="322728"/>
            <a:ext cx="8229600" cy="1289256"/>
          </a:xfrm>
        </p:spPr>
        <p:txBody>
          <a:bodyPr/>
          <a:lstStyle/>
          <a:p>
            <a:r>
              <a:rPr lang="en-US" altLang="en-US" sz="3200" dirty="0">
                <a:solidFill>
                  <a:schemeClr val="bg1"/>
                </a:solidFill>
              </a:rPr>
              <a:t/>
            </a:r>
            <a:br>
              <a:rPr lang="en-US" altLang="en-US" sz="3200" dirty="0">
                <a:solidFill>
                  <a:schemeClr val="bg1"/>
                </a:solidFill>
              </a:rPr>
            </a:br>
            <a:r>
              <a:rPr lang="en-US" altLang="en-US" sz="3600" dirty="0">
                <a:solidFill>
                  <a:srgbClr val="00FFFF"/>
                </a:solidFill>
                <a:effectLst>
                  <a:outerShdw blurRad="38100" dist="38100" dir="2700000" algn="tl">
                    <a:srgbClr val="000000">
                      <a:alpha val="43137"/>
                    </a:srgbClr>
                  </a:outerShdw>
                </a:effectLst>
                <a:latin typeface="+mn-lt"/>
              </a:rPr>
              <a:t>Assurance of Salvation Verses </a:t>
            </a:r>
            <a:br>
              <a:rPr lang="en-US" altLang="en-US" sz="3600" dirty="0">
                <a:solidFill>
                  <a:srgbClr val="00FFFF"/>
                </a:solidFill>
                <a:effectLst>
                  <a:outerShdw blurRad="38100" dist="38100" dir="2700000" algn="tl">
                    <a:srgbClr val="000000">
                      <a:alpha val="43137"/>
                    </a:srgbClr>
                  </a:outerShdw>
                </a:effectLst>
                <a:latin typeface="+mn-lt"/>
              </a:rPr>
            </a:br>
            <a:r>
              <a:rPr lang="en-US" altLang="en-US" sz="3600" dirty="0">
                <a:solidFill>
                  <a:srgbClr val="00FFFF"/>
                </a:solidFill>
                <a:effectLst>
                  <a:outerShdw blurRad="38100" dist="38100" dir="2700000" algn="tl">
                    <a:srgbClr val="000000">
                      <a:alpha val="43137"/>
                    </a:srgbClr>
                  </a:outerShdw>
                </a:effectLst>
                <a:latin typeface="+mn-lt"/>
              </a:rPr>
              <a:t>(1 John 5:14)</a:t>
            </a:r>
            <a:br>
              <a:rPr lang="en-US" altLang="en-US" sz="3600" dirty="0">
                <a:solidFill>
                  <a:srgbClr val="00FFFF"/>
                </a:solidFill>
                <a:effectLst>
                  <a:outerShdw blurRad="38100" dist="38100" dir="2700000" algn="tl">
                    <a:srgbClr val="000000">
                      <a:alpha val="43137"/>
                    </a:srgbClr>
                  </a:outerShdw>
                </a:effectLst>
                <a:latin typeface="+mn-lt"/>
              </a:rPr>
            </a:br>
            <a:endParaRPr lang="en-US" sz="3600" dirty="0">
              <a:solidFill>
                <a:srgbClr val="00FFFF"/>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42421" y="1611984"/>
            <a:ext cx="9059158" cy="5015059"/>
          </a:xfrm>
        </p:spPr>
        <p:txBody>
          <a:bodyPr/>
          <a:lstStyle/>
          <a:p>
            <a:pPr marL="461963" indent="-461963">
              <a:spcBef>
                <a:spcPts val="0"/>
              </a:spcBef>
              <a:spcAft>
                <a:spcPts val="1200"/>
              </a:spcAft>
              <a:buClr>
                <a:srgbClr val="66FFFF"/>
              </a:buClr>
            </a:pPr>
            <a:r>
              <a:rPr lang="en-US" sz="3000" dirty="0">
                <a:solidFill>
                  <a:schemeClr val="bg1"/>
                </a:solidFill>
              </a:rPr>
              <a:t>Biblical examples of assurance</a:t>
            </a:r>
          </a:p>
          <a:p>
            <a:pPr marL="914400" lvl="1" indent="-423863">
              <a:spcBef>
                <a:spcPts val="0"/>
              </a:spcBef>
              <a:spcAft>
                <a:spcPts val="1200"/>
              </a:spcAft>
              <a:buClr>
                <a:srgbClr val="FF99FF"/>
              </a:buClr>
            </a:pPr>
            <a:r>
              <a:rPr lang="en-US" sz="3000" dirty="0">
                <a:solidFill>
                  <a:schemeClr val="bg2"/>
                </a:solidFill>
              </a:rPr>
              <a:t>OT – Job 19:25-26; Ps. 23:6</a:t>
            </a:r>
          </a:p>
          <a:p>
            <a:pPr marL="914400" lvl="1" indent="-423863">
              <a:spcBef>
                <a:spcPts val="0"/>
              </a:spcBef>
              <a:spcAft>
                <a:spcPts val="1200"/>
              </a:spcAft>
              <a:buClr>
                <a:srgbClr val="FF99FF"/>
              </a:buClr>
            </a:pPr>
            <a:r>
              <a:rPr lang="en-US" sz="3000" dirty="0">
                <a:solidFill>
                  <a:schemeClr val="bg2"/>
                </a:solidFill>
              </a:rPr>
              <a:t>Gospels – John 5:24; 6:47</a:t>
            </a:r>
          </a:p>
          <a:p>
            <a:pPr marL="914400" lvl="1" indent="-423863">
              <a:spcBef>
                <a:spcPts val="0"/>
              </a:spcBef>
              <a:spcAft>
                <a:spcPts val="1200"/>
              </a:spcAft>
              <a:buClr>
                <a:srgbClr val="FF99FF"/>
              </a:buClr>
            </a:pPr>
            <a:r>
              <a:rPr lang="en-US" sz="3000" dirty="0">
                <a:solidFill>
                  <a:schemeClr val="bg2"/>
                </a:solidFill>
              </a:rPr>
              <a:t>Acts – Acts 16:30-31</a:t>
            </a:r>
          </a:p>
          <a:p>
            <a:pPr marL="914400" lvl="1" indent="-423863">
              <a:spcBef>
                <a:spcPts val="0"/>
              </a:spcBef>
              <a:spcAft>
                <a:spcPts val="1200"/>
              </a:spcAft>
              <a:buClr>
                <a:srgbClr val="FF99FF"/>
              </a:buClr>
            </a:pPr>
            <a:r>
              <a:rPr lang="en-US" sz="3000" b="1" u="sng" dirty="0">
                <a:solidFill>
                  <a:srgbClr val="FFFFCC"/>
                </a:solidFill>
              </a:rPr>
              <a:t>Paul – Rom. 5:2; 8:23-24; Col. 1:27; Titus 2:13; 2 Cor. 5:8; Philip. </a:t>
            </a:r>
            <a:r>
              <a:rPr lang="en-US" sz="3000" b="1" u="sng" dirty="0" smtClean="0">
                <a:solidFill>
                  <a:srgbClr val="FFFFCC"/>
                </a:solidFill>
              </a:rPr>
              <a:t>1:20-23</a:t>
            </a:r>
            <a:r>
              <a:rPr lang="en-US" sz="3000" b="1" u="sng" dirty="0">
                <a:solidFill>
                  <a:srgbClr val="FFFFCC"/>
                </a:solidFill>
              </a:rPr>
              <a:t>; 3:20-21; 4:3; Col. 3:4; 2 Tim. 1:12</a:t>
            </a:r>
          </a:p>
          <a:p>
            <a:pPr marL="914400" lvl="1" indent="-423863">
              <a:spcBef>
                <a:spcPts val="0"/>
              </a:spcBef>
              <a:spcAft>
                <a:spcPts val="1200"/>
              </a:spcAft>
              <a:buClr>
                <a:srgbClr val="FF99FF"/>
              </a:buClr>
            </a:pPr>
            <a:r>
              <a:rPr lang="en-US" sz="3000" dirty="0">
                <a:solidFill>
                  <a:schemeClr val="bg2"/>
                </a:solidFill>
              </a:rPr>
              <a:t>General letters – 1 Pet. 1:3-5; Heb. 2:14-15; 1 John 3:1-2; 5:13 </a:t>
            </a:r>
          </a:p>
        </p:txBody>
      </p:sp>
      <p:pic>
        <p:nvPicPr>
          <p:cNvPr id="1026" name="Picture 2" descr="https://jesusthealmighty.files.wordpress.com/2014/06/free-discipleship-eternal-life.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6025318" y="1821729"/>
            <a:ext cx="2937216" cy="1948993"/>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2953753" y="272720"/>
            <a:ext cx="3236495" cy="774032"/>
          </a:xfrm>
        </p:spPr>
        <p:txBody>
          <a:bodyPr/>
          <a:lstStyle/>
          <a:p>
            <a:pPr>
              <a:defRPr/>
            </a:pPr>
            <a:r>
              <a:rPr lang="en-US" altLang="en-US" dirty="0">
                <a:solidFill>
                  <a:srgbClr val="00FFFF"/>
                </a:solidFill>
                <a:effectLst>
                  <a:outerShdw blurRad="38100" dist="38100" dir="2700000" algn="tl">
                    <a:srgbClr val="000000">
                      <a:alpha val="43137"/>
                    </a:srgbClr>
                  </a:outerShdw>
                </a:effectLst>
                <a:latin typeface="+mn-lt"/>
              </a:rPr>
              <a:t>Biblical Hope</a:t>
            </a:r>
          </a:p>
        </p:txBody>
      </p:sp>
      <p:sp>
        <p:nvSpPr>
          <p:cNvPr id="11267" name="Content Placeholder 2"/>
          <p:cNvSpPr>
            <a:spLocks noGrp="1"/>
          </p:cNvSpPr>
          <p:nvPr>
            <p:ph idx="1"/>
          </p:nvPr>
        </p:nvSpPr>
        <p:spPr>
          <a:xfrm>
            <a:off x="156407" y="1143000"/>
            <a:ext cx="5161551" cy="5105400"/>
          </a:xfrm>
        </p:spPr>
        <p:txBody>
          <a:bodyPr>
            <a:noAutofit/>
          </a:bodyPr>
          <a:lstStyle/>
          <a:p>
            <a:pPr marL="0" indent="0" algn="just" fontAlgn="auto">
              <a:lnSpc>
                <a:spcPct val="120000"/>
              </a:lnSpc>
              <a:spcBef>
                <a:spcPts val="0"/>
              </a:spcBef>
              <a:spcAft>
                <a:spcPts val="2400"/>
              </a:spcAft>
              <a:buNone/>
              <a:defRPr/>
            </a:pPr>
            <a:r>
              <a:rPr lang="el-GR" b="1" dirty="0" err="1">
                <a:solidFill>
                  <a:srgbClr val="FFFFCC"/>
                </a:solidFill>
                <a:cs typeface="Times New Roman" pitchFamily="18" charset="0"/>
              </a:rPr>
              <a:t>ἐλπίς</a:t>
            </a:r>
            <a:r>
              <a:rPr lang="en-US" b="1" dirty="0">
                <a:solidFill>
                  <a:srgbClr val="FFFFCC"/>
                </a:solidFill>
                <a:cs typeface="Times New Roman" pitchFamily="18" charset="0"/>
              </a:rPr>
              <a:t> </a:t>
            </a:r>
            <a:r>
              <a:rPr lang="en-US" b="1" dirty="0" err="1">
                <a:solidFill>
                  <a:srgbClr val="FFFFCC"/>
                </a:solidFill>
                <a:cs typeface="Times New Roman" pitchFamily="18" charset="0"/>
              </a:rPr>
              <a:t>elpís</a:t>
            </a:r>
            <a:r>
              <a:rPr lang="en-US" b="1" dirty="0">
                <a:solidFill>
                  <a:srgbClr val="FFFFCC"/>
                </a:solidFill>
                <a:cs typeface="Times New Roman" pitchFamily="18" charset="0"/>
              </a:rPr>
              <a:t> </a:t>
            </a:r>
            <a:r>
              <a:rPr lang="en-US" dirty="0">
                <a:solidFill>
                  <a:schemeClr val="bg1"/>
                </a:solidFill>
                <a:cs typeface="Times New Roman" pitchFamily="18" charset="0"/>
              </a:rPr>
              <a:t>– Not anxious wishing or uncertainty but rather confident assurance of something yet future. </a:t>
            </a:r>
          </a:p>
          <a:p>
            <a:pPr marL="0" indent="0" algn="just" fontAlgn="auto">
              <a:lnSpc>
                <a:spcPct val="120000"/>
              </a:lnSpc>
              <a:spcBef>
                <a:spcPts val="0"/>
              </a:spcBef>
              <a:spcAft>
                <a:spcPts val="2400"/>
              </a:spcAft>
              <a:buFont typeface="Arial" panose="020B0604020202020204" pitchFamily="34" charset="0"/>
              <a:buNone/>
              <a:defRPr/>
            </a:pPr>
            <a:r>
              <a:rPr lang="en-US" dirty="0">
                <a:solidFill>
                  <a:schemeClr val="bg1"/>
                </a:solidFill>
                <a:cs typeface="Times New Roman" pitchFamily="18" charset="0"/>
              </a:rPr>
              <a:t>Not an “I hope so” mentality but rather an “I know so” mindset.</a:t>
            </a:r>
          </a:p>
        </p:txBody>
      </p:sp>
      <p:pic>
        <p:nvPicPr>
          <p:cNvPr id="1026" name="Picture 2" descr="https://s-media-cache-ak0.pinimg.com/736x/4e/a5/18/4ea518fa6fed60a460ec07e3b97c4b8a.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5799215" y="1418393"/>
            <a:ext cx="3177669" cy="3177669"/>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861" y="322728"/>
            <a:ext cx="8229600" cy="1289256"/>
          </a:xfrm>
        </p:spPr>
        <p:txBody>
          <a:bodyPr/>
          <a:lstStyle/>
          <a:p>
            <a:r>
              <a:rPr lang="en-US" altLang="en-US" sz="3200" dirty="0">
                <a:solidFill>
                  <a:schemeClr val="bg1"/>
                </a:solidFill>
              </a:rPr>
              <a:t/>
            </a:r>
            <a:br>
              <a:rPr lang="en-US" altLang="en-US" sz="3200" dirty="0">
                <a:solidFill>
                  <a:schemeClr val="bg1"/>
                </a:solidFill>
              </a:rPr>
            </a:br>
            <a:r>
              <a:rPr lang="en-US" altLang="en-US" sz="3600" dirty="0">
                <a:solidFill>
                  <a:srgbClr val="00FFFF"/>
                </a:solidFill>
                <a:effectLst>
                  <a:outerShdw blurRad="38100" dist="38100" dir="2700000" algn="tl">
                    <a:srgbClr val="000000">
                      <a:alpha val="43137"/>
                    </a:srgbClr>
                  </a:outerShdw>
                </a:effectLst>
                <a:latin typeface="+mn-lt"/>
              </a:rPr>
              <a:t>Assurance of Salvation Verses </a:t>
            </a:r>
            <a:br>
              <a:rPr lang="en-US" altLang="en-US" sz="3600" dirty="0">
                <a:solidFill>
                  <a:srgbClr val="00FFFF"/>
                </a:solidFill>
                <a:effectLst>
                  <a:outerShdw blurRad="38100" dist="38100" dir="2700000" algn="tl">
                    <a:srgbClr val="000000">
                      <a:alpha val="43137"/>
                    </a:srgbClr>
                  </a:outerShdw>
                </a:effectLst>
                <a:latin typeface="+mn-lt"/>
              </a:rPr>
            </a:br>
            <a:r>
              <a:rPr lang="en-US" altLang="en-US" sz="3600" dirty="0">
                <a:solidFill>
                  <a:srgbClr val="00FFFF"/>
                </a:solidFill>
                <a:effectLst>
                  <a:outerShdw blurRad="38100" dist="38100" dir="2700000" algn="tl">
                    <a:srgbClr val="000000">
                      <a:alpha val="43137"/>
                    </a:srgbClr>
                  </a:outerShdw>
                </a:effectLst>
                <a:latin typeface="+mn-lt"/>
              </a:rPr>
              <a:t>(1 John 5:14)</a:t>
            </a:r>
            <a:br>
              <a:rPr lang="en-US" altLang="en-US" sz="3600" dirty="0">
                <a:solidFill>
                  <a:srgbClr val="00FFFF"/>
                </a:solidFill>
                <a:effectLst>
                  <a:outerShdw blurRad="38100" dist="38100" dir="2700000" algn="tl">
                    <a:srgbClr val="000000">
                      <a:alpha val="43137"/>
                    </a:srgbClr>
                  </a:outerShdw>
                </a:effectLst>
                <a:latin typeface="+mn-lt"/>
              </a:rPr>
            </a:br>
            <a:endParaRPr lang="en-US" sz="3600" dirty="0">
              <a:solidFill>
                <a:srgbClr val="00FFFF"/>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42421" y="1611984"/>
            <a:ext cx="9059158" cy="5015059"/>
          </a:xfrm>
        </p:spPr>
        <p:txBody>
          <a:bodyPr/>
          <a:lstStyle/>
          <a:p>
            <a:pPr marL="461963" indent="-461963">
              <a:spcBef>
                <a:spcPts val="0"/>
              </a:spcBef>
              <a:spcAft>
                <a:spcPts val="1200"/>
              </a:spcAft>
              <a:buClr>
                <a:srgbClr val="66FFFF"/>
              </a:buClr>
            </a:pPr>
            <a:r>
              <a:rPr lang="en-US" sz="3000" dirty="0">
                <a:solidFill>
                  <a:schemeClr val="bg1"/>
                </a:solidFill>
              </a:rPr>
              <a:t>Biblical examples of assurance</a:t>
            </a:r>
          </a:p>
          <a:p>
            <a:pPr marL="914400" lvl="1" indent="-423863">
              <a:spcBef>
                <a:spcPts val="0"/>
              </a:spcBef>
              <a:spcAft>
                <a:spcPts val="1200"/>
              </a:spcAft>
              <a:buClr>
                <a:srgbClr val="FF99FF"/>
              </a:buClr>
            </a:pPr>
            <a:r>
              <a:rPr lang="en-US" sz="3000" dirty="0">
                <a:solidFill>
                  <a:schemeClr val="bg2"/>
                </a:solidFill>
              </a:rPr>
              <a:t>OT – Job 19:25-26; Ps. 23:6</a:t>
            </a:r>
          </a:p>
          <a:p>
            <a:pPr marL="914400" lvl="1" indent="-423863">
              <a:spcBef>
                <a:spcPts val="0"/>
              </a:spcBef>
              <a:spcAft>
                <a:spcPts val="1200"/>
              </a:spcAft>
              <a:buClr>
                <a:srgbClr val="FF99FF"/>
              </a:buClr>
            </a:pPr>
            <a:r>
              <a:rPr lang="en-US" sz="3000" dirty="0">
                <a:solidFill>
                  <a:schemeClr val="bg2"/>
                </a:solidFill>
              </a:rPr>
              <a:t>Gospels – John 5:24; 6:47</a:t>
            </a:r>
          </a:p>
          <a:p>
            <a:pPr marL="914400" lvl="1" indent="-423863">
              <a:spcBef>
                <a:spcPts val="0"/>
              </a:spcBef>
              <a:spcAft>
                <a:spcPts val="1200"/>
              </a:spcAft>
              <a:buClr>
                <a:srgbClr val="FF99FF"/>
              </a:buClr>
            </a:pPr>
            <a:r>
              <a:rPr lang="en-US" sz="3000" dirty="0">
                <a:solidFill>
                  <a:schemeClr val="bg2"/>
                </a:solidFill>
              </a:rPr>
              <a:t>Acts – Acts 16:30-31</a:t>
            </a:r>
          </a:p>
          <a:p>
            <a:pPr marL="914400" lvl="1" indent="-423863">
              <a:spcBef>
                <a:spcPts val="0"/>
              </a:spcBef>
              <a:spcAft>
                <a:spcPts val="1200"/>
              </a:spcAft>
              <a:buClr>
                <a:srgbClr val="FF99FF"/>
              </a:buClr>
            </a:pPr>
            <a:r>
              <a:rPr lang="en-US" sz="3000" dirty="0">
                <a:solidFill>
                  <a:schemeClr val="bg2"/>
                </a:solidFill>
              </a:rPr>
              <a:t>Paul – Rom. 5:2; 8:23-24; Col. 1:27; Titus 2:13; 2 Cor. 5:8; Philip. 1:21-23; 3:20-21; 4:3; Col. 3:4; 2 Tim. 1:12</a:t>
            </a:r>
          </a:p>
          <a:p>
            <a:pPr marL="914400" lvl="1" indent="-423863">
              <a:spcBef>
                <a:spcPts val="0"/>
              </a:spcBef>
              <a:spcAft>
                <a:spcPts val="1200"/>
              </a:spcAft>
              <a:buClr>
                <a:srgbClr val="FF99FF"/>
              </a:buClr>
            </a:pPr>
            <a:r>
              <a:rPr lang="en-US" sz="3000" b="1" u="sng" dirty="0">
                <a:solidFill>
                  <a:srgbClr val="FFFFCC"/>
                </a:solidFill>
              </a:rPr>
              <a:t>General letters – 1 Pet. 1:3-5; Heb. 2:14-15; 1 John 3:1-2; 5:13 </a:t>
            </a:r>
          </a:p>
        </p:txBody>
      </p:sp>
      <p:pic>
        <p:nvPicPr>
          <p:cNvPr id="1026" name="Picture 2" descr="https://jesusthealmighty.files.wordpress.com/2014/06/free-discipleship-eternal-life.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6025318" y="1821729"/>
            <a:ext cx="2937216" cy="1948993"/>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4"/>
          <p:cNvPicPr>
            <a:picLocks noChangeAspect="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176213" y="163513"/>
            <a:ext cx="8791575" cy="6530975"/>
          </a:xfrm>
          <a:prstGeom prst="rect">
            <a:avLst/>
          </a:prstGeom>
          <a:noFill/>
          <a:ln w="38100">
            <a:solidFill>
              <a:schemeClr val="bg1"/>
            </a:solidFill>
            <a:miter lim="800000"/>
            <a:headEnd/>
            <a:tailEnd/>
          </a:ln>
        </p:spPr>
      </p:pic>
      <p:sp>
        <p:nvSpPr>
          <p:cNvPr id="198659" name="Rectangle 1"/>
          <p:cNvSpPr>
            <a:spLocks noChangeArrowheads="1"/>
          </p:cNvSpPr>
          <p:nvPr/>
        </p:nvSpPr>
        <p:spPr bwMode="auto">
          <a:xfrm>
            <a:off x="533400" y="292762"/>
            <a:ext cx="8077200" cy="3077766"/>
          </a:xfrm>
          <a:prstGeom prst="rect">
            <a:avLst/>
          </a:prstGeom>
          <a:noFill/>
          <a:ln w="28575">
            <a:noFill/>
            <a:miter lim="800000"/>
            <a:headEnd/>
            <a:tailEnd/>
          </a:ln>
        </p:spPr>
        <p:txBody>
          <a:bodyPr>
            <a:spAutoFit/>
          </a:bodyPr>
          <a:lstStyle/>
          <a:p>
            <a:pPr algn="ctr" fontAlgn="base">
              <a:spcBef>
                <a:spcPts val="600"/>
              </a:spcBef>
              <a:spcAft>
                <a:spcPts val="600"/>
              </a:spcAft>
              <a:defRPr/>
            </a:pPr>
            <a:r>
              <a:rPr lang="en-US" altLang="en-US" sz="4000" b="1" dirty="0">
                <a:solidFill>
                  <a:srgbClr val="00FFFF"/>
                </a:solidFill>
                <a:effectLst>
                  <a:outerShdw blurRad="38100" dist="38100" dir="2700000" algn="tl">
                    <a:srgbClr val="000000">
                      <a:alpha val="43137"/>
                    </a:srgbClr>
                  </a:outerShdw>
                </a:effectLst>
                <a:ea typeface="+mj-ea"/>
                <a:cs typeface="+mj-cs"/>
              </a:rPr>
              <a:t>1 John 5:13 </a:t>
            </a:r>
          </a:p>
          <a:p>
            <a:pPr algn="just">
              <a:spcBef>
                <a:spcPts val="600"/>
              </a:spcBef>
              <a:spcAft>
                <a:spcPts val="600"/>
              </a:spcAft>
            </a:pPr>
            <a:r>
              <a:rPr lang="en-US" altLang="en-US" sz="3600" dirty="0">
                <a:solidFill>
                  <a:schemeClr val="bg1"/>
                </a:solidFill>
              </a:rPr>
              <a:t>“</a:t>
            </a:r>
            <a:r>
              <a:rPr lang="en-US" sz="3600" dirty="0">
                <a:solidFill>
                  <a:schemeClr val="bg1"/>
                </a:solidFill>
              </a:rPr>
              <a:t>These things I have </a:t>
            </a:r>
            <a:r>
              <a:rPr lang="en-US" sz="3600" b="1" u="sng" dirty="0">
                <a:solidFill>
                  <a:srgbClr val="FFFFCC"/>
                </a:solidFill>
              </a:rPr>
              <a:t>written</a:t>
            </a:r>
            <a:r>
              <a:rPr lang="en-US" sz="3600" dirty="0">
                <a:solidFill>
                  <a:schemeClr val="bg1"/>
                </a:solidFill>
              </a:rPr>
              <a:t> to </a:t>
            </a:r>
            <a:r>
              <a:rPr lang="en-US" sz="3600" b="1" u="sng" dirty="0">
                <a:solidFill>
                  <a:srgbClr val="FFFFCC"/>
                </a:solidFill>
              </a:rPr>
              <a:t>you</a:t>
            </a:r>
            <a:r>
              <a:rPr lang="en-US" sz="3600" dirty="0">
                <a:solidFill>
                  <a:schemeClr val="bg1"/>
                </a:solidFill>
              </a:rPr>
              <a:t> who believe in the name of the Son of God, so that you may </a:t>
            </a:r>
            <a:r>
              <a:rPr lang="en-US" sz="3600" b="1" u="sng" dirty="0">
                <a:solidFill>
                  <a:srgbClr val="FFFFCC"/>
                </a:solidFill>
              </a:rPr>
              <a:t>know</a:t>
            </a:r>
            <a:r>
              <a:rPr lang="en-US" sz="3600" dirty="0">
                <a:solidFill>
                  <a:schemeClr val="bg1"/>
                </a:solidFill>
              </a:rPr>
              <a:t> that you </a:t>
            </a:r>
            <a:r>
              <a:rPr lang="en-US" sz="3600" b="1" u="sng" dirty="0">
                <a:solidFill>
                  <a:srgbClr val="FFFFCC"/>
                </a:solidFill>
              </a:rPr>
              <a:t>have</a:t>
            </a:r>
            <a:r>
              <a:rPr lang="en-US" sz="3600" dirty="0">
                <a:solidFill>
                  <a:schemeClr val="bg1"/>
                </a:solidFill>
              </a:rPr>
              <a:t> eternal life.”</a:t>
            </a:r>
            <a:r>
              <a:rPr lang="en-US" altLang="en-US" sz="3600" dirty="0">
                <a:solidFill>
                  <a:schemeClr val="bg1"/>
                </a:solidFill>
              </a:rPr>
              <a:t> (NASB)</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167951" y="1607270"/>
            <a:ext cx="8714792" cy="5000920"/>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2600" dirty="0">
                <a:solidFill>
                  <a:schemeClr val="bg1"/>
                </a:solidFill>
              </a:rPr>
              <a:t>“In the first chapter of Numbers we are told that only those Israelites who could </a:t>
            </a:r>
            <a:r>
              <a:rPr lang="en-US" sz="2600" dirty="0" smtClean="0">
                <a:solidFill>
                  <a:schemeClr val="bg1"/>
                </a:solidFill>
              </a:rPr>
              <a:t>‘declare </a:t>
            </a:r>
            <a:r>
              <a:rPr lang="en-US" sz="2600" dirty="0">
                <a:solidFill>
                  <a:schemeClr val="bg1"/>
                </a:solidFill>
              </a:rPr>
              <a:t>their </a:t>
            </a:r>
            <a:r>
              <a:rPr lang="en-US" sz="2600" dirty="0" smtClean="0">
                <a:solidFill>
                  <a:schemeClr val="bg1"/>
                </a:solidFill>
              </a:rPr>
              <a:t>pedigree’ </a:t>
            </a:r>
            <a:r>
              <a:rPr lang="en-US" sz="2600" dirty="0">
                <a:solidFill>
                  <a:schemeClr val="bg1"/>
                </a:solidFill>
              </a:rPr>
              <a:t>might be numbered among the men of war; and in the second chapter of Ezra no one who could not </a:t>
            </a:r>
            <a:r>
              <a:rPr lang="en-US" sz="2600" dirty="0" smtClean="0">
                <a:solidFill>
                  <a:schemeClr val="bg1"/>
                </a:solidFill>
              </a:rPr>
              <a:t>‘find </a:t>
            </a:r>
            <a:r>
              <a:rPr lang="en-US" sz="2600" dirty="0">
                <a:solidFill>
                  <a:schemeClr val="bg1"/>
                </a:solidFill>
              </a:rPr>
              <a:t>his </a:t>
            </a:r>
            <a:r>
              <a:rPr lang="en-US" sz="2600" dirty="0" smtClean="0">
                <a:solidFill>
                  <a:schemeClr val="bg1"/>
                </a:solidFill>
              </a:rPr>
              <a:t>register’ </a:t>
            </a:r>
            <a:r>
              <a:rPr lang="en-US" sz="2600" dirty="0">
                <a:solidFill>
                  <a:schemeClr val="bg1"/>
                </a:solidFill>
              </a:rPr>
              <a:t>and ‘reckon his genealogy,’ was allowed to exercise the office of priest. Any doubts and uncertainties on these points made them ‘as polluted,’ and consequently unfit to serve (see Num. 1:2, 17, 18; 2:2; Ezra 2:62, 63). I believe the same thing is also true of Christians now. We can neither be numbered among the Lord's soldiers, nor enter into priestly relations with Him, until we also can ‘declare our pedigree’ as children of God, and ‘reckon our genealogy’ as being born of Him.”</a:t>
            </a:r>
          </a:p>
        </p:txBody>
      </p:sp>
      <p:sp>
        <p:nvSpPr>
          <p:cNvPr id="6" name="Rectangle 2"/>
          <p:cNvSpPr>
            <a:spLocks noChangeArrowheads="1"/>
          </p:cNvSpPr>
          <p:nvPr/>
        </p:nvSpPr>
        <p:spPr bwMode="auto">
          <a:xfrm>
            <a:off x="2379595" y="235670"/>
            <a:ext cx="4384811" cy="1257228"/>
          </a:xfrm>
          <a:prstGeom prst="rect">
            <a:avLst/>
          </a:prstGeom>
          <a:noFill/>
          <a:ln w="9525">
            <a:noFill/>
            <a:miter lim="800000"/>
            <a:headEnd/>
            <a:tailEnd/>
          </a:ln>
          <a:effectLst/>
        </p:spPr>
        <p:txBody>
          <a:bodyPr anchor="ctr"/>
          <a:lstStyle/>
          <a:p>
            <a:pPr algn="ctr">
              <a:defRPr/>
            </a:pPr>
            <a:r>
              <a:rPr lang="en-US" sz="3600" dirty="0">
                <a:solidFill>
                  <a:srgbClr val="00FFFF"/>
                </a:solidFill>
                <a:effectLst>
                  <a:outerShdw blurRad="38100" dist="38100" dir="2700000" algn="tl">
                    <a:srgbClr val="000000">
                      <a:alpha val="43137"/>
                    </a:srgbClr>
                  </a:outerShdw>
                </a:effectLst>
                <a:ea typeface="+mj-ea"/>
                <a:cs typeface="+mj-cs"/>
              </a:rPr>
              <a:t>Hannah </a:t>
            </a:r>
            <a:r>
              <a:rPr lang="en-US" sz="3600" dirty="0" err="1">
                <a:solidFill>
                  <a:srgbClr val="00FFFF"/>
                </a:solidFill>
                <a:effectLst>
                  <a:outerShdw blurRad="38100" dist="38100" dir="2700000" algn="tl">
                    <a:srgbClr val="000000">
                      <a:alpha val="43137"/>
                    </a:srgbClr>
                  </a:outerShdw>
                </a:effectLst>
                <a:ea typeface="+mj-ea"/>
                <a:cs typeface="+mj-cs"/>
              </a:rPr>
              <a:t>Whitall</a:t>
            </a:r>
            <a:r>
              <a:rPr lang="en-US" sz="3600" dirty="0">
                <a:solidFill>
                  <a:srgbClr val="00FFFF"/>
                </a:solidFill>
                <a:effectLst>
                  <a:outerShdw blurRad="38100" dist="38100" dir="2700000" algn="tl">
                    <a:srgbClr val="000000">
                      <a:alpha val="43137"/>
                    </a:srgbClr>
                  </a:outerShdw>
                </a:effectLst>
                <a:ea typeface="+mj-ea"/>
                <a:cs typeface="+mj-cs"/>
              </a:rPr>
              <a:t> Smith</a:t>
            </a:r>
          </a:p>
          <a:p>
            <a:pPr algn="ctr">
              <a:defRPr/>
            </a:pPr>
            <a:r>
              <a:rPr lang="en-US" sz="2400" kern="0" dirty="0">
                <a:solidFill>
                  <a:schemeClr val="bg1"/>
                </a:solidFill>
              </a:rPr>
              <a:t> </a:t>
            </a:r>
            <a:r>
              <a:rPr lang="en-US" i="1" kern="0" dirty="0">
                <a:solidFill>
                  <a:schemeClr val="bg1"/>
                </a:solidFill>
              </a:rPr>
              <a:t>Every-Day Religion: The Common Sense Teaching of the Bible </a:t>
            </a:r>
            <a:r>
              <a:rPr lang="en-US" kern="0" dirty="0">
                <a:solidFill>
                  <a:schemeClr val="bg1"/>
                </a:solidFill>
              </a:rPr>
              <a:t>(1893), p. 5.</a:t>
            </a:r>
            <a:endParaRPr lang="en-US" sz="2400" kern="0" dirty="0">
              <a:solidFill>
                <a:schemeClr val="bg1"/>
              </a:solidFill>
            </a:endParaRPr>
          </a:p>
        </p:txBody>
      </p:sp>
      <p:pic>
        <p:nvPicPr>
          <p:cNvPr id="59394" name="Picture 2" descr="https://www.raptureready.com/resource/smith/smith.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167951" y="121298"/>
            <a:ext cx="997526" cy="1371600"/>
          </a:xfrm>
          <a:prstGeom prst="rect">
            <a:avLst/>
          </a:prstGeom>
          <a:noFill/>
        </p:spPr>
      </p:pic>
    </p:spTree>
    <p:extLst>
      <p:ext uri="{BB962C8B-B14F-4D97-AF65-F5344CB8AC3E}">
        <p14:creationId xmlns="" xmlns:p14="http://schemas.microsoft.com/office/powerpoint/2010/main" val="369684866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57200" y="152400"/>
            <a:ext cx="8229600" cy="1143000"/>
          </a:xfrm>
        </p:spPr>
        <p:txBody>
          <a:bodyPr/>
          <a:lstStyle/>
          <a:p>
            <a:pPr>
              <a:defRPr/>
            </a:pPr>
            <a:r>
              <a:rPr lang="en-US" altLang="en-US" sz="3600" dirty="0">
                <a:solidFill>
                  <a:srgbClr val="00FFFF"/>
                </a:solidFill>
                <a:effectLst>
                  <a:outerShdw blurRad="38100" dist="38100" dir="2700000" algn="tl">
                    <a:srgbClr val="000000">
                      <a:alpha val="43137"/>
                    </a:srgbClr>
                  </a:outerShdw>
                </a:effectLst>
                <a:latin typeface="+mn-lt"/>
              </a:rPr>
              <a:t>DTS Doctrinal Statement</a:t>
            </a:r>
            <a:br>
              <a:rPr lang="en-US" altLang="en-US" sz="3600" dirty="0">
                <a:solidFill>
                  <a:srgbClr val="00FFFF"/>
                </a:solidFill>
                <a:effectLst>
                  <a:outerShdw blurRad="38100" dist="38100" dir="2700000" algn="tl">
                    <a:srgbClr val="000000">
                      <a:alpha val="43137"/>
                    </a:srgbClr>
                  </a:outerShdw>
                </a:effectLst>
                <a:latin typeface="+mn-lt"/>
              </a:rPr>
            </a:br>
            <a:r>
              <a:rPr lang="en-US" altLang="en-US" sz="3600" dirty="0">
                <a:solidFill>
                  <a:srgbClr val="00FFFF"/>
                </a:solidFill>
                <a:effectLst>
                  <a:outerShdw blurRad="38100" dist="38100" dir="2700000" algn="tl">
                    <a:srgbClr val="000000">
                      <a:alpha val="43137"/>
                    </a:srgbClr>
                  </a:outerShdw>
                </a:effectLst>
                <a:latin typeface="+mn-lt"/>
              </a:rPr>
              <a:t>Article XI—Assurance</a:t>
            </a:r>
          </a:p>
        </p:txBody>
      </p:sp>
      <p:sp>
        <p:nvSpPr>
          <p:cNvPr id="11267" name="Content Placeholder 2"/>
          <p:cNvSpPr>
            <a:spLocks noGrp="1"/>
          </p:cNvSpPr>
          <p:nvPr>
            <p:ph idx="1"/>
          </p:nvPr>
        </p:nvSpPr>
        <p:spPr>
          <a:xfrm>
            <a:off x="457200" y="1600200"/>
            <a:ext cx="8229600" cy="4648200"/>
          </a:xfrm>
        </p:spPr>
        <p:txBody>
          <a:bodyPr>
            <a:normAutofit fontScale="92500" lnSpcReduction="10000"/>
          </a:bodyPr>
          <a:lstStyle/>
          <a:p>
            <a:pPr marL="0" indent="0" algn="just" fontAlgn="auto">
              <a:lnSpc>
                <a:spcPct val="120000"/>
              </a:lnSpc>
              <a:spcBef>
                <a:spcPts val="0"/>
              </a:spcBef>
              <a:spcAft>
                <a:spcPts val="2400"/>
              </a:spcAft>
              <a:buFont typeface="Arial" panose="020B0604020202020204" pitchFamily="34" charset="0"/>
              <a:buNone/>
              <a:defRPr/>
            </a:pPr>
            <a:r>
              <a:rPr lang="en-US" dirty="0">
                <a:solidFill>
                  <a:schemeClr val="bg1"/>
                </a:solidFill>
                <a:cs typeface="Times New Roman" pitchFamily="18" charset="0"/>
              </a:rPr>
              <a:t>“We believe it is the privilege, not only of some, but of </a:t>
            </a:r>
            <a:r>
              <a:rPr lang="en-US" b="1" u="sng" dirty="0">
                <a:solidFill>
                  <a:srgbClr val="FFFFCC"/>
                </a:solidFill>
                <a:cs typeface="Times New Roman" pitchFamily="18" charset="0"/>
              </a:rPr>
              <a:t>all</a:t>
            </a:r>
            <a:r>
              <a:rPr lang="en-US" dirty="0">
                <a:solidFill>
                  <a:schemeClr val="bg1"/>
                </a:solidFill>
                <a:cs typeface="Times New Roman" pitchFamily="18" charset="0"/>
              </a:rPr>
              <a:t> by the Spirit through faith who are born again in Christ as revealed in the Scriptures, to be </a:t>
            </a:r>
            <a:r>
              <a:rPr lang="en-US" b="1" u="sng" dirty="0">
                <a:solidFill>
                  <a:srgbClr val="FFFFCC"/>
                </a:solidFill>
                <a:cs typeface="Times New Roman" pitchFamily="18" charset="0"/>
              </a:rPr>
              <a:t>assured</a:t>
            </a:r>
            <a:r>
              <a:rPr lang="en-US" dirty="0">
                <a:solidFill>
                  <a:schemeClr val="bg1"/>
                </a:solidFill>
                <a:cs typeface="Times New Roman" pitchFamily="18" charset="0"/>
              </a:rPr>
              <a:t> of their salvation from the </a:t>
            </a:r>
            <a:r>
              <a:rPr lang="en-US" b="1" u="sng" dirty="0">
                <a:solidFill>
                  <a:srgbClr val="FFFFCC"/>
                </a:solidFill>
                <a:cs typeface="Times New Roman" pitchFamily="18" charset="0"/>
              </a:rPr>
              <a:t>very day</a:t>
            </a:r>
            <a:r>
              <a:rPr lang="en-US" dirty="0">
                <a:solidFill>
                  <a:srgbClr val="FFFFCC"/>
                </a:solidFill>
                <a:cs typeface="Times New Roman" pitchFamily="18" charset="0"/>
              </a:rPr>
              <a:t> </a:t>
            </a:r>
            <a:r>
              <a:rPr lang="en-US" dirty="0">
                <a:solidFill>
                  <a:schemeClr val="bg1"/>
                </a:solidFill>
                <a:cs typeface="Times New Roman" pitchFamily="18" charset="0"/>
              </a:rPr>
              <a:t>they take Him to be their Savior and that this assurance is </a:t>
            </a:r>
            <a:r>
              <a:rPr lang="en-US" b="1" u="sng" dirty="0">
                <a:solidFill>
                  <a:srgbClr val="FFFFCC"/>
                </a:solidFill>
                <a:cs typeface="Times New Roman" pitchFamily="18" charset="0"/>
              </a:rPr>
              <a:t>not</a:t>
            </a:r>
            <a:r>
              <a:rPr lang="en-US" dirty="0">
                <a:solidFill>
                  <a:schemeClr val="bg1"/>
                </a:solidFill>
                <a:cs typeface="Times New Roman" pitchFamily="18" charset="0"/>
              </a:rPr>
              <a:t> founded upon any fancied discovery of their own </a:t>
            </a:r>
            <a:r>
              <a:rPr lang="en-US" b="1" u="sng" dirty="0">
                <a:solidFill>
                  <a:srgbClr val="FFFFCC"/>
                </a:solidFill>
                <a:cs typeface="Times New Roman" pitchFamily="18" charset="0"/>
              </a:rPr>
              <a:t>worthiness</a:t>
            </a:r>
            <a:r>
              <a:rPr lang="en-US" dirty="0">
                <a:solidFill>
                  <a:schemeClr val="bg1"/>
                </a:solidFill>
                <a:cs typeface="Times New Roman" pitchFamily="18" charset="0"/>
              </a:rPr>
              <a:t> or fitness, but wholly upon the testimony of God in His </a:t>
            </a:r>
            <a:r>
              <a:rPr lang="en-US" b="1" u="sng" dirty="0">
                <a:solidFill>
                  <a:srgbClr val="FFFFCC"/>
                </a:solidFill>
                <a:cs typeface="Times New Roman" pitchFamily="18" charset="0"/>
              </a:rPr>
              <a:t>written Word</a:t>
            </a:r>
            <a:r>
              <a:rPr lang="en-US" dirty="0">
                <a:solidFill>
                  <a:schemeClr val="bg1"/>
                </a:solidFill>
                <a:cs typeface="Times New Roman" pitchFamily="18" charset="0"/>
              </a:rPr>
              <a:t>, exciting within His children filial love...”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235671"/>
            <a:ext cx="9144000" cy="1470586"/>
          </a:xfrm>
        </p:spPr>
        <p:txBody>
          <a:bodyPr/>
          <a:lstStyle/>
          <a:p>
            <a:pPr>
              <a:defRPr/>
            </a:pPr>
            <a:r>
              <a:rPr lang="en-US" altLang="en-US" sz="3600" dirty="0">
                <a:solidFill>
                  <a:srgbClr val="00FFFF"/>
                </a:solidFill>
                <a:effectLst>
                  <a:outerShdw blurRad="38100" dist="38100" dir="2700000" algn="tl">
                    <a:srgbClr val="000000">
                      <a:alpha val="43137"/>
                    </a:srgbClr>
                  </a:outerShdw>
                </a:effectLst>
                <a:latin typeface="+mn-lt"/>
              </a:rPr>
              <a:t>Westminster Confession Chapter XVII, Article III</a:t>
            </a:r>
            <a:br>
              <a:rPr lang="en-US" altLang="en-US" sz="3600" dirty="0">
                <a:solidFill>
                  <a:srgbClr val="00FFFF"/>
                </a:solidFill>
                <a:effectLst>
                  <a:outerShdw blurRad="38100" dist="38100" dir="2700000" algn="tl">
                    <a:srgbClr val="000000">
                      <a:alpha val="43137"/>
                    </a:srgbClr>
                  </a:outerShdw>
                </a:effectLst>
                <a:latin typeface="+mn-lt"/>
              </a:rPr>
            </a:br>
            <a:r>
              <a:rPr lang="en-US" altLang="en-US" sz="3600" dirty="0">
                <a:solidFill>
                  <a:srgbClr val="00FFFF"/>
                </a:solidFill>
                <a:effectLst>
                  <a:outerShdw blurRad="38100" dist="38100" dir="2700000" algn="tl">
                    <a:srgbClr val="000000">
                      <a:alpha val="43137"/>
                    </a:srgbClr>
                  </a:outerShdw>
                </a:effectLst>
                <a:latin typeface="+mn-lt"/>
              </a:rPr>
              <a:t>– Of the Assurance of Grace and Salvation</a:t>
            </a:r>
          </a:p>
        </p:txBody>
      </p:sp>
      <p:sp>
        <p:nvSpPr>
          <p:cNvPr id="11267" name="Content Placeholder 2"/>
          <p:cNvSpPr>
            <a:spLocks noGrp="1"/>
          </p:cNvSpPr>
          <p:nvPr>
            <p:ph idx="1"/>
          </p:nvPr>
        </p:nvSpPr>
        <p:spPr>
          <a:xfrm>
            <a:off x="3299380" y="2055042"/>
            <a:ext cx="5656083" cy="4185502"/>
          </a:xfrm>
        </p:spPr>
        <p:txBody>
          <a:bodyPr>
            <a:normAutofit/>
          </a:bodyPr>
          <a:lstStyle/>
          <a:p>
            <a:pPr marL="0" indent="0" algn="just" fontAlgn="auto">
              <a:spcBef>
                <a:spcPts val="0"/>
              </a:spcBef>
              <a:spcAft>
                <a:spcPts val="2400"/>
              </a:spcAft>
              <a:buFont typeface="Arial" panose="020B0604020202020204" pitchFamily="34" charset="0"/>
              <a:buNone/>
              <a:defRPr/>
            </a:pPr>
            <a:r>
              <a:rPr lang="en-US" sz="3400" dirty="0">
                <a:solidFill>
                  <a:schemeClr val="bg1"/>
                </a:solidFill>
                <a:effectLst>
                  <a:outerShdw blurRad="38100" dist="38100" dir="2700000" algn="tl">
                    <a:srgbClr val="000000">
                      <a:alpha val="43137"/>
                    </a:srgbClr>
                  </a:outerShdw>
                </a:effectLst>
                <a:cs typeface="Times New Roman" pitchFamily="18" charset="0"/>
              </a:rPr>
              <a:t>“This infallible assurance doth not so belong to the essence of faith, but that a true believer will wait long, and conflict with many difficulties before he be a partaker of it.”</a:t>
            </a:r>
          </a:p>
        </p:txBody>
      </p:sp>
      <p:pic>
        <p:nvPicPr>
          <p:cNvPr id="2" name="Picture 1"/>
          <p:cNvPicPr>
            <a:picLocks noChangeAspect="1"/>
          </p:cNvPicPr>
          <p:nvPr/>
        </p:nvPicPr>
        <p:blipFill>
          <a:blip r:embed="rId2" cstate="print">
            <a:extLst>
              <a:ext uri="{28A0092B-C50C-407E-A947-70E740481C1C}">
                <a14:useLocalDpi xmlns="" xmlns:a14="http://schemas.microsoft.com/office/drawing/2010/main"/>
              </a:ext>
            </a:extLst>
          </a:blip>
          <a:stretch>
            <a:fillRect/>
          </a:stretch>
        </p:blipFill>
        <p:spPr>
          <a:xfrm>
            <a:off x="245096" y="2055042"/>
            <a:ext cx="2752627" cy="42528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pPr eaLnBrk="1" hangingPunct="1">
              <a:defRPr/>
            </a:pPr>
            <a:r>
              <a:rPr lang="en-US" altLang="en-US" b="1" dirty="0">
                <a:solidFill>
                  <a:srgbClr val="00FFFF"/>
                </a:solidFill>
              </a:rPr>
              <a:t>Soteriology Overview</a:t>
            </a:r>
          </a:p>
        </p:txBody>
      </p:sp>
      <p:sp>
        <p:nvSpPr>
          <p:cNvPr id="4" name="Title 1"/>
          <p:cNvSpPr txBox="1">
            <a:spLocks/>
          </p:cNvSpPr>
          <p:nvPr/>
        </p:nvSpPr>
        <p:spPr bwMode="auto">
          <a:xfrm>
            <a:off x="381000" y="2857501"/>
            <a:ext cx="8382000"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75" tIns="46039" rIns="92075" bIns="46039"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857229" indent="-857229" eaLnBrk="1" hangingPunct="1">
              <a:lnSpc>
                <a:spcPct val="90000"/>
              </a:lnSpc>
              <a:spcBef>
                <a:spcPct val="20000"/>
              </a:spcBef>
              <a:defRPr/>
            </a:pPr>
            <a:r>
              <a:rPr lang="en-US" altLang="en-US" sz="3600" b="1" dirty="0">
                <a:solidFill>
                  <a:srgbClr val="FFFFCC"/>
                </a:solidFill>
                <a:effectLst>
                  <a:outerShdw blurRad="38100" dist="38100" dir="2700000" algn="tl">
                    <a:srgbClr val="000000">
                      <a:alpha val="43137"/>
                    </a:srgbClr>
                  </a:outerShdw>
                </a:effectLst>
              </a:rPr>
              <a:t>VII. Eternal Security </a:t>
            </a:r>
          </a:p>
        </p:txBody>
      </p:sp>
      <p:sp>
        <p:nvSpPr>
          <p:cNvPr id="6" name="Rectangle 5"/>
          <p:cNvSpPr/>
          <p:nvPr/>
        </p:nvSpPr>
        <p:spPr>
          <a:xfrm>
            <a:off x="2971800" y="1828801"/>
            <a:ext cx="3200400" cy="1046440"/>
          </a:xfrm>
          <a:prstGeom prst="rect">
            <a:avLst/>
          </a:prstGeom>
        </p:spPr>
        <p:txBody>
          <a:bodyPr wrap="square">
            <a:spAutoFit/>
          </a:bodyPr>
          <a:lstStyle/>
          <a:p>
            <a:r>
              <a:rPr lang="en-US" altLang="en-US" sz="4400" b="1" kern="0" dirty="0">
                <a:solidFill>
                  <a:srgbClr val="00FFFF"/>
                </a:solidFill>
                <a:effectLst>
                  <a:outerShdw blurRad="38100" dist="38100" dir="2700000" algn="tl">
                    <a:srgbClr val="000000">
                      <a:alpha val="43137"/>
                    </a:srgbClr>
                  </a:outerShdw>
                </a:effectLst>
                <a:latin typeface="Calibri"/>
                <a:ea typeface="+mj-ea"/>
                <a:cs typeface="+mj-cs"/>
              </a:rPr>
              <a:t>This Session</a:t>
            </a:r>
            <a:br>
              <a:rPr lang="en-US" altLang="en-US" sz="4400" b="1" kern="0" dirty="0">
                <a:solidFill>
                  <a:srgbClr val="00FFFF"/>
                </a:solidFill>
                <a:effectLst>
                  <a:outerShdw blurRad="38100" dist="38100" dir="2700000" algn="tl">
                    <a:srgbClr val="000000">
                      <a:alpha val="43137"/>
                    </a:srgbClr>
                  </a:outerShdw>
                </a:effectLst>
                <a:latin typeface="Calibri"/>
                <a:ea typeface="+mj-ea"/>
                <a:cs typeface="+mj-cs"/>
              </a:rPr>
            </a:br>
            <a:endParaRPr lang="en-US" kern="0" dirty="0">
              <a:solidFill>
                <a:sysClr val="windowText" lastClr="000000"/>
              </a:solidFill>
            </a:endParaRPr>
          </a:p>
        </p:txBody>
      </p:sp>
      <p:pic>
        <p:nvPicPr>
          <p:cNvPr id="7" name="Content Placeholder 6"/>
          <p:cNvPicPr>
            <a:picLocks noGrp="1" noChangeAspect="1" noChangeArrowheads="1"/>
          </p:cNvPicPr>
          <p:nvPr>
            <p:ph idx="4294967295"/>
          </p:nvPr>
        </p:nvPicPr>
        <p:blipFill>
          <a:blip r:embed="rId2" cstate="email">
            <a:extLst>
              <a:ext uri="{28A0092B-C50C-407E-A947-70E740481C1C}">
                <a14:useLocalDpi xmlns="" xmlns:a14="http://schemas.microsoft.com/office/drawing/2010/main"/>
              </a:ext>
            </a:extLst>
          </a:blip>
          <a:srcRect/>
          <a:stretch>
            <a:fillRect/>
          </a:stretch>
        </p:blipFill>
        <p:spPr>
          <a:xfrm flipH="1">
            <a:off x="3668195" y="4054477"/>
            <a:ext cx="1807617" cy="2498725"/>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2571217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3327662" y="1791098"/>
            <a:ext cx="5590447" cy="2884602"/>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3600" dirty="0">
                <a:solidFill>
                  <a:schemeClr val="bg1"/>
                </a:solidFill>
              </a:rPr>
              <a:t>“Therefore, I am elect, is first perceived from sanctification begun in me, that is, by my hating of sin and my loving of righteousness.”</a:t>
            </a:r>
            <a:endParaRPr lang="en-US" altLang="zh-CN" sz="3600" kern="0" dirty="0">
              <a:solidFill>
                <a:schemeClr val="bg1"/>
              </a:solidFill>
              <a:effectLst>
                <a:outerShdw blurRad="38100" dist="38100" dir="2700000" algn="tl">
                  <a:srgbClr val="000000"/>
                </a:outerShdw>
              </a:effectLst>
              <a:ea typeface="宋体" pitchFamily="2" charset="-122"/>
              <a:cs typeface="Times New Roman" pitchFamily="18" charset="0"/>
            </a:endParaRPr>
          </a:p>
        </p:txBody>
      </p:sp>
      <p:sp>
        <p:nvSpPr>
          <p:cNvPr id="6" name="Rectangle 2"/>
          <p:cNvSpPr>
            <a:spLocks noChangeArrowheads="1"/>
          </p:cNvSpPr>
          <p:nvPr/>
        </p:nvSpPr>
        <p:spPr bwMode="auto">
          <a:xfrm>
            <a:off x="1636128" y="152400"/>
            <a:ext cx="5871744" cy="1412450"/>
          </a:xfrm>
          <a:prstGeom prst="rect">
            <a:avLst/>
          </a:prstGeom>
          <a:noFill/>
          <a:ln w="9525">
            <a:noFill/>
            <a:miter lim="800000"/>
            <a:headEnd/>
            <a:tailEnd/>
          </a:ln>
          <a:effectLst/>
        </p:spPr>
        <p:txBody>
          <a:bodyPr anchor="ctr"/>
          <a:lstStyle/>
          <a:p>
            <a:pPr algn="ctr">
              <a:defRPr/>
            </a:pPr>
            <a:r>
              <a:rPr lang="en-US" sz="3600" dirty="0">
                <a:solidFill>
                  <a:srgbClr val="00FFFF"/>
                </a:solidFill>
                <a:effectLst>
                  <a:outerShdw blurRad="38100" dist="38100" dir="2700000" algn="tl">
                    <a:srgbClr val="000000">
                      <a:alpha val="43137"/>
                    </a:srgbClr>
                  </a:outerShdw>
                </a:effectLst>
                <a:ea typeface="+mj-ea"/>
                <a:cs typeface="+mj-cs"/>
              </a:rPr>
              <a:t>Theodore </a:t>
            </a:r>
            <a:r>
              <a:rPr lang="en-US" sz="3600" dirty="0" err="1">
                <a:solidFill>
                  <a:srgbClr val="00FFFF"/>
                </a:solidFill>
                <a:effectLst>
                  <a:outerShdw blurRad="38100" dist="38100" dir="2700000" algn="tl">
                    <a:srgbClr val="000000">
                      <a:alpha val="43137"/>
                    </a:srgbClr>
                  </a:outerShdw>
                </a:effectLst>
                <a:ea typeface="+mj-ea"/>
                <a:cs typeface="+mj-cs"/>
              </a:rPr>
              <a:t>Beza</a:t>
            </a:r>
            <a:r>
              <a:rPr lang="en-US" sz="3600" dirty="0">
                <a:solidFill>
                  <a:srgbClr val="00FFFF"/>
                </a:solidFill>
                <a:effectLst>
                  <a:outerShdw blurRad="38100" dist="38100" dir="2700000" algn="tl">
                    <a:srgbClr val="000000">
                      <a:alpha val="43137"/>
                    </a:srgbClr>
                  </a:outerShdw>
                </a:effectLst>
                <a:ea typeface="+mj-ea"/>
                <a:cs typeface="+mj-cs"/>
              </a:rPr>
              <a:t> </a:t>
            </a:r>
          </a:p>
          <a:p>
            <a:pPr algn="ctr">
              <a:defRPr/>
            </a:pPr>
            <a:r>
              <a:rPr lang="en-US" kern="0" dirty="0">
                <a:solidFill>
                  <a:schemeClr val="bg1"/>
                </a:solidFill>
              </a:rPr>
              <a:t>(1519‒1605)</a:t>
            </a:r>
          </a:p>
          <a:p>
            <a:pPr algn="ctr">
              <a:defRPr/>
            </a:pPr>
            <a:r>
              <a:rPr lang="en-US" i="1" kern="0" dirty="0">
                <a:solidFill>
                  <a:schemeClr val="bg1"/>
                </a:solidFill>
              </a:rPr>
              <a:t>A Little Book of Christian Questions and Responses</a:t>
            </a:r>
            <a:r>
              <a:rPr lang="en-US" kern="0" dirty="0">
                <a:solidFill>
                  <a:schemeClr val="bg1"/>
                </a:solidFill>
              </a:rPr>
              <a:t>, pp. 96-97</a:t>
            </a:r>
          </a:p>
        </p:txBody>
      </p:sp>
      <p:pic>
        <p:nvPicPr>
          <p:cNvPr id="1030" name="Picture 6" descr="http://www.presbyteriansofthepast.com/wp-content/uploads/2015/10/Cover-Image-Beza-for-his-Bio-of-Calvin-10-12-20151-221x300.jpg"/>
          <p:cNvPicPr>
            <a:picLocks noChangeAspect="1" noChangeArrowheads="1"/>
          </p:cNvPicPr>
          <p:nvPr/>
        </p:nvPicPr>
        <p:blipFill>
          <a:blip r:embed="rId2" cstate="print"/>
          <a:srcRect/>
          <a:stretch>
            <a:fillRect/>
          </a:stretch>
        </p:blipFill>
        <p:spPr bwMode="auto">
          <a:xfrm>
            <a:off x="334687" y="1974123"/>
            <a:ext cx="2634759" cy="3576596"/>
          </a:xfrm>
          <a:prstGeom prst="rect">
            <a:avLst/>
          </a:prstGeom>
          <a:noFill/>
        </p:spPr>
      </p:pic>
    </p:spTree>
    <p:extLst>
      <p:ext uri="{BB962C8B-B14F-4D97-AF65-F5344CB8AC3E}">
        <p14:creationId xmlns="" xmlns:p14="http://schemas.microsoft.com/office/powerpoint/2010/main" val="369684866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ChangeArrowheads="1"/>
          </p:cNvSpPr>
          <p:nvPr/>
        </p:nvSpPr>
        <p:spPr bwMode="auto">
          <a:xfrm>
            <a:off x="3829034" y="1157137"/>
            <a:ext cx="4777638" cy="3970318"/>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defRPr/>
            </a:pPr>
            <a:r>
              <a:rPr lang="en-US" altLang="en-US" sz="3600" dirty="0">
                <a:solidFill>
                  <a:schemeClr val="bg1"/>
                </a:solidFill>
                <a:latin typeface="+mn-lt"/>
                <a:cs typeface="+mn-cs"/>
              </a:rPr>
              <a:t>“No Christian can be sure that he is a true believer. Hence, there is an ongoing need to be dedicated to the Lord and to deny ourselves so that we might make it.”</a:t>
            </a:r>
          </a:p>
        </p:txBody>
      </p:sp>
      <p:sp>
        <p:nvSpPr>
          <p:cNvPr id="77827" name="TextBox 4"/>
          <p:cNvSpPr txBox="1">
            <a:spLocks noChangeArrowheads="1"/>
          </p:cNvSpPr>
          <p:nvPr/>
        </p:nvSpPr>
        <p:spPr bwMode="auto">
          <a:xfrm>
            <a:off x="0" y="6121400"/>
            <a:ext cx="9144000" cy="584200"/>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1600" dirty="0">
                <a:latin typeface="+mn-lt"/>
              </a:rPr>
              <a:t> </a:t>
            </a:r>
            <a:r>
              <a:rPr lang="en-US" altLang="en-US" sz="1600" dirty="0">
                <a:solidFill>
                  <a:schemeClr val="bg1"/>
                </a:solidFill>
                <a:latin typeface="+mn-lt"/>
              </a:rPr>
              <a:t>John Piper and Pastoral Staff, TULIP: What We Believe about the Five Points of Calvinism: Position Paper of the Pastoral Staff (Desiring God Ministries, 1997), 25, cited in Dave Hunt, </a:t>
            </a:r>
            <a:r>
              <a:rPr lang="en-US" altLang="en-US" sz="1600" i="1" dirty="0">
                <a:solidFill>
                  <a:schemeClr val="bg1"/>
                </a:solidFill>
                <a:latin typeface="+mn-lt"/>
              </a:rPr>
              <a:t>What Love is This?</a:t>
            </a:r>
            <a:r>
              <a:rPr lang="en-US" altLang="en-US" sz="1600" dirty="0">
                <a:solidFill>
                  <a:schemeClr val="bg1"/>
                </a:solidFill>
                <a:latin typeface="+mn-lt"/>
              </a:rPr>
              <a:t>, 379</a:t>
            </a:r>
            <a:r>
              <a:rPr lang="en-US" altLang="en-US" sz="1600" dirty="0">
                <a:latin typeface="+mn-lt"/>
              </a:rPr>
              <a:t>.</a:t>
            </a:r>
          </a:p>
        </p:txBody>
      </p:sp>
      <p:pic>
        <p:nvPicPr>
          <p:cNvPr id="136196" name="Picture 2" descr="http://larrydixon.files.wordpress.com/2011/05/john-piper.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623740" y="1329585"/>
            <a:ext cx="2685068" cy="3648266"/>
          </a:xfrm>
          <a:prstGeom prst="rect">
            <a:avLst/>
          </a:prstGeom>
          <a:noFill/>
          <a:ln w="38100">
            <a:solidFill>
              <a:schemeClr val="bg1"/>
            </a:solidFill>
            <a:miter lim="800000"/>
            <a:headEnd/>
            <a:tailEnd/>
          </a:ln>
        </p:spPr>
      </p:pic>
      <p:sp>
        <p:nvSpPr>
          <p:cNvPr id="2" name="Rectangle 1"/>
          <p:cNvSpPr/>
          <p:nvPr/>
        </p:nvSpPr>
        <p:spPr>
          <a:xfrm>
            <a:off x="3424238" y="232938"/>
            <a:ext cx="2295525" cy="646112"/>
          </a:xfrm>
          <a:prstGeom prst="rect">
            <a:avLst/>
          </a:prstGeom>
        </p:spPr>
        <p:txBody>
          <a:bodyPr wrap="none">
            <a:spAutoFit/>
          </a:bodyPr>
          <a:lstStyle/>
          <a:p>
            <a:pPr algn="ctr">
              <a:defRPr/>
            </a:pPr>
            <a:r>
              <a:rPr lang="en-US" sz="3600" dirty="0">
                <a:solidFill>
                  <a:srgbClr val="00FFFF"/>
                </a:solidFill>
                <a:effectLst>
                  <a:outerShdw blurRad="38100" dist="38100" dir="2700000" algn="tl">
                    <a:srgbClr val="000000">
                      <a:alpha val="43137"/>
                    </a:srgbClr>
                  </a:outerShdw>
                </a:effectLst>
                <a:latin typeface="+mn-lt"/>
                <a:ea typeface="+mj-ea"/>
                <a:cs typeface="+mj-cs"/>
              </a:rPr>
              <a:t>John Piper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141402" y="2894025"/>
            <a:ext cx="8722679" cy="3780152"/>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3000" dirty="0">
                <a:solidFill>
                  <a:schemeClr val="bg1"/>
                </a:solidFill>
              </a:rPr>
              <a:t>“If a person fails to love and obey the Lord through the trials of life, then there is no evidence that he possesses saving faith. How many people do you know who came to church for a while, had a little trouble in their lives, and left? Although they may have made a profession of faith in Christ, they cannot be identified as those who love Him because their lives are not characterized by enduring obedience.”</a:t>
            </a:r>
            <a:endParaRPr lang="en-US" altLang="zh-CN" sz="3000" kern="0" dirty="0">
              <a:solidFill>
                <a:schemeClr val="bg1"/>
              </a:solidFill>
              <a:effectLst>
                <a:outerShdw blurRad="38100" dist="38100" dir="2700000" algn="tl">
                  <a:srgbClr val="000000"/>
                </a:outerShdw>
              </a:effectLst>
              <a:ea typeface="宋体" pitchFamily="2" charset="-122"/>
              <a:cs typeface="Times New Roman" pitchFamily="18" charset="0"/>
            </a:endParaRPr>
          </a:p>
        </p:txBody>
      </p:sp>
      <p:sp>
        <p:nvSpPr>
          <p:cNvPr id="6" name="Rectangle 2"/>
          <p:cNvSpPr>
            <a:spLocks noChangeArrowheads="1"/>
          </p:cNvSpPr>
          <p:nvPr/>
        </p:nvSpPr>
        <p:spPr bwMode="auto">
          <a:xfrm>
            <a:off x="2857009" y="230892"/>
            <a:ext cx="3429982" cy="956885"/>
          </a:xfrm>
          <a:prstGeom prst="rect">
            <a:avLst/>
          </a:prstGeom>
          <a:noFill/>
          <a:ln w="9525">
            <a:noFill/>
            <a:miter lim="800000"/>
            <a:headEnd/>
            <a:tailEnd/>
          </a:ln>
          <a:effectLst/>
        </p:spPr>
        <p:txBody>
          <a:bodyPr anchor="ctr"/>
          <a:lstStyle/>
          <a:p>
            <a:pPr algn="ctr">
              <a:defRPr/>
            </a:pPr>
            <a:r>
              <a:rPr lang="en-US" sz="3600" dirty="0">
                <a:solidFill>
                  <a:srgbClr val="00FFFF"/>
                </a:solidFill>
                <a:effectLst>
                  <a:outerShdw blurRad="38100" dist="38100" dir="2700000" algn="tl">
                    <a:srgbClr val="000000">
                      <a:alpha val="43137"/>
                    </a:srgbClr>
                  </a:outerShdw>
                </a:effectLst>
                <a:ea typeface="+mj-ea"/>
                <a:cs typeface="+mj-cs"/>
              </a:rPr>
              <a:t>John MacArthur</a:t>
            </a:r>
          </a:p>
          <a:p>
            <a:pPr algn="ctr">
              <a:defRPr/>
            </a:pPr>
            <a:r>
              <a:rPr lang="en-US" i="1" kern="0" dirty="0">
                <a:solidFill>
                  <a:schemeClr val="bg1"/>
                </a:solidFill>
              </a:rPr>
              <a:t>Saved Without A Doubt</a:t>
            </a:r>
            <a:r>
              <a:rPr lang="en-US" kern="0" dirty="0">
                <a:solidFill>
                  <a:schemeClr val="bg1"/>
                </a:solidFill>
              </a:rPr>
              <a:t>, p. 177</a:t>
            </a:r>
          </a:p>
        </p:txBody>
      </p:sp>
      <p:pic>
        <p:nvPicPr>
          <p:cNvPr id="5" name="Picture 4"/>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3397123" y="1332668"/>
            <a:ext cx="2349755" cy="1371600"/>
          </a:xfrm>
          <a:prstGeom prst="rect">
            <a:avLst/>
          </a:prstGeom>
        </p:spPr>
      </p:pic>
    </p:spTree>
    <p:extLst>
      <p:ext uri="{BB962C8B-B14F-4D97-AF65-F5344CB8AC3E}">
        <p14:creationId xmlns="" xmlns:p14="http://schemas.microsoft.com/office/powerpoint/2010/main" val="369684866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1" y="2941517"/>
            <a:ext cx="9078012" cy="2102724"/>
          </a:xfrm>
          <a:prstGeom prst="rect">
            <a:avLst/>
          </a:prstGeom>
          <a:noFill/>
          <a:ln w="9525">
            <a:noFill/>
            <a:miter lim="800000"/>
            <a:headEnd/>
            <a:tailEnd/>
          </a:ln>
          <a:effectLst/>
        </p:spPr>
        <p:txBody>
          <a:bodyPr/>
          <a:lstStyle/>
          <a:p>
            <a:pPr algn="ctr">
              <a:spcBef>
                <a:spcPct val="30000"/>
              </a:spcBef>
              <a:spcAft>
                <a:spcPct val="30000"/>
              </a:spcAft>
              <a:buClr>
                <a:srgbClr val="0000FF"/>
              </a:buClr>
              <a:defRPr/>
            </a:pPr>
            <a:r>
              <a:rPr lang="en-US" sz="4400" dirty="0">
                <a:solidFill>
                  <a:schemeClr val="bg1"/>
                </a:solidFill>
              </a:rPr>
              <a:t>“Genuine assurance comes from seeing the Holy Spirit’s transforming work in one’s life.”</a:t>
            </a:r>
            <a:endParaRPr lang="en-US" altLang="zh-CN" sz="4400" kern="0" dirty="0">
              <a:solidFill>
                <a:schemeClr val="bg1"/>
              </a:solidFill>
              <a:effectLst>
                <a:outerShdw blurRad="38100" dist="38100" dir="2700000" algn="tl">
                  <a:srgbClr val="000000"/>
                </a:outerShdw>
              </a:effectLst>
              <a:ea typeface="宋体" pitchFamily="2" charset="-122"/>
              <a:cs typeface="Times New Roman" pitchFamily="18" charset="0"/>
            </a:endParaRPr>
          </a:p>
        </p:txBody>
      </p:sp>
      <p:sp>
        <p:nvSpPr>
          <p:cNvPr id="6" name="Rectangle 2"/>
          <p:cNvSpPr>
            <a:spLocks noChangeArrowheads="1"/>
          </p:cNvSpPr>
          <p:nvPr/>
        </p:nvSpPr>
        <p:spPr bwMode="auto">
          <a:xfrm>
            <a:off x="2693565" y="208961"/>
            <a:ext cx="3756870" cy="1054231"/>
          </a:xfrm>
          <a:prstGeom prst="rect">
            <a:avLst/>
          </a:prstGeom>
          <a:noFill/>
          <a:ln w="9525">
            <a:noFill/>
            <a:miter lim="800000"/>
            <a:headEnd/>
            <a:tailEnd/>
          </a:ln>
          <a:effectLst/>
        </p:spPr>
        <p:txBody>
          <a:bodyPr anchor="ctr"/>
          <a:lstStyle/>
          <a:p>
            <a:pPr algn="ctr">
              <a:defRPr/>
            </a:pPr>
            <a:r>
              <a:rPr lang="en-US" sz="3600" dirty="0">
                <a:solidFill>
                  <a:srgbClr val="00FFFF"/>
                </a:solidFill>
                <a:effectLst>
                  <a:outerShdw blurRad="38100" dist="38100" dir="2700000" algn="tl">
                    <a:srgbClr val="000000">
                      <a:alpha val="43137"/>
                    </a:srgbClr>
                  </a:outerShdw>
                </a:effectLst>
                <a:ea typeface="+mj-ea"/>
                <a:cs typeface="+mj-cs"/>
              </a:rPr>
              <a:t>John MacArthur</a:t>
            </a:r>
          </a:p>
          <a:p>
            <a:pPr algn="ctr">
              <a:defRPr/>
            </a:pPr>
            <a:r>
              <a:rPr lang="en-US" i="1" kern="0" dirty="0">
                <a:solidFill>
                  <a:schemeClr val="bg1"/>
                </a:solidFill>
              </a:rPr>
              <a:t>The Gospel According to Jesus, p. 23</a:t>
            </a:r>
          </a:p>
        </p:txBody>
      </p:sp>
      <p:pic>
        <p:nvPicPr>
          <p:cNvPr id="5" name="Picture 4"/>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3397123" y="1332668"/>
            <a:ext cx="2349755" cy="1371600"/>
          </a:xfrm>
          <a:prstGeom prst="rect">
            <a:avLst/>
          </a:prstGeom>
        </p:spPr>
      </p:pic>
    </p:spTree>
    <p:extLst>
      <p:ext uri="{BB962C8B-B14F-4D97-AF65-F5344CB8AC3E}">
        <p14:creationId xmlns="" xmlns:p14="http://schemas.microsoft.com/office/powerpoint/2010/main" val="369684866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131975" y="2865750"/>
            <a:ext cx="8898904" cy="3751865"/>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3000" dirty="0">
                <a:solidFill>
                  <a:schemeClr val="bg1"/>
                </a:solidFill>
              </a:rPr>
              <a:t>“The crucial test of true faith is endurance to the end, abiding in Christ, and continuance in the Word…He cannot abandon himself to sin; he cannot come under the domination of sin; he cannot be guilty of certain kinds of unfaithfulness…Let us appreciate the doctrine of the perseverance of the saints and recognize that we may entertain the faith of our security in Christ only as we persevere in faith and holiness to the end.”</a:t>
            </a:r>
            <a:endParaRPr lang="en-US" altLang="zh-CN" sz="3000" kern="0" dirty="0">
              <a:solidFill>
                <a:schemeClr val="bg1"/>
              </a:solidFill>
              <a:effectLst>
                <a:outerShdw blurRad="38100" dist="38100" dir="2700000" algn="tl">
                  <a:srgbClr val="000000"/>
                </a:outerShdw>
              </a:effectLst>
              <a:ea typeface="宋体" pitchFamily="2" charset="-122"/>
              <a:cs typeface="Times New Roman" pitchFamily="18" charset="0"/>
            </a:endParaRPr>
          </a:p>
        </p:txBody>
      </p:sp>
      <p:sp>
        <p:nvSpPr>
          <p:cNvPr id="6" name="Rectangle 2"/>
          <p:cNvSpPr>
            <a:spLocks noChangeArrowheads="1"/>
          </p:cNvSpPr>
          <p:nvPr/>
        </p:nvSpPr>
        <p:spPr bwMode="auto">
          <a:xfrm>
            <a:off x="1827838" y="141400"/>
            <a:ext cx="5488324" cy="1167353"/>
          </a:xfrm>
          <a:prstGeom prst="rect">
            <a:avLst/>
          </a:prstGeom>
          <a:noFill/>
          <a:ln w="9525">
            <a:noFill/>
            <a:miter lim="800000"/>
            <a:headEnd/>
            <a:tailEnd/>
          </a:ln>
          <a:effectLst/>
        </p:spPr>
        <p:txBody>
          <a:bodyPr anchor="ctr"/>
          <a:lstStyle/>
          <a:p>
            <a:pPr algn="ctr">
              <a:defRPr/>
            </a:pPr>
            <a:r>
              <a:rPr lang="en-US" sz="3600" dirty="0">
                <a:solidFill>
                  <a:srgbClr val="00FFFF"/>
                </a:solidFill>
                <a:effectLst>
                  <a:outerShdw blurRad="38100" dist="38100" dir="2700000" algn="tl">
                    <a:srgbClr val="000000">
                      <a:alpha val="43137"/>
                    </a:srgbClr>
                  </a:outerShdw>
                </a:effectLst>
                <a:ea typeface="+mj-ea"/>
                <a:cs typeface="+mj-cs"/>
              </a:rPr>
              <a:t>John Murray</a:t>
            </a:r>
          </a:p>
          <a:p>
            <a:pPr algn="ctr">
              <a:defRPr/>
            </a:pPr>
            <a:r>
              <a:rPr lang="en-US" i="1" kern="0" dirty="0">
                <a:solidFill>
                  <a:schemeClr val="bg1"/>
                </a:solidFill>
              </a:rPr>
              <a:t>Redemption Accomplished and Applied, pp. 152, 154-55.</a:t>
            </a:r>
          </a:p>
        </p:txBody>
      </p:sp>
      <p:pic>
        <p:nvPicPr>
          <p:cNvPr id="1032" name="Picture 8" descr="https://www.monergism.com/sites/default/files/legacy/term_images/John%20Murray.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3967772" y="1367413"/>
            <a:ext cx="1208457" cy="1371600"/>
          </a:xfrm>
          <a:prstGeom prst="rect">
            <a:avLst/>
          </a:prstGeom>
          <a:noFill/>
          <a:ln w="38100">
            <a:solidFill>
              <a:schemeClr val="bg1"/>
            </a:solidFill>
          </a:ln>
        </p:spPr>
      </p:pic>
    </p:spTree>
    <p:extLst>
      <p:ext uri="{BB962C8B-B14F-4D97-AF65-F5344CB8AC3E}">
        <p14:creationId xmlns="" xmlns:p14="http://schemas.microsoft.com/office/powerpoint/2010/main" val="369684866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2809189" y="1616097"/>
            <a:ext cx="6231118" cy="4539606"/>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3200" dirty="0">
                <a:solidFill>
                  <a:schemeClr val="bg1"/>
                </a:solidFill>
              </a:rPr>
              <a:t>“Church teaching is that I don't know, at any given moment, what my eternal future </a:t>
            </a:r>
            <a:r>
              <a:rPr lang="en-US" sz="3200">
                <a:solidFill>
                  <a:schemeClr val="bg1"/>
                </a:solidFill>
              </a:rPr>
              <a:t>will </a:t>
            </a:r>
            <a:r>
              <a:rPr lang="en-US" sz="3200" smtClean="0">
                <a:solidFill>
                  <a:schemeClr val="bg1"/>
                </a:solidFill>
              </a:rPr>
              <a:t>be…I </a:t>
            </a:r>
            <a:r>
              <a:rPr lang="en-US" sz="3200" dirty="0">
                <a:solidFill>
                  <a:schemeClr val="bg1"/>
                </a:solidFill>
              </a:rPr>
              <a:t>can hope, pray, do my very best – but I still don't know. Pope John II doesn't absolutely know that he will go to heaven, nor does mother Theresa of Calcutta, unless either has had a special divine revelation.”</a:t>
            </a:r>
            <a:endParaRPr lang="en-US" altLang="zh-CN" sz="3200" kern="0" dirty="0">
              <a:solidFill>
                <a:schemeClr val="bg1"/>
              </a:solidFill>
              <a:effectLst>
                <a:outerShdw blurRad="38100" dist="38100" dir="2700000" algn="tl">
                  <a:srgbClr val="000000"/>
                </a:outerShdw>
              </a:effectLst>
              <a:ea typeface="宋体" pitchFamily="2" charset="-122"/>
              <a:cs typeface="Times New Roman" pitchFamily="18" charset="0"/>
            </a:endParaRPr>
          </a:p>
        </p:txBody>
      </p:sp>
      <p:sp>
        <p:nvSpPr>
          <p:cNvPr id="6" name="Rectangle 2"/>
          <p:cNvSpPr>
            <a:spLocks noChangeArrowheads="1"/>
          </p:cNvSpPr>
          <p:nvPr/>
        </p:nvSpPr>
        <p:spPr bwMode="auto">
          <a:xfrm>
            <a:off x="1183064" y="227815"/>
            <a:ext cx="6777872" cy="1176779"/>
          </a:xfrm>
          <a:prstGeom prst="rect">
            <a:avLst/>
          </a:prstGeom>
          <a:noFill/>
          <a:ln w="9525">
            <a:noFill/>
            <a:miter lim="800000"/>
            <a:headEnd/>
            <a:tailEnd/>
          </a:ln>
          <a:effectLst/>
        </p:spPr>
        <p:txBody>
          <a:bodyPr anchor="ctr"/>
          <a:lstStyle/>
          <a:p>
            <a:pPr algn="ctr">
              <a:defRPr/>
            </a:pPr>
            <a:r>
              <a:rPr lang="en-US" sz="3600" dirty="0">
                <a:solidFill>
                  <a:srgbClr val="00FFFF"/>
                </a:solidFill>
                <a:effectLst>
                  <a:outerShdw blurRad="38100" dist="38100" dir="2700000" algn="tl">
                    <a:srgbClr val="000000">
                      <a:alpha val="43137"/>
                    </a:srgbClr>
                  </a:outerShdw>
                </a:effectLst>
                <a:ea typeface="+mj-ea"/>
                <a:cs typeface="+mj-cs"/>
              </a:rPr>
              <a:t>Cardinal John O’Connor of NY</a:t>
            </a:r>
          </a:p>
          <a:p>
            <a:pPr algn="ctr">
              <a:defRPr/>
            </a:pPr>
            <a:r>
              <a:rPr lang="en-US" sz="2000" kern="0" dirty="0">
                <a:solidFill>
                  <a:schemeClr val="bg1"/>
                </a:solidFill>
              </a:rPr>
              <a:t> </a:t>
            </a:r>
            <a:r>
              <a:rPr lang="en-US" kern="0" dirty="0">
                <a:solidFill>
                  <a:schemeClr val="bg1"/>
                </a:solidFill>
              </a:rPr>
              <a:t>quoted in Samuel Howe </a:t>
            </a:r>
            <a:r>
              <a:rPr lang="en-US" kern="0" dirty="0" err="1">
                <a:solidFill>
                  <a:schemeClr val="bg1"/>
                </a:solidFill>
              </a:rPr>
              <a:t>Verhovek</a:t>
            </a:r>
            <a:r>
              <a:rPr lang="en-US" kern="0" dirty="0">
                <a:solidFill>
                  <a:schemeClr val="bg1"/>
                </a:solidFill>
              </a:rPr>
              <a:t>, </a:t>
            </a:r>
            <a:r>
              <a:rPr lang="en-US" i="1" kern="0" dirty="0">
                <a:solidFill>
                  <a:schemeClr val="bg1"/>
                </a:solidFill>
              </a:rPr>
              <a:t>Cardinal Defends a Jailed Bishop Who Warned Cuomo on Abortion, </a:t>
            </a:r>
            <a:r>
              <a:rPr lang="en-US" kern="0" dirty="0">
                <a:solidFill>
                  <a:schemeClr val="bg1"/>
                </a:solidFill>
              </a:rPr>
              <a:t>New York Times, February 1, 1990.</a:t>
            </a:r>
            <a:endParaRPr lang="en-US" sz="2000" kern="0" dirty="0">
              <a:solidFill>
                <a:schemeClr val="bg1"/>
              </a:solidFill>
            </a:endParaRPr>
          </a:p>
        </p:txBody>
      </p:sp>
      <p:pic>
        <p:nvPicPr>
          <p:cNvPr id="57346" name="Picture 2" descr="http://www.catholic-pages.com/images/cardinals/o%27connor.jpg"/>
          <p:cNvPicPr>
            <a:picLocks noChangeAspect="1" noChangeArrowheads="1"/>
          </p:cNvPicPr>
          <p:nvPr/>
        </p:nvPicPr>
        <p:blipFill>
          <a:blip r:embed="rId2" cstate="print"/>
          <a:srcRect/>
          <a:stretch>
            <a:fillRect/>
          </a:stretch>
        </p:blipFill>
        <p:spPr bwMode="auto">
          <a:xfrm>
            <a:off x="130433" y="1785778"/>
            <a:ext cx="2515455" cy="3332977"/>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369684866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315798" y="5197508"/>
            <a:ext cx="8512404" cy="1401257"/>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4000" dirty="0">
                <a:solidFill>
                  <a:schemeClr val="bg1"/>
                </a:solidFill>
              </a:rPr>
              <a:t>“Readers, if there is a reserve in your obedience, you are on your way to hell.”</a:t>
            </a:r>
          </a:p>
        </p:txBody>
      </p:sp>
      <p:sp>
        <p:nvSpPr>
          <p:cNvPr id="6" name="Rectangle 2"/>
          <p:cNvSpPr>
            <a:spLocks noChangeArrowheads="1"/>
          </p:cNvSpPr>
          <p:nvPr/>
        </p:nvSpPr>
        <p:spPr bwMode="auto">
          <a:xfrm>
            <a:off x="802433" y="218387"/>
            <a:ext cx="6941975" cy="1025951"/>
          </a:xfrm>
          <a:prstGeom prst="rect">
            <a:avLst/>
          </a:prstGeom>
          <a:noFill/>
          <a:ln w="9525">
            <a:noFill/>
            <a:miter lim="800000"/>
            <a:headEnd/>
            <a:tailEnd/>
          </a:ln>
          <a:effectLst/>
        </p:spPr>
        <p:txBody>
          <a:bodyPr anchor="ctr"/>
          <a:lstStyle/>
          <a:p>
            <a:pPr algn="ctr">
              <a:defRPr/>
            </a:pPr>
            <a:r>
              <a:rPr lang="en-US" sz="3600" dirty="0">
                <a:solidFill>
                  <a:srgbClr val="00FFFF"/>
                </a:solidFill>
                <a:effectLst>
                  <a:outerShdw blurRad="38100" dist="38100" dir="2700000" algn="tl">
                    <a:srgbClr val="000000">
                      <a:alpha val="43137"/>
                    </a:srgbClr>
                  </a:outerShdw>
                </a:effectLst>
                <a:ea typeface="+mj-ea"/>
                <a:cs typeface="+mj-cs"/>
              </a:rPr>
              <a:t>A. W. Pink </a:t>
            </a:r>
          </a:p>
          <a:p>
            <a:pPr algn="ctr">
              <a:defRPr/>
            </a:pPr>
            <a:r>
              <a:rPr lang="en-US" i="1" kern="0" dirty="0">
                <a:solidFill>
                  <a:schemeClr val="bg1"/>
                </a:solidFill>
              </a:rPr>
              <a:t>Practical Christianity</a:t>
            </a:r>
            <a:r>
              <a:rPr lang="en-US" kern="0" dirty="0">
                <a:solidFill>
                  <a:schemeClr val="bg1"/>
                </a:solidFill>
              </a:rPr>
              <a:t>, p. 16.</a:t>
            </a:r>
          </a:p>
        </p:txBody>
      </p:sp>
      <p:pic>
        <p:nvPicPr>
          <p:cNvPr id="2" name="Picture 1"/>
          <p:cNvPicPr>
            <a:picLocks noChangeAspect="1"/>
          </p:cNvPicPr>
          <p:nvPr/>
        </p:nvPicPr>
        <p:blipFill>
          <a:blip r:embed="rId2" cstate="print"/>
          <a:stretch>
            <a:fillRect/>
          </a:stretch>
        </p:blipFill>
        <p:spPr>
          <a:xfrm>
            <a:off x="2040941" y="1284835"/>
            <a:ext cx="5062118" cy="3657600"/>
          </a:xfrm>
          <a:prstGeom prst="rect">
            <a:avLst/>
          </a:prstGeom>
        </p:spPr>
      </p:pic>
    </p:spTree>
    <p:extLst>
      <p:ext uri="{BB962C8B-B14F-4D97-AF65-F5344CB8AC3E}">
        <p14:creationId xmlns="" xmlns:p14="http://schemas.microsoft.com/office/powerpoint/2010/main" val="369684866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2097464" y="5957740"/>
            <a:ext cx="4949072" cy="739923"/>
          </a:xfrm>
        </p:spPr>
        <p:txBody>
          <a:bodyPr/>
          <a:lstStyle/>
          <a:p>
            <a:pPr eaLnBrk="1" hangingPunct="1">
              <a:defRPr/>
            </a:pPr>
            <a:r>
              <a:rPr lang="en-US" altLang="en-US" sz="1600" dirty="0">
                <a:solidFill>
                  <a:schemeClr val="bg1"/>
                </a:solidFill>
                <a:effectLst>
                  <a:outerShdw blurRad="38100" dist="38100" dir="2700000" algn="tl">
                    <a:srgbClr val="000000">
                      <a:alpha val="43137"/>
                    </a:srgbClr>
                  </a:outerShdw>
                </a:effectLst>
              </a:rPr>
              <a:t>Lewis Sperry Chafer, </a:t>
            </a:r>
            <a:r>
              <a:rPr lang="en-US" altLang="en-US" sz="1600" i="1" dirty="0">
                <a:solidFill>
                  <a:schemeClr val="bg1"/>
                </a:solidFill>
                <a:effectLst>
                  <a:outerShdw blurRad="38100" dist="38100" dir="2700000" algn="tl">
                    <a:srgbClr val="000000">
                      <a:alpha val="43137"/>
                    </a:srgbClr>
                  </a:outerShdw>
                </a:effectLst>
              </a:rPr>
              <a:t>Salvation: A Clear Doctrinal Analysis</a:t>
            </a:r>
            <a:r>
              <a:rPr lang="en-US" altLang="en-US" sz="1600" dirty="0">
                <a:solidFill>
                  <a:schemeClr val="bg1"/>
                </a:solidFill>
                <a:effectLst>
                  <a:outerShdw blurRad="38100" dist="38100" dir="2700000" algn="tl">
                    <a:srgbClr val="000000">
                      <a:alpha val="43137"/>
                    </a:srgbClr>
                  </a:outerShdw>
                </a:effectLst>
              </a:rPr>
              <a:t> </a:t>
            </a:r>
            <a:br>
              <a:rPr lang="en-US" altLang="en-US" sz="1600" dirty="0">
                <a:solidFill>
                  <a:schemeClr val="bg1"/>
                </a:solidFill>
                <a:effectLst>
                  <a:outerShdw blurRad="38100" dist="38100" dir="2700000" algn="tl">
                    <a:srgbClr val="000000">
                      <a:alpha val="43137"/>
                    </a:srgbClr>
                  </a:outerShdw>
                </a:effectLst>
              </a:rPr>
            </a:br>
            <a:r>
              <a:rPr lang="en-US" altLang="en-US" sz="1600" dirty="0">
                <a:solidFill>
                  <a:schemeClr val="bg1"/>
                </a:solidFill>
                <a:effectLst>
                  <a:outerShdw blurRad="38100" dist="38100" dir="2700000" algn="tl">
                    <a:srgbClr val="000000">
                      <a:alpha val="43137"/>
                    </a:srgbClr>
                  </a:outerShdw>
                </a:effectLst>
              </a:rPr>
              <a:t>(Grand Rapids: Zondervan, 1977), 60. Italics added</a:t>
            </a:r>
          </a:p>
        </p:txBody>
      </p:sp>
      <p:pic>
        <p:nvPicPr>
          <p:cNvPr id="4" name="Picture 2" descr="http://t1.gstatic.com/images?q=tbn:ANd9GcQxv3vyi4YqgamHAJTIgWkNJkLqWWIuAG2pkecTpX67vjz6XE96Kw"/>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238026" y="1353531"/>
            <a:ext cx="2278931" cy="3212113"/>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Content Placeholder 1"/>
          <p:cNvSpPr>
            <a:spLocks noGrp="1"/>
          </p:cNvSpPr>
          <p:nvPr>
            <p:ph idx="1"/>
          </p:nvPr>
        </p:nvSpPr>
        <p:spPr>
          <a:xfrm>
            <a:off x="2658362" y="1150071"/>
            <a:ext cx="6398443" cy="4279768"/>
          </a:xfrm>
        </p:spPr>
        <p:txBody>
          <a:bodyPr/>
          <a:lstStyle/>
          <a:p>
            <a:pPr marL="0" indent="0" algn="just" eaLnBrk="1" hangingPunct="1">
              <a:buFont typeface="Arial" panose="020B0604020202020204" pitchFamily="34" charset="0"/>
              <a:buNone/>
              <a:defRPr/>
            </a:pPr>
            <a:r>
              <a:rPr lang="en-US" altLang="en-US" sz="3000" dirty="0">
                <a:solidFill>
                  <a:prstClr val="white"/>
                </a:solidFill>
                <a:effectLst>
                  <a:outerShdw blurRad="38100" dist="38100" dir="2700000" algn="tl">
                    <a:srgbClr val="000000">
                      <a:alpha val="43137"/>
                    </a:srgbClr>
                  </a:outerShdw>
                </a:effectLst>
              </a:rPr>
              <a:t>“There is a normal Christian experience. There are new and blessed emotions and desires. Old things do pass away; and behold all things do become new; but </a:t>
            </a:r>
            <a:r>
              <a:rPr lang="en-US" altLang="en-US" sz="3000" b="1" i="1" u="sng" dirty="0">
                <a:solidFill>
                  <a:srgbClr val="FFFFCC"/>
                </a:solidFill>
                <a:effectLst>
                  <a:outerShdw blurRad="38100" dist="38100" dir="2700000" algn="tl">
                    <a:srgbClr val="000000">
                      <a:alpha val="43137"/>
                    </a:srgbClr>
                  </a:outerShdw>
                </a:effectLst>
              </a:rPr>
              <a:t>all such experiences are but  secondary evidences</a:t>
            </a:r>
            <a:r>
              <a:rPr lang="en-US" altLang="en-US" sz="3000" dirty="0">
                <a:solidFill>
                  <a:prstClr val="white"/>
                </a:solidFill>
                <a:effectLst>
                  <a:outerShdw blurRad="38100" dist="38100" dir="2700000" algn="tl">
                    <a:srgbClr val="000000">
                      <a:alpha val="43137"/>
                    </a:srgbClr>
                  </a:outerShdw>
                </a:effectLst>
              </a:rPr>
              <a:t>, as to the fact of salvation, in that they grow out of that positive  repose of faith which is the primary evidence.”</a:t>
            </a:r>
          </a:p>
        </p:txBody>
      </p:sp>
      <p:sp>
        <p:nvSpPr>
          <p:cNvPr id="5" name="Rectangle 4"/>
          <p:cNvSpPr/>
          <p:nvPr/>
        </p:nvSpPr>
        <p:spPr>
          <a:xfrm>
            <a:off x="2636086" y="242359"/>
            <a:ext cx="3871830" cy="646331"/>
          </a:xfrm>
          <a:prstGeom prst="rect">
            <a:avLst/>
          </a:prstGeom>
        </p:spPr>
        <p:txBody>
          <a:bodyPr wrap="none">
            <a:spAutoFit/>
          </a:bodyPr>
          <a:lstStyle/>
          <a:p>
            <a:pPr algn="ctr">
              <a:defRPr/>
            </a:pPr>
            <a:r>
              <a:rPr lang="en-US" sz="3600" dirty="0">
                <a:solidFill>
                  <a:srgbClr val="00FFFF"/>
                </a:solidFill>
                <a:effectLst>
                  <a:outerShdw blurRad="38100" dist="38100" dir="2700000" algn="tl">
                    <a:srgbClr val="000000">
                      <a:alpha val="43137"/>
                    </a:srgbClr>
                  </a:outerShdw>
                </a:effectLst>
                <a:ea typeface="+mj-ea"/>
                <a:cs typeface="+mj-cs"/>
              </a:rPr>
              <a:t>Lewis Sperry Chafer</a:t>
            </a:r>
            <a:endParaRPr lang="en-US" sz="3600" dirty="0">
              <a:solidFill>
                <a:srgbClr val="00FFFF"/>
              </a:solidFill>
              <a:effectLst>
                <a:outerShdw blurRad="38100" dist="38100" dir="2700000" algn="tl">
                  <a:srgbClr val="000000">
                    <a:alpha val="43137"/>
                  </a:srgbClr>
                </a:outerShdw>
              </a:effectLst>
              <a:latin typeface="+mn-lt"/>
              <a:ea typeface="+mj-ea"/>
              <a:cs typeface="+mj-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Or 9"/>
          <p:cNvSpPr/>
          <p:nvPr/>
        </p:nvSpPr>
        <p:spPr>
          <a:xfrm>
            <a:off x="1752600" y="1219200"/>
            <a:ext cx="5562600" cy="5410200"/>
          </a:xfrm>
          <a:prstGeom prst="flowChar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Pie 20"/>
          <p:cNvSpPr/>
          <p:nvPr/>
        </p:nvSpPr>
        <p:spPr>
          <a:xfrm>
            <a:off x="1752600" y="1066800"/>
            <a:ext cx="5562600" cy="5562600"/>
          </a:xfrm>
          <a:prstGeom prst="pie">
            <a:avLst>
              <a:gd name="adj1" fmla="val 2097621"/>
              <a:gd name="adj2" fmla="val 539999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2" name="Pie 21"/>
          <p:cNvSpPr/>
          <p:nvPr/>
        </p:nvSpPr>
        <p:spPr>
          <a:xfrm rot="18277244">
            <a:off x="1675606" y="1123157"/>
            <a:ext cx="5640387" cy="5549900"/>
          </a:xfrm>
          <a:prstGeom prst="pie">
            <a:avLst>
              <a:gd name="adj1" fmla="val 2097621"/>
              <a:gd name="adj2" fmla="val 539999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3" name="Pie 22"/>
          <p:cNvSpPr/>
          <p:nvPr/>
        </p:nvSpPr>
        <p:spPr>
          <a:xfrm rot="14101887">
            <a:off x="1816100" y="1171575"/>
            <a:ext cx="5384800" cy="5562600"/>
          </a:xfrm>
          <a:prstGeom prst="pie">
            <a:avLst>
              <a:gd name="adj1" fmla="val 2097621"/>
              <a:gd name="adj2" fmla="val 6270626"/>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4" name="Rectangle 23"/>
          <p:cNvSpPr/>
          <p:nvPr/>
        </p:nvSpPr>
        <p:spPr>
          <a:xfrm>
            <a:off x="1752600" y="3657600"/>
            <a:ext cx="2895600" cy="609600"/>
          </a:xfrm>
          <a:prstGeom prst="rect">
            <a:avLst/>
          </a:prstGeom>
          <a:noFill/>
        </p:spPr>
        <p:txBody>
          <a:bodyPr>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3400" b="1" dirty="0">
                <a:ln w="50800"/>
                <a:latin typeface="+mn-lt"/>
                <a:cs typeface="Arial" charset="0"/>
              </a:rPr>
              <a:t>Unbelievers</a:t>
            </a:r>
          </a:p>
        </p:txBody>
      </p:sp>
      <p:sp>
        <p:nvSpPr>
          <p:cNvPr id="27" name="Rectangle 26"/>
          <p:cNvSpPr/>
          <p:nvPr/>
        </p:nvSpPr>
        <p:spPr>
          <a:xfrm>
            <a:off x="5486400" y="3505200"/>
            <a:ext cx="1676400" cy="846500"/>
          </a:xfrm>
          <a:prstGeom prst="rect">
            <a:avLst/>
          </a:prstGeom>
          <a:noFill/>
        </p:spPr>
        <p:txBody>
          <a:bodyPr>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2800" b="1" dirty="0">
                <a:ln w="50800"/>
                <a:solidFill>
                  <a:srgbClr val="FF0000"/>
                </a:solidFill>
                <a:latin typeface="+mn-lt"/>
                <a:cs typeface="Arial" charset="0"/>
              </a:rPr>
              <a:t>Infant</a:t>
            </a:r>
          </a:p>
          <a:p>
            <a:pPr>
              <a:defRPr/>
            </a:pPr>
            <a:r>
              <a:rPr lang="en-US" sz="2800" b="1" dirty="0">
                <a:ln w="50800"/>
                <a:latin typeface="+mn-lt"/>
                <a:cs typeface="Arial" charset="0"/>
              </a:rPr>
              <a:t>Believers</a:t>
            </a:r>
          </a:p>
        </p:txBody>
      </p:sp>
      <p:sp>
        <p:nvSpPr>
          <p:cNvPr id="30" name="Rectangle 29"/>
          <p:cNvSpPr/>
          <p:nvPr/>
        </p:nvSpPr>
        <p:spPr>
          <a:xfrm>
            <a:off x="4648200" y="4953000"/>
            <a:ext cx="1828800" cy="838200"/>
          </a:xfrm>
          <a:prstGeom prst="rect">
            <a:avLst/>
          </a:prstGeom>
          <a:noFill/>
        </p:spPr>
        <p:txBody>
          <a:bodyPr>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2800" b="1" dirty="0">
                <a:ln w="50800"/>
                <a:solidFill>
                  <a:srgbClr val="FF0000"/>
                </a:solidFill>
                <a:latin typeface="+mn-lt"/>
                <a:cs typeface="Arial" charset="0"/>
              </a:rPr>
              <a:t>Carnal</a:t>
            </a:r>
          </a:p>
          <a:p>
            <a:pPr>
              <a:defRPr/>
            </a:pPr>
            <a:r>
              <a:rPr lang="en-US" sz="2800" b="1" dirty="0">
                <a:ln w="50800"/>
                <a:latin typeface="+mn-lt"/>
                <a:cs typeface="Arial" charset="0"/>
              </a:rPr>
              <a:t>Believers</a:t>
            </a:r>
            <a:endParaRPr lang="en-US" sz="2800" b="1" dirty="0">
              <a:ln w="50800"/>
              <a:solidFill>
                <a:srgbClr val="FF0000"/>
              </a:solidFill>
              <a:latin typeface="+mn-lt"/>
              <a:cs typeface="Arial" charset="0"/>
            </a:endParaRPr>
          </a:p>
        </p:txBody>
      </p:sp>
      <p:sp>
        <p:nvSpPr>
          <p:cNvPr id="12299" name="Title 10"/>
          <p:cNvSpPr>
            <a:spLocks noGrp="1"/>
          </p:cNvSpPr>
          <p:nvPr>
            <p:ph type="title"/>
          </p:nvPr>
        </p:nvSpPr>
        <p:spPr>
          <a:xfrm>
            <a:off x="381000" y="304800"/>
            <a:ext cx="8229600" cy="858838"/>
          </a:xfrm>
        </p:spPr>
        <p:txBody>
          <a:bodyPr/>
          <a:lstStyle/>
          <a:p>
            <a:pPr>
              <a:defRPr/>
            </a:pPr>
            <a:r>
              <a:rPr lang="en-US" altLang="en-US" sz="3600" b="1" dirty="0">
                <a:solidFill>
                  <a:srgbClr val="00FFFF"/>
                </a:solidFill>
                <a:effectLst>
                  <a:outerShdw blurRad="38100" dist="38100" dir="2700000" algn="tl">
                    <a:srgbClr val="000000">
                      <a:alpha val="43137"/>
                    </a:srgbClr>
                  </a:outerShdw>
                </a:effectLst>
              </a:rPr>
              <a:t>4 Kinds of People from 1 Corinthians 3:1-3</a:t>
            </a:r>
          </a:p>
        </p:txBody>
      </p:sp>
      <p:sp>
        <p:nvSpPr>
          <p:cNvPr id="12" name="Rectangle 11"/>
          <p:cNvSpPr/>
          <p:nvPr/>
        </p:nvSpPr>
        <p:spPr>
          <a:xfrm>
            <a:off x="4495800" y="2057400"/>
            <a:ext cx="2209800" cy="829900"/>
          </a:xfrm>
          <a:prstGeom prst="rect">
            <a:avLst/>
          </a:prstGeom>
          <a:noFill/>
        </p:spPr>
        <p:txBody>
          <a:bodyPr anchor="ctr">
            <a:scene3d>
              <a:camera prst="orthographicFront"/>
              <a:lightRig rig="balanced" dir="t">
                <a:rot lat="0" lon="0" rev="2100000"/>
              </a:lightRig>
            </a:scene3d>
            <a:sp3d extrusionH="57150" prstMaterial="metal">
              <a:bevelT w="38100" h="25400"/>
              <a:contourClr>
                <a:schemeClr val="bg2"/>
              </a:contourClr>
            </a:sp3d>
          </a:bodyPr>
          <a:lstStyle/>
          <a:p>
            <a:pPr>
              <a:defRPr/>
            </a:pPr>
            <a:r>
              <a:rPr lang="en-US" sz="2800" b="1" dirty="0">
                <a:ln w="50800"/>
                <a:solidFill>
                  <a:srgbClr val="FF0000"/>
                </a:solidFill>
                <a:latin typeface="+mn-lt"/>
                <a:cs typeface="Arial" charset="0"/>
              </a:rPr>
              <a:t>Spiritual </a:t>
            </a:r>
            <a:r>
              <a:rPr lang="en-US" sz="2800" b="1" dirty="0">
                <a:ln w="50800"/>
                <a:latin typeface="+mn-lt"/>
                <a:cs typeface="Arial" charset="0"/>
              </a:rPr>
              <a:t>Believers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9" name="Title 10"/>
          <p:cNvSpPr>
            <a:spLocks noGrp="1"/>
          </p:cNvSpPr>
          <p:nvPr>
            <p:ph type="title"/>
          </p:nvPr>
        </p:nvSpPr>
        <p:spPr>
          <a:xfrm>
            <a:off x="381000" y="304800"/>
            <a:ext cx="8229600" cy="858838"/>
          </a:xfrm>
        </p:spPr>
        <p:txBody>
          <a:bodyPr/>
          <a:lstStyle/>
          <a:p>
            <a:pPr>
              <a:defRPr/>
            </a:pPr>
            <a:r>
              <a:rPr lang="en-US" altLang="en-US" sz="3600" b="1" dirty="0">
                <a:solidFill>
                  <a:srgbClr val="00FFFF"/>
                </a:solidFill>
                <a:effectLst>
                  <a:outerShdw blurRad="38100" dist="38100" dir="2700000" algn="tl">
                    <a:srgbClr val="000000">
                      <a:alpha val="43137"/>
                    </a:srgbClr>
                  </a:outerShdw>
                </a:effectLst>
              </a:rPr>
              <a:t>4 Kinds of People from 1 Corinthians 3:1-3</a:t>
            </a:r>
          </a:p>
        </p:txBody>
      </p:sp>
      <p:pic>
        <p:nvPicPr>
          <p:cNvPr id="11" name="Picture 2" descr="https://solzemli.files.wordpress.com/2010/03/saint_paul_theapostle.jpg"/>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228600" y="1447800"/>
            <a:ext cx="2457450" cy="3600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Rectangle 3"/>
          <p:cNvSpPr txBox="1">
            <a:spLocks/>
          </p:cNvSpPr>
          <p:nvPr/>
        </p:nvSpPr>
        <p:spPr bwMode="auto">
          <a:xfrm>
            <a:off x="2743200" y="1295400"/>
            <a:ext cx="6248400" cy="541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baseline="30000" dirty="0">
                <a:solidFill>
                  <a:schemeClr val="bg1"/>
                </a:solidFill>
              </a:rPr>
              <a:t>1</a:t>
            </a:r>
            <a:r>
              <a:rPr lang="en-US" dirty="0">
                <a:solidFill>
                  <a:schemeClr val="bg1"/>
                </a:solidFill>
              </a:rPr>
              <a:t> And I, brethren, could not speak to you as to </a:t>
            </a:r>
            <a:r>
              <a:rPr lang="en-US" b="1" dirty="0">
                <a:solidFill>
                  <a:srgbClr val="FFFFCC"/>
                </a:solidFill>
              </a:rPr>
              <a:t>spiritual</a:t>
            </a:r>
            <a:r>
              <a:rPr lang="en-US" dirty="0">
                <a:solidFill>
                  <a:schemeClr val="bg1"/>
                </a:solidFill>
              </a:rPr>
              <a:t> </a:t>
            </a:r>
            <a:r>
              <a:rPr lang="en-US" i="1" dirty="0">
                <a:solidFill>
                  <a:schemeClr val="bg1"/>
                </a:solidFill>
              </a:rPr>
              <a:t>people</a:t>
            </a:r>
            <a:r>
              <a:rPr lang="en-US" dirty="0">
                <a:solidFill>
                  <a:schemeClr val="bg1"/>
                </a:solidFill>
              </a:rPr>
              <a:t> but as to </a:t>
            </a:r>
            <a:r>
              <a:rPr lang="en-US" b="1" dirty="0">
                <a:solidFill>
                  <a:srgbClr val="FFFFCC"/>
                </a:solidFill>
              </a:rPr>
              <a:t>carnal</a:t>
            </a:r>
            <a:r>
              <a:rPr lang="en-US" dirty="0">
                <a:solidFill>
                  <a:schemeClr val="bg1"/>
                </a:solidFill>
              </a:rPr>
              <a:t>, as to </a:t>
            </a:r>
            <a:r>
              <a:rPr lang="en-US" b="1" dirty="0">
                <a:solidFill>
                  <a:srgbClr val="FFFFCC"/>
                </a:solidFill>
              </a:rPr>
              <a:t>babes</a:t>
            </a:r>
            <a:r>
              <a:rPr lang="en-US" dirty="0">
                <a:solidFill>
                  <a:schemeClr val="bg1"/>
                </a:solidFill>
              </a:rPr>
              <a:t> in Christ. </a:t>
            </a:r>
            <a:r>
              <a:rPr lang="en-US" baseline="30000" dirty="0">
                <a:solidFill>
                  <a:schemeClr val="bg1"/>
                </a:solidFill>
              </a:rPr>
              <a:t>2</a:t>
            </a:r>
            <a:r>
              <a:rPr lang="en-US" dirty="0">
                <a:solidFill>
                  <a:schemeClr val="bg1"/>
                </a:solidFill>
              </a:rPr>
              <a:t> I fed you with milk and not with solid food; for until now you were not able </a:t>
            </a:r>
            <a:r>
              <a:rPr lang="en-US" i="1" dirty="0">
                <a:solidFill>
                  <a:schemeClr val="bg1"/>
                </a:solidFill>
              </a:rPr>
              <a:t>to receive it,</a:t>
            </a:r>
            <a:r>
              <a:rPr lang="en-US" dirty="0">
                <a:solidFill>
                  <a:schemeClr val="bg1"/>
                </a:solidFill>
              </a:rPr>
              <a:t> and even now you are still not able; </a:t>
            </a:r>
            <a:r>
              <a:rPr lang="en-US" baseline="30000" dirty="0">
                <a:solidFill>
                  <a:schemeClr val="bg1"/>
                </a:solidFill>
              </a:rPr>
              <a:t>3</a:t>
            </a:r>
            <a:r>
              <a:rPr lang="en-US" dirty="0">
                <a:solidFill>
                  <a:schemeClr val="bg1"/>
                </a:solidFill>
              </a:rPr>
              <a:t> for you are still carnal. For where </a:t>
            </a:r>
            <a:r>
              <a:rPr lang="en-US" i="1" dirty="0">
                <a:solidFill>
                  <a:schemeClr val="bg1"/>
                </a:solidFill>
              </a:rPr>
              <a:t>there are</a:t>
            </a:r>
            <a:r>
              <a:rPr lang="en-US" dirty="0">
                <a:solidFill>
                  <a:schemeClr val="bg1"/>
                </a:solidFill>
              </a:rPr>
              <a:t> envy, strife, and divisions among you, are you not carnal and behaving like </a:t>
            </a:r>
            <a:r>
              <a:rPr lang="en-US" i="1" dirty="0">
                <a:solidFill>
                  <a:schemeClr val="bg1"/>
                </a:solidFill>
              </a:rPr>
              <a:t>mere</a:t>
            </a:r>
            <a:r>
              <a:rPr lang="en-US" dirty="0">
                <a:solidFill>
                  <a:schemeClr val="bg1"/>
                </a:solidFill>
              </a:rPr>
              <a:t> </a:t>
            </a:r>
            <a:r>
              <a:rPr lang="en-US" b="1" dirty="0">
                <a:solidFill>
                  <a:srgbClr val="FFFFCC"/>
                </a:solidFill>
              </a:rPr>
              <a:t>men</a:t>
            </a:r>
            <a:r>
              <a:rPr lang="en-US" dirty="0">
                <a:solidFill>
                  <a:schemeClr val="bg1"/>
                </a:solidFill>
              </a:rPr>
              <a:t>? (NKJV) </a:t>
            </a:r>
          </a:p>
          <a:p>
            <a:endParaRPr lang="en-US" sz="2800" dirty="0">
              <a:solidFill>
                <a:schemeClr val="bg1"/>
              </a:solidFill>
            </a:endParaRPr>
          </a:p>
          <a:p>
            <a:pPr marL="0" indent="0">
              <a:buFont typeface="Arial" charset="0"/>
              <a:buNone/>
              <a:defRPr/>
            </a:pPr>
            <a:endParaRPr lang="en-US" sz="2800" dirty="0">
              <a:solidFill>
                <a:schemeClr val="bg1"/>
              </a:solidFill>
              <a:effectLst>
                <a:outerShdw blurRad="38100" dist="38100" dir="2700000" algn="tl">
                  <a:srgbClr val="000000"/>
                </a:outerShdw>
              </a:effectLst>
              <a:latin typeface="Arial" charset="0"/>
              <a:cs typeface="Arial" charset="0"/>
            </a:endParaRPr>
          </a:p>
        </p:txBody>
      </p:sp>
    </p:spTree>
    <p:extLst>
      <p:ext uri="{BB962C8B-B14F-4D97-AF65-F5344CB8AC3E}">
        <p14:creationId xmlns="" xmlns:p14="http://schemas.microsoft.com/office/powerpoint/2010/main" val="1228140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FFFF"/>
                </a:solidFill>
                <a:latin typeface="+mn-lt"/>
              </a:rPr>
              <a:t>Definition of Eternal Security</a:t>
            </a:r>
          </a:p>
        </p:txBody>
      </p:sp>
      <p:sp>
        <p:nvSpPr>
          <p:cNvPr id="3" name="Content Placeholder 2"/>
          <p:cNvSpPr>
            <a:spLocks noGrp="1"/>
          </p:cNvSpPr>
          <p:nvPr>
            <p:ph idx="1"/>
          </p:nvPr>
        </p:nvSpPr>
        <p:spPr/>
        <p:txBody>
          <a:bodyPr/>
          <a:lstStyle/>
          <a:p>
            <a:pPr marL="0" indent="0" algn="just">
              <a:buNone/>
            </a:pPr>
            <a:r>
              <a:rPr lang="en-US" dirty="0">
                <a:solidFill>
                  <a:schemeClr val="bg1"/>
                </a:solidFill>
              </a:rPr>
              <a:t>“Eternal Security means that those who have been genuinely saved by God’s grace through faith alone in Christ alone shall never be in danger of God’s condemnation or loss of salvation but God’s grace and power keep them forever saved and secure.”</a:t>
            </a:r>
          </a:p>
        </p:txBody>
      </p:sp>
      <p:sp>
        <p:nvSpPr>
          <p:cNvPr id="4" name="TextBox 3"/>
          <p:cNvSpPr txBox="1"/>
          <p:nvPr/>
        </p:nvSpPr>
        <p:spPr>
          <a:xfrm>
            <a:off x="1238250" y="6359690"/>
            <a:ext cx="6762750" cy="369332"/>
          </a:xfrm>
          <a:prstGeom prst="rect">
            <a:avLst/>
          </a:prstGeom>
          <a:noFill/>
        </p:spPr>
        <p:txBody>
          <a:bodyPr wrap="square" rtlCol="0">
            <a:spAutoFit/>
          </a:bodyPr>
          <a:lstStyle/>
          <a:p>
            <a:pPr algn="ctr"/>
            <a:r>
              <a:rPr lang="en-US" dirty="0">
                <a:solidFill>
                  <a:schemeClr val="bg1"/>
                </a:solidFill>
              </a:rPr>
              <a:t>Dennis </a:t>
            </a:r>
            <a:r>
              <a:rPr lang="en-US" dirty="0" err="1">
                <a:solidFill>
                  <a:schemeClr val="bg1"/>
                </a:solidFill>
              </a:rPr>
              <a:t>Rokser</a:t>
            </a:r>
            <a:r>
              <a:rPr lang="en-US" dirty="0">
                <a:solidFill>
                  <a:schemeClr val="bg1"/>
                </a:solidFill>
              </a:rPr>
              <a:t>, </a:t>
            </a:r>
            <a:r>
              <a:rPr lang="en-US" i="1" dirty="0">
                <a:solidFill>
                  <a:schemeClr val="bg1"/>
                </a:solidFill>
              </a:rPr>
              <a:t>Shall Never Perish Forever</a:t>
            </a:r>
            <a:r>
              <a:rPr lang="en-US" dirty="0">
                <a:solidFill>
                  <a:schemeClr val="bg1"/>
                </a:solidFill>
              </a:rPr>
              <a:t>, p. 11</a:t>
            </a:r>
          </a:p>
        </p:txBody>
      </p:sp>
      <p:pic>
        <p:nvPicPr>
          <p:cNvPr id="1026" name="Picture 2" descr="dennis-rokser"/>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155575" y="142286"/>
            <a:ext cx="1097280" cy="1097280"/>
          </a:xfrm>
          <a:prstGeom prst="rect">
            <a:avLst/>
          </a:prstGeom>
          <a:noFill/>
          <a:ln w="28575">
            <a:solidFill>
              <a:schemeClr val="bg1"/>
            </a:solidFill>
          </a:ln>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ChangeArrowheads="1"/>
          </p:cNvSpPr>
          <p:nvPr/>
        </p:nvSpPr>
        <p:spPr bwMode="auto">
          <a:xfrm>
            <a:off x="3148553" y="1137506"/>
            <a:ext cx="5798274" cy="4708981"/>
          </a:xfrm>
          <a:prstGeom prst="rect">
            <a:avLst/>
          </a:prstGeom>
          <a:noFill/>
          <a:ln w="9525">
            <a:noFill/>
            <a:miter lim="800000"/>
            <a:headEnd/>
            <a:tailEnd/>
          </a:ln>
        </p:spPr>
        <p:txBody>
          <a:bodyPr wrap="square">
            <a:spAutoFit/>
          </a:bodyPr>
          <a:lstStyle/>
          <a:p>
            <a:pPr algn="just"/>
            <a:r>
              <a:rPr lang="en-US" sz="3000" dirty="0">
                <a:solidFill>
                  <a:schemeClr val="bg1"/>
                </a:solidFill>
              </a:rPr>
              <a:t>“Nowhere in the Bible is a Christian asked to examine either his faith or his life to find out if he is a Christian. He is told only to </a:t>
            </a:r>
            <a:r>
              <a:rPr lang="en-US" sz="3000" b="1" u="sng" dirty="0">
                <a:solidFill>
                  <a:srgbClr val="FFFFCC"/>
                </a:solidFill>
              </a:rPr>
              <a:t>look outside of himself to Christ alone for his assurance</a:t>
            </a:r>
            <a:r>
              <a:rPr lang="en-US" sz="3000" dirty="0">
                <a:solidFill>
                  <a:srgbClr val="FFFFCC"/>
                </a:solidFill>
              </a:rPr>
              <a:t> </a:t>
            </a:r>
            <a:r>
              <a:rPr lang="en-US" sz="3000" dirty="0">
                <a:solidFill>
                  <a:schemeClr val="bg1"/>
                </a:solidFill>
              </a:rPr>
              <a:t>that he is a Christian. The Christian is, however, often told to examine his </a:t>
            </a:r>
            <a:r>
              <a:rPr lang="en-US" sz="3000" i="1" dirty="0">
                <a:solidFill>
                  <a:schemeClr val="bg1"/>
                </a:solidFill>
              </a:rPr>
              <a:t>walk of faith</a:t>
            </a:r>
            <a:r>
              <a:rPr lang="en-US" sz="3000" dirty="0">
                <a:solidFill>
                  <a:schemeClr val="bg1"/>
                </a:solidFill>
              </a:rPr>
              <a:t> and life to see if he is walking in fellowship and in conformity to God's commands.”</a:t>
            </a:r>
          </a:p>
        </p:txBody>
      </p:sp>
      <p:sp>
        <p:nvSpPr>
          <p:cNvPr id="56323" name="TextBox 4"/>
          <p:cNvSpPr txBox="1">
            <a:spLocks noChangeArrowheads="1"/>
          </p:cNvSpPr>
          <p:nvPr/>
        </p:nvSpPr>
        <p:spPr bwMode="auto">
          <a:xfrm>
            <a:off x="2014980" y="227813"/>
            <a:ext cx="5181600" cy="646331"/>
          </a:xfrm>
          <a:prstGeom prst="rect">
            <a:avLst/>
          </a:prstGeom>
          <a:noFill/>
          <a:ln w="9525">
            <a:noFill/>
            <a:miter lim="800000"/>
            <a:headEnd/>
            <a:tailEnd/>
          </a:ln>
        </p:spPr>
        <p:txBody>
          <a:bodyPr>
            <a:spAutoFit/>
          </a:bodyPr>
          <a:lstStyle/>
          <a:p>
            <a:pPr algn="ctr">
              <a:spcAft>
                <a:spcPts val="600"/>
              </a:spcAft>
              <a:defRPr/>
            </a:pPr>
            <a:r>
              <a:rPr lang="en-US" sz="3600" dirty="0">
                <a:solidFill>
                  <a:srgbClr val="00FFFF"/>
                </a:solidFill>
                <a:effectLst>
                  <a:outerShdw blurRad="38100" dist="38100" dir="2700000" algn="tl">
                    <a:srgbClr val="000000">
                      <a:alpha val="43137"/>
                    </a:srgbClr>
                  </a:outerShdw>
                </a:effectLst>
                <a:ea typeface="+mj-ea"/>
                <a:cs typeface="+mj-cs"/>
              </a:rPr>
              <a:t>Joseph </a:t>
            </a:r>
            <a:r>
              <a:rPr lang="en-US" sz="3600" dirty="0" err="1">
                <a:solidFill>
                  <a:srgbClr val="00FFFF"/>
                </a:solidFill>
                <a:effectLst>
                  <a:outerShdw blurRad="38100" dist="38100" dir="2700000" algn="tl">
                    <a:srgbClr val="000000">
                      <a:alpha val="43137"/>
                    </a:srgbClr>
                  </a:outerShdw>
                </a:effectLst>
                <a:ea typeface="+mj-ea"/>
                <a:cs typeface="+mj-cs"/>
              </a:rPr>
              <a:t>Dillow</a:t>
            </a:r>
            <a:endParaRPr lang="en-US" sz="3600" dirty="0">
              <a:solidFill>
                <a:srgbClr val="00FFFF"/>
              </a:solidFill>
              <a:effectLst>
                <a:outerShdw blurRad="38100" dist="38100" dir="2700000" algn="tl">
                  <a:srgbClr val="000000">
                    <a:alpha val="43137"/>
                  </a:srgbClr>
                </a:outerShdw>
              </a:effectLst>
              <a:ea typeface="+mj-ea"/>
              <a:cs typeface="+mj-cs"/>
            </a:endParaRPr>
          </a:p>
        </p:txBody>
      </p:sp>
      <p:sp>
        <p:nvSpPr>
          <p:cNvPr id="4" name="TextBox 4"/>
          <p:cNvSpPr txBox="1">
            <a:spLocks noChangeArrowheads="1"/>
          </p:cNvSpPr>
          <p:nvPr/>
        </p:nvSpPr>
        <p:spPr bwMode="auto">
          <a:xfrm>
            <a:off x="2014980" y="6130917"/>
            <a:ext cx="5181600" cy="584775"/>
          </a:xfrm>
          <a:prstGeom prst="rect">
            <a:avLst/>
          </a:prstGeom>
          <a:noFill/>
          <a:ln w="9525">
            <a:noFill/>
            <a:miter lim="800000"/>
            <a:headEnd/>
            <a:tailEnd/>
          </a:ln>
        </p:spPr>
        <p:txBody>
          <a:bodyPr>
            <a:spAutoFit/>
          </a:bodyPr>
          <a:lstStyle/>
          <a:p>
            <a:pPr algn="ctr">
              <a:spcAft>
                <a:spcPts val="600"/>
              </a:spcAft>
              <a:defRPr/>
            </a:pPr>
            <a:r>
              <a:rPr lang="en-US" sz="1600" dirty="0">
                <a:solidFill>
                  <a:schemeClr val="bg1"/>
                </a:solidFill>
                <a:effectLst>
                  <a:outerShdw blurRad="38100" dist="38100" dir="2700000" algn="tl">
                    <a:srgbClr val="000000">
                      <a:alpha val="43137"/>
                    </a:srgbClr>
                  </a:outerShdw>
                </a:effectLst>
                <a:ea typeface="+mj-ea"/>
                <a:cs typeface="+mj-cs"/>
              </a:rPr>
              <a:t>Joseph </a:t>
            </a:r>
            <a:r>
              <a:rPr lang="en-US" sz="1600" dirty="0" err="1">
                <a:solidFill>
                  <a:schemeClr val="bg1"/>
                </a:solidFill>
                <a:effectLst>
                  <a:outerShdw blurRad="38100" dist="38100" dir="2700000" algn="tl">
                    <a:srgbClr val="000000">
                      <a:alpha val="43137"/>
                    </a:srgbClr>
                  </a:outerShdw>
                </a:effectLst>
                <a:ea typeface="+mj-ea"/>
                <a:cs typeface="+mj-cs"/>
              </a:rPr>
              <a:t>Dillow</a:t>
            </a:r>
            <a:r>
              <a:rPr lang="en-US" sz="1600" dirty="0">
                <a:solidFill>
                  <a:schemeClr val="bg1"/>
                </a:solidFill>
                <a:effectLst>
                  <a:outerShdw blurRad="38100" dist="38100" dir="2700000" algn="tl">
                    <a:srgbClr val="000000">
                      <a:alpha val="43137"/>
                    </a:srgbClr>
                  </a:outerShdw>
                </a:effectLst>
                <a:ea typeface="+mj-ea"/>
                <a:cs typeface="+mj-cs"/>
              </a:rPr>
              <a:t>, </a:t>
            </a:r>
            <a:r>
              <a:rPr lang="en-US" sz="1600" i="1" dirty="0">
                <a:solidFill>
                  <a:schemeClr val="bg1"/>
                </a:solidFill>
              </a:rPr>
              <a:t>Final Destiny: The Future Reign of the Servant Kings</a:t>
            </a:r>
            <a:r>
              <a:rPr lang="en-US" sz="1600" dirty="0">
                <a:solidFill>
                  <a:schemeClr val="bg1"/>
                </a:solidFill>
              </a:rPr>
              <a:t> (Monument, CO: </a:t>
            </a:r>
            <a:r>
              <a:rPr lang="en-US" sz="1600" dirty="0" err="1">
                <a:solidFill>
                  <a:schemeClr val="bg1"/>
                </a:solidFill>
              </a:rPr>
              <a:t>Panyim</a:t>
            </a:r>
            <a:r>
              <a:rPr lang="en-US" sz="1600" dirty="0">
                <a:solidFill>
                  <a:schemeClr val="bg1"/>
                </a:solidFill>
              </a:rPr>
              <a:t>, 2012), 454.</a:t>
            </a:r>
          </a:p>
        </p:txBody>
      </p:sp>
      <p:pic>
        <p:nvPicPr>
          <p:cNvPr id="2" name="Picture 1"/>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155638" y="1340175"/>
            <a:ext cx="2810251" cy="2939595"/>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4931" name="Content Placeholder 2"/>
          <p:cNvSpPr>
            <a:spLocks noGrp="1"/>
          </p:cNvSpPr>
          <p:nvPr>
            <p:ph idx="1"/>
          </p:nvPr>
        </p:nvSpPr>
        <p:spPr>
          <a:xfrm>
            <a:off x="252663" y="1143000"/>
            <a:ext cx="8674769" cy="5474368"/>
          </a:xfrm>
        </p:spPr>
        <p:txBody>
          <a:bodyPr/>
          <a:lstStyle/>
          <a:p>
            <a:pPr marL="457200" indent="-457200">
              <a:spcBef>
                <a:spcPts val="0"/>
              </a:spcBef>
              <a:spcAft>
                <a:spcPts val="1200"/>
              </a:spcAft>
              <a:buClr>
                <a:srgbClr val="66FFFF"/>
              </a:buClr>
              <a:buFont typeface="+mj-lt"/>
              <a:buAutoNum type="arabicPeriod"/>
              <a:defRPr/>
            </a:pPr>
            <a:r>
              <a:rPr lang="en-US" altLang="en-US" sz="2800" dirty="0">
                <a:solidFill>
                  <a:schemeClr val="bg1"/>
                </a:solidFill>
              </a:rPr>
              <a:t>Because self-righteousness did not save us it is not a basis upon which salvation can be lost</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Salvation is not given or maintained by works</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If a believer can lose eternal life, then how can this life be eternal (John 3:16)?</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Bible’s promises guarantee security (John 10:28)</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assurance of salvation is impossible (1 John 5:14)</a:t>
            </a:r>
          </a:p>
          <a:p>
            <a:pPr marL="457200" indent="-457200">
              <a:spcBef>
                <a:spcPts val="0"/>
              </a:spcBef>
              <a:spcAft>
                <a:spcPts val="1200"/>
              </a:spcAft>
              <a:buClr>
                <a:srgbClr val="66FFFF"/>
              </a:buClr>
              <a:buFont typeface="+mj-lt"/>
              <a:buAutoNum type="arabicPeriod"/>
              <a:defRPr/>
            </a:pPr>
            <a:r>
              <a:rPr lang="en-US" altLang="en-US" sz="2800" b="1" u="sng" dirty="0">
                <a:solidFill>
                  <a:srgbClr val="FFFFCC"/>
                </a:solidFill>
              </a:rPr>
              <a:t>The believer is predestined for glory (Rom 8:29-30)</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Spirit’s seal cannot be broken (Eph 4:30)</a:t>
            </a:r>
          </a:p>
        </p:txBody>
      </p:sp>
    </p:spTree>
    <p:extLst>
      <p:ext uri="{BB962C8B-B14F-4D97-AF65-F5344CB8AC3E}">
        <p14:creationId xmlns="" xmlns:p14="http://schemas.microsoft.com/office/powerpoint/2010/main" val="41986076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4294967295"/>
          </p:nvPr>
        </p:nvSpPr>
        <p:spPr>
          <a:xfrm>
            <a:off x="457200" y="1447800"/>
            <a:ext cx="8458200" cy="4114800"/>
          </a:xfrm>
        </p:spPr>
        <p:txBody>
          <a:bodyPr/>
          <a:lstStyle/>
          <a:p>
            <a:pPr eaLnBrk="1" hangingPunct="1">
              <a:lnSpc>
                <a:spcPct val="200000"/>
              </a:lnSpc>
              <a:buFont typeface="Arial" charset="0"/>
              <a:buNone/>
              <a:defRPr/>
            </a:pPr>
            <a:endParaRPr lang="en-US">
              <a:effectLst>
                <a:outerShdw blurRad="38100" dist="38100" dir="2700000" algn="tl">
                  <a:srgbClr val="FFFFFF"/>
                </a:outerShdw>
              </a:effectLst>
            </a:endParaRPr>
          </a:p>
          <a:p>
            <a:pPr eaLnBrk="1" hangingPunct="1">
              <a:lnSpc>
                <a:spcPct val="90000"/>
              </a:lnSpc>
              <a:defRPr/>
            </a:pPr>
            <a:endParaRPr lang="en-US">
              <a:effectLst>
                <a:outerShdw blurRad="38100" dist="38100" dir="2700000" algn="tl">
                  <a:srgbClr val="FFFFFF"/>
                </a:outerShdw>
              </a:effectLst>
            </a:endParaRPr>
          </a:p>
        </p:txBody>
      </p:sp>
      <p:pic>
        <p:nvPicPr>
          <p:cNvPr id="2" name="Picture 1"/>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139824" y="127730"/>
            <a:ext cx="8864352" cy="6602540"/>
          </a:xfrm>
          <a:prstGeom prst="rect">
            <a:avLst/>
          </a:prstGeom>
        </p:spPr>
      </p:pic>
      <p:sp>
        <p:nvSpPr>
          <p:cNvPr id="3" name="Rectangle 2"/>
          <p:cNvSpPr/>
          <p:nvPr/>
        </p:nvSpPr>
        <p:spPr>
          <a:xfrm>
            <a:off x="368423" y="250589"/>
            <a:ext cx="8417357" cy="4955203"/>
          </a:xfrm>
          <a:prstGeom prst="rect">
            <a:avLst/>
          </a:prstGeom>
        </p:spPr>
        <p:txBody>
          <a:bodyPr wrap="square">
            <a:spAutoFit/>
          </a:bodyPr>
          <a:lstStyle/>
          <a:p>
            <a:pPr algn="ctr" fontAlgn="base">
              <a:spcBef>
                <a:spcPts val="600"/>
              </a:spcBef>
              <a:spcAft>
                <a:spcPts val="600"/>
              </a:spcAft>
              <a:defRPr/>
            </a:pPr>
            <a:r>
              <a:rPr lang="en-US" sz="4000" b="1" dirty="0">
                <a:solidFill>
                  <a:srgbClr val="00FFFF"/>
                </a:solidFill>
                <a:effectLst>
                  <a:outerShdw blurRad="38100" dist="38100" dir="2700000" algn="tl">
                    <a:srgbClr val="000000">
                      <a:alpha val="43137"/>
                    </a:srgbClr>
                  </a:outerShdw>
                </a:effectLst>
                <a:ea typeface="+mj-ea"/>
                <a:cs typeface="+mj-cs"/>
              </a:rPr>
              <a:t>Romans 8:29–30</a:t>
            </a:r>
            <a:endParaRPr lang="en-US" altLang="en-US" sz="4000" b="1" dirty="0">
              <a:solidFill>
                <a:srgbClr val="00FFFF"/>
              </a:solidFill>
              <a:effectLst>
                <a:outerShdw blurRad="38100" dist="38100" dir="2700000" algn="tl">
                  <a:srgbClr val="000000">
                    <a:alpha val="43137"/>
                  </a:srgbClr>
                </a:outerShdw>
              </a:effectLst>
              <a:ea typeface="+mj-ea"/>
              <a:cs typeface="+mj-cs"/>
            </a:endParaRPr>
          </a:p>
          <a:p>
            <a:pPr algn="just">
              <a:spcAft>
                <a:spcPts val="1000"/>
              </a:spcAft>
            </a:pPr>
            <a:r>
              <a:rPr lang="en-US" sz="3400" baseline="30000" dirty="0">
                <a:solidFill>
                  <a:schemeClr val="bg1"/>
                </a:solidFill>
                <a:latin typeface="Calibri" panose="020F0502020204030204" pitchFamily="34" charset="0"/>
              </a:rPr>
              <a:t>29</a:t>
            </a:r>
            <a:r>
              <a:rPr lang="en-US" sz="3400" dirty="0">
                <a:solidFill>
                  <a:schemeClr val="bg1"/>
                </a:solidFill>
                <a:latin typeface="Calibri" panose="020F0502020204030204" pitchFamily="34" charset="0"/>
              </a:rPr>
              <a:t>For those whom He </a:t>
            </a:r>
            <a:r>
              <a:rPr lang="en-US" sz="3400" b="1" dirty="0">
                <a:solidFill>
                  <a:srgbClr val="FFFFCC"/>
                </a:solidFill>
                <a:latin typeface="Calibri" panose="020F0502020204030204" pitchFamily="34" charset="0"/>
              </a:rPr>
              <a:t>foreknew</a:t>
            </a:r>
            <a:r>
              <a:rPr lang="en-US" sz="3400" dirty="0">
                <a:solidFill>
                  <a:schemeClr val="bg1"/>
                </a:solidFill>
                <a:latin typeface="Calibri" panose="020F0502020204030204" pitchFamily="34" charset="0"/>
              </a:rPr>
              <a:t>, He also </a:t>
            </a:r>
            <a:r>
              <a:rPr lang="en-US" sz="3400" b="1" dirty="0">
                <a:solidFill>
                  <a:srgbClr val="FFFFCC"/>
                </a:solidFill>
                <a:latin typeface="Calibri" panose="020F0502020204030204" pitchFamily="34" charset="0"/>
              </a:rPr>
              <a:t>predestined</a:t>
            </a:r>
            <a:r>
              <a:rPr lang="en-US" sz="3400" dirty="0">
                <a:solidFill>
                  <a:schemeClr val="bg1"/>
                </a:solidFill>
                <a:latin typeface="Calibri" panose="020F0502020204030204" pitchFamily="34" charset="0"/>
              </a:rPr>
              <a:t> </a:t>
            </a:r>
            <a:r>
              <a:rPr lang="en-US" sz="3400" i="1" dirty="0">
                <a:solidFill>
                  <a:schemeClr val="bg1"/>
                </a:solidFill>
                <a:latin typeface="Calibri" panose="020F0502020204030204" pitchFamily="34" charset="0"/>
              </a:rPr>
              <a:t>to become</a:t>
            </a:r>
            <a:r>
              <a:rPr lang="en-US" sz="3400" dirty="0">
                <a:solidFill>
                  <a:schemeClr val="bg1"/>
                </a:solidFill>
                <a:latin typeface="Calibri" panose="020F0502020204030204" pitchFamily="34" charset="0"/>
              </a:rPr>
              <a:t> conformed to the image of His Son, so that He would be the firstborn among many brethren; </a:t>
            </a:r>
            <a:r>
              <a:rPr lang="en-US" sz="3400" baseline="30000" dirty="0">
                <a:solidFill>
                  <a:schemeClr val="bg1"/>
                </a:solidFill>
                <a:latin typeface="Calibri" panose="020F0502020204030204" pitchFamily="34" charset="0"/>
              </a:rPr>
              <a:t>30</a:t>
            </a:r>
            <a:r>
              <a:rPr lang="en-US" sz="3400" dirty="0">
                <a:solidFill>
                  <a:schemeClr val="bg1"/>
                </a:solidFill>
                <a:latin typeface="Calibri" panose="020F0502020204030204" pitchFamily="34" charset="0"/>
              </a:rPr>
              <a:t> and these whom He predestined, He also </a:t>
            </a:r>
            <a:r>
              <a:rPr lang="en-US" sz="3400" b="1" dirty="0">
                <a:solidFill>
                  <a:srgbClr val="FFFFCC"/>
                </a:solidFill>
                <a:latin typeface="Calibri" panose="020F0502020204030204" pitchFamily="34" charset="0"/>
              </a:rPr>
              <a:t>called</a:t>
            </a:r>
            <a:r>
              <a:rPr lang="en-US" sz="3400" dirty="0">
                <a:solidFill>
                  <a:schemeClr val="bg1"/>
                </a:solidFill>
                <a:latin typeface="Calibri" panose="020F0502020204030204" pitchFamily="34" charset="0"/>
              </a:rPr>
              <a:t>; and these whom He called, He also </a:t>
            </a:r>
            <a:r>
              <a:rPr lang="en-US" sz="3400" b="1" dirty="0">
                <a:solidFill>
                  <a:srgbClr val="FFFFCC"/>
                </a:solidFill>
                <a:latin typeface="Calibri" panose="020F0502020204030204" pitchFamily="34" charset="0"/>
              </a:rPr>
              <a:t>justified</a:t>
            </a:r>
            <a:r>
              <a:rPr lang="en-US" sz="3400" dirty="0">
                <a:solidFill>
                  <a:schemeClr val="bg1"/>
                </a:solidFill>
                <a:latin typeface="Calibri" panose="020F0502020204030204" pitchFamily="34" charset="0"/>
              </a:rPr>
              <a:t>; and these whom He justified, He also </a:t>
            </a:r>
            <a:r>
              <a:rPr lang="en-US" sz="3400" b="1" dirty="0">
                <a:solidFill>
                  <a:srgbClr val="FFFFCC"/>
                </a:solidFill>
                <a:latin typeface="Calibri" panose="020F0502020204030204" pitchFamily="34" charset="0"/>
              </a:rPr>
              <a:t>glorified</a:t>
            </a:r>
            <a:r>
              <a:rPr lang="en-US" sz="3400" dirty="0">
                <a:solidFill>
                  <a:schemeClr val="bg1"/>
                </a:solidFill>
                <a:latin typeface="Calibri" panose="020F0502020204030204" pitchFamily="34" charset="0"/>
              </a:rPr>
              <a:t>. (NASB95) </a:t>
            </a:r>
            <a:endParaRPr lang="en-US" sz="3400" dirty="0">
              <a:solidFill>
                <a:schemeClr val="bg1"/>
              </a:solidFill>
              <a:effectLst/>
              <a:latin typeface="Calibri" panose="020F0502020204030204" pitchFamily="34" charset="0"/>
            </a:endParaRPr>
          </a:p>
        </p:txBody>
      </p:sp>
    </p:spTree>
    <p:extLst>
      <p:ext uri="{BB962C8B-B14F-4D97-AF65-F5344CB8AC3E}">
        <p14:creationId xmlns="" xmlns:p14="http://schemas.microsoft.com/office/powerpoint/2010/main" val="8848327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2895600" y="2857500"/>
            <a:ext cx="3352800" cy="1143000"/>
          </a:xfrm>
        </p:spPr>
        <p:txBody>
          <a:bodyPr vert="horz" wrap="square" lIns="92075" tIns="46039" rIns="92075" bIns="46039" numCol="1" anchor="ctr" anchorCtr="0" compatLnSpc="1">
            <a:prstTxWarp prst="textNoShape">
              <a:avLst/>
            </a:prstTxWarp>
          </a:bodyPr>
          <a:lstStyle/>
          <a:p>
            <a:pPr>
              <a:defRPr/>
            </a:pPr>
            <a:r>
              <a:rPr lang="en-US" altLang="en-US" b="1" dirty="0">
                <a:solidFill>
                  <a:srgbClr val="00FFFF"/>
                </a:solidFill>
                <a:effectLst>
                  <a:outerShdw blurRad="38100" dist="38100" dir="2700000" algn="tl">
                    <a:srgbClr val="000000">
                      <a:alpha val="43137"/>
                    </a:srgbClr>
                  </a:outerShdw>
                </a:effectLst>
              </a:rPr>
              <a:t>CONCLUSION</a:t>
            </a:r>
          </a:p>
        </p:txBody>
      </p:sp>
    </p:spTree>
    <p:extLst>
      <p:ext uri="{BB962C8B-B14F-4D97-AF65-F5344CB8AC3E}">
        <p14:creationId xmlns="" xmlns:p14="http://schemas.microsoft.com/office/powerpoint/2010/main" val="23125850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4931" name="Content Placeholder 2"/>
          <p:cNvSpPr>
            <a:spLocks noGrp="1"/>
          </p:cNvSpPr>
          <p:nvPr>
            <p:ph idx="1"/>
          </p:nvPr>
        </p:nvSpPr>
        <p:spPr>
          <a:xfrm>
            <a:off x="252663" y="1143000"/>
            <a:ext cx="8674769" cy="5474368"/>
          </a:xfrm>
        </p:spPr>
        <p:txBody>
          <a:bodyPr/>
          <a:lstStyle/>
          <a:p>
            <a:pPr marL="457200" indent="-457200">
              <a:spcBef>
                <a:spcPts val="0"/>
              </a:spcBef>
              <a:spcAft>
                <a:spcPts val="1200"/>
              </a:spcAft>
              <a:buClr>
                <a:srgbClr val="66FFFF"/>
              </a:buClr>
              <a:buFont typeface="+mj-lt"/>
              <a:buAutoNum type="arabicPeriod"/>
              <a:defRPr/>
            </a:pPr>
            <a:r>
              <a:rPr lang="en-US" altLang="en-US" sz="2800" dirty="0">
                <a:solidFill>
                  <a:schemeClr val="bg1"/>
                </a:solidFill>
              </a:rPr>
              <a:t>Because self-righteousness did not save us it is not a basis upon which salvation can be lost</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Salvation is not given or maintained by works</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If a believer can lose eternal life, then how can this life be eternal (John 3:16)?</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Bible’s promises guarantee security (John 10:28)</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assurance of salvation is impossible (1 John 5:14)</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believer is predestined for glory (Rom 8:29-30)</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Spirit’s seal cannot be broken (Eph 4:30)</a:t>
            </a:r>
          </a:p>
        </p:txBody>
      </p:sp>
    </p:spTree>
    <p:extLst>
      <p:ext uri="{BB962C8B-B14F-4D97-AF65-F5344CB8AC3E}">
        <p14:creationId xmlns="" xmlns:p14="http://schemas.microsoft.com/office/powerpoint/2010/main" val="3499312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5955" name="Content Placeholder 2"/>
          <p:cNvSpPr>
            <a:spLocks noGrp="1"/>
          </p:cNvSpPr>
          <p:nvPr>
            <p:ph idx="1"/>
          </p:nvPr>
        </p:nvSpPr>
        <p:spPr>
          <a:xfrm>
            <a:off x="240632" y="1143000"/>
            <a:ext cx="8662736" cy="5334000"/>
          </a:xfrm>
        </p:spPr>
        <p:txBody>
          <a:bodyPr/>
          <a:lstStyle/>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God keeps us from falling (1 Pet 1:4-5)</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Christ’s role as intercessor and advocate (John 17:11-12, 20)</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Christ’s death perfectly dealt with all sins (Titus 2:14)</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A believer cannot be removed from Christ’s body (1 Cor. 12:13)</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The Bible does not specify which sins remove salvation</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Believers with unfruitful lives still have salvation although lose rewards at the Bema Seat (1 </a:t>
            </a:r>
            <a:r>
              <a:rPr lang="en-US" altLang="en-US" sz="2800" dirty="0" err="1">
                <a:solidFill>
                  <a:schemeClr val="bg1"/>
                </a:solidFill>
              </a:rPr>
              <a:t>Cor</a:t>
            </a:r>
            <a:r>
              <a:rPr lang="en-US" altLang="en-US" sz="2800" dirty="0">
                <a:solidFill>
                  <a:schemeClr val="bg1"/>
                </a:solidFill>
              </a:rPr>
              <a:t> 3:15)</a:t>
            </a:r>
          </a:p>
        </p:txBody>
      </p:sp>
    </p:spTree>
    <p:extLst>
      <p:ext uri="{BB962C8B-B14F-4D97-AF65-F5344CB8AC3E}">
        <p14:creationId xmlns="" xmlns:p14="http://schemas.microsoft.com/office/powerpoint/2010/main" val="2829493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68042"/>
          </a:xfrm>
        </p:spPr>
        <p:txBody>
          <a:bodyPr/>
          <a:lstStyle/>
          <a:p>
            <a:r>
              <a:rPr lang="en-US" sz="3600" dirty="0">
                <a:solidFill>
                  <a:srgbClr val="00FFFF"/>
                </a:solidFill>
                <a:latin typeface="+mn-lt"/>
              </a:rPr>
              <a:t>Introduction</a:t>
            </a:r>
          </a:p>
        </p:txBody>
      </p:sp>
      <p:sp>
        <p:nvSpPr>
          <p:cNvPr id="3" name="Content Placeholder 2"/>
          <p:cNvSpPr>
            <a:spLocks noGrp="1"/>
          </p:cNvSpPr>
          <p:nvPr>
            <p:ph idx="1"/>
          </p:nvPr>
        </p:nvSpPr>
        <p:spPr>
          <a:xfrm>
            <a:off x="428625" y="1057279"/>
            <a:ext cx="8229600" cy="5602601"/>
          </a:xfrm>
        </p:spPr>
        <p:txBody>
          <a:bodyPr/>
          <a:lstStyle/>
          <a:p>
            <a:pPr marL="687388" indent="-687388">
              <a:spcBef>
                <a:spcPts val="600"/>
              </a:spcBef>
              <a:spcAft>
                <a:spcPts val="600"/>
              </a:spcAft>
              <a:buClr>
                <a:srgbClr val="66FFFF"/>
              </a:buClr>
              <a:buFont typeface="+mj-lt"/>
              <a:buAutoNum type="romanUcPeriod"/>
            </a:pPr>
            <a:r>
              <a:rPr lang="en-US" sz="2800" dirty="0">
                <a:solidFill>
                  <a:schemeClr val="bg1"/>
                </a:solidFill>
              </a:rPr>
              <a:t>Probation?</a:t>
            </a:r>
          </a:p>
          <a:p>
            <a:pPr marL="687388" indent="-687388">
              <a:spcBef>
                <a:spcPts val="600"/>
              </a:spcBef>
              <a:spcAft>
                <a:spcPts val="600"/>
              </a:spcAft>
              <a:buClr>
                <a:srgbClr val="66FFFF"/>
              </a:buClr>
              <a:buFont typeface="+mj-lt"/>
              <a:buAutoNum type="romanUcPeriod"/>
            </a:pPr>
            <a:r>
              <a:rPr lang="en-US" sz="2800" dirty="0">
                <a:solidFill>
                  <a:schemeClr val="bg1"/>
                </a:solidFill>
              </a:rPr>
              <a:t>Wait until the end of his life?</a:t>
            </a:r>
          </a:p>
          <a:p>
            <a:pPr marL="687388" indent="-687388">
              <a:spcBef>
                <a:spcPts val="600"/>
              </a:spcBef>
              <a:spcAft>
                <a:spcPts val="600"/>
              </a:spcAft>
              <a:buClr>
                <a:srgbClr val="66FFFF"/>
              </a:buClr>
              <a:buFont typeface="+mj-lt"/>
              <a:buAutoNum type="romanUcPeriod"/>
            </a:pPr>
            <a:r>
              <a:rPr lang="en-US" sz="2800" dirty="0">
                <a:solidFill>
                  <a:schemeClr val="bg1"/>
                </a:solidFill>
              </a:rPr>
              <a:t>Eph. 4:14</a:t>
            </a:r>
          </a:p>
          <a:p>
            <a:pPr marL="687388" indent="-687388">
              <a:spcBef>
                <a:spcPts val="600"/>
              </a:spcBef>
              <a:spcAft>
                <a:spcPts val="600"/>
              </a:spcAft>
              <a:buClr>
                <a:srgbClr val="66FFFF"/>
              </a:buClr>
              <a:buFont typeface="+mj-lt"/>
              <a:buAutoNum type="romanUcPeriod"/>
            </a:pPr>
            <a:r>
              <a:rPr lang="en-US" sz="2800" dirty="0">
                <a:solidFill>
                  <a:schemeClr val="bg1"/>
                </a:solidFill>
              </a:rPr>
              <a:t>The Bible answers this question</a:t>
            </a:r>
          </a:p>
          <a:p>
            <a:pPr marL="687388" indent="-687388">
              <a:spcBef>
                <a:spcPts val="600"/>
              </a:spcBef>
              <a:spcAft>
                <a:spcPts val="600"/>
              </a:spcAft>
              <a:buClr>
                <a:srgbClr val="66FFFF"/>
              </a:buClr>
              <a:buFont typeface="+mj-lt"/>
              <a:buAutoNum type="romanUcPeriod"/>
            </a:pPr>
            <a:r>
              <a:rPr lang="en-US" sz="2800" dirty="0">
                <a:solidFill>
                  <a:schemeClr val="bg1"/>
                </a:solidFill>
              </a:rPr>
              <a:t>The Bible cannot contradict itself</a:t>
            </a:r>
          </a:p>
          <a:p>
            <a:pPr marL="687388" indent="-687388">
              <a:spcBef>
                <a:spcPts val="600"/>
              </a:spcBef>
              <a:spcAft>
                <a:spcPts val="600"/>
              </a:spcAft>
              <a:buClr>
                <a:srgbClr val="66FFFF"/>
              </a:buClr>
              <a:buFont typeface="+mj-lt"/>
              <a:buAutoNum type="romanUcPeriod"/>
            </a:pPr>
            <a:r>
              <a:rPr lang="en-US" sz="2800" dirty="0">
                <a:solidFill>
                  <a:schemeClr val="bg1"/>
                </a:solidFill>
              </a:rPr>
              <a:t>Definition</a:t>
            </a:r>
          </a:p>
          <a:p>
            <a:pPr marL="687388" indent="-687388">
              <a:spcBef>
                <a:spcPts val="600"/>
              </a:spcBef>
              <a:spcAft>
                <a:spcPts val="600"/>
              </a:spcAft>
              <a:buClr>
                <a:srgbClr val="66FFFF"/>
              </a:buClr>
              <a:buFont typeface="+mj-lt"/>
              <a:buAutoNum type="romanUcPeriod"/>
            </a:pPr>
            <a:r>
              <a:rPr lang="en-US" sz="2800" dirty="0">
                <a:solidFill>
                  <a:schemeClr val="bg1"/>
                </a:solidFill>
              </a:rPr>
              <a:t>Not all who profess faith in Christ actually have it (John 3:18; 5:39-40)</a:t>
            </a:r>
          </a:p>
          <a:p>
            <a:pPr marL="687388" indent="-687388">
              <a:spcBef>
                <a:spcPts val="600"/>
              </a:spcBef>
              <a:spcAft>
                <a:spcPts val="600"/>
              </a:spcAft>
              <a:buClr>
                <a:srgbClr val="66FFFF"/>
              </a:buClr>
              <a:buFont typeface="+mj-lt"/>
              <a:buAutoNum type="romanUcPeriod"/>
            </a:pPr>
            <a:r>
              <a:rPr lang="en-US" sz="2800" dirty="0">
                <a:solidFill>
                  <a:schemeClr val="bg1"/>
                </a:solidFill>
              </a:rPr>
              <a:t>It matters: 1. productivity, 2. motive, 3. joy</a:t>
            </a:r>
          </a:p>
          <a:p>
            <a:pPr marL="687388" indent="-687388">
              <a:spcBef>
                <a:spcPts val="600"/>
              </a:spcBef>
              <a:spcAft>
                <a:spcPts val="600"/>
              </a:spcAft>
              <a:buClr>
                <a:srgbClr val="66FFFF"/>
              </a:buClr>
              <a:buFont typeface="+mj-lt"/>
              <a:buAutoNum type="romanUcPeriod"/>
            </a:pPr>
            <a:r>
              <a:rPr lang="en-US" sz="2800" dirty="0">
                <a:solidFill>
                  <a:schemeClr val="bg1"/>
                </a:solidFill>
              </a:rPr>
              <a:t>Preview</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FFFF"/>
                </a:solidFill>
                <a:latin typeface="+mn-lt"/>
              </a:rPr>
              <a:t>Eternal Security Outline</a:t>
            </a:r>
          </a:p>
        </p:txBody>
      </p:sp>
      <p:sp>
        <p:nvSpPr>
          <p:cNvPr id="3" name="Content Placeholder 2"/>
          <p:cNvSpPr>
            <a:spLocks noGrp="1"/>
          </p:cNvSpPr>
          <p:nvPr>
            <p:ph idx="1"/>
          </p:nvPr>
        </p:nvSpPr>
        <p:spPr>
          <a:xfrm>
            <a:off x="1564106" y="1600205"/>
            <a:ext cx="6015789" cy="1648322"/>
          </a:xfrm>
        </p:spPr>
        <p:txBody>
          <a:bodyPr/>
          <a:lstStyle/>
          <a:p>
            <a:pPr marL="457200" indent="-457200">
              <a:spcBef>
                <a:spcPts val="0"/>
              </a:spcBef>
              <a:spcAft>
                <a:spcPts val="2400"/>
              </a:spcAft>
              <a:buClr>
                <a:srgbClr val="66FFFF"/>
              </a:buClr>
              <a:buFont typeface="+mj-lt"/>
              <a:buAutoNum type="arabicPeriod"/>
            </a:pPr>
            <a:r>
              <a:rPr lang="en-US" dirty="0">
                <a:solidFill>
                  <a:schemeClr val="bg1"/>
                </a:solidFill>
              </a:rPr>
              <a:t>Eternal security arguments</a:t>
            </a:r>
          </a:p>
          <a:p>
            <a:pPr marL="457200" indent="-457200">
              <a:spcBef>
                <a:spcPts val="0"/>
              </a:spcBef>
              <a:spcAft>
                <a:spcPts val="2400"/>
              </a:spcAft>
              <a:buClr>
                <a:srgbClr val="66FFFF"/>
              </a:buClr>
              <a:buFont typeface="+mj-lt"/>
              <a:buAutoNum type="arabicPeriod"/>
            </a:pPr>
            <a:r>
              <a:rPr lang="en-US" dirty="0">
                <a:solidFill>
                  <a:schemeClr val="bg1"/>
                </a:solidFill>
              </a:rPr>
              <a:t>Response  to problem passages</a:t>
            </a:r>
          </a:p>
        </p:txBody>
      </p:sp>
      <p:pic>
        <p:nvPicPr>
          <p:cNvPr id="4" name="Picture 3"/>
          <p:cNvPicPr>
            <a:picLocks noChangeAspect="1"/>
          </p:cNvPicPr>
          <p:nvPr/>
        </p:nvPicPr>
        <p:blipFill>
          <a:blip r:embed="rId2" cstate="print"/>
          <a:stretch>
            <a:fillRect/>
          </a:stretch>
        </p:blipFill>
        <p:spPr>
          <a:xfrm>
            <a:off x="2343150" y="3454400"/>
            <a:ext cx="4457700" cy="25908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FFFF"/>
                </a:solidFill>
                <a:latin typeface="+mn-lt"/>
              </a:rPr>
              <a:t>Eternal Security Outline</a:t>
            </a:r>
          </a:p>
        </p:txBody>
      </p:sp>
      <p:sp>
        <p:nvSpPr>
          <p:cNvPr id="3" name="Content Placeholder 2"/>
          <p:cNvSpPr>
            <a:spLocks noGrp="1"/>
          </p:cNvSpPr>
          <p:nvPr>
            <p:ph idx="1"/>
          </p:nvPr>
        </p:nvSpPr>
        <p:spPr>
          <a:xfrm>
            <a:off x="1564106" y="1600205"/>
            <a:ext cx="6015789" cy="1648322"/>
          </a:xfrm>
        </p:spPr>
        <p:txBody>
          <a:bodyPr/>
          <a:lstStyle/>
          <a:p>
            <a:pPr marL="457200" indent="-457200">
              <a:spcBef>
                <a:spcPts val="0"/>
              </a:spcBef>
              <a:spcAft>
                <a:spcPts val="2400"/>
              </a:spcAft>
              <a:buClr>
                <a:srgbClr val="66FFFF"/>
              </a:buClr>
              <a:buFont typeface="+mj-lt"/>
              <a:buAutoNum type="arabicPeriod"/>
            </a:pPr>
            <a:r>
              <a:rPr lang="en-US" b="1" u="sng" dirty="0">
                <a:solidFill>
                  <a:srgbClr val="FFFFCC"/>
                </a:solidFill>
              </a:rPr>
              <a:t>Eternal security arguments</a:t>
            </a:r>
          </a:p>
          <a:p>
            <a:pPr marL="457200" indent="-457200">
              <a:spcBef>
                <a:spcPts val="0"/>
              </a:spcBef>
              <a:spcAft>
                <a:spcPts val="2400"/>
              </a:spcAft>
              <a:buClr>
                <a:srgbClr val="66FFFF"/>
              </a:buClr>
              <a:buFont typeface="+mj-lt"/>
              <a:buAutoNum type="arabicPeriod"/>
            </a:pPr>
            <a:r>
              <a:rPr lang="en-US" dirty="0">
                <a:solidFill>
                  <a:schemeClr val="bg1"/>
                </a:solidFill>
              </a:rPr>
              <a:t>Response  to problem passages</a:t>
            </a:r>
          </a:p>
        </p:txBody>
      </p:sp>
      <p:pic>
        <p:nvPicPr>
          <p:cNvPr id="4" name="Picture 3"/>
          <p:cNvPicPr>
            <a:picLocks noChangeAspect="1"/>
          </p:cNvPicPr>
          <p:nvPr/>
        </p:nvPicPr>
        <p:blipFill>
          <a:blip r:embed="rId2" cstate="print"/>
          <a:stretch>
            <a:fillRect/>
          </a:stretch>
        </p:blipFill>
        <p:spPr>
          <a:xfrm>
            <a:off x="2343150" y="3454400"/>
            <a:ext cx="4457700" cy="2590800"/>
          </a:xfrm>
          <a:prstGeom prst="rect">
            <a:avLst/>
          </a:prstGeom>
        </p:spPr>
      </p:pic>
    </p:spTree>
    <p:extLst>
      <p:ext uri="{BB962C8B-B14F-4D97-AF65-F5344CB8AC3E}">
        <p14:creationId xmlns="" xmlns:p14="http://schemas.microsoft.com/office/powerpoint/2010/main" val="3604256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4931" name="Content Placeholder 2"/>
          <p:cNvSpPr>
            <a:spLocks noGrp="1"/>
          </p:cNvSpPr>
          <p:nvPr>
            <p:ph idx="1"/>
          </p:nvPr>
        </p:nvSpPr>
        <p:spPr>
          <a:xfrm>
            <a:off x="252663" y="1143000"/>
            <a:ext cx="8674769" cy="5474368"/>
          </a:xfrm>
        </p:spPr>
        <p:txBody>
          <a:bodyPr/>
          <a:lstStyle/>
          <a:p>
            <a:pPr marL="457200" indent="-457200">
              <a:spcBef>
                <a:spcPts val="0"/>
              </a:spcBef>
              <a:spcAft>
                <a:spcPts val="1200"/>
              </a:spcAft>
              <a:buClr>
                <a:srgbClr val="66FFFF"/>
              </a:buClr>
              <a:buFont typeface="+mj-lt"/>
              <a:buAutoNum type="arabicPeriod"/>
              <a:defRPr/>
            </a:pPr>
            <a:r>
              <a:rPr lang="en-US" altLang="en-US" sz="2800" dirty="0">
                <a:solidFill>
                  <a:schemeClr val="bg1"/>
                </a:solidFill>
              </a:rPr>
              <a:t>Because self-righteousness did not save us it is not a basis upon which salvation can be lost</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Salvation is not given or maintained by works</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If a believer can lose eternal life, then how can this life be eternal (John 3:16)?</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Bible’s promises guarantee security (John 10:28)</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assurance of salvation is impossible (1 John 5:14)</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believer is predestined for glory (Rom 8:29-30)</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Spirit’s seal cannot be broken (Eph 4:30)</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5955" name="Content Placeholder 2"/>
          <p:cNvSpPr>
            <a:spLocks noGrp="1"/>
          </p:cNvSpPr>
          <p:nvPr>
            <p:ph idx="1"/>
          </p:nvPr>
        </p:nvSpPr>
        <p:spPr>
          <a:xfrm>
            <a:off x="240632" y="1143000"/>
            <a:ext cx="8662736" cy="5334000"/>
          </a:xfrm>
        </p:spPr>
        <p:txBody>
          <a:bodyPr/>
          <a:lstStyle/>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God keeps us from falling (1 Pet 1:4-5)</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Christ’s role as intercessor and advocate (John 17:11-12, 20)</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Christ’s death perfectly dealt with all sins (Titus 2:14)</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A believer cannot be removed from Christ’s body (1 Cor. 12:13)</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The Bible does not specify which sins remove salvation</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Believers with unfruitful lives still have salvation although lose rewards at the Bema Seat (1 </a:t>
            </a:r>
            <a:r>
              <a:rPr lang="en-US" altLang="en-US" sz="2800" dirty="0" err="1">
                <a:solidFill>
                  <a:schemeClr val="bg1"/>
                </a:solidFill>
              </a:rPr>
              <a:t>Cor</a:t>
            </a:r>
            <a:r>
              <a:rPr lang="en-US" altLang="en-US" sz="2800" dirty="0">
                <a:solidFill>
                  <a:schemeClr val="bg1"/>
                </a:solidFill>
              </a:rPr>
              <a:t> 3:15)</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2382</TotalTime>
  <Words>2963</Words>
  <Application>Microsoft Office PowerPoint</Application>
  <PresentationFormat>On-screen Show (4:3)</PresentationFormat>
  <Paragraphs>241</Paragraphs>
  <Slides>45</Slides>
  <Notes>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1_Office Theme</vt:lpstr>
      <vt:lpstr>Soteriology Session 21  </vt:lpstr>
      <vt:lpstr>Soteriology Overview</vt:lpstr>
      <vt:lpstr>Soteriology Overview</vt:lpstr>
      <vt:lpstr>Definition of Eternal Security</vt:lpstr>
      <vt:lpstr>Introduction</vt:lpstr>
      <vt:lpstr>Eternal Security Outline</vt:lpstr>
      <vt:lpstr>Eternal Security Outline</vt:lpstr>
      <vt:lpstr>Evidence for Eternal Security</vt:lpstr>
      <vt:lpstr>Evidence for Eternal Security</vt:lpstr>
      <vt:lpstr>Evidence for Eternal Security</vt:lpstr>
      <vt:lpstr>Evidence for Eternal Security</vt:lpstr>
      <vt:lpstr>Evidence for Eternal Security</vt:lpstr>
      <vt:lpstr>If a believer can lose eternal life, then how can this life be eternal (John 3:16)?</vt:lpstr>
      <vt:lpstr>Slide 14</vt:lpstr>
      <vt:lpstr>Evidence for Eternal Security</vt:lpstr>
      <vt:lpstr>The Bible’s Promises Guarantee Security  (John 10:28)</vt:lpstr>
      <vt:lpstr>Evidence for Eternal Security</vt:lpstr>
      <vt:lpstr> Assurance of Salvation Verses  (1 John 5:14) </vt:lpstr>
      <vt:lpstr> Assurance of Salvation Verses  (1 John 5:14) </vt:lpstr>
      <vt:lpstr> Assurance of Salvation Verses  (1 John 5:14) </vt:lpstr>
      <vt:lpstr>Slide 21</vt:lpstr>
      <vt:lpstr> Assurance of Salvation Verses  (1 John 5:14) </vt:lpstr>
      <vt:lpstr> Assurance of Salvation Verses  (1 John 5:14) </vt:lpstr>
      <vt:lpstr>Biblical Hope</vt:lpstr>
      <vt:lpstr> Assurance of Salvation Verses  (1 John 5:14) </vt:lpstr>
      <vt:lpstr>Slide 26</vt:lpstr>
      <vt:lpstr>Slide 27</vt:lpstr>
      <vt:lpstr>DTS Doctrinal Statement Article XI—Assurance</vt:lpstr>
      <vt:lpstr>Westminster Confession Chapter XVII, Article III – Of the Assurance of Grace and Salvation</vt:lpstr>
      <vt:lpstr>Slide 30</vt:lpstr>
      <vt:lpstr>Slide 31</vt:lpstr>
      <vt:lpstr>Slide 32</vt:lpstr>
      <vt:lpstr>Slide 33</vt:lpstr>
      <vt:lpstr>Slide 34</vt:lpstr>
      <vt:lpstr>Slide 35</vt:lpstr>
      <vt:lpstr>Slide 36</vt:lpstr>
      <vt:lpstr>Lewis Sperry Chafer, Salvation: A Clear Doctrinal Analysis  (Grand Rapids: Zondervan, 1977), 60. Italics added</vt:lpstr>
      <vt:lpstr>4 Kinds of People from 1 Corinthians 3:1-3</vt:lpstr>
      <vt:lpstr>4 Kinds of People from 1 Corinthians 3:1-3</vt:lpstr>
      <vt:lpstr>Slide 40</vt:lpstr>
      <vt:lpstr>Evidence for Eternal Security</vt:lpstr>
      <vt:lpstr>Slide 42</vt:lpstr>
      <vt:lpstr>CONCLUSION</vt:lpstr>
      <vt:lpstr>Evidence for Eternal Security</vt:lpstr>
      <vt:lpstr>Evidence for Eternal Security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Soteriology Session 7</dc:title>
  <dc:creator>Jim McGowan</dc:creator>
  <cp:lastModifiedBy>Andy Woods</cp:lastModifiedBy>
  <cp:revision>229</cp:revision>
  <cp:lastPrinted>2016-05-04T00:54:07Z</cp:lastPrinted>
  <dcterms:created xsi:type="dcterms:W3CDTF">2016-02-18T16:07:28Z</dcterms:created>
  <dcterms:modified xsi:type="dcterms:W3CDTF">2016-06-25T18:17:33Z</dcterms:modified>
</cp:coreProperties>
</file>