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7" r:id="rId12"/>
    <p:sldId id="1509" r:id="rId13"/>
    <p:sldId id="1589" r:id="rId14"/>
    <p:sldId id="1510" r:id="rId15"/>
    <p:sldId id="1543" r:id="rId16"/>
    <p:sldId id="1544" r:id="rId17"/>
    <p:sldId id="1545" r:id="rId18"/>
    <p:sldId id="1473" r:id="rId19"/>
    <p:sldId id="1645" r:id="rId20"/>
    <p:sldId id="1612" r:id="rId21"/>
    <p:sldId id="1635" r:id="rId22"/>
    <p:sldId id="1636" r:id="rId23"/>
    <p:sldId id="1637" r:id="rId24"/>
    <p:sldId id="1634" r:id="rId25"/>
    <p:sldId id="1638" r:id="rId26"/>
    <p:sldId id="1654" r:id="rId27"/>
    <p:sldId id="1683" r:id="rId28"/>
    <p:sldId id="1692" r:id="rId29"/>
    <p:sldId id="1729" r:id="rId30"/>
    <p:sldId id="1731" r:id="rId31"/>
    <p:sldId id="1771" r:id="rId32"/>
    <p:sldId id="1749" r:id="rId33"/>
    <p:sldId id="1798" r:id="rId34"/>
    <p:sldId id="1799" r:id="rId35"/>
    <p:sldId id="1884" r:id="rId36"/>
    <p:sldId id="1864" r:id="rId37"/>
    <p:sldId id="1907" r:id="rId38"/>
    <p:sldId id="1886" r:id="rId39"/>
    <p:sldId id="1887" r:id="rId40"/>
    <p:sldId id="1888" r:id="rId41"/>
    <p:sldId id="1889" r:id="rId42"/>
    <p:sldId id="1890" r:id="rId43"/>
    <p:sldId id="1908" r:id="rId44"/>
    <p:sldId id="1909" r:id="rId45"/>
    <p:sldId id="1891" r:id="rId46"/>
    <p:sldId id="1892" r:id="rId47"/>
    <p:sldId id="1893" r:id="rId48"/>
    <p:sldId id="1894" r:id="rId49"/>
    <p:sldId id="1895" r:id="rId50"/>
    <p:sldId id="1896" r:id="rId51"/>
    <p:sldId id="1897" r:id="rId52"/>
    <p:sldId id="1898" r:id="rId53"/>
    <p:sldId id="1903" r:id="rId54"/>
    <p:sldId id="1904" r:id="rId55"/>
    <p:sldId id="1910" r:id="rId56"/>
    <p:sldId id="1899" r:id="rId57"/>
    <p:sldId id="1900" r:id="rId58"/>
    <p:sldId id="1901" r:id="rId59"/>
    <p:sldId id="1902" r:id="rId60"/>
    <p:sldId id="1905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CC"/>
    <a:srgbClr val="FFFF99"/>
    <a:srgbClr val="FFFF00"/>
    <a:srgbClr val="0000FF"/>
    <a:srgbClr val="0099FF"/>
    <a:srgbClr val="A50021"/>
    <a:srgbClr val="CCECFF"/>
    <a:srgbClr val="E1C5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5370" autoAdjust="0"/>
  </p:normalViewPr>
  <p:slideViewPr>
    <p:cSldViewPr>
      <p:cViewPr varScale="1">
        <p:scale>
          <a:sx n="107" d="100"/>
          <a:sy n="107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37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F9C0F4E-1D33-4F5D-A89F-5AF12D26F910}" type="datetime1">
              <a:rPr lang="en-US" smtClean="0"/>
              <a:pPr>
                <a:defRPr/>
              </a:pPr>
              <a:t>6/25/2016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9C2302B-1E46-4713-B26F-D9E685D6D14E}" type="datetime1">
              <a:rPr lang="en-US" smtClean="0"/>
              <a:pPr>
                <a:defRPr/>
              </a:pPr>
              <a:t>6/25/2016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D2B66-582E-4ACF-A88B-ACB0CADE6AB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9D71-F5C4-4085-AF63-A9D3FB0DA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680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BE5E-0814-4823-91DF-058B492D2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8903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AAAF-BBA0-4F3B-BE47-68070E1F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18" r:id="rId13"/>
    <p:sldLayoutId id="2147488919" r:id="rId14"/>
    <p:sldLayoutId id="214748892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hist</a:t>
            </a:r>
            <a:r>
              <a:rPr lang="en-US" sz="2800" i="1" dirty="0" err="1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>
                <a:latin typeface="Calibri" panose="020F0502020204030204" pitchFamily="34" charset="0"/>
              </a:rPr>
              <a:t> = to stand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to stand away from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="" xmlns:p14="http://schemas.microsoft.com/office/powerpoint/2010/main" val="419254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="" xmlns:p14="http://schemas.microsoft.com/office/powerpoint/2010/main" val="3738175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="" xmlns:p14="http://schemas.microsoft.com/office/powerpoint/2010/main" val="2536225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74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3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80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INSPIRATION OF SCRIPTURE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2 Peter 2:20-21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686800" cy="3124199"/>
          </a:xfrm>
          <a:noFill/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Men Wrote as they were inspired by Holy Spirit </a:t>
            </a:r>
            <a:r>
              <a:rPr lang="en-US" i="1" dirty="0">
                <a:effectLst/>
                <a:latin typeface="Calibri" panose="020F0502020204030204" pitchFamily="34" charset="0"/>
              </a:rPr>
              <a:t>“</a:t>
            </a:r>
            <a:r>
              <a:rPr lang="en-US" i="1" dirty="0" err="1">
                <a:effectLst/>
                <a:latin typeface="Calibri" panose="020F0502020204030204" pitchFamily="34" charset="0"/>
              </a:rPr>
              <a:t>phero</a:t>
            </a:r>
            <a:r>
              <a:rPr lang="en-US" i="1" dirty="0">
                <a:effectLst/>
                <a:latin typeface="Calibri" panose="020F0502020204030204" pitchFamily="34" charset="0"/>
              </a:rPr>
              <a:t>” = to carry</a:t>
            </a:r>
            <a:r>
              <a:rPr lang="en-US" dirty="0">
                <a:effectLst/>
                <a:latin typeface="Calibri" panose="020F0502020204030204" pitchFamily="34" charset="0"/>
              </a:rPr>
              <a:t>  </a:t>
            </a:r>
            <a:r>
              <a:rPr lang="en-US" i="1" dirty="0">
                <a:effectLst/>
                <a:latin typeface="Calibri" panose="020F0502020204030204" pitchFamily="34" charset="0"/>
              </a:rPr>
              <a:t>Acts 27:15,17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Opposite of Knowledge of False Teachers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effectLst/>
                <a:latin typeface="Calibri" panose="020F0502020204030204" pitchFamily="34" charset="0"/>
              </a:rPr>
              <a:t>Which is their own imagination</a:t>
            </a:r>
          </a:p>
          <a:p>
            <a:pPr marL="1374775" lvl="2" indent="-460375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effectLst/>
                <a:latin typeface="Calibri" panose="020F0502020204030204" pitchFamily="34" charset="0"/>
              </a:rPr>
              <a:t>Jer. 23:16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528" y="4038600"/>
            <a:ext cx="3390472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906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7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109549204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sng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6240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3:17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275"/>
            <a:ext cx="4876800" cy="25495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>
                <a:latin typeface="Calibri" panose="020F0502020204030204" pitchFamily="34" charset="0"/>
              </a:rPr>
              <a:t>“so that the man of God may be adequate, equipped for every good work.”</a:t>
            </a:r>
          </a:p>
        </p:txBody>
      </p:sp>
      <p:pic>
        <p:nvPicPr>
          <p:cNvPr id="4" name="Picture 2" descr="http://biblepic.com/53/298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78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Necessity for Timothy to Complete His Ministry (2 Tim 4:5-8)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343400" cy="4003675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Charge (4:5)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Reason (4:6)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Reward (4:7-8)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i="1" dirty="0">
                <a:effectLst/>
                <a:latin typeface="Calibri" panose="020F0502020204030204" pitchFamily="34" charset="0"/>
              </a:rPr>
              <a:t>Satisfaction of a life well spent (4:7)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i="1" dirty="0">
                <a:effectLst/>
                <a:latin typeface="Calibri" panose="020F0502020204030204" pitchFamily="34" charset="0"/>
              </a:rPr>
              <a:t>Bema Seat (4:8) </a:t>
            </a:r>
          </a:p>
        </p:txBody>
      </p:sp>
      <p:pic>
        <p:nvPicPr>
          <p:cNvPr id="1026" name="Picture 2" descr="http://www.mindfulworship.com/wp-content/uploads/covers/MP3_Cover_0005_PouredOutLikeADrinkOffering_35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How God met six needs in Paul’s life (4:9-22)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2286000"/>
            <a:ext cx="58293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4:9-22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God Meets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0"/>
          <a:ext cx="8686800" cy="63763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82454">
                  <a:extLst>
                    <a:ext uri="{9D8B030D-6E8A-4147-A177-3AD203B41FA5}">
                      <a16:colId xmlns="" xmlns:a16="http://schemas.microsoft.com/office/drawing/2014/main" val="393468518"/>
                    </a:ext>
                  </a:extLst>
                </a:gridCol>
                <a:gridCol w="3704346">
                  <a:extLst>
                    <a:ext uri="{9D8B030D-6E8A-4147-A177-3AD203B41FA5}">
                      <a16:colId xmlns="" xmlns:a16="http://schemas.microsoft.com/office/drawing/2014/main" val="3091268992"/>
                    </a:ext>
                  </a:extLst>
                </a:gridCol>
              </a:tblGrid>
              <a:tr h="57911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3200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Paul’s Two Roman Imprisonments Contrasted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8763572"/>
                  </a:ext>
                </a:extLst>
              </a:tr>
              <a:tr h="7498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</a:rPr>
                        <a:t>First Imprisonment </a:t>
                      </a:r>
                    </a:p>
                    <a:p>
                      <a:pPr algn="ctr">
                        <a:lnSpc>
                          <a:spcPct val="90000"/>
                        </a:lnSpc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</a:rPr>
                        <a:t>(Acts 28:16-31)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</a:rPr>
                        <a:t>Second Imprisonment </a:t>
                      </a:r>
                    </a:p>
                    <a:p>
                      <a:pPr algn="ctr">
                        <a:lnSpc>
                          <a:spcPct val="90000"/>
                        </a:lnSpc>
                        <a:defRPr/>
                      </a:pPr>
                      <a:r>
                        <a:rPr lang="en-US" sz="2400" b="1" dirty="0">
                          <a:latin typeface="Calibri" panose="020F0502020204030204" pitchFamily="34" charset="0"/>
                        </a:rPr>
                        <a:t>(2 Tim)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0132068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Wrote prison epistles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Wrote 2 Timothy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503314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Religious charges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Political charges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9607458"/>
                  </a:ext>
                </a:extLst>
              </a:tr>
              <a:tr h="749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Local and sporadic persecutions (AD 60-63)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err="1">
                          <a:latin typeface="Calibri" panose="020F0502020204030204" pitchFamily="34" charset="0"/>
                        </a:rPr>
                        <a:t>Neronian</a:t>
                      </a:r>
                      <a:r>
                        <a:rPr lang="en-US" sz="2400" dirty="0">
                          <a:latin typeface="Calibri" panose="020F0502020204030204" pitchFamily="34" charset="0"/>
                        </a:rPr>
                        <a:t> persecution (AD 64-68)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985545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Decent conditions (house)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Poor conditions (dungeon)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56605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Many friends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Virtually alone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2411305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Evangelistic opportunities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Opportunities restricted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8476088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Optimistic for release (Phil 1:24-26)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Execution anticipated (2 Tim 4:6)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6564035"/>
                  </a:ext>
                </a:extLst>
              </a:tr>
              <a:tr h="5791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Adapted from</a:t>
                      </a:r>
                      <a:r>
                        <a:rPr lang="en-US" altLang="en-US" sz="1800" i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Nelson's Complete Book of Charts and Maps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433.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2826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Nine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A.D. 67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Where was it written from?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Why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inside (outline)?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Loneliness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77724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Need:</a:t>
            </a:r>
            <a:r>
              <a:rPr lang="en-US" dirty="0">
                <a:latin typeface="Calibri" panose="020F0502020204030204" pitchFamily="34" charset="0"/>
              </a:rPr>
              <a:t> fellowship in the midst of loneliness (2 Tim 4:9-12, 16)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Met:</a:t>
            </a:r>
            <a:r>
              <a:rPr lang="en-US" dirty="0">
                <a:latin typeface="Calibri" panose="020F0502020204030204" pitchFamily="34" charset="0"/>
              </a:rPr>
              <a:t> God ministered to Paul (2 Tim </a:t>
            </a:r>
            <a:r>
              <a:rPr lang="en-US" dirty="0" smtClean="0">
                <a:latin typeface="Calibri" panose="020F0502020204030204" pitchFamily="34" charset="0"/>
              </a:rPr>
              <a:t>4:17a)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35052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Deliverance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77724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Need: </a:t>
            </a:r>
            <a:r>
              <a:rPr lang="en-US" dirty="0">
                <a:latin typeface="Calibri" panose="020F0502020204030204" pitchFamily="34" charset="0"/>
              </a:rPr>
              <a:t>deliverance from an impossible situation (2 Tim 4:17b)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Met: </a:t>
            </a:r>
            <a:r>
              <a:rPr lang="en-US" dirty="0">
                <a:latin typeface="Calibri" panose="020F0502020204030204" pitchFamily="34" charset="0"/>
              </a:rPr>
              <a:t>divine deliverance (2 Tim 4:17b-18)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latin typeface="Calibri" panose="020F0502020204030204" pitchFamily="34" charset="0"/>
              </a:rPr>
              <a:t>OT PROPHETS DESCRIBE THE KINGDOM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295400"/>
            <a:ext cx="54102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Kingdom Characteristics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Is. 2:1-4; 11:6-9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Jerusalem = center of world spiritual and political authority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Perfect justice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World peace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Peace in the animal kingdom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Universal spiritual knowledge. </a:t>
            </a:r>
          </a:p>
        </p:txBody>
      </p:sp>
      <p:pic>
        <p:nvPicPr>
          <p:cNvPr id="4710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637" y="1447800"/>
            <a:ext cx="2925763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Prophecy Panorama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4283075"/>
            <a:ext cx="2514600" cy="45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Old Testament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419600" y="4191000"/>
            <a:ext cx="2835275" cy="45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DFDF"/>
                </a:solidFill>
              </a:rPr>
              <a:t>Tribulation</a:t>
            </a:r>
            <a:r>
              <a:rPr lang="en-US" sz="2000">
                <a:solidFill>
                  <a:schemeClr val="bg1"/>
                </a:solidFill>
              </a:rPr>
              <a:t>        </a:t>
            </a:r>
            <a:r>
              <a:rPr lang="en-US" sz="2000">
                <a:solidFill>
                  <a:srgbClr val="FFCC66"/>
                </a:solidFill>
              </a:rPr>
              <a:t>Kingdom</a:t>
            </a:r>
          </a:p>
        </p:txBody>
      </p:sp>
      <p:sp>
        <p:nvSpPr>
          <p:cNvPr id="75781" name="Arc 5"/>
          <p:cNvSpPr>
            <a:spLocks/>
          </p:cNvSpPr>
          <p:nvPr/>
        </p:nvSpPr>
        <p:spPr bwMode="auto">
          <a:xfrm flipV="1">
            <a:off x="2667000" y="4038600"/>
            <a:ext cx="1447800" cy="863600"/>
          </a:xfrm>
          <a:custGeom>
            <a:avLst/>
            <a:gdLst>
              <a:gd name="T0" fmla="*/ 2147483647 w 21600"/>
              <a:gd name="T1" fmla="*/ 0 h 20758"/>
              <a:gd name="T2" fmla="*/ 2147483647 w 21600"/>
              <a:gd name="T3" fmla="*/ 2147483647 h 20758"/>
              <a:gd name="T4" fmla="*/ 0 w 21600"/>
              <a:gd name="T5" fmla="*/ 2147483647 h 20758"/>
              <a:gd name="T6" fmla="*/ 0 60000 65536"/>
              <a:gd name="T7" fmla="*/ 0 60000 65536"/>
              <a:gd name="T8" fmla="*/ 0 60000 65536"/>
              <a:gd name="T9" fmla="*/ 0 w 21600"/>
              <a:gd name="T10" fmla="*/ 0 h 20758"/>
              <a:gd name="T11" fmla="*/ 21600 w 21600"/>
              <a:gd name="T12" fmla="*/ 20758 h 20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8" fill="none" extrusionOk="0">
                <a:moveTo>
                  <a:pt x="18605" y="-1"/>
                </a:moveTo>
                <a:cubicBezTo>
                  <a:pt x="20565" y="3324"/>
                  <a:pt x="21600" y="7113"/>
                  <a:pt x="21600" y="10973"/>
                </a:cubicBezTo>
                <a:cubicBezTo>
                  <a:pt x="21600" y="14373"/>
                  <a:pt x="20797" y="17726"/>
                  <a:pt x="19256" y="20757"/>
                </a:cubicBezTo>
              </a:path>
              <a:path w="21600" h="20758" stroke="0" extrusionOk="0">
                <a:moveTo>
                  <a:pt x="18605" y="-1"/>
                </a:moveTo>
                <a:cubicBezTo>
                  <a:pt x="20565" y="3324"/>
                  <a:pt x="21600" y="7113"/>
                  <a:pt x="21600" y="10973"/>
                </a:cubicBezTo>
                <a:cubicBezTo>
                  <a:pt x="21600" y="14373"/>
                  <a:pt x="20797" y="17726"/>
                  <a:pt x="19256" y="20757"/>
                </a:cubicBezTo>
                <a:lnTo>
                  <a:pt x="0" y="10973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Arc 6"/>
          <p:cNvSpPr>
            <a:spLocks/>
          </p:cNvSpPr>
          <p:nvPr/>
        </p:nvSpPr>
        <p:spPr bwMode="auto">
          <a:xfrm flipH="1" flipV="1">
            <a:off x="2895600" y="4038600"/>
            <a:ext cx="533400" cy="838200"/>
          </a:xfrm>
          <a:custGeom>
            <a:avLst/>
            <a:gdLst>
              <a:gd name="T0" fmla="*/ 2147483647 w 21600"/>
              <a:gd name="T1" fmla="*/ 0 h 33708"/>
              <a:gd name="T2" fmla="*/ 2147483647 w 21600"/>
              <a:gd name="T3" fmla="*/ 2147483647 h 33708"/>
              <a:gd name="T4" fmla="*/ 0 w 21600"/>
              <a:gd name="T5" fmla="*/ 2147483647 h 33708"/>
              <a:gd name="T6" fmla="*/ 0 60000 65536"/>
              <a:gd name="T7" fmla="*/ 0 60000 65536"/>
              <a:gd name="T8" fmla="*/ 0 60000 65536"/>
              <a:gd name="T9" fmla="*/ 0 w 21600"/>
              <a:gd name="T10" fmla="*/ 0 h 33708"/>
              <a:gd name="T11" fmla="*/ 21600 w 21600"/>
              <a:gd name="T12" fmla="*/ 33708 h 3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708" fill="none" extrusionOk="0">
                <a:moveTo>
                  <a:pt x="12139" y="0"/>
                </a:moveTo>
                <a:cubicBezTo>
                  <a:pt x="18057" y="4021"/>
                  <a:pt x="21600" y="10711"/>
                  <a:pt x="21600" y="17866"/>
                </a:cubicBezTo>
                <a:cubicBezTo>
                  <a:pt x="21600" y="23879"/>
                  <a:pt x="19093" y="29620"/>
                  <a:pt x="14683" y="33708"/>
                </a:cubicBezTo>
              </a:path>
              <a:path w="21600" h="33708" stroke="0" extrusionOk="0">
                <a:moveTo>
                  <a:pt x="12139" y="0"/>
                </a:moveTo>
                <a:cubicBezTo>
                  <a:pt x="18057" y="4021"/>
                  <a:pt x="21600" y="10711"/>
                  <a:pt x="21600" y="17866"/>
                </a:cubicBezTo>
                <a:cubicBezTo>
                  <a:pt x="21600" y="23879"/>
                  <a:pt x="19093" y="29620"/>
                  <a:pt x="14683" y="33708"/>
                </a:cubicBezTo>
                <a:lnTo>
                  <a:pt x="0" y="17866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819400" y="4038600"/>
            <a:ext cx="144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FF00"/>
                </a:solidFill>
              </a:rPr>
              <a:t>CHURCH</a:t>
            </a:r>
            <a:r>
              <a:rPr lang="en-US" sz="2800">
                <a:solidFill>
                  <a:srgbClr val="00FF00"/>
                </a:solidFill>
              </a:rPr>
              <a:t> </a:t>
            </a:r>
            <a:r>
              <a:rPr lang="en-US" sz="2000">
                <a:solidFill>
                  <a:srgbClr val="00FF00"/>
                </a:solidFill>
              </a:rPr>
              <a:t>AGE</a:t>
            </a: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819400" y="3429000"/>
            <a:ext cx="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2590800" y="3733800"/>
            <a:ext cx="457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066800" y="29718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Messiah’s Coming &amp; Death 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729038" y="2514600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</a:rPr>
              <a:t>Rapture</a:t>
            </a:r>
          </a:p>
        </p:txBody>
      </p:sp>
      <p:cxnSp>
        <p:nvCxnSpPr>
          <p:cNvPr id="75788" name="AutoShape 12"/>
          <p:cNvCxnSpPr>
            <a:cxnSpLocks noChangeShapeType="1"/>
          </p:cNvCxnSpPr>
          <p:nvPr/>
        </p:nvCxnSpPr>
        <p:spPr bwMode="auto">
          <a:xfrm flipV="1">
            <a:off x="4265613" y="3048000"/>
            <a:ext cx="1587" cy="1403350"/>
          </a:xfrm>
          <a:prstGeom prst="curvedConnector2">
            <a:avLst/>
          </a:prstGeom>
          <a:noFill/>
          <a:ln w="38100">
            <a:solidFill>
              <a:srgbClr val="CCFFFF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318125" y="2955925"/>
            <a:ext cx="1082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Second Advent</a:t>
            </a: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5943600" y="3581400"/>
            <a:ext cx="0" cy="6096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6096000" y="2057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Great White Throne Judgment</a:t>
            </a:r>
          </a:p>
        </p:txBody>
      </p:sp>
      <p:sp>
        <p:nvSpPr>
          <p:cNvPr id="75792" name="AutoShape 16"/>
          <p:cNvSpPr>
            <a:spLocks/>
          </p:cNvSpPr>
          <p:nvPr/>
        </p:nvSpPr>
        <p:spPr bwMode="auto">
          <a:xfrm>
            <a:off x="7331075" y="3810000"/>
            <a:ext cx="457200" cy="1066800"/>
          </a:xfrm>
          <a:prstGeom prst="leftBracket">
            <a:avLst>
              <a:gd name="adj" fmla="val 105551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7407275" y="39624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Eternal State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7391400" y="4800600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Rev. 21-22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6248400" y="45720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CC66"/>
                </a:solidFill>
              </a:rPr>
              <a:t>Rev. 20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452938" y="4572000"/>
            <a:ext cx="1185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DFDF"/>
                </a:solidFill>
              </a:rPr>
              <a:t>Dan. 9:27</a:t>
            </a:r>
          </a:p>
          <a:p>
            <a:r>
              <a:rPr lang="en-US" sz="2000">
                <a:solidFill>
                  <a:srgbClr val="FFDFDF"/>
                </a:solidFill>
              </a:rPr>
              <a:t>Rev. 6-19</a:t>
            </a:r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5943600" y="4191000"/>
            <a:ext cx="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7239000" y="2819400"/>
            <a:ext cx="0" cy="12954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V="1">
            <a:off x="6873875" y="1219200"/>
            <a:ext cx="0" cy="762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7254875" y="1600200"/>
            <a:ext cx="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6873875" y="1600200"/>
            <a:ext cx="381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Persecution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77724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</a:t>
            </a:r>
            <a:r>
              <a:rPr lang="en-US" dirty="0">
                <a:latin typeface="Calibri" panose="020F0502020204030204" pitchFamily="34" charset="0"/>
              </a:rPr>
              <a:t>: to be ministered to in the midst of persecution  (</a:t>
            </a:r>
            <a:r>
              <a:rPr lang="en-US" dirty="0" smtClean="0">
                <a:latin typeface="Calibri" panose="020F0502020204030204" pitchFamily="34" charset="0"/>
              </a:rPr>
              <a:t>4:14a, 15)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</a:t>
            </a:r>
            <a:r>
              <a:rPr lang="en-US" dirty="0">
                <a:latin typeface="Calibri" panose="020F0502020204030204" pitchFamily="34" charset="0"/>
              </a:rPr>
              <a:t>: God will repay the believer's enemies (</a:t>
            </a:r>
            <a:r>
              <a:rPr lang="en-US" dirty="0" smtClean="0">
                <a:latin typeface="Calibri" panose="020F0502020204030204" pitchFamily="34" charset="0"/>
              </a:rPr>
              <a:t>4:14b)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Spiritual Hunger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77724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Need: </a:t>
            </a:r>
            <a:r>
              <a:rPr lang="en-US" dirty="0">
                <a:latin typeface="Calibri" panose="020F0502020204030204" pitchFamily="34" charset="0"/>
              </a:rPr>
              <a:t>to be spiritually fed (</a:t>
            </a:r>
            <a:r>
              <a:rPr lang="en-US" dirty="0" smtClean="0">
                <a:latin typeface="Calibri" panose="020F0502020204030204" pitchFamily="34" charset="0"/>
              </a:rPr>
              <a:t>4:13b)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Met: </a:t>
            </a:r>
            <a:r>
              <a:rPr lang="en-US" dirty="0">
                <a:latin typeface="Calibri" panose="020F0502020204030204" pitchFamily="34" charset="0"/>
              </a:rPr>
              <a:t>Timothy to bring Paul the Scriptures (</a:t>
            </a:r>
            <a:r>
              <a:rPr lang="en-US" dirty="0" smtClean="0">
                <a:latin typeface="Calibri" panose="020F0502020204030204" pitchFamily="34" charset="0"/>
              </a:rPr>
              <a:t>4:13b)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Physical Needs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77724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Need: </a:t>
            </a:r>
            <a:r>
              <a:rPr lang="en-US" dirty="0">
                <a:latin typeface="Calibri" panose="020F0502020204030204" pitchFamily="34" charset="0"/>
              </a:rPr>
              <a:t>warmth (</a:t>
            </a:r>
            <a:r>
              <a:rPr lang="en-US" dirty="0" smtClean="0">
                <a:latin typeface="Calibri" panose="020F0502020204030204" pitchFamily="34" charset="0"/>
              </a:rPr>
              <a:t>4:13a)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Met: </a:t>
            </a:r>
            <a:r>
              <a:rPr lang="en-US" dirty="0">
                <a:latin typeface="Calibri" panose="020F0502020204030204" pitchFamily="34" charset="0"/>
              </a:rPr>
              <a:t>Timothy to bring Paul’s cloak (</a:t>
            </a:r>
            <a:r>
              <a:rPr lang="en-US" dirty="0" smtClean="0">
                <a:latin typeface="Calibri" panose="020F0502020204030204" pitchFamily="34" charset="0"/>
              </a:rPr>
              <a:t>4:13a)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Relational Needs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46275"/>
            <a:ext cx="79248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Need:</a:t>
            </a:r>
            <a:r>
              <a:rPr lang="en-US" dirty="0">
                <a:latin typeface="Calibri" panose="020F0502020204030204" pitchFamily="34" charset="0"/>
              </a:rPr>
              <a:t> Estrangement from Mark (Acts 13:13; 15:36-40)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Met:</a:t>
            </a:r>
            <a:r>
              <a:rPr lang="en-US" dirty="0">
                <a:latin typeface="Calibri" panose="020F0502020204030204" pitchFamily="34" charset="0"/>
              </a:rPr>
              <a:t> Mark and Paul reconciled (2 Tim 4:11)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" y="91440"/>
            <a:ext cx="8900160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114074"/>
            <a:ext cx="5000625" cy="609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First Missionary Journey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Relational Needs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46275"/>
            <a:ext cx="79248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Need:</a:t>
            </a:r>
            <a:r>
              <a:rPr lang="en-US" dirty="0">
                <a:latin typeface="Calibri" panose="020F0502020204030204" pitchFamily="34" charset="0"/>
              </a:rPr>
              <a:t> Estrangement from Mark (Acts 13:13; 15:36-40)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Met:</a:t>
            </a:r>
            <a:r>
              <a:rPr lang="en-US" dirty="0">
                <a:latin typeface="Calibri" panose="020F0502020204030204" pitchFamily="34" charset="0"/>
              </a:rPr>
              <a:t> Mark and Paul reconciled (2 Tim 4:11)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>
                <a:latin typeface="Calibri" panose="020F0502020204030204" pitchFamily="34" charset="0"/>
              </a:rPr>
              <a:t>Grace for Today In Paul’s Teaching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6613" cy="5486400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Ministry effectiveness (1 Cor. 15:10)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Church growth (1 Cor. 3:6)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Preaching (1 Cor. 2:4)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Gifting (1 Cor. 12:4, 11)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Living above the sin nature (Gal. 5:16)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Christ-like character (Gal. 5:22-23)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Overcoming fear (2 Tim. 1:7)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Suffering (2 Cor. 12:9; 2 Tim. 1:8)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conclusion (Gal. 3:3; 5:4)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36868" name="Picture 4" descr="https://melkite.org/assets/img/landing/conventofsaintelizabeth/stpaul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036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2923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God Met Paul’s Needs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3657600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Loneliness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Deliverance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Persecution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Spiritual hunger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Physical needs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Relational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Message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946275"/>
            <a:ext cx="8258175" cy="3082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dirty="0">
                <a:latin typeface="Calibri" panose="020F0502020204030204" pitchFamily="34" charset="0"/>
              </a:rPr>
              <a:t>Faithful endurance in the ministry, even in the midst of encroaching persecution and apostasy, so that the Christian message will be preserved for the next generation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keep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86400" cy="5715000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7" y="14478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9428</TotalTime>
  <Words>2360</Words>
  <Application>Microsoft Office PowerPoint</Application>
  <PresentationFormat>On-screen Show (4:3)</PresentationFormat>
  <Paragraphs>381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Azure</vt:lpstr>
      <vt:lpstr>Slide 1</vt:lpstr>
      <vt:lpstr>Slide 2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Definition of Apostasy</vt:lpstr>
      <vt:lpstr>Apostasy  (3:1‒4:8)</vt:lpstr>
      <vt:lpstr>Apostasy  (3:1‒4:8)</vt:lpstr>
      <vt:lpstr>Apostasy  (3:1‒4:8)</vt:lpstr>
      <vt:lpstr>Apostasy  (3:1‒4:8)</vt:lpstr>
      <vt:lpstr>Apostasy  (3:1‒4:8)</vt:lpstr>
      <vt:lpstr>Apostasy  (3:1‒4:8)</vt:lpstr>
      <vt:lpstr>B. Paul’ Example  (3:10-13)</vt:lpstr>
      <vt:lpstr>Apostasy  (3:1‒4:8)</vt:lpstr>
      <vt:lpstr>Preach the Word for Nine Reasons</vt:lpstr>
      <vt:lpstr>Preach the Word for Nine Reasons</vt:lpstr>
      <vt:lpstr>Preach the Word for Nine Reasons</vt:lpstr>
      <vt:lpstr>Preach the Word for Nine Reasons</vt:lpstr>
      <vt:lpstr>INSPIRATION OF SCRIPTURE 2 Peter 2:20-21</vt:lpstr>
      <vt:lpstr>Preach the Word for Nine Reasons</vt:lpstr>
      <vt:lpstr>Three Tenses of Salvation</vt:lpstr>
      <vt:lpstr>Preach the Word for Nine Reasons</vt:lpstr>
      <vt:lpstr>2 Timothy 3:17</vt:lpstr>
      <vt:lpstr>Preach the Word for Nine Reasons</vt:lpstr>
      <vt:lpstr>Preach the Word for Nine Reasons</vt:lpstr>
      <vt:lpstr>Preach the Word for Nine Reasons</vt:lpstr>
      <vt:lpstr>2 Timothy 4:3-4</vt:lpstr>
      <vt:lpstr>Preach the Word for Nine Reasons</vt:lpstr>
      <vt:lpstr>Necessity for Timothy to Complete His Ministry (2 Tim 4:5-8)</vt:lpstr>
      <vt:lpstr>Four Part Structure</vt:lpstr>
      <vt:lpstr>2 Timothy 4:9-22</vt:lpstr>
      <vt:lpstr>Slide 37</vt:lpstr>
      <vt:lpstr>God Met Paul’s Needs</vt:lpstr>
      <vt:lpstr>God Met Paul’s Needs</vt:lpstr>
      <vt:lpstr>Loneliness</vt:lpstr>
      <vt:lpstr>God Met Paul’s Needs</vt:lpstr>
      <vt:lpstr>Deliverance</vt:lpstr>
      <vt:lpstr>OT PROPHETS DESCRIBE THE KINGDOM</vt:lpstr>
      <vt:lpstr>Prophecy Panorama</vt:lpstr>
      <vt:lpstr>God Met Paul’s Needs</vt:lpstr>
      <vt:lpstr>Persecution</vt:lpstr>
      <vt:lpstr>God Met Paul’s Needs</vt:lpstr>
      <vt:lpstr>Spiritual Hunger</vt:lpstr>
      <vt:lpstr>God Met Paul’s Needs</vt:lpstr>
      <vt:lpstr>Physical Needs</vt:lpstr>
      <vt:lpstr>God Met Paul’s Needs</vt:lpstr>
      <vt:lpstr>Relational Needs</vt:lpstr>
      <vt:lpstr>First Missionary Journey</vt:lpstr>
      <vt:lpstr>Relational Needs</vt:lpstr>
      <vt:lpstr>Grace for Today In Paul’s Teaching</vt:lpstr>
      <vt:lpstr>Conclusion</vt:lpstr>
      <vt:lpstr>God Met Paul’s Needs</vt:lpstr>
      <vt:lpstr>Message</vt:lpstr>
      <vt:lpstr>Four Part Structure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1021</cp:revision>
  <cp:lastPrinted>2016-05-22T00:01:44Z</cp:lastPrinted>
  <dcterms:created xsi:type="dcterms:W3CDTF">2009-03-17T12:21:13Z</dcterms:created>
  <dcterms:modified xsi:type="dcterms:W3CDTF">2016-06-25T21:01:34Z</dcterms:modified>
</cp:coreProperties>
</file>