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1045" r:id="rId2"/>
    <p:sldId id="1046" r:id="rId3"/>
    <p:sldId id="1100" r:id="rId4"/>
    <p:sldId id="1101" r:id="rId5"/>
    <p:sldId id="1102" r:id="rId6"/>
    <p:sldId id="1103" r:id="rId7"/>
    <p:sldId id="1262" r:id="rId8"/>
    <p:sldId id="1304" r:id="rId9"/>
    <p:sldId id="1306" r:id="rId10"/>
    <p:sldId id="1464" r:id="rId11"/>
    <p:sldId id="1467" r:id="rId12"/>
    <p:sldId id="1509" r:id="rId13"/>
    <p:sldId id="1589" r:id="rId14"/>
    <p:sldId id="1510" r:id="rId15"/>
    <p:sldId id="1543" r:id="rId16"/>
    <p:sldId id="1544" r:id="rId17"/>
    <p:sldId id="1545" r:id="rId18"/>
    <p:sldId id="1473" r:id="rId19"/>
    <p:sldId id="1645" r:id="rId20"/>
    <p:sldId id="1612" r:id="rId21"/>
    <p:sldId id="1635" r:id="rId22"/>
    <p:sldId id="1636" r:id="rId23"/>
    <p:sldId id="1637" r:id="rId24"/>
    <p:sldId id="1634" r:id="rId25"/>
    <p:sldId id="1638" r:id="rId26"/>
    <p:sldId id="1654" r:id="rId27"/>
    <p:sldId id="1683" r:id="rId28"/>
    <p:sldId id="1692" r:id="rId29"/>
    <p:sldId id="1729" r:id="rId30"/>
    <p:sldId id="1731" r:id="rId31"/>
    <p:sldId id="1738" r:id="rId32"/>
    <p:sldId id="1739" r:id="rId33"/>
    <p:sldId id="1748" r:id="rId34"/>
    <p:sldId id="1730" r:id="rId35"/>
    <p:sldId id="1646" r:id="rId36"/>
    <p:sldId id="1742" r:id="rId37"/>
    <p:sldId id="1743" r:id="rId38"/>
    <p:sldId id="1744" r:id="rId39"/>
    <p:sldId id="1741" r:id="rId40"/>
    <p:sldId id="1745" r:id="rId41"/>
    <p:sldId id="1746" r:id="rId42"/>
    <p:sldId id="1747" r:id="rId43"/>
    <p:sldId id="1661" r:id="rId44"/>
    <p:sldId id="1737" r:id="rId45"/>
    <p:sldId id="1701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CC"/>
    <a:srgbClr val="FFFF99"/>
    <a:srgbClr val="FFFF00"/>
    <a:srgbClr val="0000FF"/>
    <a:srgbClr val="0099FF"/>
    <a:srgbClr val="A50021"/>
    <a:srgbClr val="CCECFF"/>
    <a:srgbClr val="E1C5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5370" autoAdjust="0"/>
  </p:normalViewPr>
  <p:slideViewPr>
    <p:cSldViewPr>
      <p:cViewPr varScale="1">
        <p:scale>
          <a:sx n="75" d="100"/>
          <a:sy n="75" d="100"/>
        </p:scale>
        <p:origin x="-90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t" anchorCtr="0" compatLnSpc="1">
            <a:prstTxWarp prst="textNoShape">
              <a:avLst/>
            </a:prstTxWarp>
          </a:bodyPr>
          <a:lstStyle>
            <a:lvl1pPr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Pastor Andy Woods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437" y="0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t" anchorCtr="0" compatLnSpc="1">
            <a:prstTxWarp prst="textNoShape">
              <a:avLst/>
            </a:prstTxWarp>
          </a:bodyPr>
          <a:lstStyle>
            <a:lvl1pPr algn="r"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CDA147EC-4E1A-4891-BD7F-3ADAC3B1B63D}" type="datetime1">
              <a:rPr lang="en-US" smtClean="0"/>
              <a:pPr>
                <a:defRPr/>
              </a:pPr>
              <a:t>5/8/2016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2452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b" anchorCtr="0" compatLnSpc="1">
            <a:prstTxWarp prst="textNoShape">
              <a:avLst/>
            </a:prstTxWarp>
          </a:bodyPr>
          <a:lstStyle>
            <a:lvl1pPr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Sugar Land Bible Church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437" y="9122452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b" anchorCtr="0" compatLnSpc="1">
            <a:prstTxWarp prst="textNoShape">
              <a:avLst/>
            </a:prstTxWarp>
          </a:bodyPr>
          <a:lstStyle>
            <a:lvl1pPr algn="r" defTabSz="919579">
              <a:defRPr sz="1400"/>
            </a:lvl1pPr>
          </a:lstStyle>
          <a:p>
            <a:fld id="{416C2B2E-E9D7-4230-8EE4-F98D0B6BB1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t" anchorCtr="0" compatLnSpc="1">
            <a:prstTxWarp prst="textNoShape">
              <a:avLst/>
            </a:prstTxWarp>
          </a:bodyPr>
          <a:lstStyle>
            <a:lvl1pPr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Pastor Andy Woods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2749" y="0"/>
            <a:ext cx="3170763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t" anchorCtr="0" compatLnSpc="1">
            <a:prstTxWarp prst="textNoShape">
              <a:avLst/>
            </a:prstTxWarp>
          </a:bodyPr>
          <a:lstStyle>
            <a:lvl1pPr algn="r"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1EE2CF9-9349-48EC-B5D2-E45299BB1CBF}" type="datetime1">
              <a:rPr lang="en-US" smtClean="0"/>
              <a:pPr>
                <a:defRPr/>
              </a:pPr>
              <a:t>5/8/2016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38" tIns="50519" rIns="101038" bIns="505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2364" y="4561226"/>
            <a:ext cx="5850473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20813"/>
            <a:ext cx="3170764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b" anchorCtr="0" compatLnSpc="1">
            <a:prstTxWarp prst="textNoShape">
              <a:avLst/>
            </a:prstTxWarp>
          </a:bodyPr>
          <a:lstStyle>
            <a:lvl1pPr defTabSz="920970" eaLnBrk="1" hangingPunct="1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2749" y="9120813"/>
            <a:ext cx="3170763" cy="4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2" tIns="48697" rIns="97392" bIns="48697" numCol="1" anchor="b" anchorCtr="0" compatLnSpc="1">
            <a:prstTxWarp prst="textNoShape">
              <a:avLst/>
            </a:prstTxWarp>
          </a:bodyPr>
          <a:lstStyle>
            <a:lvl1pPr algn="r" defTabSz="919579">
              <a:defRPr sz="1400"/>
            </a:lvl1pPr>
          </a:lstStyle>
          <a:p>
            <a:fld id="{3D084339-C7C3-4022-975D-A91B6BCBB8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D2B66-582E-4ACF-A88B-ACB0CADE6AB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16753533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6824-8A41-4716-AE4C-176E2E7B0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07116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5970F-7A46-46CD-9785-CC6B011A0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8651927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539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9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4306A-9547-419F-A264-AAB67C05F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579329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AAAF-BBA0-4F3B-BE47-68070E1F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2A6-AD6B-4E29-BA20-A51EADF5C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3859233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42277775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42667015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39326243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3326877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11671178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21246010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="" xmlns:p14="http://schemas.microsoft.com/office/powerpoint/2010/main" val="21959217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7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7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7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76912B-AC69-41FE-A101-09E856C32C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06" r:id="rId1"/>
    <p:sldLayoutId id="2147488907" r:id="rId2"/>
    <p:sldLayoutId id="2147488908" r:id="rId3"/>
    <p:sldLayoutId id="2147488909" r:id="rId4"/>
    <p:sldLayoutId id="2147488910" r:id="rId5"/>
    <p:sldLayoutId id="2147488911" r:id="rId6"/>
    <p:sldLayoutId id="2147488912" r:id="rId7"/>
    <p:sldLayoutId id="2147488913" r:id="rId8"/>
    <p:sldLayoutId id="2147488914" r:id="rId9"/>
    <p:sldLayoutId id="2147488915" r:id="rId10"/>
    <p:sldLayoutId id="2147488916" r:id="rId11"/>
    <p:sldLayoutId id="2147488917" r:id="rId12"/>
    <p:sldLayoutId id="2147488918" r:id="rId13"/>
    <p:sldLayoutId id="2147488919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alvarychapelsavinggrace.com/teachings/wp-content/uploads/2010/07/2_timothy_titl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0" y="152400"/>
            <a:ext cx="86995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Four Part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7899400" cy="41148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General call to faithful endurance in the ministry (chapter 1)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Ten metaphors describing what faithful endurance looks like (chapter 2)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What to do in the midst of the coming apostasy (3:1</a:t>
            </a:r>
            <a:r>
              <a:rPr lang="en-US" sz="2800" b="1" u="sng" dirty="0">
                <a:solidFill>
                  <a:srgbClr val="FFFFCC"/>
                </a:solidFill>
                <a:latin typeface="Calibri" panose="020F0502020204030204" pitchFamily="34" charset="0"/>
                <a:cs typeface="Times New Roman" pitchFamily="18" charset="0"/>
              </a:rPr>
              <a:t>–4:8)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How God met six needs in Paul’s life (4:9-22)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609600"/>
            <a:ext cx="5410200" cy="650875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Calibri" panose="020F0502020204030204" pitchFamily="34" charset="0"/>
              </a:rPr>
              <a:t>Definition of Apostasy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46275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err="1">
                <a:latin typeface="Calibri" panose="020F0502020204030204" pitchFamily="34" charset="0"/>
              </a:rPr>
              <a:t>apos</a:t>
            </a:r>
            <a:r>
              <a:rPr lang="en-US" sz="2800" dirty="0">
                <a:latin typeface="Calibri" panose="020F0502020204030204" pitchFamily="34" charset="0"/>
              </a:rPr>
              <a:t> = away from</a:t>
            </a:r>
          </a:p>
          <a:p>
            <a:pPr eaLnBrk="1" hangingPunct="1">
              <a:defRPr/>
            </a:pPr>
            <a:r>
              <a:rPr lang="en-US" sz="2800" i="1" dirty="0" err="1">
                <a:latin typeface="Calibri" panose="020F0502020204030204" pitchFamily="34" charset="0"/>
              </a:rPr>
              <a:t>hist</a:t>
            </a:r>
            <a:r>
              <a:rPr lang="en-US" sz="2800" i="1" dirty="0" err="1">
                <a:latin typeface="Calibri" panose="020F0502020204030204" pitchFamily="34" charset="0"/>
                <a:cs typeface="Arial" charset="0"/>
              </a:rPr>
              <a:t>ēmi</a:t>
            </a:r>
            <a:r>
              <a:rPr lang="en-US" sz="2800" dirty="0">
                <a:latin typeface="Calibri" panose="020F0502020204030204" pitchFamily="34" charset="0"/>
              </a:rPr>
              <a:t> = to stand</a:t>
            </a:r>
          </a:p>
          <a:p>
            <a:pPr eaLnBrk="1" hangingPunct="1">
              <a:defRPr/>
            </a:pPr>
            <a:r>
              <a:rPr lang="en-US" sz="2800" dirty="0">
                <a:latin typeface="Calibri" panose="020F0502020204030204" pitchFamily="34" charset="0"/>
              </a:rPr>
              <a:t>Apostasy = to stand away from</a:t>
            </a:r>
          </a:p>
          <a:p>
            <a:pPr eaLnBrk="1" hangingPunct="1">
              <a:defRPr/>
            </a:pPr>
            <a:r>
              <a:rPr lang="en-US" sz="2800" dirty="0">
                <a:latin typeface="Calibri" panose="020F0502020204030204" pitchFamily="34" charset="0"/>
              </a:rPr>
              <a:t>Apostasy = a departure from known (or previously embraced) truth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4003675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  <p:extLst>
      <p:ext uri="{BB962C8B-B14F-4D97-AF65-F5344CB8AC3E}">
        <p14:creationId xmlns="" xmlns:p14="http://schemas.microsoft.com/office/powerpoint/2010/main" val="41925450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  <p:extLst>
      <p:ext uri="{BB962C8B-B14F-4D97-AF65-F5344CB8AC3E}">
        <p14:creationId xmlns="" xmlns:p14="http://schemas.microsoft.com/office/powerpoint/2010/main" val="373817549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  <a:ea typeface="+mn-ea"/>
                <a:cs typeface="+mn-cs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  <p:extLst>
      <p:ext uri="{BB962C8B-B14F-4D97-AF65-F5344CB8AC3E}">
        <p14:creationId xmlns="" xmlns:p14="http://schemas.microsoft.com/office/powerpoint/2010/main" val="25362250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Preach the Word (3:14‒4:8)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B. Paul’ Example  (3:10-13)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19600" cy="36576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SzPct val="100000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Paul’s ministry (10a)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SzPct val="100000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Paul’s character  (10b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SzPct val="100000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Paul’s difficulties  (11-13)</a:t>
            </a:r>
          </a:p>
        </p:txBody>
      </p:sp>
      <p:pic>
        <p:nvPicPr>
          <p:cNvPr id="1026" name="Picture 2" descr="https://cranberrychroniclez.files.wordpress.com/2016/02/apostasy-in-the-church-copy.jpg?w=7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3551050" cy="2667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81000"/>
            <a:ext cx="4800600" cy="6096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Apostasy  (3:1‒4:8)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5791200" cy="5257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</a:rPr>
              <a:t>The Apostasy (3:1-9)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evil (3:1-7)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The examples (3:8-9)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romanUcPeriod"/>
              <a:defRPr/>
            </a:pP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</a:rPr>
              <a:t>The Antidote (3:10‒4:8)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latin typeface="Calibri" panose="020F0502020204030204" pitchFamily="34" charset="0"/>
              </a:rPr>
              <a:t>Paul’s example (3:10-13)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AutoNum type="alphaUcPeriod"/>
              <a:defRPr/>
            </a:pPr>
            <a:r>
              <a:rPr lang="en-US" b="1" u="sng" dirty="0">
                <a:solidFill>
                  <a:srgbClr val="FFFF99"/>
                </a:solidFill>
                <a:effectLst/>
                <a:latin typeface="Calibri" panose="020F0502020204030204" pitchFamily="34" charset="0"/>
              </a:rPr>
              <a:t>Preach the Word (3:14‒4:8)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racepointdevotions.org/wp-content/uploads/2010/08/Race-Titl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713" y="304800"/>
            <a:ext cx="79025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77425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373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0806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INSPIRATION OF SCRIPTURE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2 Peter 2:20-21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8686800" cy="3124199"/>
          </a:xfrm>
          <a:noFill/>
        </p:spPr>
        <p:txBody>
          <a:bodyPr/>
          <a:lstStyle/>
          <a:p>
            <a:pPr marL="460375" indent="-460375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</a:rPr>
              <a:t>Men Wrote as they were inspired by Holy Spirit </a:t>
            </a:r>
            <a:r>
              <a:rPr lang="en-US" i="1" dirty="0">
                <a:effectLst/>
                <a:latin typeface="Calibri" panose="020F0502020204030204" pitchFamily="34" charset="0"/>
              </a:rPr>
              <a:t>“</a:t>
            </a:r>
            <a:r>
              <a:rPr lang="en-US" i="1" dirty="0" err="1">
                <a:effectLst/>
                <a:latin typeface="Calibri" panose="020F0502020204030204" pitchFamily="34" charset="0"/>
              </a:rPr>
              <a:t>phero</a:t>
            </a:r>
            <a:r>
              <a:rPr lang="en-US" i="1" dirty="0">
                <a:effectLst/>
                <a:latin typeface="Calibri" panose="020F0502020204030204" pitchFamily="34" charset="0"/>
              </a:rPr>
              <a:t>” = to carry</a:t>
            </a:r>
            <a:r>
              <a:rPr lang="en-US" dirty="0">
                <a:effectLst/>
                <a:latin typeface="Calibri" panose="020F0502020204030204" pitchFamily="34" charset="0"/>
              </a:rPr>
              <a:t>  </a:t>
            </a:r>
            <a:r>
              <a:rPr lang="en-US" i="1" dirty="0">
                <a:effectLst/>
                <a:latin typeface="Calibri" panose="020F0502020204030204" pitchFamily="34" charset="0"/>
              </a:rPr>
              <a:t>Acts 27:15,17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</a:rPr>
              <a:t>Opposite of Knowledge of False Teachers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effectLst/>
                <a:latin typeface="Calibri" panose="020F0502020204030204" pitchFamily="34" charset="0"/>
              </a:rPr>
              <a:t>Which is their own imagination</a:t>
            </a:r>
          </a:p>
          <a:p>
            <a:pPr marL="1374775" lvl="2" indent="-460375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effectLst/>
                <a:latin typeface="Calibri" panose="020F0502020204030204" pitchFamily="34" charset="0"/>
              </a:rPr>
              <a:t>Jer. 23:16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2528" y="4038600"/>
            <a:ext cx="3390472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9906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7068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 algn="ctr">
              <a:defRPr/>
            </a:pPr>
            <a:r>
              <a:rPr lang="en-US" altLang="en-US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Three Tenses of Salvation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109549204"/>
              </p:ext>
            </p:extLst>
          </p:nvPr>
        </p:nvGraphicFramePr>
        <p:xfrm>
          <a:off x="228600" y="1874838"/>
          <a:ext cx="8686800" cy="28800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73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08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1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Phase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Justification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latin typeface="Calibri" pitchFamily="34" charset="0"/>
                          <a:cs typeface="Calibri" pitchFamily="34" charset="0"/>
                        </a:rPr>
                        <a:t>Sanctification</a:t>
                      </a:r>
                      <a:endParaRPr lang="en-US" sz="2600" b="1" u="sng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Glorification</a:t>
                      </a:r>
                      <a:endParaRPr lang="en-US" sz="2600" b="1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Tense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Past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Present</a:t>
                      </a:r>
                    </a:p>
                  </a:txBody>
                  <a:tcPr marT="45712" marB="4571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769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Saved from sin’s: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Penalty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</a:p>
                  </a:txBody>
                  <a:tcPr marT="45712" marB="4571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Presence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659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alibri" pitchFamily="34" charset="0"/>
                          <a:cs typeface="Calibri" pitchFamily="34" charset="0"/>
                        </a:rPr>
                        <a:t>Scripture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Eph 2:8-9; Titus 3:5</a:t>
                      </a: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Philip 2:12</a:t>
                      </a:r>
                    </a:p>
                  </a:txBody>
                  <a:tcPr marT="45712" marB="4571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Rom 5:10</a:t>
                      </a:r>
                    </a:p>
                  </a:txBody>
                  <a:tcPr marT="45712" marB="45712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6240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0" y="228600"/>
            <a:ext cx="3886200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2 Timothy 3:17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6275"/>
            <a:ext cx="4876800" cy="2549525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dirty="0">
                <a:latin typeface="Calibri" panose="020F0502020204030204" pitchFamily="34" charset="0"/>
              </a:rPr>
              <a:t>“so that the man of God may be adequate, equipped for every good work.”</a:t>
            </a:r>
          </a:p>
        </p:txBody>
      </p:sp>
      <p:pic>
        <p:nvPicPr>
          <p:cNvPr id="4" name="Picture 2" descr="http://biblepic.com/53/298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3124200" cy="3124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2 Timothy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The Call to Christian Perseverance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17" y="200888"/>
            <a:ext cx="7084166" cy="645622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600" dirty="0">
                <a:latin typeface="Calibri" panose="020F0502020204030204" pitchFamily="34" charset="0"/>
              </a:rPr>
              <a:t>OT PROPHETS DESCRIBE THE KINGDOM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295400"/>
            <a:ext cx="54102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Kingdom Characteristics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Is. 2:1-4; 11:6-9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Jerusalem = center of world spiritual and political authority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Perfect justice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World peace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Peace in the animal kingdom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Universal spiritual knowledge. </a:t>
            </a:r>
          </a:p>
        </p:txBody>
      </p:sp>
      <p:pic>
        <p:nvPicPr>
          <p:cNvPr id="47108" name="Picture 4" descr="King_of_Kings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4637" y="1447800"/>
            <a:ext cx="2925763" cy="39624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Prophecy Panorama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04800" y="4283075"/>
            <a:ext cx="2514600" cy="457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Old Testament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419600" y="4191000"/>
            <a:ext cx="2835275" cy="457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DFDF"/>
                </a:solidFill>
              </a:rPr>
              <a:t>Tribulation</a:t>
            </a:r>
            <a:r>
              <a:rPr lang="en-US" sz="2000">
                <a:solidFill>
                  <a:schemeClr val="bg1"/>
                </a:solidFill>
              </a:rPr>
              <a:t>        </a:t>
            </a:r>
            <a:r>
              <a:rPr lang="en-US" sz="2000">
                <a:solidFill>
                  <a:srgbClr val="FFCC66"/>
                </a:solidFill>
              </a:rPr>
              <a:t>Kingdom</a:t>
            </a:r>
          </a:p>
        </p:txBody>
      </p:sp>
      <p:sp>
        <p:nvSpPr>
          <p:cNvPr id="75781" name="Arc 5"/>
          <p:cNvSpPr>
            <a:spLocks/>
          </p:cNvSpPr>
          <p:nvPr/>
        </p:nvSpPr>
        <p:spPr bwMode="auto">
          <a:xfrm flipV="1">
            <a:off x="2667000" y="4038600"/>
            <a:ext cx="1447800" cy="863600"/>
          </a:xfrm>
          <a:custGeom>
            <a:avLst/>
            <a:gdLst>
              <a:gd name="T0" fmla="*/ 2147483647 w 21600"/>
              <a:gd name="T1" fmla="*/ 0 h 20758"/>
              <a:gd name="T2" fmla="*/ 2147483647 w 21600"/>
              <a:gd name="T3" fmla="*/ 2147483647 h 20758"/>
              <a:gd name="T4" fmla="*/ 0 w 21600"/>
              <a:gd name="T5" fmla="*/ 2147483647 h 20758"/>
              <a:gd name="T6" fmla="*/ 0 60000 65536"/>
              <a:gd name="T7" fmla="*/ 0 60000 65536"/>
              <a:gd name="T8" fmla="*/ 0 60000 65536"/>
              <a:gd name="T9" fmla="*/ 0 w 21600"/>
              <a:gd name="T10" fmla="*/ 0 h 20758"/>
              <a:gd name="T11" fmla="*/ 21600 w 21600"/>
              <a:gd name="T12" fmla="*/ 20758 h 207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58" fill="none" extrusionOk="0">
                <a:moveTo>
                  <a:pt x="18605" y="-1"/>
                </a:moveTo>
                <a:cubicBezTo>
                  <a:pt x="20565" y="3324"/>
                  <a:pt x="21600" y="7113"/>
                  <a:pt x="21600" y="10973"/>
                </a:cubicBezTo>
                <a:cubicBezTo>
                  <a:pt x="21600" y="14373"/>
                  <a:pt x="20797" y="17726"/>
                  <a:pt x="19256" y="20757"/>
                </a:cubicBezTo>
              </a:path>
              <a:path w="21600" h="20758" stroke="0" extrusionOk="0">
                <a:moveTo>
                  <a:pt x="18605" y="-1"/>
                </a:moveTo>
                <a:cubicBezTo>
                  <a:pt x="20565" y="3324"/>
                  <a:pt x="21600" y="7113"/>
                  <a:pt x="21600" y="10973"/>
                </a:cubicBezTo>
                <a:cubicBezTo>
                  <a:pt x="21600" y="14373"/>
                  <a:pt x="20797" y="17726"/>
                  <a:pt x="19256" y="20757"/>
                </a:cubicBezTo>
                <a:lnTo>
                  <a:pt x="0" y="10973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rc 6"/>
          <p:cNvSpPr>
            <a:spLocks/>
          </p:cNvSpPr>
          <p:nvPr/>
        </p:nvSpPr>
        <p:spPr bwMode="auto">
          <a:xfrm flipH="1" flipV="1">
            <a:off x="2895600" y="4038600"/>
            <a:ext cx="533400" cy="838200"/>
          </a:xfrm>
          <a:custGeom>
            <a:avLst/>
            <a:gdLst>
              <a:gd name="T0" fmla="*/ 2147483647 w 21600"/>
              <a:gd name="T1" fmla="*/ 0 h 33708"/>
              <a:gd name="T2" fmla="*/ 2147483647 w 21600"/>
              <a:gd name="T3" fmla="*/ 2147483647 h 33708"/>
              <a:gd name="T4" fmla="*/ 0 w 21600"/>
              <a:gd name="T5" fmla="*/ 2147483647 h 33708"/>
              <a:gd name="T6" fmla="*/ 0 60000 65536"/>
              <a:gd name="T7" fmla="*/ 0 60000 65536"/>
              <a:gd name="T8" fmla="*/ 0 60000 65536"/>
              <a:gd name="T9" fmla="*/ 0 w 21600"/>
              <a:gd name="T10" fmla="*/ 0 h 33708"/>
              <a:gd name="T11" fmla="*/ 21600 w 21600"/>
              <a:gd name="T12" fmla="*/ 33708 h 337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708" fill="none" extrusionOk="0">
                <a:moveTo>
                  <a:pt x="12139" y="0"/>
                </a:moveTo>
                <a:cubicBezTo>
                  <a:pt x="18057" y="4021"/>
                  <a:pt x="21600" y="10711"/>
                  <a:pt x="21600" y="17866"/>
                </a:cubicBezTo>
                <a:cubicBezTo>
                  <a:pt x="21600" y="23879"/>
                  <a:pt x="19093" y="29620"/>
                  <a:pt x="14683" y="33708"/>
                </a:cubicBezTo>
              </a:path>
              <a:path w="21600" h="33708" stroke="0" extrusionOk="0">
                <a:moveTo>
                  <a:pt x="12139" y="0"/>
                </a:moveTo>
                <a:cubicBezTo>
                  <a:pt x="18057" y="4021"/>
                  <a:pt x="21600" y="10711"/>
                  <a:pt x="21600" y="17866"/>
                </a:cubicBezTo>
                <a:cubicBezTo>
                  <a:pt x="21600" y="23879"/>
                  <a:pt x="19093" y="29620"/>
                  <a:pt x="14683" y="33708"/>
                </a:cubicBezTo>
                <a:lnTo>
                  <a:pt x="0" y="17866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819400" y="4038600"/>
            <a:ext cx="144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</a:rPr>
              <a:t>CHURCH</a:t>
            </a:r>
            <a:r>
              <a:rPr lang="en-US" sz="2800">
                <a:solidFill>
                  <a:srgbClr val="00FF00"/>
                </a:solidFill>
              </a:rPr>
              <a:t> </a:t>
            </a:r>
            <a:r>
              <a:rPr lang="en-US" sz="2000">
                <a:solidFill>
                  <a:srgbClr val="00FF00"/>
                </a:solidFill>
              </a:rPr>
              <a:t>AGE</a:t>
            </a: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819400" y="3429000"/>
            <a:ext cx="0" cy="762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590800" y="37338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Messiah’s Coming &amp; Death 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729038" y="251460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FFFF"/>
                </a:solidFill>
              </a:rPr>
              <a:t>Rapture</a:t>
            </a:r>
          </a:p>
        </p:txBody>
      </p:sp>
      <p:cxnSp>
        <p:nvCxnSpPr>
          <p:cNvPr id="75788" name="AutoShape 12"/>
          <p:cNvCxnSpPr>
            <a:cxnSpLocks noChangeShapeType="1"/>
          </p:cNvCxnSpPr>
          <p:nvPr/>
        </p:nvCxnSpPr>
        <p:spPr bwMode="auto">
          <a:xfrm flipV="1">
            <a:off x="4265613" y="3048000"/>
            <a:ext cx="1587" cy="1403350"/>
          </a:xfrm>
          <a:prstGeom prst="curvedConnector2">
            <a:avLst/>
          </a:prstGeom>
          <a:noFill/>
          <a:ln w="38100">
            <a:solidFill>
              <a:srgbClr val="CCFFFF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5318125" y="2955925"/>
            <a:ext cx="1082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Second Advent</a:t>
            </a: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943600" y="3581400"/>
            <a:ext cx="0" cy="6096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6096000" y="20574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Great White Throne Judgment</a:t>
            </a:r>
          </a:p>
        </p:txBody>
      </p:sp>
      <p:sp>
        <p:nvSpPr>
          <p:cNvPr id="75792" name="AutoShape 16"/>
          <p:cNvSpPr>
            <a:spLocks/>
          </p:cNvSpPr>
          <p:nvPr/>
        </p:nvSpPr>
        <p:spPr bwMode="auto">
          <a:xfrm>
            <a:off x="7331075" y="3810000"/>
            <a:ext cx="457200" cy="1066800"/>
          </a:xfrm>
          <a:prstGeom prst="leftBracket">
            <a:avLst>
              <a:gd name="adj" fmla="val 105551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7407275" y="39624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Eternal State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7391400" y="4800600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Rev. 21-22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6248400" y="4572000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C66"/>
                </a:solidFill>
              </a:rPr>
              <a:t>Rev. 20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4452938" y="4572000"/>
            <a:ext cx="1185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DFDF"/>
                </a:solidFill>
              </a:rPr>
              <a:t>Dan. 9:27</a:t>
            </a:r>
          </a:p>
          <a:p>
            <a:r>
              <a:rPr lang="en-US" sz="2000">
                <a:solidFill>
                  <a:srgbClr val="FFDFDF"/>
                </a:solidFill>
              </a:rPr>
              <a:t>Rev. 6-19</a:t>
            </a: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5943600" y="4191000"/>
            <a:ext cx="0" cy="457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7239000" y="2819400"/>
            <a:ext cx="0" cy="129540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V="1">
            <a:off x="6873875" y="1219200"/>
            <a:ext cx="0" cy="762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7254875" y="1600200"/>
            <a:ext cx="0" cy="381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6873875" y="1600200"/>
            <a:ext cx="381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“Preach”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“Be ready”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“Reprove”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“Rebuke”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“Exhort”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“</a:t>
            </a: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Preach</a:t>
            </a: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“Be ready”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“Reprove”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“Rebuke”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“Exhort”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659584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Calibri" panose="020F0502020204030204" pitchFamily="34" charset="0"/>
              </a:rPr>
              <a:t>MESSENGERS OF THE KINGDOM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905000"/>
            <a:ext cx="5257800" cy="3048000"/>
          </a:xfrm>
        </p:spPr>
        <p:txBody>
          <a:bodyPr/>
          <a:lstStyle/>
          <a:p>
            <a:pPr marL="463550" indent="-463550" eaLnBrk="1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latin typeface="Calibri" panose="020F0502020204030204" pitchFamily="34" charset="0"/>
              </a:rPr>
              <a:t>John the Baptist – Matt. 3:2</a:t>
            </a:r>
          </a:p>
          <a:p>
            <a:pPr marL="463550" indent="-463550" eaLnBrk="1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latin typeface="Calibri" panose="020F0502020204030204" pitchFamily="34" charset="0"/>
              </a:rPr>
              <a:t>Jesus Christ – Matt. 4:17</a:t>
            </a:r>
          </a:p>
          <a:p>
            <a:pPr marL="463550" indent="-463550" eaLnBrk="1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latin typeface="Calibri" panose="020F0502020204030204" pitchFamily="34" charset="0"/>
              </a:rPr>
              <a:t>12 Apostles – Matt. 10:5, 7</a:t>
            </a:r>
          </a:p>
          <a:p>
            <a:pPr marL="463550" indent="-463550" eaLnBrk="1" hangingPunct="1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latin typeface="Calibri" panose="020F0502020204030204" pitchFamily="34" charset="0"/>
              </a:rPr>
              <a:t>Seventy – Luke 10:1, 9</a:t>
            </a:r>
          </a:p>
        </p:txBody>
      </p:sp>
      <p:pic>
        <p:nvPicPr>
          <p:cNvPr id="55300" name="Picture 4" descr="j0275620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154238"/>
            <a:ext cx="3124200" cy="2357470"/>
          </a:xfrm>
        </p:spPr>
      </p:pic>
    </p:spTree>
    <p:extLst>
      <p:ext uri="{BB962C8B-B14F-4D97-AF65-F5344CB8AC3E}">
        <p14:creationId xmlns="" xmlns:p14="http://schemas.microsoft.com/office/powerpoint/2010/main" val="2591947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“Preach”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Be ready</a:t>
            </a: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“Reprove”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“Rebuke”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“Exhort”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94560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15200" cy="762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Impact Upon Sanctification  (3:16b)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391400" cy="46482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Profitable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Four-fold impact upon Sanctification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SzPct val="100000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Teaching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SzPct val="100000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Reproof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SzPct val="100000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Correction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SzPct val="100000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Training in righteousness</a:t>
            </a:r>
          </a:p>
        </p:txBody>
      </p:sp>
      <p:pic>
        <p:nvPicPr>
          <p:cNvPr id="2" name="Picture 2" descr="https://redeeminggod.com/wp-content/uploads/2011/07/2_timothy_3_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3302000" cy="2476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0" y="228600"/>
            <a:ext cx="57150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kern="1200" dirty="0">
                <a:latin typeface="Calibri" panose="020F0502020204030204" pitchFamily="34" charset="0"/>
                <a:cs typeface="Arial" pitchFamily="34" charset="0"/>
              </a:rPr>
              <a:t>Answering Nine 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6250" y="1619250"/>
            <a:ext cx="8191500" cy="4876800"/>
          </a:xfrm>
        </p:spPr>
        <p:txBody>
          <a:bodyPr/>
          <a:lstStyle/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Who wrote it?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Paul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What do we know about the author?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An Apostle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To whom was it written?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Timothy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When was it written? -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A.D. 67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Where was it written from?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Rome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6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Why was it written?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Timothy’s timidity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6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What is it about?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Perseverance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6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What is inside (outline)?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4 part outline</a:t>
            </a:r>
          </a:p>
          <a:p>
            <a:pPr marL="461963" indent="-461963" eaLnBrk="1" hangingPunct="1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arenR" startAt="6"/>
              <a:defRPr/>
            </a:pPr>
            <a:r>
              <a:rPr lang="en-US" sz="2800" dirty="0">
                <a:latin typeface="Calibri" panose="020F0502020204030204" pitchFamily="34" charset="0"/>
                <a:cs typeface="Arial" pitchFamily="34" charset="0"/>
              </a:rPr>
              <a:t>What makes the book different? – </a:t>
            </a:r>
            <a:r>
              <a:rPr lang="en-US" sz="2800" u="sng" dirty="0">
                <a:solidFill>
                  <a:srgbClr val="FFFFCC"/>
                </a:solidFill>
                <a:latin typeface="Calibri" panose="020F0502020204030204" pitchFamily="34" charset="0"/>
                <a:cs typeface="Arial" pitchFamily="34" charset="0"/>
              </a:rPr>
              <a:t>Paul’s final word</a:t>
            </a:r>
          </a:p>
        </p:txBody>
      </p:sp>
      <p:pic>
        <p:nvPicPr>
          <p:cNvPr id="20484" name="Picture 2" descr="http://iconreader.files.wordpress.com/2010/08/12_johntheologia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228601"/>
            <a:ext cx="1111827" cy="1389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“Preach”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“Be ready”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Reprove</a:t>
            </a: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“Rebuke”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“Exhort”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8881940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“Preach”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“Be ready”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“Reprove”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Rebuke</a:t>
            </a: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“Exhort”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2363053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Five Imperatives  (4:2)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045037" cy="3886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“Preach”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“Be ready”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“Reprove”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dirty="0">
                <a:latin typeface="Calibri" panose="020F0502020204030204" pitchFamily="34" charset="0"/>
              </a:rPr>
              <a:t>“Rebuke”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SzPct val="100000"/>
              <a:buAutoNum type="arabicPeriod"/>
              <a:defRPr/>
            </a:pP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“</a:t>
            </a: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</a:rPr>
              <a:t>Exhort</a:t>
            </a:r>
            <a:r>
              <a:rPr lang="en-US" b="1" dirty="0">
                <a:solidFill>
                  <a:srgbClr val="FFFFCC"/>
                </a:solidFill>
                <a:latin typeface="Calibri" panose="020F0502020204030204" pitchFamily="34" charset="0"/>
              </a:rPr>
              <a:t>”</a:t>
            </a:r>
          </a:p>
        </p:txBody>
      </p:sp>
      <p:pic>
        <p:nvPicPr>
          <p:cNvPr id="25602" name="Picture 2" descr="http://getreal.typepad.com/.a/6a00d8341fd10e53ef016767d335ae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237" y="1371600"/>
            <a:ext cx="533696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0008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pPr algn="ctr"/>
            <a:r>
              <a:rPr lang="en-US" altLang="en-US" sz="6000">
                <a:latin typeface="Calibri" panose="020F0502020204030204" pitchFamily="34" charset="0"/>
              </a:rPr>
              <a:t>Conclusion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Preach the Word for Nine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32545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Paul (2 Tim 3:14)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salvation (2 Tim 3:15)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Divine origin (2 Tim 3:16a)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sanctification (2 Tim 3:16b)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Impact on equipping (2 Tim 3:17)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Paul’s charge to Timothy (2 Tim 4:1a, 2)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Timothy’s evaluation at the Bema Seat (2 Tim 4:1b)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Preference of men to avoid the word (2 Tim 4:3-4)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>
                <a:latin typeface="Calibri" panose="020F0502020204030204" pitchFamily="34" charset="0"/>
              </a:rPr>
              <a:t>Need to complete Timothy’s ministry (2 Tim 4:5-8)</a:t>
            </a:r>
          </a:p>
        </p:txBody>
      </p:sp>
      <p:pic>
        <p:nvPicPr>
          <p:cNvPr id="6146" name="Picture 2" descr="http://preachersinstitute.com/wp-content/uploads/2016/03/preach-the-w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1" y="1219200"/>
            <a:ext cx="30480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3276600"/>
            <a:ext cx="5867400" cy="255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dirty="0">
                <a:latin typeface="Calibri" panose="020F0502020204030204" pitchFamily="34" charset="0"/>
                <a:cs typeface="Arial" charset="0"/>
              </a:rPr>
              <a:t>“The </a:t>
            </a:r>
            <a:r>
              <a:rPr lang="en-US" sz="3200" cap="small" dirty="0">
                <a:latin typeface="Calibri" panose="020F0502020204030204" pitchFamily="34" charset="0"/>
                <a:cs typeface="Arial" charset="0"/>
              </a:rPr>
              <a:t>Lord</a:t>
            </a:r>
            <a:r>
              <a:rPr lang="en-US" sz="3200" dirty="0">
                <a:latin typeface="Calibri" panose="020F0502020204030204" pitchFamily="34" charset="0"/>
                <a:cs typeface="Arial" charset="0"/>
              </a:rPr>
              <a:t> bless you and keep you; </a:t>
            </a:r>
            <a:r>
              <a:rPr lang="en-US" sz="3200" baseline="30000" dirty="0">
                <a:latin typeface="Calibri" panose="020F0502020204030204" pitchFamily="34" charset="0"/>
                <a:cs typeface="Arial" charset="0"/>
              </a:rPr>
              <a:t> </a:t>
            </a:r>
            <a:r>
              <a:rPr lang="en-US" sz="3200" dirty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3200" cap="small" dirty="0">
                <a:latin typeface="Calibri" panose="020F0502020204030204" pitchFamily="34" charset="0"/>
                <a:cs typeface="Arial" charset="0"/>
              </a:rPr>
              <a:t>Lord</a:t>
            </a:r>
            <a:r>
              <a:rPr lang="en-US" sz="3200" dirty="0">
                <a:latin typeface="Calibri" panose="020F0502020204030204" pitchFamily="34" charset="0"/>
                <a:cs typeface="Arial" charset="0"/>
              </a:rPr>
              <a:t> make his face shine on you and be gracious to you; </a:t>
            </a:r>
            <a:r>
              <a:rPr lang="en-US" sz="3200" baseline="30000" dirty="0">
                <a:latin typeface="Calibri" panose="020F0502020204030204" pitchFamily="34" charset="0"/>
                <a:cs typeface="Arial" charset="0"/>
              </a:rPr>
              <a:t> </a:t>
            </a:r>
            <a:r>
              <a:rPr lang="en-US" sz="3200" dirty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3200" cap="small" dirty="0">
                <a:latin typeface="Calibri" panose="020F0502020204030204" pitchFamily="34" charset="0"/>
                <a:cs typeface="Arial" charset="0"/>
              </a:rPr>
              <a:t>Lord</a:t>
            </a:r>
            <a:r>
              <a:rPr lang="en-US" sz="3200" dirty="0">
                <a:latin typeface="Calibri" panose="020F0502020204030204" pitchFamily="34" charset="0"/>
                <a:cs typeface="Arial" charset="0"/>
              </a:rPr>
              <a:t> turn his face toward you and give you peace.” (NIV)</a:t>
            </a:r>
          </a:p>
        </p:txBody>
      </p:sp>
      <p:pic>
        <p:nvPicPr>
          <p:cNvPr id="63491" name="Picture 3" descr="http://www.edgarphillips.org/wordpress/wp-content/uploads/2010/08/high-priest-1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09600" y="3419249"/>
            <a:ext cx="1906588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3492" name="Picture 5" descr="http://mkmmin.tripod.com/images/AaronicBlessingUp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7200" y="609600"/>
            <a:ext cx="314960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Four Part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7899400" cy="41148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General call to faithful endurance in the ministry (chapter 1)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Ten metaphors describing what faithful endurance looks like (chapter 2)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What to do in the midst of the coming apostasy (3:1</a:t>
            </a: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–4:8)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How God met six needs in Paul’s life (4:9-22)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7899400" cy="41148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General call to faithful endurance in the ministry (chapter 1)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Ten metaphors describing what faithful endurance looks like (chapter 2)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What to do in the midst of the coming apostasy (3:1</a:t>
            </a: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–4:8)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How God met six needs in Paul’s life (4:9-22)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Four Part Structure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latin typeface="Calibri" panose="020F0502020204030204" pitchFamily="34" charset="0"/>
              </a:rPr>
              <a:t>Four Part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7899400" cy="41148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General call to faithful endurance in the ministry (chapter 1)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b="1" u="sng" dirty="0">
                <a:solidFill>
                  <a:srgbClr val="FFFFCC"/>
                </a:solidFill>
                <a:latin typeface="Calibri" panose="020F0502020204030204" pitchFamily="34" charset="0"/>
              </a:rPr>
              <a:t>Ten metaphors describing what faithful endurance looks like (chapter 2)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</a:rPr>
              <a:t>What to do in the midst of the coming apostasy (3:1</a:t>
            </a: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–4:8)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How God met six needs in Paul’s life (4:9-22)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</a:rPr>
              <a:t>2 Timothy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Ten Metaphors Illustrating Endurance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altLang="en-US" sz="3600">
                <a:latin typeface="Calibri" panose="020F0502020204030204" pitchFamily="34" charset="0"/>
              </a:rPr>
              <a:t>Ten Metaphors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486400" cy="5715000"/>
          </a:xfrm>
        </p:spPr>
        <p:txBody>
          <a:bodyPr/>
          <a:lstStyle/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Teacher (2:2)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Soldier (2:3-4)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Athlete (2:5) 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Farmer (2:6)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Christ (2:7-8)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Paul (2:9-10)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Trustworthy statement (2:11-13)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Workman (2:14-18)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Vessel (2:19-23)</a:t>
            </a:r>
          </a:p>
          <a:p>
            <a:pPr marL="460375" indent="-4603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Calibri" panose="020F0502020204030204" pitchFamily="34" charset="0"/>
              </a:rPr>
              <a:t>Servant (2:24-26)</a:t>
            </a:r>
          </a:p>
        </p:txBody>
      </p:sp>
      <p:pic>
        <p:nvPicPr>
          <p:cNvPr id="22532" name="Picture 2" descr="http://beeiteversohumble.files.wordpress.com/2011/09/2_timothy_2-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4587" y="1447800"/>
            <a:ext cx="3656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8971</TotalTime>
  <Words>1863</Words>
  <Application>Microsoft Office PowerPoint</Application>
  <PresentationFormat>On-screen Show (4:3)</PresentationFormat>
  <Paragraphs>299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Azure</vt:lpstr>
      <vt:lpstr>Slide 1</vt:lpstr>
      <vt:lpstr>Slide 2</vt:lpstr>
      <vt:lpstr>2 Timothy Introduction</vt:lpstr>
      <vt:lpstr>Answering Nine Questions</vt:lpstr>
      <vt:lpstr>Four Part Structure</vt:lpstr>
      <vt:lpstr>Four Part Structure</vt:lpstr>
      <vt:lpstr>Four Part Structure</vt:lpstr>
      <vt:lpstr>2 Timothy 2</vt:lpstr>
      <vt:lpstr>Ten Metaphors</vt:lpstr>
      <vt:lpstr>Four Part Structure</vt:lpstr>
      <vt:lpstr>Definition of Apostasy</vt:lpstr>
      <vt:lpstr>Apostasy  (3:1‒4:8)</vt:lpstr>
      <vt:lpstr>Apostasy  (3:1‒4:8)</vt:lpstr>
      <vt:lpstr>Apostasy  (3:1‒4:8)</vt:lpstr>
      <vt:lpstr>Apostasy  (3:1‒4:8)</vt:lpstr>
      <vt:lpstr>Apostasy  (3:1‒4:8)</vt:lpstr>
      <vt:lpstr>Apostasy  (3:1‒4:8)</vt:lpstr>
      <vt:lpstr>B. Paul’ Example  (3:10-13)</vt:lpstr>
      <vt:lpstr>Apostasy  (3:1‒4:8)</vt:lpstr>
      <vt:lpstr>Preach the Word for Nine Reasons</vt:lpstr>
      <vt:lpstr>Preach the Word for Nine Reasons</vt:lpstr>
      <vt:lpstr>Preach the Word for Nine Reasons</vt:lpstr>
      <vt:lpstr>Preach the Word for Nine Reasons</vt:lpstr>
      <vt:lpstr>INSPIRATION OF SCRIPTURE 2 Peter 2:20-21</vt:lpstr>
      <vt:lpstr>Preach the Word for Nine Reasons</vt:lpstr>
      <vt:lpstr>Three Tenses of Salvation</vt:lpstr>
      <vt:lpstr>Preach the Word for Nine Reasons</vt:lpstr>
      <vt:lpstr>2 Timothy 3:17</vt:lpstr>
      <vt:lpstr>Preach the Word for Nine Reasons</vt:lpstr>
      <vt:lpstr>Preach the Word for Nine Reasons</vt:lpstr>
      <vt:lpstr>Slide 31</vt:lpstr>
      <vt:lpstr>OT PROPHETS DESCRIBE THE KINGDOM</vt:lpstr>
      <vt:lpstr>Prophecy Panorama</vt:lpstr>
      <vt:lpstr>Preach the Word for Nine Reasons</vt:lpstr>
      <vt:lpstr>Five Imperatives  (4:2)</vt:lpstr>
      <vt:lpstr>Five Imperatives  (4:2)</vt:lpstr>
      <vt:lpstr>MESSENGERS OF THE KINGDOM</vt:lpstr>
      <vt:lpstr>Five Imperatives  (4:2)</vt:lpstr>
      <vt:lpstr>Impact Upon Sanctification  (3:16b)</vt:lpstr>
      <vt:lpstr>Five Imperatives  (4:2)</vt:lpstr>
      <vt:lpstr>Five Imperatives  (4:2)</vt:lpstr>
      <vt:lpstr>Five Imperatives  (4:2)</vt:lpstr>
      <vt:lpstr>Conclusion</vt:lpstr>
      <vt:lpstr>Preach the Word for Nine Reasons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Duty to Love - Rom. 12:9-13</dc:title>
  <dc:subject>Divine Righteousness Revealed</dc:subject>
  <dc:creator>A. Woods</dc:creator>
  <dc:description>Modified by Jim McGowan</dc:description>
  <cp:lastModifiedBy>Andy Woods</cp:lastModifiedBy>
  <cp:revision>987</cp:revision>
  <cp:lastPrinted>2016-05-08T03:54:42Z</cp:lastPrinted>
  <dcterms:created xsi:type="dcterms:W3CDTF">2009-03-17T12:21:13Z</dcterms:created>
  <dcterms:modified xsi:type="dcterms:W3CDTF">2016-05-08T13:24:32Z</dcterms:modified>
</cp:coreProperties>
</file>