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340" r:id="rId2"/>
    <p:sldId id="376" r:id="rId3"/>
    <p:sldId id="344" r:id="rId4"/>
    <p:sldId id="369" r:id="rId5"/>
    <p:sldId id="295" r:id="rId6"/>
    <p:sldId id="341" r:id="rId7"/>
    <p:sldId id="259" r:id="rId8"/>
    <p:sldId id="291" r:id="rId9"/>
    <p:sldId id="351" r:id="rId10"/>
    <p:sldId id="350" r:id="rId11"/>
    <p:sldId id="260" r:id="rId12"/>
    <p:sldId id="380" r:id="rId13"/>
    <p:sldId id="296" r:id="rId14"/>
    <p:sldId id="381" r:id="rId15"/>
    <p:sldId id="358" r:id="rId16"/>
    <p:sldId id="262" r:id="rId17"/>
    <p:sldId id="299" r:id="rId18"/>
    <p:sldId id="385" r:id="rId19"/>
    <p:sldId id="388" r:id="rId20"/>
    <p:sldId id="390" r:id="rId21"/>
    <p:sldId id="391" r:id="rId22"/>
    <p:sldId id="367" r:id="rId23"/>
    <p:sldId id="389" r:id="rId24"/>
    <p:sldId id="392" r:id="rId25"/>
    <p:sldId id="274" r:id="rId26"/>
    <p:sldId id="352" r:id="rId27"/>
    <p:sldId id="278" r:id="rId28"/>
    <p:sldId id="308" r:id="rId29"/>
    <p:sldId id="280" r:id="rId30"/>
    <p:sldId id="309" r:id="rId31"/>
    <p:sldId id="334" r:id="rId32"/>
    <p:sldId id="377" r:id="rId33"/>
    <p:sldId id="353" r:id="rId34"/>
    <p:sldId id="362" r:id="rId35"/>
    <p:sldId id="263" r:id="rId36"/>
    <p:sldId id="363" r:id="rId37"/>
    <p:sldId id="375" r:id="rId38"/>
    <p:sldId id="393" r:id="rId39"/>
    <p:sldId id="264" r:id="rId40"/>
    <p:sldId id="312" r:id="rId41"/>
    <p:sldId id="364" r:id="rId42"/>
    <p:sldId id="266" r:id="rId43"/>
    <p:sldId id="265" r:id="rId44"/>
    <p:sldId id="383" r:id="rId45"/>
    <p:sldId id="394" r:id="rId46"/>
    <p:sldId id="314" r:id="rId47"/>
    <p:sldId id="354" r:id="rId48"/>
    <p:sldId id="371" r:id="rId49"/>
    <p:sldId id="372" r:id="rId50"/>
    <p:sldId id="316" r:id="rId51"/>
    <p:sldId id="366" r:id="rId52"/>
    <p:sldId id="360" r:id="rId53"/>
    <p:sldId id="374" r:id="rId54"/>
    <p:sldId id="395" r:id="rId55"/>
    <p:sldId id="398" r:id="rId56"/>
    <p:sldId id="397" r:id="rId57"/>
    <p:sldId id="373" r:id="rId58"/>
    <p:sldId id="396" r:id="rId59"/>
    <p:sldId id="359" r:id="rId60"/>
    <p:sldId id="355" r:id="rId61"/>
    <p:sldId id="349" r:id="rId62"/>
    <p:sldId id="386" r:id="rId63"/>
    <p:sldId id="387" r:id="rId6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CC"/>
    <a:srgbClr val="009900"/>
    <a:srgbClr val="00FF00"/>
    <a:srgbClr val="FF00FF"/>
    <a:srgbClr val="FFFF66"/>
    <a:srgbClr val="FFFF00"/>
    <a:srgbClr val="FFCCFF"/>
    <a:srgbClr val="CCFF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77752" autoAdjust="0"/>
  </p:normalViewPr>
  <p:slideViewPr>
    <p:cSldViewPr>
      <p:cViewPr varScale="1">
        <p:scale>
          <a:sx n="86" d="100"/>
          <a:sy n="86" d="100"/>
        </p:scale>
        <p:origin x="225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22"/>
    </p:cViewPr>
  </p:sorterViewPr>
  <p:notesViewPr>
    <p:cSldViewPr>
      <p:cViewPr varScale="1">
        <p:scale>
          <a:sx n="85" d="100"/>
          <a:sy n="85"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r>
              <a:rPr lang="en-US"/>
              <a:t>Dr. Jim McGowan - Law vs. Grace: An Overview:</a:t>
            </a:r>
            <a:endParaRPr lang="en-US" dirty="0"/>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C0E15D17-AD6B-4318-9596-381C2AE18D41}" type="datetime1">
              <a:rPr lang="en-US" smtClean="0"/>
              <a:t>5/14/2016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Sugar Land Bible Church</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E89507-5DFB-43CB-981B-0FF65A8FE453}" type="slidenum">
              <a:rPr lang="en-US" smtClean="0"/>
              <a:t>‹#›</a:t>
            </a:fld>
            <a:endParaRPr lang="en-US"/>
          </a:p>
        </p:txBody>
      </p:sp>
    </p:spTree>
    <p:extLst>
      <p:ext uri="{BB962C8B-B14F-4D97-AF65-F5344CB8AC3E}">
        <p14:creationId xmlns:p14="http://schemas.microsoft.com/office/powerpoint/2010/main" val="198620410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r>
              <a:rPr lang="en-US"/>
              <a:t>Dr. Jim McGowan - Law vs. Grace: An Overview:</a:t>
            </a:r>
            <a:endParaRPr lang="en-US" dirty="0"/>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fld id="{70E80015-FE86-440A-8F75-585D555B4F77}" type="datetime1">
              <a:rPr lang="en-US" smtClean="0"/>
              <a:t>5/14/2016</a:t>
            </a:fld>
            <a:endParaRPr lang="en-US"/>
          </a:p>
        </p:txBody>
      </p:sp>
      <p:sp>
        <p:nvSpPr>
          <p:cNvPr id="44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r>
              <a:rPr lang="en-US"/>
              <a:t>Sugar Land Bible Church</a:t>
            </a:r>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DBE69677-E5E0-4FE6-A9D6-5C6A129007F4}" type="slidenum">
              <a:rPr lang="en-US"/>
              <a:pPr>
                <a:defRPr/>
              </a:pPr>
              <a:t>‹#›</a:t>
            </a:fld>
            <a:endParaRPr lang="en-US"/>
          </a:p>
        </p:txBody>
      </p:sp>
    </p:spTree>
    <p:extLst>
      <p:ext uri="{BB962C8B-B14F-4D97-AF65-F5344CB8AC3E}">
        <p14:creationId xmlns:p14="http://schemas.microsoft.com/office/powerpoint/2010/main" val="3928978057"/>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mn-lt"/>
              </a:rPr>
              <a:t>Law vs. Grace: An Overview</a:t>
            </a:r>
            <a:endParaRPr lang="en-US" altLang="en-US" sz="1400" dirty="0">
              <a:latin typeface="+mn-lt"/>
            </a:endParaRPr>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1</a:t>
            </a:fld>
            <a:endParaRPr lang="en-US"/>
          </a:p>
        </p:txBody>
      </p:sp>
      <p:sp>
        <p:nvSpPr>
          <p:cNvPr id="5" name="Date Placeholder 4"/>
          <p:cNvSpPr>
            <a:spLocks noGrp="1"/>
          </p:cNvSpPr>
          <p:nvPr>
            <p:ph type="dt" idx="11"/>
          </p:nvPr>
        </p:nvSpPr>
        <p:spPr/>
        <p:txBody>
          <a:bodyPr/>
          <a:lstStyle/>
          <a:p>
            <a:pPr>
              <a:defRPr/>
            </a:pPr>
            <a:fld id="{E86ECDAA-90C3-4E72-9B58-26B23D9E363C}" type="datetime1">
              <a:rPr lang="en-US" smtClean="0"/>
              <a:t>5/14/2016</a:t>
            </a:fld>
            <a:endParaRPr lang="en-US"/>
          </a:p>
        </p:txBody>
      </p:sp>
      <p:sp>
        <p:nvSpPr>
          <p:cNvPr id="6" name="Header Placeholder 5"/>
          <p:cNvSpPr>
            <a:spLocks noGrp="1"/>
          </p:cNvSpPr>
          <p:nvPr>
            <p:ph type="hdr" sz="quarter" idx="12"/>
          </p:nvPr>
        </p:nvSpPr>
        <p:spPr/>
        <p:txBody>
          <a:bodyPr/>
          <a:lstStyle/>
          <a:p>
            <a:pPr>
              <a:defRPr/>
            </a:pPr>
            <a:r>
              <a:rPr lang="en-US"/>
              <a:t>Dr. Jim McGowan - Law vs. Grace: An Overview:</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2576856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00000"/>
              </a:lnSpc>
              <a:spcBef>
                <a:spcPts val="0"/>
              </a:spcBef>
              <a:spcAft>
                <a:spcPts val="0"/>
              </a:spcAft>
              <a:buAutoNum type="alphaUcPeriod"/>
            </a:pPr>
            <a:r>
              <a:rPr lang="en-US" sz="1200" b="1" kern="1200" dirty="0">
                <a:solidFill>
                  <a:schemeClr val="tx1"/>
                </a:solidFill>
                <a:latin typeface="+mn-lt"/>
                <a:cs typeface="Arial" panose="020B0604020202020204" pitchFamily="34" charset="0"/>
              </a:rPr>
              <a:t>Comparing and Contrasting </a:t>
            </a:r>
          </a:p>
          <a:p>
            <a:pPr marL="0" indent="0" eaLnBrk="1" hangingPunct="1">
              <a:lnSpc>
                <a:spcPct val="100000"/>
              </a:lnSpc>
              <a:spcBef>
                <a:spcPts val="0"/>
              </a:spcBef>
              <a:spcAft>
                <a:spcPts val="0"/>
              </a:spcAft>
              <a:buFontTx/>
              <a:buNone/>
            </a:pPr>
            <a:r>
              <a:rPr lang="en-US" altLang="en-US" dirty="0">
                <a:solidFill>
                  <a:schemeClr val="tx1"/>
                </a:solidFill>
                <a:latin typeface="+mn-lt"/>
              </a:rPr>
              <a:t>We will avoid those </a:t>
            </a:r>
            <a:r>
              <a:rPr lang="en-US" altLang="en-US" i="1" dirty="0">
                <a:solidFill>
                  <a:schemeClr val="tx1"/>
                </a:solidFill>
                <a:latin typeface="+mn-lt"/>
              </a:rPr>
              <a:t>extremes</a:t>
            </a:r>
            <a:r>
              <a:rPr lang="en-US" altLang="en-US" dirty="0">
                <a:solidFill>
                  <a:schemeClr val="tx1"/>
                </a:solidFill>
                <a:latin typeface="+mn-lt"/>
              </a:rPr>
              <a:t> by simply observing: </a:t>
            </a:r>
          </a:p>
          <a:p>
            <a:pPr marL="171450" indent="-171450" eaLnBrk="1" hangingPunct="1">
              <a:lnSpc>
                <a:spcPct val="100000"/>
              </a:lnSpc>
              <a:spcBef>
                <a:spcPts val="0"/>
              </a:spcBef>
              <a:spcAft>
                <a:spcPts val="0"/>
              </a:spcAft>
              <a:buFont typeface="Arial" panose="020B0604020202020204" pitchFamily="34" charset="0"/>
              <a:buChar char="•"/>
            </a:pPr>
            <a:r>
              <a:rPr lang="en-US" altLang="en-US" dirty="0">
                <a:solidFill>
                  <a:schemeClr val="tx1"/>
                </a:solidFill>
                <a:latin typeface="+mn-lt"/>
              </a:rPr>
              <a:t>What is the same or similar between Israel and the Church? </a:t>
            </a:r>
          </a:p>
          <a:p>
            <a:pPr marL="171450" indent="-171450" eaLnBrk="1" hangingPunct="1">
              <a:lnSpc>
                <a:spcPct val="100000"/>
              </a:lnSpc>
              <a:spcBef>
                <a:spcPts val="0"/>
              </a:spcBef>
              <a:spcAft>
                <a:spcPts val="0"/>
              </a:spcAft>
              <a:buFont typeface="Arial" panose="020B0604020202020204" pitchFamily="34" charset="0"/>
              <a:buChar char="•"/>
            </a:pPr>
            <a:r>
              <a:rPr lang="en-US" altLang="en-US" dirty="0">
                <a:solidFill>
                  <a:schemeClr val="tx1"/>
                </a:solidFill>
                <a:latin typeface="+mn-lt"/>
              </a:rPr>
              <a:t>We will also observe what is different between them. </a:t>
            </a:r>
          </a:p>
          <a:p>
            <a:pPr marL="0" indent="0" eaLnBrk="1" hangingPunct="1">
              <a:lnSpc>
                <a:spcPct val="100000"/>
              </a:lnSpc>
              <a:spcBef>
                <a:spcPts val="0"/>
              </a:spcBef>
              <a:spcAft>
                <a:spcPts val="0"/>
              </a:spcAft>
              <a:buNone/>
            </a:pPr>
            <a:r>
              <a:rPr lang="en-US" altLang="en-US" dirty="0">
                <a:solidFill>
                  <a:schemeClr val="tx1"/>
                </a:solidFill>
                <a:latin typeface="+mn-lt"/>
              </a:rPr>
              <a:t>Fortunately, God’s Holy Word reveals these things.</a:t>
            </a:r>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10</a:t>
            </a:fld>
            <a:endParaRPr lang="en-US"/>
          </a:p>
        </p:txBody>
      </p:sp>
      <p:sp>
        <p:nvSpPr>
          <p:cNvPr id="5" name="Date Placeholder 4"/>
          <p:cNvSpPr>
            <a:spLocks noGrp="1"/>
          </p:cNvSpPr>
          <p:nvPr>
            <p:ph type="dt" idx="11"/>
          </p:nvPr>
        </p:nvSpPr>
        <p:spPr/>
        <p:txBody>
          <a:bodyPr/>
          <a:lstStyle/>
          <a:p>
            <a:pPr>
              <a:defRPr/>
            </a:pPr>
            <a:fld id="{F83E0B87-2AA2-4666-94F6-CD6CAAD661C8}" type="datetime1">
              <a:rPr lang="en-US" smtClean="0"/>
              <a:t>5/14/2016</a:t>
            </a:fld>
            <a:endParaRPr lang="en-US"/>
          </a:p>
        </p:txBody>
      </p:sp>
      <p:sp>
        <p:nvSpPr>
          <p:cNvPr id="6" name="Header Placeholder 5"/>
          <p:cNvSpPr>
            <a:spLocks noGrp="1"/>
          </p:cNvSpPr>
          <p:nvPr>
            <p:ph type="hdr" sz="quarter" idx="12"/>
          </p:nvPr>
        </p:nvSpPr>
        <p:spPr/>
        <p:txBody>
          <a:bodyPr/>
          <a:lstStyle/>
          <a:p>
            <a:pPr>
              <a:defRPr/>
            </a:pPr>
            <a:r>
              <a:rPr lang="en-US"/>
              <a:t>Dr. Jim McGowan - Law vs. Grace: An Overview:</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3363253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7563CAF-A520-42B1-8C03-C43FEA4AA5AF}" type="slidenum">
              <a:rPr lang="en-US" altLang="en-US" smtClean="0"/>
              <a:pPr eaLnBrk="1" hangingPunct="1">
                <a:spcBef>
                  <a:spcPct val="0"/>
                </a:spcBef>
              </a:pPr>
              <a:t>11</a:t>
            </a:fld>
            <a:endParaRPr lang="en-US" alt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4114800"/>
          </a:xfrm>
          <a:noFill/>
        </p:spPr>
        <p:txBody>
          <a:bodyPr/>
          <a:lstStyle/>
          <a:p>
            <a:pPr eaLnBrk="1" hangingPunct="1"/>
            <a:r>
              <a:rPr lang="en-US" sz="1200" b="1" dirty="0">
                <a:solidFill>
                  <a:schemeClr val="tx1"/>
                </a:solidFill>
                <a:latin typeface="+mn-lt"/>
              </a:rPr>
              <a:t>B. Does This Really</a:t>
            </a:r>
            <a:r>
              <a:rPr lang="en-US" sz="1200" b="1" baseline="0" dirty="0">
                <a:solidFill>
                  <a:schemeClr val="tx1"/>
                </a:solidFill>
                <a:latin typeface="+mn-lt"/>
              </a:rPr>
              <a:t> Matter?</a:t>
            </a:r>
            <a:endParaRPr lang="en-US" altLang="en-US" sz="1200" b="1" baseline="0" dirty="0">
              <a:solidFill>
                <a:schemeClr val="tx1"/>
              </a:solidFill>
              <a:latin typeface="+mn-l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solidFill>
                  <a:schemeClr val="tx1"/>
                </a:solidFill>
                <a:latin typeface="+mn-lt"/>
              </a:rPr>
              <a:t>Why would we consider it so important to compare and contrast Law vs. Grace: An Overview, Israel &amp; the Church?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solidFill>
                  <a:schemeClr val="tx1"/>
                </a:solidFill>
                <a:latin typeface="+mn-lt"/>
              </a:rPr>
              <a:t>Isn’t this all just much to do about nothing?</a:t>
            </a:r>
          </a:p>
        </p:txBody>
      </p:sp>
      <p:sp>
        <p:nvSpPr>
          <p:cNvPr id="2" name="Date Placeholder 1"/>
          <p:cNvSpPr>
            <a:spLocks noGrp="1"/>
          </p:cNvSpPr>
          <p:nvPr>
            <p:ph type="dt" idx="10"/>
          </p:nvPr>
        </p:nvSpPr>
        <p:spPr/>
        <p:txBody>
          <a:bodyPr/>
          <a:lstStyle/>
          <a:p>
            <a:pPr>
              <a:defRPr/>
            </a:pPr>
            <a:fld id="{CCA34708-73B2-442C-A612-4B3559846BE5}"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1212425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7563CAF-A520-42B1-8C03-C43FEA4AA5AF}" type="slidenum">
              <a:rPr lang="en-US" altLang="en-US" smtClean="0"/>
              <a:pPr eaLnBrk="1" hangingPunct="1">
                <a:spcBef>
                  <a:spcPct val="0"/>
                </a:spcBef>
              </a:pPr>
              <a:t>12</a:t>
            </a:fld>
            <a:endParaRPr lang="en-US" alt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4114800"/>
          </a:xfrm>
          <a:noFill/>
        </p:spPr>
        <p:txBody>
          <a:bodyPr/>
          <a:lstStyle/>
          <a:p>
            <a:pPr algn="just" eaLnBrk="1" hangingPunct="1"/>
            <a:r>
              <a:rPr lang="en-US" sz="1200" b="1" dirty="0">
                <a:solidFill>
                  <a:schemeClr val="tx1"/>
                </a:solidFill>
                <a:latin typeface="+mn-lt"/>
              </a:rPr>
              <a:t>B. Does This Really</a:t>
            </a:r>
            <a:r>
              <a:rPr lang="en-US" sz="1200" b="1" baseline="0" dirty="0">
                <a:solidFill>
                  <a:schemeClr val="tx1"/>
                </a:solidFill>
                <a:latin typeface="+mn-lt"/>
              </a:rPr>
              <a:t> Matter?</a:t>
            </a:r>
          </a:p>
          <a:p>
            <a:pPr marL="0" marR="0" indent="0" algn="just" defTabSz="914400" rtl="0" eaLnBrk="1" fontAlgn="base" latinLnBrk="0" hangingPunct="1">
              <a:lnSpc>
                <a:spcPct val="100000"/>
              </a:lnSpc>
              <a:spcBef>
                <a:spcPct val="30000"/>
              </a:spcBef>
              <a:spcAft>
                <a:spcPct val="0"/>
              </a:spcAft>
              <a:buClrTx/>
              <a:buSzTx/>
              <a:buFontTx/>
              <a:buNone/>
              <a:tabLst/>
              <a:defRPr/>
            </a:pPr>
            <a:r>
              <a:rPr lang="en-US" altLang="zh-CN" sz="1200" kern="0" dirty="0">
                <a:solidFill>
                  <a:schemeClr val="tx1"/>
                </a:solidFill>
                <a:latin typeface="+mn-lt"/>
                <a:ea typeface="+mn-ea"/>
                <a:cs typeface="Times New Roman" pitchFamily="18" charset="0"/>
              </a:rPr>
              <a:t>“There is a tendency, however, for dispensationalists to get </a:t>
            </a:r>
            <a:r>
              <a:rPr lang="en-US" altLang="zh-CN" sz="1200" b="1" i="1" kern="0" dirty="0">
                <a:solidFill>
                  <a:schemeClr val="tx1"/>
                </a:solidFill>
                <a:latin typeface="+mn-lt"/>
                <a:ea typeface="+mn-ea"/>
                <a:cs typeface="Times New Roman" pitchFamily="18" charset="0"/>
              </a:rPr>
              <a:t>carried away</a:t>
            </a:r>
            <a:r>
              <a:rPr lang="en-US" altLang="zh-CN" sz="1200" kern="0" dirty="0">
                <a:solidFill>
                  <a:schemeClr val="tx1"/>
                </a:solidFill>
                <a:latin typeface="+mn-lt"/>
                <a:ea typeface="+mn-ea"/>
                <a:cs typeface="Times New Roman" pitchFamily="18" charset="0"/>
              </a:rPr>
              <a:t> with compartmentalizing truth to the point that they make </a:t>
            </a:r>
            <a:r>
              <a:rPr lang="en-US" altLang="zh-CN" sz="1200" b="1" i="1" kern="0" dirty="0">
                <a:solidFill>
                  <a:schemeClr val="tx1"/>
                </a:solidFill>
                <a:latin typeface="+mn-lt"/>
                <a:ea typeface="+mn-ea"/>
                <a:cs typeface="Times New Roman" pitchFamily="18" charset="0"/>
              </a:rPr>
              <a:t>unbiblical differentiations</a:t>
            </a:r>
            <a:r>
              <a:rPr lang="en-US" altLang="zh-CN" sz="1200" kern="0" dirty="0">
                <a:solidFill>
                  <a:schemeClr val="tx1"/>
                </a:solidFill>
                <a:latin typeface="+mn-lt"/>
                <a:ea typeface="+mn-ea"/>
                <a:cs typeface="Times New Roman" pitchFamily="18" charset="0"/>
              </a:rPr>
              <a:t>. An almost </a:t>
            </a:r>
            <a:r>
              <a:rPr lang="en-US" altLang="zh-CN" sz="1200" b="1" i="1" kern="0" dirty="0">
                <a:solidFill>
                  <a:schemeClr val="tx1"/>
                </a:solidFill>
                <a:latin typeface="+mn-lt"/>
                <a:ea typeface="+mn-ea"/>
                <a:cs typeface="Times New Roman" pitchFamily="18" charset="0"/>
              </a:rPr>
              <a:t>obsessive desire </a:t>
            </a:r>
            <a:r>
              <a:rPr lang="en-US" altLang="zh-CN" sz="1200" kern="0" dirty="0">
                <a:solidFill>
                  <a:schemeClr val="tx1"/>
                </a:solidFill>
                <a:latin typeface="+mn-lt"/>
                <a:ea typeface="+mn-ea"/>
                <a:cs typeface="Times New Roman" pitchFamily="18" charset="0"/>
              </a:rPr>
              <a:t>to categorize and contrast related truths has carried various dispensationalist interpreters (</a:t>
            </a:r>
            <a:r>
              <a:rPr lang="en-US" altLang="zh-CN" sz="1200" i="1" kern="0" dirty="0">
                <a:solidFill>
                  <a:schemeClr val="tx1"/>
                </a:solidFill>
                <a:latin typeface="+mn-lt"/>
                <a:ea typeface="+mn-ea"/>
                <a:cs typeface="Times New Roman" pitchFamily="18" charset="0"/>
              </a:rPr>
              <a:t>Chafer, Ryrie, Hodges, etc.</a:t>
            </a:r>
            <a:r>
              <a:rPr lang="en-US" altLang="zh-CN" sz="1200" kern="0" dirty="0">
                <a:solidFill>
                  <a:schemeClr val="tx1"/>
                </a:solidFill>
                <a:latin typeface="+mn-lt"/>
                <a:ea typeface="+mn-ea"/>
                <a:cs typeface="Times New Roman" pitchFamily="18" charset="0"/>
              </a:rPr>
              <a:t>) far beyond the legitimate distinctions between Israel and the Church. Many would also draw </a:t>
            </a:r>
            <a:r>
              <a:rPr lang="en-US" altLang="zh-CN" sz="1200" b="1" i="1" kern="0" dirty="0">
                <a:solidFill>
                  <a:schemeClr val="tx1"/>
                </a:solidFill>
                <a:latin typeface="+mn-lt"/>
                <a:ea typeface="+mn-ea"/>
                <a:cs typeface="Times New Roman" pitchFamily="18" charset="0"/>
              </a:rPr>
              <a:t>hard lines </a:t>
            </a:r>
            <a:r>
              <a:rPr lang="en-US" altLang="zh-CN" sz="1200" kern="0" dirty="0">
                <a:solidFill>
                  <a:schemeClr val="tx1"/>
                </a:solidFill>
                <a:latin typeface="+mn-lt"/>
                <a:ea typeface="+mn-ea"/>
                <a:cs typeface="Times New Roman" pitchFamily="18" charset="0"/>
              </a:rPr>
              <a:t>between salvation and discipleship (</a:t>
            </a:r>
            <a:r>
              <a:rPr lang="en-US" altLang="zh-CN" sz="1200" i="1" kern="0" dirty="0">
                <a:solidFill>
                  <a:schemeClr val="tx1"/>
                </a:solidFill>
                <a:latin typeface="+mn-lt"/>
                <a:ea typeface="+mn-ea"/>
                <a:cs typeface="Times New Roman" pitchFamily="18" charset="0"/>
              </a:rPr>
              <a:t>justification and sanctification</a:t>
            </a:r>
            <a:r>
              <a:rPr lang="en-US" altLang="zh-CN" sz="1200" kern="0" dirty="0">
                <a:solidFill>
                  <a:schemeClr val="tx1"/>
                </a:solidFill>
                <a:latin typeface="+mn-lt"/>
                <a:ea typeface="+mn-ea"/>
                <a:cs typeface="Times New Roman" pitchFamily="18" charset="0"/>
              </a:rPr>
              <a:t>), the church and the kingdom, Christ's preaching and the apostolic message, faith and repentance, and </a:t>
            </a:r>
            <a:r>
              <a:rPr lang="en-US" altLang="zh-CN" sz="1200" b="1" i="1" kern="0" dirty="0">
                <a:solidFill>
                  <a:schemeClr val="tx1"/>
                </a:solidFill>
                <a:latin typeface="+mn-lt"/>
                <a:ea typeface="+mn-ea"/>
                <a:cs typeface="Times New Roman" pitchFamily="18" charset="0"/>
              </a:rPr>
              <a:t>the age of law and the age of grace</a:t>
            </a:r>
            <a:r>
              <a:rPr lang="en-US" altLang="zh-CN" sz="1200" kern="0" dirty="0">
                <a:solidFill>
                  <a:schemeClr val="tx1"/>
                </a:solidFill>
                <a:latin typeface="+mn-lt"/>
                <a:ea typeface="+mn-ea"/>
                <a:cs typeface="Times New Roman" pitchFamily="18" charset="0"/>
              </a:rPr>
              <a:t>." (bold &amp; emphasis mine) </a:t>
            </a:r>
            <a:r>
              <a:rPr lang="en-US" altLang="zh-CN" sz="1200" kern="0" dirty="0">
                <a:solidFill>
                  <a:schemeClr val="tx1"/>
                </a:solidFill>
                <a:latin typeface="+mn-lt"/>
                <a:cs typeface="Times New Roman" pitchFamily="18" charset="0"/>
              </a:rPr>
              <a:t>John MacArthur Jr., </a:t>
            </a:r>
            <a:r>
              <a:rPr lang="en-US" altLang="zh-CN" sz="1200" i="1" kern="0" dirty="0">
                <a:solidFill>
                  <a:schemeClr val="tx1"/>
                </a:solidFill>
                <a:latin typeface="+mn-lt"/>
                <a:ea typeface="+mn-ea"/>
                <a:cs typeface="Times New Roman" pitchFamily="18" charset="0"/>
              </a:rPr>
              <a:t>The Gospel According to Jesus</a:t>
            </a:r>
            <a:r>
              <a:rPr lang="en-US" altLang="zh-CN" sz="1200" kern="0" dirty="0">
                <a:solidFill>
                  <a:schemeClr val="tx1"/>
                </a:solidFill>
                <a:latin typeface="+mn-lt"/>
                <a:ea typeface="+mn-ea"/>
                <a:cs typeface="Times New Roman" pitchFamily="18" charset="0"/>
              </a:rPr>
              <a:t>, page 31  </a:t>
            </a:r>
          </a:p>
        </p:txBody>
      </p:sp>
      <p:sp>
        <p:nvSpPr>
          <p:cNvPr id="2" name="Date Placeholder 1"/>
          <p:cNvSpPr>
            <a:spLocks noGrp="1"/>
          </p:cNvSpPr>
          <p:nvPr>
            <p:ph type="dt" idx="10"/>
          </p:nvPr>
        </p:nvSpPr>
        <p:spPr/>
        <p:txBody>
          <a:bodyPr/>
          <a:lstStyle/>
          <a:p>
            <a:pPr>
              <a:defRPr/>
            </a:pPr>
            <a:fld id="{B8F4A032-09BC-4B9B-818F-DAA753849278}"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3641894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8C223EF-C58F-4F05-8456-61A00201EB5D}" type="slidenum">
              <a:rPr lang="en-US" altLang="en-US" smtClean="0"/>
              <a:pPr eaLnBrk="1" hangingPunct="1">
                <a:spcBef>
                  <a:spcPct val="0"/>
                </a:spcBef>
              </a:pPr>
              <a:t>13</a:t>
            </a:fld>
            <a:endParaRPr lang="en-US" alt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14400" y="4343400"/>
            <a:ext cx="5029200" cy="4114800"/>
          </a:xfrm>
          <a:noFill/>
        </p:spPr>
        <p:txBody>
          <a:bodyPr/>
          <a:lstStyle/>
          <a:p>
            <a:pPr eaLnBrk="1" hangingPunct="1">
              <a:lnSpc>
                <a:spcPct val="100000"/>
              </a:lnSpc>
              <a:spcBef>
                <a:spcPts val="0"/>
              </a:spcBef>
              <a:spcAft>
                <a:spcPts val="0"/>
              </a:spcAft>
            </a:pPr>
            <a:r>
              <a:rPr lang="en-US" sz="1200" b="1" dirty="0">
                <a:solidFill>
                  <a:schemeClr val="tx1"/>
                </a:solidFill>
                <a:latin typeface="+mn-lt"/>
              </a:rPr>
              <a:t>B. Does This Really</a:t>
            </a:r>
            <a:r>
              <a:rPr lang="en-US" sz="1200" b="1" baseline="0" dirty="0">
                <a:solidFill>
                  <a:schemeClr val="tx1"/>
                </a:solidFill>
                <a:latin typeface="+mn-lt"/>
              </a:rPr>
              <a:t> Matter?</a:t>
            </a:r>
            <a:r>
              <a:rPr lang="en-US" sz="1200" b="1" kern="1200" baseline="0" dirty="0">
                <a:solidFill>
                  <a:schemeClr val="tx1"/>
                </a:solidFill>
                <a:effectLst/>
                <a:latin typeface="+mn-lt"/>
                <a:ea typeface="+mn-ea"/>
                <a:cs typeface="Arial" panose="020B0604020202020204" pitchFamily="34" charset="0"/>
              </a:rPr>
              <a:t> </a:t>
            </a:r>
            <a:endParaRPr lang="en-US" altLang="en-US" sz="1200" b="1" kern="1200" baseline="0" dirty="0">
              <a:solidFill>
                <a:schemeClr val="tx1"/>
              </a:solidFill>
              <a:effectLst/>
              <a:latin typeface="+mn-lt"/>
              <a:ea typeface="+mn-ea"/>
              <a:cs typeface="Arial" panose="020B0604020202020204" pitchFamily="34" charset="0"/>
            </a:endParaRPr>
          </a:p>
          <a:p>
            <a:pPr marL="171450" indent="-171450" eaLnBrk="1" hangingPunct="1">
              <a:lnSpc>
                <a:spcPct val="100000"/>
              </a:lnSpc>
              <a:spcBef>
                <a:spcPts val="0"/>
              </a:spcBef>
              <a:spcAft>
                <a:spcPts val="0"/>
              </a:spcAft>
              <a:buFont typeface="Arial" panose="020B0604020202020204" pitchFamily="34" charset="0"/>
              <a:buChar char="•"/>
            </a:pPr>
            <a:r>
              <a:rPr lang="en-US" altLang="en-US" dirty="0">
                <a:solidFill>
                  <a:schemeClr val="tx1"/>
                </a:solidFill>
                <a:latin typeface="+mn-lt"/>
              </a:rPr>
              <a:t>For one thing, it is  a matter of what the Bible actually says.</a:t>
            </a:r>
          </a:p>
          <a:p>
            <a:pPr marL="171450" indent="-171450" eaLnBrk="1" hangingPunct="1">
              <a:lnSpc>
                <a:spcPct val="100000"/>
              </a:lnSpc>
              <a:spcBef>
                <a:spcPts val="0"/>
              </a:spcBef>
              <a:spcAft>
                <a:spcPts val="0"/>
              </a:spcAft>
              <a:buFont typeface="Arial" panose="020B0604020202020204" pitchFamily="34" charset="0"/>
              <a:buChar char="•"/>
            </a:pPr>
            <a:r>
              <a:rPr lang="en-US" altLang="en-US" dirty="0">
                <a:solidFill>
                  <a:schemeClr val="tx1"/>
                </a:solidFill>
                <a:latin typeface="+mn-lt"/>
              </a:rPr>
              <a:t>Secondly, making a distinction impacts relationships &amp; identities.</a:t>
            </a:r>
          </a:p>
          <a:p>
            <a:pPr marL="0" marR="0" indent="0" algn="l" defTabSz="914400" rtl="0" eaLnBrk="1" fontAlgn="base" latinLnBrk="0" hangingPunct="1">
              <a:lnSpc>
                <a:spcPct val="100000"/>
              </a:lnSpc>
              <a:spcBef>
                <a:spcPts val="0"/>
              </a:spcBef>
              <a:spcAft>
                <a:spcPts val="0"/>
              </a:spcAft>
              <a:buClrTx/>
              <a:buSzTx/>
              <a:buFontTx/>
              <a:buNone/>
              <a:tabLst/>
              <a:defRPr/>
            </a:pPr>
            <a:r>
              <a:rPr lang="en-US" altLang="en-US" dirty="0">
                <a:solidFill>
                  <a:schemeClr val="tx1"/>
                </a:solidFill>
                <a:latin typeface="+mn-lt"/>
              </a:rPr>
              <a:t>God designed life &amp; eternity so as  to require clarity of identities &amp; relationships. </a:t>
            </a:r>
          </a:p>
          <a:p>
            <a:pPr marL="0" marR="0" indent="0" algn="l" defTabSz="914400" rtl="0" eaLnBrk="1" fontAlgn="base" latinLnBrk="0" hangingPunct="1">
              <a:lnSpc>
                <a:spcPct val="100000"/>
              </a:lnSpc>
              <a:spcBef>
                <a:spcPts val="0"/>
              </a:spcBef>
              <a:spcAft>
                <a:spcPts val="0"/>
              </a:spcAft>
              <a:buClrTx/>
              <a:buSzTx/>
              <a:buFontTx/>
              <a:buNone/>
              <a:tabLst/>
              <a:defRPr/>
            </a:pPr>
            <a:endParaRPr lang="en-US" altLang="en-US" dirty="0">
              <a:solidFill>
                <a:schemeClr val="tx1"/>
              </a:solidFill>
              <a:latin typeface="+mn-lt"/>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altLang="en-US" b="1" baseline="0" dirty="0">
                <a:solidFill>
                  <a:schemeClr val="tx1"/>
                </a:solidFill>
                <a:latin typeface="+mn-lt"/>
              </a:rPr>
              <a:t>NEXT SLIDE</a:t>
            </a:r>
          </a:p>
        </p:txBody>
      </p:sp>
      <p:sp>
        <p:nvSpPr>
          <p:cNvPr id="2" name="Date Placeholder 1"/>
          <p:cNvSpPr>
            <a:spLocks noGrp="1"/>
          </p:cNvSpPr>
          <p:nvPr>
            <p:ph type="dt" idx="10"/>
          </p:nvPr>
        </p:nvSpPr>
        <p:spPr/>
        <p:txBody>
          <a:bodyPr/>
          <a:lstStyle/>
          <a:p>
            <a:pPr>
              <a:defRPr/>
            </a:pPr>
            <a:fld id="{519631AD-0455-491E-BD7D-C7C5EB2981E5}"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761114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8C223EF-C58F-4F05-8456-61A00201EB5D}" type="slidenum">
              <a:rPr lang="en-US" altLang="en-US" smtClean="0"/>
              <a:pPr eaLnBrk="1" hangingPunct="1">
                <a:spcBef>
                  <a:spcPct val="0"/>
                </a:spcBef>
              </a:pPr>
              <a:t>14</a:t>
            </a:fld>
            <a:endParaRPr lang="en-US" alt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14400" y="4343400"/>
            <a:ext cx="5029200" cy="4114800"/>
          </a:xfrm>
          <a:noFill/>
        </p:spPr>
        <p:txBody>
          <a:bodyPr/>
          <a:lstStyle/>
          <a:p>
            <a:pPr eaLnBrk="1" hangingPunct="1">
              <a:lnSpc>
                <a:spcPct val="100000"/>
              </a:lnSpc>
              <a:spcBef>
                <a:spcPts val="0"/>
              </a:spcBef>
              <a:spcAft>
                <a:spcPts val="0"/>
              </a:spcAft>
            </a:pPr>
            <a:r>
              <a:rPr lang="en-US" sz="1200" b="1" dirty="0">
                <a:solidFill>
                  <a:schemeClr val="tx1"/>
                </a:solidFill>
                <a:latin typeface="+mn-lt"/>
              </a:rPr>
              <a:t>B. Does This Really</a:t>
            </a:r>
            <a:r>
              <a:rPr lang="en-US" sz="1200" b="1" baseline="0" dirty="0">
                <a:solidFill>
                  <a:schemeClr val="tx1"/>
                </a:solidFill>
                <a:latin typeface="+mn-lt"/>
              </a:rPr>
              <a:t> Matter?</a:t>
            </a:r>
            <a:r>
              <a:rPr lang="en-US" sz="1200" b="1" kern="1200" baseline="0" dirty="0">
                <a:solidFill>
                  <a:schemeClr val="tx1"/>
                </a:solidFill>
                <a:effectLst/>
                <a:latin typeface="+mn-lt"/>
                <a:ea typeface="+mn-ea"/>
                <a:cs typeface="Arial" panose="020B0604020202020204" pitchFamily="34" charset="0"/>
              </a:rPr>
              <a:t> </a:t>
            </a:r>
          </a:p>
          <a:p>
            <a:pPr marL="171450" indent="-171450" eaLnBrk="1" hangingPunct="1">
              <a:lnSpc>
                <a:spcPct val="100000"/>
              </a:lnSpc>
              <a:spcBef>
                <a:spcPts val="0"/>
              </a:spcBef>
              <a:spcAft>
                <a:spcPts val="0"/>
              </a:spcAft>
              <a:buFont typeface="Arial" panose="020B0604020202020204" pitchFamily="34" charset="0"/>
              <a:buChar char="•"/>
            </a:pPr>
            <a:r>
              <a:rPr lang="en-US" altLang="en-US" dirty="0">
                <a:solidFill>
                  <a:schemeClr val="tx1"/>
                </a:solidFill>
                <a:latin typeface="+mn-lt"/>
              </a:rPr>
              <a:t>Secondly, making a distinction impacts relationships &amp; identities.</a:t>
            </a:r>
          </a:p>
          <a:p>
            <a:pPr marL="0" marR="0" indent="0" algn="l" defTabSz="914400" rtl="0" eaLnBrk="1" fontAlgn="base" latinLnBrk="0" hangingPunct="1">
              <a:lnSpc>
                <a:spcPct val="100000"/>
              </a:lnSpc>
              <a:spcBef>
                <a:spcPts val="0"/>
              </a:spcBef>
              <a:spcAft>
                <a:spcPts val="0"/>
              </a:spcAft>
              <a:buClrTx/>
              <a:buSzTx/>
              <a:buFontTx/>
              <a:buNone/>
              <a:tabLst/>
              <a:defRPr/>
            </a:pPr>
            <a:r>
              <a:rPr lang="en-US" altLang="en-US" dirty="0">
                <a:solidFill>
                  <a:schemeClr val="tx1"/>
                </a:solidFill>
                <a:latin typeface="+mn-lt"/>
              </a:rPr>
              <a:t>God designed life &amp; eternity so as  to require clarity of identities &amp; relationships. </a:t>
            </a:r>
          </a:p>
          <a:p>
            <a:pPr marL="0" marR="0" indent="0" algn="l" defTabSz="914400" rtl="0" eaLnBrk="1" fontAlgn="base" latinLnBrk="0" hangingPunct="1">
              <a:lnSpc>
                <a:spcPct val="100000"/>
              </a:lnSpc>
              <a:spcBef>
                <a:spcPts val="0"/>
              </a:spcBef>
              <a:spcAft>
                <a:spcPts val="0"/>
              </a:spcAft>
              <a:buClrTx/>
              <a:buSzTx/>
              <a:buFontTx/>
              <a:buNone/>
              <a:tabLst/>
              <a:defRPr/>
            </a:pPr>
            <a:endParaRPr lang="en-US" altLang="en-US" dirty="0">
              <a:solidFill>
                <a:schemeClr val="tx1"/>
              </a:solidFill>
              <a:latin typeface="+mn-lt"/>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altLang="en-US" b="1" baseline="0" dirty="0">
                <a:solidFill>
                  <a:schemeClr val="tx1"/>
                </a:solidFill>
                <a:latin typeface="+mn-lt"/>
              </a:rPr>
              <a:t>NEXT SLIDE</a:t>
            </a:r>
          </a:p>
        </p:txBody>
      </p:sp>
      <p:sp>
        <p:nvSpPr>
          <p:cNvPr id="2" name="Date Placeholder 1"/>
          <p:cNvSpPr>
            <a:spLocks noGrp="1"/>
          </p:cNvSpPr>
          <p:nvPr>
            <p:ph type="dt" idx="10"/>
          </p:nvPr>
        </p:nvSpPr>
        <p:spPr/>
        <p:txBody>
          <a:bodyPr/>
          <a:lstStyle/>
          <a:p>
            <a:pPr>
              <a:defRPr/>
            </a:pPr>
            <a:fld id="{5AD6C384-93B7-4CAB-90E2-EF8F45061467}"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2794512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8C223EF-C58F-4F05-8456-61A00201EB5D}" type="slidenum">
              <a:rPr lang="en-US" altLang="en-US" smtClean="0"/>
              <a:pPr eaLnBrk="1" hangingPunct="1">
                <a:spcBef>
                  <a:spcPct val="0"/>
                </a:spcBef>
              </a:pPr>
              <a:t>15</a:t>
            </a:fld>
            <a:endParaRPr lang="en-US" alt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14400" y="4343400"/>
            <a:ext cx="5029200" cy="4114800"/>
          </a:xfrm>
          <a:noFill/>
        </p:spPr>
        <p:txBody>
          <a:bodyPr/>
          <a:lstStyle/>
          <a:p>
            <a:pPr algn="just" eaLnBrk="1" hangingPunct="1">
              <a:lnSpc>
                <a:spcPct val="100000"/>
              </a:lnSpc>
              <a:spcBef>
                <a:spcPts val="0"/>
              </a:spcBef>
            </a:pPr>
            <a:r>
              <a:rPr lang="en-US" sz="1100" b="1" dirty="0">
                <a:solidFill>
                  <a:schemeClr val="tx1"/>
                </a:solidFill>
                <a:latin typeface="+mn-lt"/>
              </a:rPr>
              <a:t>B. Does This Really</a:t>
            </a:r>
            <a:r>
              <a:rPr lang="en-US" sz="1100" b="1" baseline="0" dirty="0">
                <a:solidFill>
                  <a:schemeClr val="tx1"/>
                </a:solidFill>
                <a:latin typeface="+mn-lt"/>
              </a:rPr>
              <a:t> Matter?</a:t>
            </a:r>
            <a:r>
              <a:rPr lang="en-US" sz="1100" b="1" kern="1200" baseline="0" dirty="0">
                <a:solidFill>
                  <a:schemeClr val="tx1"/>
                </a:solidFill>
                <a:effectLst/>
                <a:latin typeface="+mn-lt"/>
                <a:ea typeface="+mn-ea"/>
                <a:cs typeface="Arial" panose="020B0604020202020204" pitchFamily="34" charset="0"/>
              </a:rPr>
              <a:t> </a:t>
            </a:r>
          </a:p>
          <a:p>
            <a:pPr algn="just" eaLnBrk="1" hangingPunct="1">
              <a:lnSpc>
                <a:spcPct val="100000"/>
              </a:lnSpc>
              <a:spcBef>
                <a:spcPts val="0"/>
              </a:spcBef>
            </a:pPr>
            <a:r>
              <a:rPr lang="en-US" altLang="en-US" sz="1100" dirty="0">
                <a:solidFill>
                  <a:schemeClr val="tx1"/>
                </a:solidFill>
                <a:latin typeface="+mn-lt"/>
              </a:rPr>
              <a:t>Clarity of Identities &amp; Relationships</a:t>
            </a:r>
          </a:p>
          <a:p>
            <a:pPr marL="0" marR="0" indent="0" algn="just" defTabSz="914400" rtl="0" eaLnBrk="1" fontAlgn="base" latinLnBrk="0" hangingPunct="1">
              <a:lnSpc>
                <a:spcPct val="100000"/>
              </a:lnSpc>
              <a:spcBef>
                <a:spcPts val="0"/>
              </a:spcBef>
              <a:spcAft>
                <a:spcPct val="0"/>
              </a:spcAft>
              <a:buClrTx/>
              <a:buSzTx/>
              <a:buFontTx/>
              <a:buNone/>
              <a:tabLst/>
              <a:defRPr/>
            </a:pPr>
            <a:r>
              <a:rPr lang="en-US" altLang="en-US" sz="1100" dirty="0">
                <a:solidFill>
                  <a:schemeClr val="tx1"/>
                </a:solidFill>
                <a:latin typeface="+mn-lt"/>
              </a:rPr>
              <a:t>My wife and my daughters.  Wife born in Houston, TX – Two daughters born in Houston, TX</a:t>
            </a:r>
          </a:p>
          <a:p>
            <a:pPr marL="171450" marR="0" indent="-17145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US" altLang="en-US" sz="1100" dirty="0">
                <a:solidFill>
                  <a:schemeClr val="tx1"/>
                </a:solidFill>
                <a:latin typeface="+mn-lt"/>
              </a:rPr>
              <a:t>Three females… one’s a wife, and two are daughters.</a:t>
            </a:r>
          </a:p>
          <a:p>
            <a:pPr marL="171450" marR="0" indent="-17145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US" altLang="en-US" sz="1100" dirty="0">
                <a:solidFill>
                  <a:schemeClr val="tx1"/>
                </a:solidFill>
                <a:latin typeface="+mn-lt"/>
              </a:rPr>
              <a:t>All</a:t>
            </a:r>
            <a:r>
              <a:rPr lang="en-US" altLang="en-US" sz="1100" baseline="0" dirty="0">
                <a:solidFill>
                  <a:schemeClr val="tx1"/>
                </a:solidFill>
                <a:latin typeface="+mn-lt"/>
              </a:rPr>
              <a:t> born in the same city and state</a:t>
            </a:r>
          </a:p>
          <a:p>
            <a:pPr marL="171450" marR="0" indent="-17145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US" altLang="en-US" sz="1100" baseline="0" dirty="0">
                <a:solidFill>
                  <a:schemeClr val="tx1"/>
                </a:solidFill>
                <a:latin typeface="+mn-lt"/>
              </a:rPr>
              <a:t>A</a:t>
            </a:r>
            <a:r>
              <a:rPr lang="en-US" altLang="en-US" sz="1100" dirty="0">
                <a:solidFill>
                  <a:schemeClr val="tx1"/>
                </a:solidFill>
                <a:latin typeface="+mn-lt"/>
              </a:rPr>
              <a:t>ll a part of the same family</a:t>
            </a:r>
          </a:p>
          <a:p>
            <a:pPr marL="171450" marR="0" indent="-17145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US" altLang="en-US" sz="1100" dirty="0">
                <a:solidFill>
                  <a:schemeClr val="tx1"/>
                </a:solidFill>
                <a:latin typeface="+mn-lt"/>
              </a:rPr>
              <a:t>All at one point had the same last name.  </a:t>
            </a:r>
          </a:p>
          <a:p>
            <a:pPr algn="just" eaLnBrk="1" hangingPunct="1">
              <a:lnSpc>
                <a:spcPct val="100000"/>
              </a:lnSpc>
              <a:spcBef>
                <a:spcPts val="0"/>
              </a:spcBef>
            </a:pPr>
            <a:r>
              <a:rPr lang="en-US" altLang="en-US" sz="1100" dirty="0">
                <a:solidFill>
                  <a:schemeClr val="tx1"/>
                </a:solidFill>
                <a:latin typeface="+mn-lt"/>
              </a:rPr>
              <a:t>There’s a lot alike here</a:t>
            </a:r>
            <a:r>
              <a:rPr lang="en-US" altLang="en-US" sz="1100" baseline="0" dirty="0">
                <a:solidFill>
                  <a:schemeClr val="tx1"/>
                </a:solidFill>
                <a:latin typeface="+mn-lt"/>
              </a:rPr>
              <a:t> isn’t there?  And I love all three of them.</a:t>
            </a:r>
            <a:endParaRPr lang="en-US" altLang="en-US" sz="1100" dirty="0">
              <a:solidFill>
                <a:schemeClr val="tx1"/>
              </a:solidFill>
              <a:latin typeface="+mn-lt"/>
            </a:endParaRPr>
          </a:p>
          <a:p>
            <a:pPr algn="just" eaLnBrk="1" hangingPunct="1">
              <a:lnSpc>
                <a:spcPct val="100000"/>
              </a:lnSpc>
              <a:spcBef>
                <a:spcPts val="0"/>
              </a:spcBef>
            </a:pPr>
            <a:r>
              <a:rPr lang="en-US" altLang="en-US" sz="1100" dirty="0">
                <a:solidFill>
                  <a:schemeClr val="tx1"/>
                </a:solidFill>
                <a:latin typeface="+mn-lt"/>
              </a:rPr>
              <a:t>But it’s very important</a:t>
            </a:r>
            <a:r>
              <a:rPr lang="en-US" altLang="en-US" sz="1100" baseline="0" dirty="0">
                <a:solidFill>
                  <a:schemeClr val="tx1"/>
                </a:solidFill>
                <a:latin typeface="+mn-lt"/>
              </a:rPr>
              <a:t> that I make a distinction regardless of what I see in common!  </a:t>
            </a:r>
            <a:r>
              <a:rPr lang="en-US" altLang="en-US" sz="1100" dirty="0">
                <a:solidFill>
                  <a:schemeClr val="tx1"/>
                </a:solidFill>
                <a:latin typeface="+mn-lt"/>
              </a:rPr>
              <a:t>If I fail to make the appropriate distinctions in spite</a:t>
            </a:r>
            <a:r>
              <a:rPr lang="en-US" altLang="en-US" sz="1100" baseline="0" dirty="0">
                <a:solidFill>
                  <a:schemeClr val="tx1"/>
                </a:solidFill>
                <a:latin typeface="+mn-lt"/>
              </a:rPr>
              <a:t> of what is in common between my wife and my daughters, a lot of people would get very upset.  Not the least of whom would be my daughters’ husbands and </a:t>
            </a:r>
            <a:r>
              <a:rPr lang="en-US" altLang="en-US" sz="1100" b="1" u="sng" baseline="0" dirty="0">
                <a:solidFill>
                  <a:schemeClr val="tx1"/>
                </a:solidFill>
                <a:latin typeface="+mn-lt"/>
              </a:rPr>
              <a:t>certainly my wife</a:t>
            </a:r>
            <a:r>
              <a:rPr lang="en-US" altLang="en-US" sz="1100" baseline="0" dirty="0">
                <a:solidFill>
                  <a:schemeClr val="tx1"/>
                </a:solidFill>
                <a:latin typeface="+mn-lt"/>
              </a:rPr>
              <a:t>!!!  How about making proper distinctions with other women?  Is that important?  It is for me! My dear, sweet, kind, gentle, wife has clearly indicated the ramifications of not maintaining appropriate distinctions…I believe she has expressed it this way, </a:t>
            </a:r>
            <a:r>
              <a:rPr lang="en-US" altLang="en-US" sz="1100" b="1" baseline="0" dirty="0">
                <a:solidFill>
                  <a:schemeClr val="tx1"/>
                </a:solidFill>
                <a:latin typeface="+mn-lt"/>
              </a:rPr>
              <a:t>“I’ll snatch another woman bald-headed”!!!  She didn’t articulate what she would do to me and I didn’t ask!</a:t>
            </a:r>
          </a:p>
          <a:p>
            <a:pPr algn="just" eaLnBrk="1" hangingPunct="1">
              <a:lnSpc>
                <a:spcPct val="100000"/>
              </a:lnSpc>
              <a:spcBef>
                <a:spcPts val="0"/>
              </a:spcBef>
            </a:pPr>
            <a:r>
              <a:rPr lang="en-US" altLang="en-US" sz="1100" baseline="0" dirty="0">
                <a:solidFill>
                  <a:schemeClr val="tx1"/>
                </a:solidFill>
                <a:latin typeface="+mn-lt"/>
              </a:rPr>
              <a:t>It is very important then, in spite of what is in common, to see the distinctions.  It matters greatly in regards to identities and relationships not only in our present earthly existence, but also in eternity.  It matters that we understand identities and relationships.</a:t>
            </a:r>
          </a:p>
          <a:p>
            <a:pPr algn="just" eaLnBrk="1" hangingPunct="1">
              <a:lnSpc>
                <a:spcPct val="100000"/>
              </a:lnSpc>
              <a:spcBef>
                <a:spcPts val="0"/>
              </a:spcBef>
            </a:pPr>
            <a:endParaRPr lang="en-US" altLang="en-US" sz="1100" baseline="0" dirty="0">
              <a:solidFill>
                <a:schemeClr val="tx1"/>
              </a:solidFill>
              <a:latin typeface="+mn-lt"/>
            </a:endParaRPr>
          </a:p>
          <a:p>
            <a:pPr algn="just" eaLnBrk="1" hangingPunct="1">
              <a:lnSpc>
                <a:spcPct val="100000"/>
              </a:lnSpc>
              <a:spcBef>
                <a:spcPts val="0"/>
              </a:spcBef>
            </a:pPr>
            <a:r>
              <a:rPr lang="en-US" altLang="en-US" sz="1100" b="1" baseline="0" dirty="0">
                <a:solidFill>
                  <a:schemeClr val="tx1"/>
                </a:solidFill>
                <a:latin typeface="+mn-lt"/>
              </a:rPr>
              <a:t>NEXT SLIDE</a:t>
            </a:r>
          </a:p>
        </p:txBody>
      </p:sp>
      <p:sp>
        <p:nvSpPr>
          <p:cNvPr id="2" name="Date Placeholder 1"/>
          <p:cNvSpPr>
            <a:spLocks noGrp="1"/>
          </p:cNvSpPr>
          <p:nvPr>
            <p:ph type="dt" idx="10"/>
          </p:nvPr>
        </p:nvSpPr>
        <p:spPr/>
        <p:txBody>
          <a:bodyPr/>
          <a:lstStyle/>
          <a:p>
            <a:pPr>
              <a:defRPr/>
            </a:pPr>
            <a:fld id="{CBA06F0B-86E0-4A88-9AF7-E8BA68AD891A}"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2334123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12DE033-A0D6-4BE6-9757-342E30391FB3}" type="slidenum">
              <a:rPr lang="en-US" altLang="en-US" smtClean="0"/>
              <a:pPr eaLnBrk="1" hangingPunct="1">
                <a:spcBef>
                  <a:spcPct val="0"/>
                </a:spcBef>
              </a:pPr>
              <a:t>16</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4400" y="4343400"/>
            <a:ext cx="5029200" cy="4114800"/>
          </a:xfrm>
          <a:noFill/>
        </p:spPr>
        <p:txBody>
          <a:bodyPr/>
          <a:lstStyle/>
          <a:p>
            <a:pPr eaLnBrk="1" hangingPunct="1"/>
            <a:r>
              <a:rPr lang="en-US" sz="1200" b="1" dirty="0">
                <a:solidFill>
                  <a:schemeClr val="tx1"/>
                </a:solidFill>
                <a:latin typeface="+mn-lt"/>
              </a:rPr>
              <a:t>B. Does This Really</a:t>
            </a:r>
            <a:r>
              <a:rPr lang="en-US" sz="1200" b="1" baseline="0" dirty="0">
                <a:solidFill>
                  <a:schemeClr val="tx1"/>
                </a:solidFill>
                <a:latin typeface="+mn-lt"/>
              </a:rPr>
              <a:t> Matter?</a:t>
            </a:r>
            <a:r>
              <a:rPr lang="en-US" sz="1200" b="1" kern="1200" baseline="0" dirty="0">
                <a:solidFill>
                  <a:schemeClr val="tx1"/>
                </a:solidFill>
                <a:effectLst/>
                <a:latin typeface="+mn-lt"/>
                <a:ea typeface="+mn-ea"/>
                <a:cs typeface="Arial" panose="020B0604020202020204" pitchFamily="34" charset="0"/>
              </a:rPr>
              <a:t> </a:t>
            </a:r>
            <a:endParaRPr lang="en-US" altLang="en-US" dirty="0">
              <a:solidFill>
                <a:schemeClr val="tx1"/>
              </a:solidFill>
              <a:latin typeface="+mn-l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solidFill>
                  <a:schemeClr val="tx1"/>
                </a:solidFill>
                <a:latin typeface="+mn-lt"/>
              </a:rPr>
              <a:t>YES! IT’S A MATTER OF LIFE &amp; DEATH!</a:t>
            </a:r>
          </a:p>
          <a:p>
            <a:pPr marL="0" marR="0" indent="0" algn="l" defTabSz="914400" rtl="0" eaLnBrk="1" fontAlgn="base" latinLnBrk="0" hangingPunct="1">
              <a:lnSpc>
                <a:spcPct val="90000"/>
              </a:lnSpc>
              <a:spcBef>
                <a:spcPct val="30000"/>
              </a:spcBef>
              <a:spcAft>
                <a:spcPct val="0"/>
              </a:spcAft>
              <a:buClrTx/>
              <a:buSzTx/>
              <a:buFontTx/>
              <a:buNone/>
              <a:tabLst/>
              <a:defRPr/>
            </a:pPr>
            <a:r>
              <a:rPr lang="en-US" altLang="en-US" dirty="0">
                <a:solidFill>
                  <a:schemeClr val="tx1"/>
                </a:solidFill>
                <a:latin typeface="+mn-lt"/>
              </a:rPr>
              <a:t>We in the Church have been crucified with Christ </a:t>
            </a:r>
            <a:r>
              <a:rPr lang="en-US" altLang="en-US" b="1" u="sng" dirty="0">
                <a:solidFill>
                  <a:schemeClr val="tx1"/>
                </a:solidFill>
                <a:latin typeface="+mn-lt"/>
              </a:rPr>
              <a:t>so as to die to the Law</a:t>
            </a:r>
            <a:r>
              <a:rPr lang="en-US" altLang="en-US" dirty="0">
                <a:solidFill>
                  <a:schemeClr val="tx1"/>
                </a:solidFill>
                <a:latin typeface="+mn-lt"/>
              </a:rPr>
              <a:t>, so that Christ would do the living through us (Gal. 2:19-20)…  </a:t>
            </a:r>
          </a:p>
          <a:p>
            <a:pPr eaLnBrk="1" hangingPunct="1"/>
            <a:endParaRPr lang="en-US" altLang="en-US" dirty="0">
              <a:solidFill>
                <a:schemeClr val="tx1"/>
              </a:solidFill>
              <a:latin typeface="+mn-l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b="1" baseline="0" dirty="0">
                <a:solidFill>
                  <a:schemeClr val="tx1"/>
                </a:solidFill>
                <a:latin typeface="+mn-lt"/>
              </a:rPr>
              <a:t>NEXT SLIDE</a:t>
            </a:r>
          </a:p>
        </p:txBody>
      </p:sp>
      <p:sp>
        <p:nvSpPr>
          <p:cNvPr id="2" name="Date Placeholder 1"/>
          <p:cNvSpPr>
            <a:spLocks noGrp="1"/>
          </p:cNvSpPr>
          <p:nvPr>
            <p:ph type="dt" idx="10"/>
          </p:nvPr>
        </p:nvSpPr>
        <p:spPr/>
        <p:txBody>
          <a:bodyPr/>
          <a:lstStyle/>
          <a:p>
            <a:pPr>
              <a:defRPr/>
            </a:pPr>
            <a:fld id="{8A42726E-7BCE-4094-949E-7981C4C9CC5F}"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4004852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B288F13-1A90-4BF3-8376-553B70D83B61}" type="slidenum">
              <a:rPr lang="en-US" altLang="en-US" smtClean="0"/>
              <a:pPr eaLnBrk="1" hangingPunct="1">
                <a:spcBef>
                  <a:spcPct val="0"/>
                </a:spcBef>
              </a:pPr>
              <a:t>17</a:t>
            </a:fld>
            <a:endParaRPr lang="en-US" alt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14400" y="4343400"/>
            <a:ext cx="5029200" cy="4114800"/>
          </a:xfrm>
          <a:noFill/>
        </p:spPr>
        <p:txBody>
          <a:bodyPr/>
          <a:lstStyle/>
          <a:p>
            <a:pPr marL="0" marR="0" algn="l">
              <a:spcBef>
                <a:spcPts val="0"/>
              </a:spcBef>
              <a:spcAft>
                <a:spcPts val="1000"/>
              </a:spcAft>
            </a:pPr>
            <a:r>
              <a:rPr lang="en-US" sz="1200" b="1" dirty="0">
                <a:solidFill>
                  <a:schemeClr val="tx1"/>
                </a:solidFill>
                <a:latin typeface="+mn-lt"/>
              </a:rPr>
              <a:t>Numbers 15:32–36 </a:t>
            </a:r>
            <a:endParaRPr lang="en-US" sz="1200" b="1" baseline="30000" dirty="0">
              <a:solidFill>
                <a:schemeClr val="tx1"/>
              </a:solidFill>
              <a:latin typeface="+mn-lt"/>
            </a:endParaRPr>
          </a:p>
          <a:p>
            <a:pPr marL="0" marR="0" algn="l">
              <a:spcBef>
                <a:spcPts val="0"/>
              </a:spcBef>
              <a:spcAft>
                <a:spcPts val="1000"/>
              </a:spcAft>
            </a:pPr>
            <a:r>
              <a:rPr lang="en-US" sz="1200" baseline="30000" dirty="0">
                <a:solidFill>
                  <a:schemeClr val="tx1"/>
                </a:solidFill>
                <a:latin typeface="+mn-lt"/>
              </a:rPr>
              <a:t>32</a:t>
            </a:r>
            <a:r>
              <a:rPr lang="en-US" sz="1200" dirty="0">
                <a:solidFill>
                  <a:schemeClr val="tx1"/>
                </a:solidFill>
                <a:latin typeface="+mn-lt"/>
              </a:rPr>
              <a:t> Now while the sons of Israel were in the wilderness, they found a man gathering wood on the </a:t>
            </a:r>
            <a:r>
              <a:rPr lang="en-US" sz="1200" dirty="0" err="1">
                <a:solidFill>
                  <a:schemeClr val="tx1"/>
                </a:solidFill>
                <a:latin typeface="+mn-lt"/>
              </a:rPr>
              <a:t>sabbath</a:t>
            </a:r>
            <a:r>
              <a:rPr lang="en-US" sz="1200" dirty="0">
                <a:solidFill>
                  <a:schemeClr val="tx1"/>
                </a:solidFill>
                <a:latin typeface="+mn-lt"/>
              </a:rPr>
              <a:t> day. </a:t>
            </a:r>
            <a:r>
              <a:rPr lang="en-US" sz="1200" baseline="30000" dirty="0">
                <a:solidFill>
                  <a:schemeClr val="tx1"/>
                </a:solidFill>
                <a:latin typeface="+mn-lt"/>
              </a:rPr>
              <a:t>33</a:t>
            </a:r>
            <a:r>
              <a:rPr lang="en-US" sz="1200" dirty="0">
                <a:solidFill>
                  <a:schemeClr val="tx1"/>
                </a:solidFill>
                <a:latin typeface="+mn-lt"/>
              </a:rPr>
              <a:t> Those who found him gathering wood brought him to Moses and Aaron and to all the congregation; </a:t>
            </a:r>
            <a:r>
              <a:rPr lang="en-US" sz="1200" baseline="30000" dirty="0">
                <a:solidFill>
                  <a:schemeClr val="tx1"/>
                </a:solidFill>
                <a:latin typeface="+mn-lt"/>
              </a:rPr>
              <a:t>34</a:t>
            </a:r>
            <a:r>
              <a:rPr lang="en-US" sz="1200" dirty="0">
                <a:solidFill>
                  <a:schemeClr val="tx1"/>
                </a:solidFill>
                <a:latin typeface="+mn-lt"/>
              </a:rPr>
              <a:t> and they put him in custody because it had not been declared what should be done to him. </a:t>
            </a:r>
            <a:r>
              <a:rPr lang="en-US" sz="1200" baseline="30000" dirty="0">
                <a:solidFill>
                  <a:schemeClr val="tx1"/>
                </a:solidFill>
                <a:latin typeface="+mn-lt"/>
              </a:rPr>
              <a:t>35</a:t>
            </a:r>
            <a:r>
              <a:rPr lang="en-US" sz="1200" dirty="0">
                <a:solidFill>
                  <a:schemeClr val="tx1"/>
                </a:solidFill>
                <a:latin typeface="+mn-lt"/>
              </a:rPr>
              <a:t> </a:t>
            </a:r>
            <a:r>
              <a:rPr lang="en-US" sz="1200" b="1" dirty="0">
                <a:solidFill>
                  <a:schemeClr val="tx1"/>
                </a:solidFill>
                <a:latin typeface="+mn-lt"/>
              </a:rPr>
              <a:t>Then the </a:t>
            </a:r>
            <a:r>
              <a:rPr lang="en-US" sz="1200" b="1" cap="small" dirty="0">
                <a:solidFill>
                  <a:schemeClr val="tx1"/>
                </a:solidFill>
                <a:latin typeface="+mn-lt"/>
              </a:rPr>
              <a:t>Lord</a:t>
            </a:r>
            <a:r>
              <a:rPr lang="en-US" sz="1200" b="1" dirty="0">
                <a:solidFill>
                  <a:schemeClr val="tx1"/>
                </a:solidFill>
                <a:latin typeface="+mn-lt"/>
              </a:rPr>
              <a:t> said to Moses, “The man shall surely be put to death; all the congregation shall stone him with stones outside the camp.” </a:t>
            </a:r>
            <a:r>
              <a:rPr lang="en-US" sz="1200" baseline="30000" dirty="0">
                <a:solidFill>
                  <a:schemeClr val="tx1"/>
                </a:solidFill>
                <a:latin typeface="+mn-lt"/>
              </a:rPr>
              <a:t>36</a:t>
            </a:r>
            <a:r>
              <a:rPr lang="en-US" sz="1200" dirty="0">
                <a:solidFill>
                  <a:schemeClr val="tx1"/>
                </a:solidFill>
                <a:latin typeface="+mn-lt"/>
              </a:rPr>
              <a:t> So all the congregation brought him outside the camp and stoned him to death with stones, just as the </a:t>
            </a:r>
            <a:r>
              <a:rPr lang="en-US" sz="1200" cap="small" dirty="0">
                <a:solidFill>
                  <a:schemeClr val="tx1"/>
                </a:solidFill>
                <a:latin typeface="+mn-lt"/>
              </a:rPr>
              <a:t>Lord</a:t>
            </a:r>
            <a:r>
              <a:rPr lang="en-US" sz="1200" dirty="0">
                <a:solidFill>
                  <a:schemeClr val="tx1"/>
                </a:solidFill>
                <a:latin typeface="+mn-lt"/>
              </a:rPr>
              <a:t> had commanded Moses. (NASB95) </a:t>
            </a:r>
            <a:endParaRPr lang="en-US" altLang="en-US" sz="1200" dirty="0">
              <a:solidFill>
                <a:schemeClr val="tx1"/>
              </a:solidFill>
              <a:latin typeface="+mn-l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b="1" baseline="0" dirty="0">
                <a:solidFill>
                  <a:schemeClr val="tx1"/>
                </a:solidFill>
                <a:latin typeface="+mn-lt"/>
              </a:rPr>
              <a:t>NEXT SLIDE</a:t>
            </a:r>
          </a:p>
        </p:txBody>
      </p:sp>
      <p:sp>
        <p:nvSpPr>
          <p:cNvPr id="2" name="Date Placeholder 1"/>
          <p:cNvSpPr>
            <a:spLocks noGrp="1"/>
          </p:cNvSpPr>
          <p:nvPr>
            <p:ph type="dt" idx="10"/>
          </p:nvPr>
        </p:nvSpPr>
        <p:spPr/>
        <p:txBody>
          <a:bodyPr/>
          <a:lstStyle/>
          <a:p>
            <a:pPr>
              <a:defRPr/>
            </a:pPr>
            <a:fld id="{292F9C8E-D6D3-4EB5-ABB6-55A8FCF5B6F1}"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1998018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B288F13-1A90-4BF3-8376-553B70D83B61}" type="slidenum">
              <a:rPr lang="en-US" altLang="en-US" smtClean="0"/>
              <a:pPr eaLnBrk="1" hangingPunct="1">
                <a:spcBef>
                  <a:spcPct val="0"/>
                </a:spcBef>
              </a:pPr>
              <a:t>18</a:t>
            </a:fld>
            <a:endParaRPr lang="en-US" alt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14400" y="4343400"/>
            <a:ext cx="5029200" cy="4114800"/>
          </a:xfrm>
          <a:noFill/>
        </p:spPr>
        <p:txBody>
          <a:bodyPr/>
          <a:lstStyle/>
          <a:p>
            <a:pPr eaLnBrk="1" hangingPunct="1"/>
            <a:r>
              <a:rPr lang="en-US" sz="1200" b="1" dirty="0">
                <a:solidFill>
                  <a:schemeClr val="tx1"/>
                </a:solidFill>
                <a:latin typeface="+mn-lt"/>
              </a:rPr>
              <a:t>B. Does This Really</a:t>
            </a:r>
            <a:r>
              <a:rPr lang="en-US" sz="1200" b="1" baseline="0" dirty="0">
                <a:solidFill>
                  <a:schemeClr val="tx1"/>
                </a:solidFill>
                <a:latin typeface="+mn-lt"/>
              </a:rPr>
              <a:t> Matter?</a:t>
            </a:r>
          </a:p>
          <a:p>
            <a:pPr eaLnBrk="1" hangingPunct="1"/>
            <a:r>
              <a:rPr lang="en-US" sz="1200" b="1" baseline="0" dirty="0">
                <a:solidFill>
                  <a:schemeClr val="tx1"/>
                </a:solidFill>
                <a:latin typeface="+mn-lt"/>
              </a:rPr>
              <a:t>YES! </a:t>
            </a:r>
            <a:r>
              <a:rPr lang="en-US" altLang="en-US" sz="1200" b="1" dirty="0">
                <a:solidFill>
                  <a:schemeClr val="tx1"/>
                </a:solidFill>
                <a:latin typeface="+mn-lt"/>
              </a:rPr>
              <a:t>IT’S A MATTER OF LIFE &amp; DEATH!</a:t>
            </a:r>
            <a:endParaRPr lang="en-US" altLang="en-US" dirty="0">
              <a:solidFill>
                <a:schemeClr val="tx1"/>
              </a:solidFill>
              <a:latin typeface="+mn-l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solidFill>
                  <a:schemeClr val="tx1"/>
                </a:solidFill>
                <a:latin typeface="+mn-lt"/>
              </a:rPr>
              <a:t>…but if we insist on living under the Law (and there are Christians</a:t>
            </a:r>
            <a:r>
              <a:rPr lang="en-US" altLang="en-US" baseline="0" dirty="0">
                <a:solidFill>
                  <a:schemeClr val="tx1"/>
                </a:solidFill>
                <a:latin typeface="+mn-lt"/>
              </a:rPr>
              <a:t> who do</a:t>
            </a:r>
            <a:r>
              <a:rPr lang="en-US" altLang="en-US" dirty="0">
                <a:solidFill>
                  <a:schemeClr val="tx1"/>
                </a:solidFill>
                <a:latin typeface="+mn-lt"/>
              </a:rPr>
              <a:t>) then we’ll be trying to be blessed by a ministry of death and condemnation (2 Cor. 3:7, 9).  Many Christians today are trying to be blessed by </a:t>
            </a:r>
            <a:r>
              <a:rPr lang="en-US" altLang="en-US" b="1" dirty="0">
                <a:solidFill>
                  <a:schemeClr val="tx1"/>
                </a:solidFill>
                <a:latin typeface="+mn-lt"/>
              </a:rPr>
              <a:t>a ministry of death and condemnation</a:t>
            </a:r>
            <a:r>
              <a:rPr lang="en-US" altLang="en-US" dirty="0">
                <a:solidFill>
                  <a:schemeClr val="tx1"/>
                </a:solidFill>
                <a:latin typeface="+mn-l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solidFill>
                  <a:schemeClr val="tx1"/>
                </a:solidFill>
                <a:latin typeface="+mn-lt"/>
              </a:rPr>
              <a:t>These are not my words, they’re the Apostle Paul’s words given under the inspiration</a:t>
            </a:r>
            <a:r>
              <a:rPr lang="en-US" altLang="en-US" baseline="0" dirty="0">
                <a:solidFill>
                  <a:schemeClr val="tx1"/>
                </a:solidFill>
                <a:latin typeface="+mn-lt"/>
              </a:rPr>
              <a:t> of the Holy Spirit.  Can you imagine trying to be blessed under a ministry characterized by death and condemnation?!  </a:t>
            </a:r>
            <a:endParaRPr lang="en-US" altLang="en-US" dirty="0">
              <a:solidFill>
                <a:schemeClr val="tx1"/>
              </a:solidFill>
              <a:latin typeface="+mn-l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b="1" baseline="0" dirty="0">
                <a:solidFill>
                  <a:schemeClr val="tx1"/>
                </a:solidFill>
                <a:latin typeface="+mn-lt"/>
              </a:rPr>
              <a:t>NEXT SLIDE</a:t>
            </a:r>
          </a:p>
        </p:txBody>
      </p:sp>
      <p:sp>
        <p:nvSpPr>
          <p:cNvPr id="2" name="Date Placeholder 1"/>
          <p:cNvSpPr>
            <a:spLocks noGrp="1"/>
          </p:cNvSpPr>
          <p:nvPr>
            <p:ph type="dt" idx="10"/>
          </p:nvPr>
        </p:nvSpPr>
        <p:spPr/>
        <p:txBody>
          <a:bodyPr/>
          <a:lstStyle/>
          <a:p>
            <a:pPr>
              <a:defRPr/>
            </a:pPr>
            <a:fld id="{B027F96E-B6C6-41F5-BA51-DE49FC5F7618}"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2422444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12DE033-A0D6-4BE6-9757-342E30391FB3}" type="slidenum">
              <a:rPr lang="en-US" altLang="en-US" smtClean="0"/>
              <a:pPr eaLnBrk="1" hangingPunct="1">
                <a:spcBef>
                  <a:spcPct val="0"/>
                </a:spcBef>
              </a:pPr>
              <a:t>19</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4400" y="4343400"/>
            <a:ext cx="5029200" cy="4114800"/>
          </a:xfrm>
          <a:noFill/>
        </p:spPr>
        <p:txBody>
          <a:bodyPr/>
          <a:lstStyle/>
          <a:p>
            <a:pPr marL="0" marR="0" algn="l">
              <a:spcBef>
                <a:spcPts val="0"/>
              </a:spcBef>
              <a:spcAft>
                <a:spcPts val="1000"/>
              </a:spcAft>
            </a:pPr>
            <a:r>
              <a:rPr lang="en-US" sz="1200" b="1" dirty="0">
                <a:solidFill>
                  <a:schemeClr val="tx1"/>
                </a:solidFill>
                <a:latin typeface="+mn-lt"/>
              </a:rPr>
              <a:t>2 Corinthians 3:7–9</a:t>
            </a:r>
          </a:p>
          <a:p>
            <a:pPr algn="just"/>
            <a:r>
              <a:rPr lang="en-US" sz="1200" baseline="30000" dirty="0">
                <a:solidFill>
                  <a:schemeClr val="tx1"/>
                </a:solidFill>
                <a:latin typeface="+mn-lt"/>
              </a:rPr>
              <a:t>7</a:t>
            </a:r>
            <a:r>
              <a:rPr lang="en-US" sz="1200" dirty="0">
                <a:solidFill>
                  <a:schemeClr val="tx1"/>
                </a:solidFill>
                <a:latin typeface="+mn-lt"/>
              </a:rPr>
              <a:t> But if the </a:t>
            </a:r>
            <a:r>
              <a:rPr lang="en-US" sz="1200" b="1" u="sng" dirty="0">
                <a:solidFill>
                  <a:schemeClr val="tx1"/>
                </a:solidFill>
                <a:latin typeface="+mn-lt"/>
              </a:rPr>
              <a:t>ministry of death</a:t>
            </a:r>
            <a:r>
              <a:rPr lang="en-US" sz="1200" dirty="0">
                <a:solidFill>
                  <a:schemeClr val="tx1"/>
                </a:solidFill>
                <a:latin typeface="+mn-lt"/>
              </a:rPr>
              <a:t>, in letters engraved on stones, came with glory, so that the sons of Israel could not look intently at the face of Moses because of the glory of his face, fading </a:t>
            </a:r>
            <a:r>
              <a:rPr lang="en-US" sz="1200" i="1" dirty="0">
                <a:solidFill>
                  <a:schemeClr val="tx1"/>
                </a:solidFill>
                <a:latin typeface="+mn-lt"/>
              </a:rPr>
              <a:t>as</a:t>
            </a:r>
            <a:r>
              <a:rPr lang="en-US" sz="1200" dirty="0">
                <a:solidFill>
                  <a:schemeClr val="tx1"/>
                </a:solidFill>
                <a:latin typeface="+mn-lt"/>
              </a:rPr>
              <a:t> it was, </a:t>
            </a:r>
            <a:r>
              <a:rPr lang="en-US" sz="1200" baseline="30000" dirty="0">
                <a:solidFill>
                  <a:schemeClr val="tx1"/>
                </a:solidFill>
                <a:latin typeface="+mn-lt"/>
              </a:rPr>
              <a:t>8</a:t>
            </a:r>
            <a:r>
              <a:rPr lang="en-US" sz="1200" dirty="0">
                <a:solidFill>
                  <a:schemeClr val="tx1"/>
                </a:solidFill>
                <a:latin typeface="+mn-lt"/>
              </a:rPr>
              <a:t> how will the </a:t>
            </a:r>
            <a:r>
              <a:rPr lang="en-US" sz="1200" b="1" dirty="0">
                <a:solidFill>
                  <a:schemeClr val="tx1"/>
                </a:solidFill>
                <a:latin typeface="+mn-lt"/>
              </a:rPr>
              <a:t>ministry of the Spirit</a:t>
            </a:r>
            <a:r>
              <a:rPr lang="en-US" sz="1200" dirty="0">
                <a:solidFill>
                  <a:schemeClr val="tx1"/>
                </a:solidFill>
                <a:latin typeface="+mn-lt"/>
              </a:rPr>
              <a:t> fail to be even more with glory? </a:t>
            </a:r>
            <a:r>
              <a:rPr lang="en-US" sz="1200" baseline="30000" dirty="0">
                <a:solidFill>
                  <a:schemeClr val="tx1"/>
                </a:solidFill>
                <a:latin typeface="+mn-lt"/>
              </a:rPr>
              <a:t>9</a:t>
            </a:r>
            <a:r>
              <a:rPr lang="en-US" sz="1200" dirty="0">
                <a:solidFill>
                  <a:schemeClr val="tx1"/>
                </a:solidFill>
                <a:latin typeface="+mn-lt"/>
              </a:rPr>
              <a:t> For if the </a:t>
            </a:r>
            <a:r>
              <a:rPr lang="en-US" sz="1200" b="1" u="sng" dirty="0">
                <a:solidFill>
                  <a:schemeClr val="tx1"/>
                </a:solidFill>
                <a:latin typeface="+mn-lt"/>
              </a:rPr>
              <a:t>ministry of condemnation</a:t>
            </a:r>
            <a:r>
              <a:rPr lang="en-US" sz="1200" dirty="0">
                <a:solidFill>
                  <a:schemeClr val="tx1"/>
                </a:solidFill>
                <a:latin typeface="+mn-lt"/>
              </a:rPr>
              <a:t> has glory, much more does the </a:t>
            </a:r>
            <a:r>
              <a:rPr lang="en-US" sz="1200" b="1" dirty="0">
                <a:solidFill>
                  <a:schemeClr val="tx1"/>
                </a:solidFill>
                <a:latin typeface="+mn-lt"/>
              </a:rPr>
              <a:t>ministry of righteousness </a:t>
            </a:r>
            <a:r>
              <a:rPr lang="en-US" sz="1200" dirty="0">
                <a:solidFill>
                  <a:schemeClr val="tx1"/>
                </a:solidFill>
                <a:latin typeface="+mn-lt"/>
              </a:rPr>
              <a:t>abound in glory. (NASB95) </a:t>
            </a:r>
            <a:endParaRPr lang="en-US" altLang="en-US" sz="1200" dirty="0">
              <a:solidFill>
                <a:schemeClr val="tx1"/>
              </a:solidFill>
              <a:latin typeface="+mn-l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baseline="0" dirty="0">
                <a:solidFill>
                  <a:schemeClr val="tx1"/>
                </a:solidFill>
                <a:latin typeface="+mn-lt"/>
              </a:rPr>
              <a:t>NEXT SLIDE</a:t>
            </a:r>
          </a:p>
        </p:txBody>
      </p:sp>
      <p:sp>
        <p:nvSpPr>
          <p:cNvPr id="2" name="Date Placeholder 1"/>
          <p:cNvSpPr>
            <a:spLocks noGrp="1"/>
          </p:cNvSpPr>
          <p:nvPr>
            <p:ph type="dt" idx="10"/>
          </p:nvPr>
        </p:nvSpPr>
        <p:spPr/>
        <p:txBody>
          <a:bodyPr/>
          <a:lstStyle/>
          <a:p>
            <a:pPr>
              <a:defRPr/>
            </a:pPr>
            <a:fld id="{8AF1FEAA-5D6D-4EC0-9EF7-1CB94A98579D}"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1779612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2</a:t>
            </a:fld>
            <a:endParaRPr lang="en-US"/>
          </a:p>
        </p:txBody>
      </p:sp>
      <p:sp>
        <p:nvSpPr>
          <p:cNvPr id="5" name="Date Placeholder 4"/>
          <p:cNvSpPr>
            <a:spLocks noGrp="1"/>
          </p:cNvSpPr>
          <p:nvPr>
            <p:ph type="dt" idx="11"/>
          </p:nvPr>
        </p:nvSpPr>
        <p:spPr/>
        <p:txBody>
          <a:bodyPr/>
          <a:lstStyle/>
          <a:p>
            <a:pPr>
              <a:defRPr/>
            </a:pPr>
            <a:fld id="{933BA4C8-B1F2-41AD-83A4-0C2CBA68A121}" type="datetime1">
              <a:rPr lang="en-US" smtClean="0"/>
              <a:t>5/14/2016</a:t>
            </a:fld>
            <a:endParaRPr lang="en-US"/>
          </a:p>
        </p:txBody>
      </p:sp>
      <p:sp>
        <p:nvSpPr>
          <p:cNvPr id="6" name="Header Placeholder 5"/>
          <p:cNvSpPr>
            <a:spLocks noGrp="1"/>
          </p:cNvSpPr>
          <p:nvPr>
            <p:ph type="hdr" sz="quarter" idx="12"/>
          </p:nvPr>
        </p:nvSpPr>
        <p:spPr/>
        <p:txBody>
          <a:bodyPr/>
          <a:lstStyle/>
          <a:p>
            <a:pPr>
              <a:defRPr/>
            </a:pPr>
            <a:r>
              <a:rPr lang="en-US"/>
              <a:t>Dr. Jim McGowan - Law vs. Grace: An Overview:</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3739989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B288F13-1A90-4BF3-8376-553B70D83B61}" type="slidenum">
              <a:rPr lang="en-US" altLang="en-US" smtClean="0"/>
              <a:pPr eaLnBrk="1" hangingPunct="1">
                <a:spcBef>
                  <a:spcPct val="0"/>
                </a:spcBef>
              </a:pPr>
              <a:t>20</a:t>
            </a:fld>
            <a:endParaRPr lang="en-US" alt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14400" y="4343400"/>
            <a:ext cx="5029200" cy="4114800"/>
          </a:xfrm>
          <a:noFill/>
        </p:spPr>
        <p:txBody>
          <a:bodyPr/>
          <a:lstStyle/>
          <a:p>
            <a:pPr eaLnBrk="1" hangingPunct="1"/>
            <a:r>
              <a:rPr lang="en-US" sz="1200" b="1" dirty="0">
                <a:solidFill>
                  <a:schemeClr val="tx1"/>
                </a:solidFill>
                <a:latin typeface="+mn-lt"/>
              </a:rPr>
              <a:t>B. Does This Really</a:t>
            </a:r>
            <a:r>
              <a:rPr lang="en-US" sz="1200" b="1" baseline="0" dirty="0">
                <a:solidFill>
                  <a:schemeClr val="tx1"/>
                </a:solidFill>
                <a:latin typeface="+mn-lt"/>
              </a:rPr>
              <a:t> Matter?</a:t>
            </a:r>
            <a:r>
              <a:rPr lang="en-US" sz="1200" b="1" kern="1200" baseline="0" dirty="0">
                <a:solidFill>
                  <a:schemeClr val="tx1"/>
                </a:solidFill>
                <a:effectLst/>
                <a:latin typeface="+mn-lt"/>
                <a:ea typeface="+mn-ea"/>
                <a:cs typeface="Arial" panose="020B0604020202020204" pitchFamily="34" charset="0"/>
              </a:rPr>
              <a:t> </a:t>
            </a:r>
            <a:endParaRPr lang="en-US" altLang="en-US" dirty="0">
              <a:solidFill>
                <a:schemeClr val="tx1"/>
              </a:solidFill>
              <a:latin typeface="+mn-l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solidFill>
                  <a:schemeClr val="tx1"/>
                </a:solidFill>
                <a:latin typeface="+mn-lt"/>
              </a:rPr>
              <a:t>YES! IT’S A MATTER OF LIFE &amp; DEATH!</a:t>
            </a:r>
          </a:p>
          <a:p>
            <a:pPr algn="just">
              <a:spcBef>
                <a:spcPts val="600"/>
              </a:spcBef>
              <a:spcAft>
                <a:spcPts val="600"/>
              </a:spcAft>
            </a:pPr>
            <a:r>
              <a:rPr lang="en-US" sz="1200" b="1" dirty="0">
                <a:solidFill>
                  <a:schemeClr val="tx1"/>
                </a:solidFill>
                <a:latin typeface="+mn-lt"/>
              </a:rPr>
              <a:t>God never intended that we in the Church live that way!  </a:t>
            </a:r>
          </a:p>
          <a:p>
            <a:pPr algn="just">
              <a:spcBef>
                <a:spcPts val="600"/>
              </a:spcBef>
              <a:spcAft>
                <a:spcPts val="600"/>
              </a:spcAft>
            </a:pPr>
            <a:r>
              <a:rPr lang="en-US" sz="1200" dirty="0">
                <a:solidFill>
                  <a:schemeClr val="tx1"/>
                </a:solidFill>
                <a:latin typeface="+mn-lt"/>
              </a:rPr>
              <a:t>We’re </a:t>
            </a:r>
            <a:r>
              <a:rPr lang="en-US" sz="1200" b="1" i="1" dirty="0">
                <a:solidFill>
                  <a:schemeClr val="tx1"/>
                </a:solidFill>
                <a:latin typeface="+mn-lt"/>
              </a:rPr>
              <a:t>already blessed</a:t>
            </a:r>
            <a:r>
              <a:rPr lang="en-US" sz="1200" dirty="0">
                <a:solidFill>
                  <a:schemeClr val="tx1"/>
                </a:solidFill>
                <a:latin typeface="+mn-lt"/>
              </a:rPr>
              <a:t>, so why would we strive and work under </a:t>
            </a:r>
            <a:r>
              <a:rPr lang="en-US" altLang="en-US" sz="1200" b="1" dirty="0">
                <a:solidFill>
                  <a:schemeClr val="tx1"/>
                </a:solidFill>
                <a:latin typeface="+mn-lt"/>
              </a:rPr>
              <a:t>a ministry of death and condemnation</a:t>
            </a:r>
            <a:r>
              <a:rPr lang="en-US" altLang="en-US" sz="1200" dirty="0">
                <a:solidFill>
                  <a:schemeClr val="tx1"/>
                </a:solidFill>
                <a:latin typeface="+mn-lt"/>
              </a:rPr>
              <a:t> </a:t>
            </a:r>
            <a:r>
              <a:rPr lang="en-US" sz="1200" dirty="0">
                <a:solidFill>
                  <a:schemeClr val="tx1"/>
                </a:solidFill>
                <a:latin typeface="+mn-lt"/>
              </a:rPr>
              <a:t>in order to be blessed?</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b="1" baseline="0" dirty="0">
                <a:solidFill>
                  <a:schemeClr val="tx1"/>
                </a:solidFill>
                <a:latin typeface="+mn-lt"/>
              </a:rPr>
              <a:t>NEXT SLIDE</a:t>
            </a:r>
            <a:endParaRPr lang="en-US" altLang="en-US" sz="1200" dirty="0">
              <a:solidFill>
                <a:schemeClr val="tx1"/>
              </a:solidFill>
              <a:latin typeface="+mn-lt"/>
            </a:endParaRPr>
          </a:p>
          <a:p>
            <a:pPr eaLnBrk="1" hangingPunct="1"/>
            <a:endParaRPr lang="en-US" altLang="en-US" dirty="0">
              <a:solidFill>
                <a:schemeClr val="tx1"/>
              </a:solidFill>
              <a:latin typeface="+mn-lt"/>
            </a:endParaRPr>
          </a:p>
        </p:txBody>
      </p:sp>
      <p:sp>
        <p:nvSpPr>
          <p:cNvPr id="2" name="Date Placeholder 1"/>
          <p:cNvSpPr>
            <a:spLocks noGrp="1"/>
          </p:cNvSpPr>
          <p:nvPr>
            <p:ph type="dt" idx="10"/>
          </p:nvPr>
        </p:nvSpPr>
        <p:spPr/>
        <p:txBody>
          <a:bodyPr/>
          <a:lstStyle/>
          <a:p>
            <a:pPr>
              <a:defRPr/>
            </a:pPr>
            <a:fld id="{FB3E1E1C-1F04-4856-B570-73F760C48938}"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236825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B288F13-1A90-4BF3-8376-553B70D83B61}" type="slidenum">
              <a:rPr lang="en-US" altLang="en-US" smtClean="0"/>
              <a:pPr eaLnBrk="1" hangingPunct="1">
                <a:spcBef>
                  <a:spcPct val="0"/>
                </a:spcBef>
              </a:pPr>
              <a:t>21</a:t>
            </a:fld>
            <a:endParaRPr lang="en-US" alt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14400" y="4343400"/>
            <a:ext cx="5029200" cy="4114800"/>
          </a:xfrm>
          <a:noFill/>
        </p:spPr>
        <p:txBody>
          <a:bodyPr/>
          <a:lstStyle/>
          <a:p>
            <a:pPr eaLnBrk="1" hangingPunct="1"/>
            <a:r>
              <a:rPr lang="en-US" sz="1200" b="1" dirty="0">
                <a:solidFill>
                  <a:schemeClr val="tx1"/>
                </a:solidFill>
                <a:latin typeface="+mn-lt"/>
              </a:rPr>
              <a:t>B. Does This Really</a:t>
            </a:r>
            <a:r>
              <a:rPr lang="en-US" sz="1200" b="1" baseline="0" dirty="0">
                <a:solidFill>
                  <a:schemeClr val="tx1"/>
                </a:solidFill>
                <a:latin typeface="+mn-lt"/>
              </a:rPr>
              <a:t> Matter?</a:t>
            </a:r>
            <a:r>
              <a:rPr lang="en-US" sz="1200" b="1" kern="1200" baseline="0" dirty="0">
                <a:solidFill>
                  <a:schemeClr val="tx1"/>
                </a:solidFill>
                <a:effectLst/>
                <a:latin typeface="+mn-lt"/>
                <a:ea typeface="+mn-ea"/>
                <a:cs typeface="Arial" panose="020B0604020202020204" pitchFamily="34" charset="0"/>
              </a:rPr>
              <a:t> </a:t>
            </a:r>
            <a:endParaRPr lang="en-US" altLang="en-US" dirty="0">
              <a:solidFill>
                <a:schemeClr val="tx1"/>
              </a:solidFill>
              <a:latin typeface="+mn-l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solidFill>
                  <a:schemeClr val="tx1"/>
                </a:solidFill>
                <a:latin typeface="+mn-lt"/>
              </a:rPr>
              <a:t>YES! IT’S A MATTER OF LIFE &amp; DEATH!</a:t>
            </a:r>
          </a:p>
          <a:p>
            <a:pPr algn="just">
              <a:spcBef>
                <a:spcPts val="600"/>
              </a:spcBef>
              <a:spcAft>
                <a:spcPts val="600"/>
              </a:spcAft>
            </a:pPr>
            <a:r>
              <a:rPr lang="en-US" sz="1200" dirty="0">
                <a:solidFill>
                  <a:schemeClr val="tx1"/>
                </a:solidFill>
                <a:latin typeface="+mn-lt"/>
              </a:rPr>
              <a:t>Because of our “identification in Christ,” we died to the Law. </a:t>
            </a:r>
          </a:p>
          <a:p>
            <a:pPr algn="just">
              <a:spcBef>
                <a:spcPts val="600"/>
              </a:spcBef>
              <a:spcAft>
                <a:spcPts val="600"/>
              </a:spcAft>
            </a:pPr>
            <a:r>
              <a:rPr lang="en-US" sz="1200" b="1" i="1" dirty="0">
                <a:solidFill>
                  <a:schemeClr val="tx1"/>
                </a:solidFill>
                <a:latin typeface="+mn-lt"/>
              </a:rPr>
              <a:t>Christ is now our life and our righteousness</a:t>
            </a:r>
            <a:r>
              <a:rPr lang="en-US" sz="1200" dirty="0">
                <a:solidFill>
                  <a:schemeClr val="tx1"/>
                </a:solidFill>
                <a:latin typeface="+mn-lt"/>
              </a:rPr>
              <a:t> so we don’t have to try to FIND life or try to STAY ALIVE. </a:t>
            </a:r>
            <a:endParaRPr lang="en-US" sz="1200" b="1" i="1" dirty="0">
              <a:solidFill>
                <a:schemeClr val="tx1"/>
              </a:solidFill>
              <a:latin typeface="+mn-l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b="1" baseline="0" dirty="0">
                <a:solidFill>
                  <a:schemeClr val="tx1"/>
                </a:solidFill>
                <a:latin typeface="+mn-lt"/>
              </a:rPr>
              <a:t>NEXT SLIDE</a:t>
            </a:r>
            <a:endParaRPr lang="en-US" altLang="en-US" sz="1200" dirty="0">
              <a:solidFill>
                <a:schemeClr val="tx1"/>
              </a:solidFill>
              <a:latin typeface="+mn-lt"/>
            </a:endParaRPr>
          </a:p>
        </p:txBody>
      </p:sp>
      <p:sp>
        <p:nvSpPr>
          <p:cNvPr id="2" name="Date Placeholder 1"/>
          <p:cNvSpPr>
            <a:spLocks noGrp="1"/>
          </p:cNvSpPr>
          <p:nvPr>
            <p:ph type="dt" idx="10"/>
          </p:nvPr>
        </p:nvSpPr>
        <p:spPr/>
        <p:txBody>
          <a:bodyPr/>
          <a:lstStyle/>
          <a:p>
            <a:pPr>
              <a:defRPr/>
            </a:pPr>
            <a:fld id="{4BFB917F-1679-47DB-913B-4166DD20F79A}"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934046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12DE033-A0D6-4BE6-9757-342E30391FB3}" type="slidenum">
              <a:rPr lang="en-US" altLang="en-US" smtClean="0"/>
              <a:pPr eaLnBrk="1" hangingPunct="1">
                <a:spcBef>
                  <a:spcPct val="0"/>
                </a:spcBef>
              </a:pPr>
              <a:t>22</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4400" y="4343400"/>
            <a:ext cx="5029200" cy="4114800"/>
          </a:xfrm>
          <a:noFill/>
        </p:spPr>
        <p:txBody>
          <a:bodyPr/>
          <a:lstStyle/>
          <a:p>
            <a:pPr eaLnBrk="1" hangingPunct="1"/>
            <a:r>
              <a:rPr lang="en-US" sz="1200" b="1" dirty="0">
                <a:solidFill>
                  <a:schemeClr val="tx1"/>
                </a:solidFill>
                <a:latin typeface="+mn-lt"/>
              </a:rPr>
              <a:t>B. Does This Really</a:t>
            </a:r>
            <a:r>
              <a:rPr lang="en-US" sz="1200" b="1" baseline="0" dirty="0">
                <a:solidFill>
                  <a:schemeClr val="tx1"/>
                </a:solidFill>
                <a:latin typeface="+mn-lt"/>
              </a:rPr>
              <a:t> Matter?</a:t>
            </a:r>
            <a:r>
              <a:rPr lang="en-US" sz="1200" b="1" kern="1200" baseline="0" dirty="0">
                <a:solidFill>
                  <a:schemeClr val="tx1"/>
                </a:solidFill>
                <a:effectLst/>
                <a:latin typeface="+mn-lt"/>
                <a:ea typeface="+mn-ea"/>
                <a:cs typeface="Arial" panose="020B0604020202020204" pitchFamily="34" charset="0"/>
              </a:rPr>
              <a:t> </a:t>
            </a:r>
            <a:endParaRPr lang="en-US" altLang="en-US" dirty="0">
              <a:solidFill>
                <a:schemeClr val="tx1"/>
              </a:solidFill>
              <a:latin typeface="+mn-l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solidFill>
                  <a:schemeClr val="tx1"/>
                </a:solidFill>
                <a:latin typeface="+mn-lt"/>
              </a:rPr>
              <a:t>YES! IT’S A MATTER OF LIFE &amp; DEATH!</a:t>
            </a:r>
          </a:p>
          <a:p>
            <a:pPr eaLnBrk="1" hangingPunct="1"/>
            <a:r>
              <a:rPr lang="en-US" altLang="en-US" dirty="0">
                <a:solidFill>
                  <a:schemeClr val="tx1"/>
                </a:solidFill>
                <a:latin typeface="+mn-lt"/>
              </a:rPr>
              <a:t>Galatians 2:19–20 (NASB95)</a:t>
            </a:r>
          </a:p>
          <a:p>
            <a:pPr eaLnBrk="1" hangingPunct="1"/>
            <a:r>
              <a:rPr lang="en-US" altLang="en-US" dirty="0">
                <a:solidFill>
                  <a:schemeClr val="tx1"/>
                </a:solidFill>
                <a:latin typeface="+mn-lt"/>
              </a:rPr>
              <a:t>19 “For through the Law I died to the Law, so that I might live to God. 20 “I have been crucified with Christ; and it is no longer I who live, but Christ lives in me; and the life which I now live in the flesh I live by faith in the Son of God, who loved me and gave Himself up for me.</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solidFill>
                  <a:schemeClr val="tx1"/>
                </a:solidFill>
                <a:latin typeface="+mn-lt"/>
              </a:rPr>
              <a:t>It’s no longer I who does the living, it is Christ who does the living!!!</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b="1" baseline="0" dirty="0">
                <a:solidFill>
                  <a:schemeClr val="tx1"/>
                </a:solidFill>
                <a:latin typeface="+mn-lt"/>
              </a:rPr>
              <a:t>NEXT SLIDE</a:t>
            </a:r>
          </a:p>
          <a:p>
            <a:pPr eaLnBrk="1" hangingPunct="1"/>
            <a:endParaRPr lang="en-US" altLang="en-US" dirty="0">
              <a:solidFill>
                <a:schemeClr val="tx1"/>
              </a:solidFill>
              <a:latin typeface="+mn-lt"/>
            </a:endParaRPr>
          </a:p>
          <a:p>
            <a:pPr eaLnBrk="1" hangingPunct="1"/>
            <a:endParaRPr lang="en-US" altLang="en-US" dirty="0">
              <a:solidFill>
                <a:schemeClr val="tx1"/>
              </a:solidFill>
              <a:latin typeface="+mn-lt"/>
            </a:endParaRPr>
          </a:p>
        </p:txBody>
      </p:sp>
      <p:sp>
        <p:nvSpPr>
          <p:cNvPr id="2" name="Date Placeholder 1"/>
          <p:cNvSpPr>
            <a:spLocks noGrp="1"/>
          </p:cNvSpPr>
          <p:nvPr>
            <p:ph type="dt" idx="10"/>
          </p:nvPr>
        </p:nvSpPr>
        <p:spPr/>
        <p:txBody>
          <a:bodyPr/>
          <a:lstStyle/>
          <a:p>
            <a:pPr>
              <a:defRPr/>
            </a:pPr>
            <a:fld id="{3C27C4BD-A74A-47C5-998A-59A330843EC3}"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2082847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b="1" dirty="0">
                <a:solidFill>
                  <a:schemeClr val="tx1"/>
                </a:solidFill>
                <a:latin typeface="+mn-lt"/>
              </a:rPr>
              <a:t>B. Does This Really</a:t>
            </a:r>
            <a:r>
              <a:rPr lang="en-US" sz="1200" b="1" baseline="0" dirty="0">
                <a:solidFill>
                  <a:schemeClr val="tx1"/>
                </a:solidFill>
                <a:latin typeface="+mn-lt"/>
              </a:rPr>
              <a:t> Matter?</a:t>
            </a:r>
            <a:r>
              <a:rPr lang="en-US" sz="1200" b="1" kern="1200" baseline="0" dirty="0">
                <a:solidFill>
                  <a:schemeClr val="tx1"/>
                </a:solidFill>
                <a:effectLst/>
                <a:latin typeface="+mn-lt"/>
                <a:ea typeface="+mn-ea"/>
                <a:cs typeface="Arial" panose="020B0604020202020204" pitchFamily="34" charset="0"/>
              </a:rPr>
              <a:t> </a:t>
            </a:r>
            <a:endParaRPr lang="en-US" altLang="en-US" dirty="0">
              <a:solidFill>
                <a:schemeClr val="tx1"/>
              </a:solidFill>
              <a:latin typeface="+mn-l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solidFill>
                  <a:schemeClr val="tx1"/>
                </a:solidFill>
                <a:latin typeface="+mn-lt"/>
              </a:rPr>
              <a:t>YES! IT’S A MATTER OF LIFE &amp; DEATH!</a:t>
            </a:r>
          </a:p>
          <a:p>
            <a:pPr marL="0" marR="0" algn="l">
              <a:lnSpc>
                <a:spcPct val="115000"/>
              </a:lnSpc>
              <a:spcBef>
                <a:spcPts val="0"/>
              </a:spcBef>
              <a:spcAft>
                <a:spcPts val="1000"/>
              </a:spcAft>
            </a:pPr>
            <a:r>
              <a:rPr lang="en-US" sz="1200" b="1" dirty="0">
                <a:solidFill>
                  <a:schemeClr val="tx1"/>
                </a:solidFill>
                <a:latin typeface="+mn-lt"/>
              </a:rPr>
              <a:t>Romans 7:4 - </a:t>
            </a:r>
            <a:r>
              <a:rPr lang="en-US" sz="1200" baseline="30000" dirty="0">
                <a:solidFill>
                  <a:schemeClr val="tx1"/>
                </a:solidFill>
                <a:latin typeface="+mn-lt"/>
              </a:rPr>
              <a:t>4</a:t>
            </a:r>
            <a:r>
              <a:rPr lang="en-US" sz="1200" dirty="0">
                <a:solidFill>
                  <a:schemeClr val="tx1"/>
                </a:solidFill>
                <a:latin typeface="+mn-lt"/>
              </a:rPr>
              <a:t> Therefore, my brethren, </a:t>
            </a:r>
            <a:r>
              <a:rPr lang="en-US" sz="1200" b="1" dirty="0">
                <a:solidFill>
                  <a:schemeClr val="tx1"/>
                </a:solidFill>
                <a:latin typeface="+mn-lt"/>
              </a:rPr>
              <a:t>you also were made to die to the Law through the body of Christ</a:t>
            </a:r>
            <a:r>
              <a:rPr lang="en-US" sz="1200" dirty="0">
                <a:solidFill>
                  <a:schemeClr val="tx1"/>
                </a:solidFill>
                <a:latin typeface="+mn-lt"/>
              </a:rPr>
              <a:t>, so that you might be joined to another, to Him who was raised from the dead, in order that we might bear fruit for God. (NASB95)</a:t>
            </a:r>
            <a:endParaRPr lang="en-US" sz="1200" dirty="0">
              <a:solidFill>
                <a:schemeClr val="tx1"/>
              </a:solidFill>
              <a:effectLst/>
              <a:latin typeface="+mn-lt"/>
            </a:endParaRPr>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23</a:t>
            </a:fld>
            <a:endParaRPr lang="en-US"/>
          </a:p>
        </p:txBody>
      </p:sp>
      <p:sp>
        <p:nvSpPr>
          <p:cNvPr id="5" name="Date Placeholder 4"/>
          <p:cNvSpPr>
            <a:spLocks noGrp="1"/>
          </p:cNvSpPr>
          <p:nvPr>
            <p:ph type="dt" idx="11"/>
          </p:nvPr>
        </p:nvSpPr>
        <p:spPr/>
        <p:txBody>
          <a:bodyPr/>
          <a:lstStyle/>
          <a:p>
            <a:pPr>
              <a:defRPr/>
            </a:pPr>
            <a:fld id="{20AF72E5-F8C8-4336-8BBF-DCF702CCA78C}" type="datetime1">
              <a:rPr lang="en-US" smtClean="0"/>
              <a:t>5/14/2016</a:t>
            </a:fld>
            <a:endParaRPr lang="en-US"/>
          </a:p>
        </p:txBody>
      </p:sp>
      <p:sp>
        <p:nvSpPr>
          <p:cNvPr id="6" name="Header Placeholder 5"/>
          <p:cNvSpPr>
            <a:spLocks noGrp="1"/>
          </p:cNvSpPr>
          <p:nvPr>
            <p:ph type="hdr" sz="quarter" idx="12"/>
          </p:nvPr>
        </p:nvSpPr>
        <p:spPr/>
        <p:txBody>
          <a:bodyPr/>
          <a:lstStyle/>
          <a:p>
            <a:pPr>
              <a:defRPr/>
            </a:pPr>
            <a:r>
              <a:rPr lang="en-US"/>
              <a:t>Dr. Jim McGowan - Law vs. Grace: An Overview:</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1557021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24</a:t>
            </a:fld>
            <a:endParaRPr lang="en-US"/>
          </a:p>
        </p:txBody>
      </p:sp>
      <p:sp>
        <p:nvSpPr>
          <p:cNvPr id="5" name="Date Placeholder 4"/>
          <p:cNvSpPr>
            <a:spLocks noGrp="1"/>
          </p:cNvSpPr>
          <p:nvPr>
            <p:ph type="dt" idx="11"/>
          </p:nvPr>
        </p:nvSpPr>
        <p:spPr/>
        <p:txBody>
          <a:bodyPr/>
          <a:lstStyle/>
          <a:p>
            <a:pPr>
              <a:defRPr/>
            </a:pPr>
            <a:fld id="{0BF06050-BD7B-4694-B94D-1BEFA54042CB}" type="datetime1">
              <a:rPr lang="en-US" smtClean="0"/>
              <a:t>5/14/2016</a:t>
            </a:fld>
            <a:endParaRPr lang="en-US"/>
          </a:p>
        </p:txBody>
      </p:sp>
      <p:sp>
        <p:nvSpPr>
          <p:cNvPr id="6" name="Header Placeholder 5"/>
          <p:cNvSpPr>
            <a:spLocks noGrp="1"/>
          </p:cNvSpPr>
          <p:nvPr>
            <p:ph type="hdr" sz="quarter" idx="12"/>
          </p:nvPr>
        </p:nvSpPr>
        <p:spPr/>
        <p:txBody>
          <a:bodyPr/>
          <a:lstStyle/>
          <a:p>
            <a:pPr>
              <a:defRPr/>
            </a:pPr>
            <a:r>
              <a:rPr lang="en-US"/>
              <a:t>Dr. Jim McGowan - Law vs. Grace: An Overview:</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2172195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Arial" panose="020B0604020202020204" pitchFamily="34" charset="0"/>
              </a:rPr>
              <a:t>Contrasts</a:t>
            </a:r>
            <a:r>
              <a:rPr lang="en-US" sz="1200" b="1" kern="1200" baseline="0" dirty="0">
                <a:solidFill>
                  <a:schemeClr val="tx1"/>
                </a:solidFill>
                <a:effectLst/>
                <a:latin typeface="+mn-lt"/>
                <a:ea typeface="+mn-ea"/>
                <a:cs typeface="Arial" panose="020B0604020202020204" pitchFamily="34" charset="0"/>
              </a:rPr>
              <a:t> and </a:t>
            </a:r>
            <a:r>
              <a:rPr lang="en-US" sz="1200" b="1" kern="1200" dirty="0">
                <a:solidFill>
                  <a:schemeClr val="tx1"/>
                </a:solidFill>
                <a:effectLst/>
                <a:latin typeface="+mn-lt"/>
                <a:ea typeface="+mn-ea"/>
                <a:cs typeface="Arial" panose="020B0604020202020204" pitchFamily="34" charset="0"/>
              </a:rPr>
              <a:t>Comparison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Arial" panose="020B0604020202020204" pitchFamily="34" charset="0"/>
              </a:rPr>
              <a:t>Mt. Sinai and Mt. Calvary</a:t>
            </a:r>
          </a:p>
          <a:p>
            <a:r>
              <a:rPr lang="en-US" sz="1200" b="0" kern="1200" dirty="0">
                <a:solidFill>
                  <a:schemeClr val="tx1"/>
                </a:solidFill>
                <a:effectLst/>
                <a:latin typeface="+mn-lt"/>
                <a:ea typeface="+mn-ea"/>
                <a:cs typeface="Arial" panose="020B0604020202020204" pitchFamily="34" charset="0"/>
              </a:rPr>
              <a:t>So we can already</a:t>
            </a:r>
            <a:r>
              <a:rPr lang="en-US" sz="1200" b="0" kern="1200" baseline="0" dirty="0">
                <a:solidFill>
                  <a:schemeClr val="tx1"/>
                </a:solidFill>
                <a:effectLst/>
                <a:latin typeface="+mn-lt"/>
                <a:ea typeface="+mn-ea"/>
                <a:cs typeface="Arial" panose="020B0604020202020204" pitchFamily="34" charset="0"/>
              </a:rPr>
              <a:t> see that we </a:t>
            </a:r>
            <a:r>
              <a:rPr lang="en-US" sz="1200" b="0" kern="1200" dirty="0">
                <a:solidFill>
                  <a:schemeClr val="tx1"/>
                </a:solidFill>
                <a:effectLst/>
                <a:latin typeface="+mn-lt"/>
                <a:ea typeface="+mn-ea"/>
                <a:cs typeface="Arial" panose="020B0604020202020204" pitchFamily="34" charset="0"/>
              </a:rPr>
              <a:t>have important Contrasts</a:t>
            </a:r>
            <a:r>
              <a:rPr lang="en-US" sz="1200" b="0" kern="1200" baseline="0" dirty="0">
                <a:solidFill>
                  <a:schemeClr val="tx1"/>
                </a:solidFill>
                <a:effectLst/>
                <a:latin typeface="+mn-lt"/>
                <a:ea typeface="+mn-ea"/>
                <a:cs typeface="Arial" panose="020B0604020202020204" pitchFamily="34" charset="0"/>
              </a:rPr>
              <a:t> and </a:t>
            </a:r>
            <a:r>
              <a:rPr lang="en-US" sz="1200" b="0" kern="1200" dirty="0">
                <a:solidFill>
                  <a:schemeClr val="tx1"/>
                </a:solidFill>
                <a:effectLst/>
                <a:latin typeface="+mn-lt"/>
                <a:ea typeface="+mn-ea"/>
                <a:cs typeface="Arial" panose="020B0604020202020204" pitchFamily="34" charset="0"/>
              </a:rPr>
              <a:t>Comparison to make.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mn-lt"/>
                <a:ea typeface="+mn-ea"/>
                <a:cs typeface="Arial" panose="020B0604020202020204" pitchFamily="34" charset="0"/>
              </a:rPr>
              <a:t>As</a:t>
            </a:r>
            <a:r>
              <a:rPr lang="en-US" sz="1200" b="0" kern="1200" baseline="0" dirty="0">
                <a:solidFill>
                  <a:schemeClr val="tx1"/>
                </a:solidFill>
                <a:effectLst/>
                <a:latin typeface="+mn-lt"/>
                <a:ea typeface="+mn-ea"/>
                <a:cs typeface="Arial" panose="020B0604020202020204" pitchFamily="34" charset="0"/>
              </a:rPr>
              <a:t> we will see shortly, there are very clear contrasts between </a:t>
            </a:r>
            <a:r>
              <a:rPr lang="en-US" sz="1200" b="0" kern="1200" dirty="0">
                <a:solidFill>
                  <a:schemeClr val="tx1"/>
                </a:solidFill>
                <a:effectLst/>
                <a:latin typeface="+mn-lt"/>
                <a:ea typeface="+mn-ea"/>
                <a:cs typeface="Arial" panose="020B0604020202020204" pitchFamily="34" charset="0"/>
              </a:rPr>
              <a:t>Mt. Sinai and Mt. Calvary.</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mn-lt"/>
                <a:ea typeface="+mn-ea"/>
                <a:cs typeface="Arial" panose="020B0604020202020204" pitchFamily="34" charset="0"/>
              </a:rPr>
              <a:t>The Law was</a:t>
            </a:r>
            <a:r>
              <a:rPr lang="en-US" sz="1200" b="0" kern="1200" baseline="0" dirty="0">
                <a:solidFill>
                  <a:schemeClr val="tx1"/>
                </a:solidFill>
                <a:effectLst/>
                <a:latin typeface="+mn-lt"/>
                <a:ea typeface="+mn-ea"/>
                <a:cs typeface="Arial" panose="020B0604020202020204" pitchFamily="34" charset="0"/>
              </a:rPr>
              <a:t> given at </a:t>
            </a:r>
            <a:r>
              <a:rPr lang="en-US" sz="1200" b="0" kern="1200" dirty="0">
                <a:solidFill>
                  <a:schemeClr val="tx1"/>
                </a:solidFill>
                <a:effectLst/>
                <a:latin typeface="+mn-lt"/>
                <a:ea typeface="+mn-ea"/>
                <a:cs typeface="Arial" panose="020B0604020202020204" pitchFamily="34" charset="0"/>
              </a:rPr>
              <a:t>Mt. Sinai but it was given the Israelites were told, “Don’t you</a:t>
            </a:r>
            <a:r>
              <a:rPr lang="en-US" sz="1200" b="0" kern="1200" baseline="0" dirty="0">
                <a:solidFill>
                  <a:schemeClr val="tx1"/>
                </a:solidFill>
                <a:effectLst/>
                <a:latin typeface="+mn-lt"/>
                <a:ea typeface="+mn-ea"/>
                <a:cs typeface="Arial" panose="020B0604020202020204" pitchFamily="34" charset="0"/>
              </a:rPr>
              <a:t> dare come close to the mountain!  If you do, you must be killed!  As the Law is being given, don’t come close!”</a:t>
            </a:r>
            <a:endParaRPr lang="en-US" sz="1200" b="0" kern="1200" dirty="0">
              <a:solidFill>
                <a:schemeClr val="tx1"/>
              </a:solidFill>
              <a:effectLst/>
              <a:latin typeface="+mn-lt"/>
              <a:ea typeface="+mn-ea"/>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mn-lt"/>
                <a:ea typeface="+mn-ea"/>
                <a:cs typeface="Arial" panose="020B0604020202020204" pitchFamily="34" charset="0"/>
              </a:rPr>
              <a:t>The other mountain is Mt. Calvary</a:t>
            </a:r>
            <a:r>
              <a:rPr lang="en-US" sz="1200" b="0" kern="1200" baseline="0" dirty="0">
                <a:solidFill>
                  <a:schemeClr val="tx1"/>
                </a:solidFill>
                <a:effectLst/>
                <a:latin typeface="+mn-lt"/>
                <a:ea typeface="+mn-ea"/>
                <a:cs typeface="Arial" panose="020B0604020202020204" pitchFamily="34" charset="0"/>
              </a:rPr>
              <a:t> (Golgotha), this other mountain is where Grace was shown.  </a:t>
            </a:r>
            <a:endParaRPr lang="en-US" sz="1200" b="1" kern="1200" dirty="0">
              <a:solidFill>
                <a:schemeClr val="tx1"/>
              </a:solidFill>
              <a:effectLst/>
              <a:latin typeface="+mn-lt"/>
              <a:ea typeface="+mn-ea"/>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solidFill>
                  <a:schemeClr val="tx1"/>
                </a:solidFill>
                <a:latin typeface="+mn-lt"/>
              </a:rPr>
              <a:t>NEXT SLIDE</a:t>
            </a:r>
          </a:p>
          <a:p>
            <a:endParaRPr lang="en-US" dirty="0">
              <a:solidFill>
                <a:schemeClr val="tx1"/>
              </a:solidFill>
              <a:latin typeface="+mn-lt"/>
            </a:endParaRPr>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25</a:t>
            </a:fld>
            <a:endParaRPr lang="en-US"/>
          </a:p>
        </p:txBody>
      </p:sp>
      <p:sp>
        <p:nvSpPr>
          <p:cNvPr id="5" name="Date Placeholder 4"/>
          <p:cNvSpPr>
            <a:spLocks noGrp="1"/>
          </p:cNvSpPr>
          <p:nvPr>
            <p:ph type="dt" idx="11"/>
          </p:nvPr>
        </p:nvSpPr>
        <p:spPr/>
        <p:txBody>
          <a:bodyPr/>
          <a:lstStyle/>
          <a:p>
            <a:pPr>
              <a:defRPr/>
            </a:pPr>
            <a:fld id="{18749AA3-A88B-4334-8A8B-457DF22E231A}" type="datetime1">
              <a:rPr lang="en-US" smtClean="0"/>
              <a:t>5/14/2016</a:t>
            </a:fld>
            <a:endParaRPr lang="en-US"/>
          </a:p>
        </p:txBody>
      </p:sp>
      <p:sp>
        <p:nvSpPr>
          <p:cNvPr id="6" name="Header Placeholder 5"/>
          <p:cNvSpPr>
            <a:spLocks noGrp="1"/>
          </p:cNvSpPr>
          <p:nvPr>
            <p:ph type="hdr" sz="quarter" idx="12"/>
          </p:nvPr>
        </p:nvSpPr>
        <p:spPr/>
        <p:txBody>
          <a:bodyPr/>
          <a:lstStyle/>
          <a:p>
            <a:pPr>
              <a:defRPr/>
            </a:pPr>
            <a:r>
              <a:rPr lang="en-US"/>
              <a:t>Dr. Jim McGowan - Law vs. Grace: An Overview:</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3568012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US" sz="1000" b="1" kern="1200" dirty="0">
                <a:solidFill>
                  <a:schemeClr val="tx1"/>
                </a:solidFill>
                <a:latin typeface="+mn-lt"/>
                <a:cs typeface="Arial" panose="020B0604020202020204" pitchFamily="34" charset="0"/>
              </a:rPr>
              <a:t>Points of Comparison &amp; Contrast</a:t>
            </a:r>
          </a:p>
          <a:p>
            <a:pPr rtl="0" eaLnBrk="1" fontAlgn="base" latinLnBrk="0" hangingPunct="1">
              <a:lnSpc>
                <a:spcPct val="100000"/>
              </a:lnSpc>
              <a:spcBef>
                <a:spcPts val="0"/>
              </a:spcBef>
            </a:pPr>
            <a:r>
              <a:rPr lang="en-US" sz="1000" b="1" i="0" u="none" strike="noStrike" kern="1200" baseline="0" dirty="0">
                <a:solidFill>
                  <a:schemeClr val="tx1"/>
                </a:solidFill>
                <a:effectLst/>
                <a:latin typeface="+mn-lt"/>
                <a:ea typeface="+mn-ea"/>
                <a:cs typeface="Arial" charset="0"/>
              </a:rPr>
              <a:t>Steward		MOSES		CHRIST</a:t>
            </a:r>
          </a:p>
          <a:p>
            <a:pPr rtl="0" eaLnBrk="1" fontAlgn="base" latinLnBrk="0" hangingPunct="1">
              <a:lnSpc>
                <a:spcPct val="100000"/>
              </a:lnSpc>
              <a:spcBef>
                <a:spcPts val="0"/>
              </a:spcBef>
            </a:pPr>
            <a:r>
              <a:rPr lang="en-US" sz="1000" b="1" i="0" u="none" strike="noStrike" kern="1200" baseline="0" dirty="0">
                <a:solidFill>
                  <a:schemeClr val="tx1"/>
                </a:solidFill>
                <a:effectLst/>
                <a:latin typeface="+mn-lt"/>
                <a:ea typeface="+mn-ea"/>
                <a:cs typeface="Arial" charset="0"/>
              </a:rPr>
              <a:t>Scripture portrays both Moses and Christ as Stewards.  Each was entrusted by God with the establishment of something.  </a:t>
            </a:r>
            <a:endParaRPr lang="en-US" sz="1000" b="0" i="0" u="none" strike="noStrike" kern="1200" dirty="0">
              <a:solidFill>
                <a:schemeClr val="tx1"/>
              </a:solidFill>
              <a:effectLst/>
              <a:latin typeface="+mn-lt"/>
              <a:ea typeface="+mn-ea"/>
              <a:cs typeface="Arial" charset="0"/>
            </a:endParaRPr>
          </a:p>
          <a:p>
            <a:pPr rtl="0" eaLnBrk="1" fontAlgn="base" latinLnBrk="0" hangingPunct="1">
              <a:lnSpc>
                <a:spcPct val="100000"/>
              </a:lnSpc>
              <a:spcBef>
                <a:spcPts val="0"/>
              </a:spcBef>
            </a:pPr>
            <a:r>
              <a:rPr lang="en-US" sz="1000" b="1" i="0" u="none" strike="noStrike" kern="1200" baseline="0" dirty="0">
                <a:solidFill>
                  <a:schemeClr val="tx1"/>
                </a:solidFill>
                <a:effectLst/>
                <a:latin typeface="+mn-lt"/>
                <a:ea typeface="+mn-ea"/>
                <a:cs typeface="Arial" charset="0"/>
              </a:rPr>
              <a:t>Principle		Israel under </a:t>
            </a:r>
            <a:r>
              <a:rPr lang="en-US" sz="1000" b="0" i="0" u="none" strike="noStrike" kern="1200" baseline="0" dirty="0">
                <a:solidFill>
                  <a:schemeClr val="tx1"/>
                </a:solidFill>
                <a:effectLst/>
                <a:latin typeface="+mn-lt"/>
                <a:ea typeface="+mn-ea"/>
                <a:cs typeface="Arial" charset="0"/>
              </a:rPr>
              <a:t>Law		The Church under Grace</a:t>
            </a:r>
          </a:p>
          <a:p>
            <a:pPr rtl="0" eaLnBrk="1" fontAlgn="base" latinLnBrk="0" hangingPunct="1">
              <a:lnSpc>
                <a:spcPct val="100000"/>
              </a:lnSpc>
              <a:spcBef>
                <a:spcPts val="0"/>
              </a:spcBef>
            </a:pPr>
            <a:r>
              <a:rPr lang="en-US" sz="1000" b="0" i="0" u="none" strike="noStrike" kern="1200" baseline="0" dirty="0">
                <a:solidFill>
                  <a:schemeClr val="tx1"/>
                </a:solidFill>
                <a:effectLst/>
                <a:latin typeface="+mn-lt"/>
                <a:ea typeface="+mn-ea"/>
                <a:cs typeface="Arial" charset="0"/>
              </a:rPr>
              <a:t>The principle of Law reigns over Israel while the principle of Grace reigns over the Church.</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000" b="1" i="0" u="none" strike="noStrike" kern="1200" cap="none" normalizeH="0" baseline="0" dirty="0">
                <a:ln>
                  <a:noFill/>
                </a:ln>
                <a:solidFill>
                  <a:schemeClr val="tx1"/>
                </a:solidFill>
                <a:effectLst/>
                <a:latin typeface="+mn-lt"/>
                <a:ea typeface="+mn-ea"/>
                <a:cs typeface="Arial" charset="0"/>
              </a:rPr>
              <a:t>Who’s Works are you depending on?	</a:t>
            </a:r>
            <a:r>
              <a:rPr lang="en-US" sz="1000" b="0" i="0" u="none" strike="noStrike" kern="1200" baseline="0" dirty="0">
                <a:solidFill>
                  <a:schemeClr val="tx1"/>
                </a:solidFill>
                <a:effectLst/>
                <a:latin typeface="+mn-lt"/>
                <a:ea typeface="+mn-ea"/>
                <a:cs typeface="Arial" charset="0"/>
              </a:rPr>
              <a:t>Self	Christ</a:t>
            </a:r>
            <a:endParaRPr lang="en-US" sz="1000" b="0" i="0" u="none" strike="noStrike" kern="1200" dirty="0">
              <a:solidFill>
                <a:schemeClr val="tx1"/>
              </a:solidFill>
              <a:effectLst/>
              <a:latin typeface="+mn-lt"/>
              <a:ea typeface="+mn-ea"/>
              <a:cs typeface="Arial" charset="0"/>
            </a:endParaRPr>
          </a:p>
          <a:p>
            <a:pPr rtl="0" eaLnBrk="1" fontAlgn="base" latinLnBrk="0" hangingPunct="1">
              <a:lnSpc>
                <a:spcPct val="100000"/>
              </a:lnSpc>
              <a:spcBef>
                <a:spcPts val="0"/>
              </a:spcBef>
            </a:pPr>
            <a:r>
              <a:rPr lang="en-US" sz="1000" b="0" i="0" u="none" strike="noStrike" kern="1200" baseline="0" dirty="0">
                <a:solidFill>
                  <a:schemeClr val="tx1"/>
                </a:solidFill>
                <a:effectLst/>
                <a:latin typeface="+mn-lt"/>
                <a:ea typeface="+mn-ea"/>
                <a:cs typeface="Arial" charset="0"/>
              </a:rPr>
              <a:t>Under the Law – Do’s and Don’ts to be blessed or cursed.  Under Grace we rely on Christ’s works!  It is His works that save and make me who I am “In Christ”.</a:t>
            </a:r>
          </a:p>
          <a:p>
            <a:pPr rtl="0" eaLnBrk="1" fontAlgn="base" latinLnBrk="0" hangingPunct="1">
              <a:lnSpc>
                <a:spcPct val="100000"/>
              </a:lnSpc>
              <a:spcBef>
                <a:spcPts val="0"/>
              </a:spcBef>
            </a:pPr>
            <a:r>
              <a:rPr lang="en-US" sz="1000" b="1" i="0" u="none" strike="noStrike" kern="1200" baseline="0" dirty="0">
                <a:solidFill>
                  <a:schemeClr val="tx1"/>
                </a:solidFill>
                <a:effectLst/>
                <a:latin typeface="+mn-lt"/>
                <a:ea typeface="+mn-ea"/>
                <a:cs typeface="Arial" charset="0"/>
              </a:rPr>
              <a:t>People Group		ISRAEL		CHURCH</a:t>
            </a:r>
          </a:p>
          <a:p>
            <a:pPr rtl="0" eaLnBrk="1" fontAlgn="base" latinLnBrk="0" hangingPunct="1">
              <a:lnSpc>
                <a:spcPct val="100000"/>
              </a:lnSpc>
              <a:spcBef>
                <a:spcPts val="0"/>
              </a:spcBef>
            </a:pPr>
            <a:r>
              <a:rPr lang="en-US" sz="1000" b="1" i="0" u="none" strike="noStrike" kern="1200" baseline="0" dirty="0">
                <a:solidFill>
                  <a:schemeClr val="tx1"/>
                </a:solidFill>
                <a:effectLst/>
                <a:latin typeface="+mn-lt"/>
                <a:ea typeface="+mn-ea"/>
                <a:cs typeface="Arial" charset="0"/>
              </a:rPr>
              <a:t>Baptism		</a:t>
            </a:r>
            <a:r>
              <a:rPr lang="en-US" sz="1000" b="0" i="0" u="none" strike="noStrike" kern="1200" baseline="0" dirty="0">
                <a:solidFill>
                  <a:schemeClr val="tx1"/>
                </a:solidFill>
                <a:effectLst/>
                <a:latin typeface="+mn-lt"/>
                <a:ea typeface="+mn-ea"/>
                <a:cs typeface="Arial" charset="0"/>
              </a:rPr>
              <a:t>Into Moses		Into Christ</a:t>
            </a:r>
          </a:p>
          <a:p>
            <a:pPr rtl="0" eaLnBrk="1" fontAlgn="base" latinLnBrk="0" hangingPunct="1">
              <a:lnSpc>
                <a:spcPct val="100000"/>
              </a:lnSpc>
              <a:spcBef>
                <a:spcPts val="0"/>
              </a:spcBef>
            </a:pPr>
            <a:r>
              <a:rPr lang="en-US" sz="1000" b="0" i="0" u="none" strike="noStrike" kern="1200" dirty="0">
                <a:solidFill>
                  <a:schemeClr val="tx1"/>
                </a:solidFill>
                <a:effectLst/>
                <a:latin typeface="+mn-lt"/>
                <a:ea typeface="+mn-ea"/>
                <a:cs typeface="Arial" charset="0"/>
              </a:rPr>
              <a:t>The people groups mentioned above are spoken of</a:t>
            </a:r>
            <a:r>
              <a:rPr lang="en-US" sz="1000" b="0" i="0" u="none" strike="noStrike" kern="1200" baseline="0" dirty="0">
                <a:solidFill>
                  <a:schemeClr val="tx1"/>
                </a:solidFill>
                <a:effectLst/>
                <a:latin typeface="+mn-lt"/>
                <a:ea typeface="+mn-ea"/>
                <a:cs typeface="Arial" charset="0"/>
              </a:rPr>
              <a:t> as having been baptized into (identified with and joined to) either Moses (LAW) or Christ (GRACE).   We as believers have been baptized into Christ which has great significance for us.</a:t>
            </a:r>
            <a:endParaRPr lang="en-US" sz="1000" b="0" i="0" u="none" strike="noStrike" kern="1200" dirty="0">
              <a:solidFill>
                <a:schemeClr val="tx1"/>
              </a:solidFill>
              <a:effectLst/>
              <a:latin typeface="+mn-lt"/>
              <a:ea typeface="+mn-ea"/>
              <a:cs typeface="Arial" charset="0"/>
            </a:endParaRPr>
          </a:p>
          <a:p>
            <a:pPr rtl="0" eaLnBrk="1" fontAlgn="base" latinLnBrk="0" hangingPunct="1">
              <a:lnSpc>
                <a:spcPct val="100000"/>
              </a:lnSpc>
              <a:spcBef>
                <a:spcPts val="0"/>
              </a:spcBef>
            </a:pPr>
            <a:r>
              <a:rPr lang="en-US" sz="1000" b="1" i="0" u="none" strike="noStrike" kern="1200" baseline="0" dirty="0">
                <a:solidFill>
                  <a:schemeClr val="tx1"/>
                </a:solidFill>
                <a:effectLst/>
                <a:latin typeface="+mn-lt"/>
                <a:ea typeface="+mn-ea"/>
                <a:cs typeface="Arial" charset="0"/>
              </a:rPr>
              <a:t>Ministry Characteristic	</a:t>
            </a:r>
            <a:r>
              <a:rPr lang="en-US" sz="1000" b="0" i="0" u="none" strike="noStrike" kern="1200" baseline="0" dirty="0">
                <a:solidFill>
                  <a:schemeClr val="tx1"/>
                </a:solidFill>
                <a:effectLst/>
                <a:latin typeface="+mn-lt"/>
                <a:ea typeface="+mn-ea"/>
                <a:cs typeface="Arial" charset="0"/>
              </a:rPr>
              <a:t>Death Condemnation	Spirit Righteousness</a:t>
            </a:r>
            <a:endParaRPr lang="en-US" sz="1000" b="0" i="0" u="none" strike="noStrike" kern="1200" dirty="0">
              <a:solidFill>
                <a:schemeClr val="tx1"/>
              </a:solidFill>
              <a:effectLst/>
              <a:latin typeface="+mn-lt"/>
              <a:ea typeface="+mn-ea"/>
              <a:cs typeface="Arial" charset="0"/>
            </a:endParaRPr>
          </a:p>
          <a:p>
            <a:pPr rtl="0" eaLnBrk="1" fontAlgn="base" latinLnBrk="0" hangingPunct="1">
              <a:lnSpc>
                <a:spcPct val="100000"/>
              </a:lnSpc>
              <a:spcBef>
                <a:spcPts val="0"/>
              </a:spcBef>
            </a:pPr>
            <a:r>
              <a:rPr lang="en-US" sz="1000" b="0" i="0" u="none" strike="noStrike" kern="1200" baseline="0" dirty="0">
                <a:solidFill>
                  <a:schemeClr val="tx1"/>
                </a:solidFill>
                <a:effectLst/>
                <a:latin typeface="+mn-lt"/>
                <a:ea typeface="+mn-ea"/>
                <a:cs typeface="Arial" charset="0"/>
              </a:rPr>
              <a:t>		2 Cor. 3</a:t>
            </a:r>
          </a:p>
          <a:p>
            <a:pPr rtl="0" eaLnBrk="1" fontAlgn="base" latinLnBrk="0" hangingPunct="1">
              <a:lnSpc>
                <a:spcPct val="100000"/>
              </a:lnSpc>
              <a:spcBef>
                <a:spcPts val="0"/>
              </a:spcBef>
            </a:pPr>
            <a:r>
              <a:rPr lang="en-US" sz="1000" b="1" i="0" u="none" strike="noStrike" kern="1200" baseline="0" dirty="0">
                <a:solidFill>
                  <a:schemeClr val="tx1"/>
                </a:solidFill>
                <a:effectLst/>
                <a:latin typeface="+mn-lt"/>
                <a:ea typeface="+mn-ea"/>
                <a:cs typeface="Arial" charset="0"/>
              </a:rPr>
              <a:t>Nature of Blessings	</a:t>
            </a:r>
            <a:r>
              <a:rPr lang="en-US" sz="1000" b="0" i="0" u="none" strike="noStrike" kern="1200" baseline="0" dirty="0">
                <a:solidFill>
                  <a:schemeClr val="tx1"/>
                </a:solidFill>
                <a:effectLst/>
                <a:latin typeface="+mn-lt"/>
                <a:ea typeface="+mn-ea"/>
                <a:cs typeface="Arial" charset="0"/>
              </a:rPr>
              <a:t>Conditional (If) / Earthly	Unconditional / Heavenly</a:t>
            </a:r>
            <a:endParaRPr lang="en-US" sz="1000" b="0" i="0" u="none" strike="noStrike" kern="1200" dirty="0">
              <a:solidFill>
                <a:schemeClr val="tx1"/>
              </a:solidFill>
              <a:effectLst/>
              <a:latin typeface="+mn-lt"/>
              <a:ea typeface="+mn-ea"/>
              <a:cs typeface="Arial" charset="0"/>
            </a:endParaRPr>
          </a:p>
          <a:p>
            <a:pPr marL="0" marR="0" indent="0" algn="l" defTabSz="914400" rtl="0" eaLnBrk="1" fontAlgn="base" latinLnBrk="0" hangingPunct="1">
              <a:lnSpc>
                <a:spcPct val="100000"/>
              </a:lnSpc>
              <a:spcBef>
                <a:spcPts val="0"/>
              </a:spcBef>
              <a:spcAft>
                <a:spcPct val="0"/>
              </a:spcAft>
              <a:buClrTx/>
              <a:buSzTx/>
              <a:buFontTx/>
              <a:buNone/>
              <a:tabLst/>
              <a:defRPr/>
            </a:pPr>
            <a:r>
              <a:rPr lang="en-US" sz="1000" b="0" i="0" u="none" strike="noStrike" kern="1200" baseline="0" dirty="0">
                <a:solidFill>
                  <a:schemeClr val="tx1"/>
                </a:solidFill>
                <a:effectLst/>
                <a:latin typeface="+mn-lt"/>
                <a:ea typeface="+mn-ea"/>
                <a:cs typeface="Arial" charset="0"/>
              </a:rPr>
              <a:t>	Deut. 28:1-14 (Blessings)  15-68 (Curses) 	</a:t>
            </a:r>
            <a:r>
              <a:rPr lang="en-US" sz="1000" dirty="0">
                <a:solidFill>
                  <a:schemeClr val="tx1"/>
                </a:solidFill>
                <a:latin typeface="+mn-lt"/>
              </a:rPr>
              <a:t>Eph. 1:3;</a:t>
            </a:r>
            <a:r>
              <a:rPr lang="en-US" sz="1000" baseline="0" dirty="0">
                <a:solidFill>
                  <a:schemeClr val="tx1"/>
                </a:solidFill>
                <a:latin typeface="+mn-lt"/>
              </a:rPr>
              <a:t> 4 (practical implications)</a:t>
            </a:r>
            <a:endParaRPr lang="en-US" sz="1000" dirty="0">
              <a:solidFill>
                <a:schemeClr val="tx1"/>
              </a:solidFill>
              <a:latin typeface="+mn-lt"/>
            </a:endParaRPr>
          </a:p>
          <a:p>
            <a:pPr rtl="0" eaLnBrk="1" fontAlgn="base" latinLnBrk="0" hangingPunct="1">
              <a:lnSpc>
                <a:spcPct val="100000"/>
              </a:lnSpc>
              <a:spcBef>
                <a:spcPts val="0"/>
              </a:spcBef>
            </a:pPr>
            <a:r>
              <a:rPr lang="en-US" sz="1000" b="1" i="0" u="none" strike="noStrike" kern="1200" baseline="0" dirty="0">
                <a:solidFill>
                  <a:schemeClr val="tx1"/>
                </a:solidFill>
                <a:effectLst/>
                <a:latin typeface="+mn-lt"/>
                <a:ea typeface="+mn-ea"/>
                <a:cs typeface="Arial" charset="0"/>
              </a:rPr>
              <a:t>Earthly Difficulties	</a:t>
            </a:r>
            <a:r>
              <a:rPr lang="en-US" sz="1000" b="0" i="0" u="none" strike="noStrike" kern="1200" baseline="0" dirty="0">
                <a:solidFill>
                  <a:schemeClr val="tx1"/>
                </a:solidFill>
                <a:effectLst/>
                <a:latin typeface="+mn-lt"/>
                <a:ea typeface="+mn-ea"/>
                <a:cs typeface="Arial" charset="0"/>
              </a:rPr>
              <a:t>Curses for disobedience	Growth or discipline</a:t>
            </a:r>
            <a:endParaRPr lang="en-US" sz="1000" b="0" i="0" u="none" strike="noStrike" kern="1200" dirty="0">
              <a:solidFill>
                <a:schemeClr val="tx1"/>
              </a:solidFill>
              <a:effectLst/>
              <a:latin typeface="+mn-lt"/>
              <a:ea typeface="+mn-ea"/>
              <a:cs typeface="Arial" charset="0"/>
            </a:endParaRPr>
          </a:p>
          <a:p>
            <a:pPr>
              <a:lnSpc>
                <a:spcPct val="100000"/>
              </a:lnSpc>
              <a:spcBef>
                <a:spcPts val="0"/>
              </a:spcBef>
            </a:pPr>
            <a:r>
              <a:rPr lang="en-US" sz="1000" b="1" dirty="0">
                <a:solidFill>
                  <a:schemeClr val="tx1"/>
                </a:solidFill>
                <a:latin typeface="+mn-lt"/>
              </a:rPr>
              <a:t>NEXT SLIDE</a:t>
            </a:r>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26</a:t>
            </a:fld>
            <a:endParaRPr lang="en-US"/>
          </a:p>
        </p:txBody>
      </p:sp>
      <p:sp>
        <p:nvSpPr>
          <p:cNvPr id="5" name="Date Placeholder 4"/>
          <p:cNvSpPr>
            <a:spLocks noGrp="1"/>
          </p:cNvSpPr>
          <p:nvPr>
            <p:ph type="dt" idx="11"/>
          </p:nvPr>
        </p:nvSpPr>
        <p:spPr/>
        <p:txBody>
          <a:bodyPr/>
          <a:lstStyle/>
          <a:p>
            <a:pPr>
              <a:defRPr/>
            </a:pPr>
            <a:fld id="{F6202AEC-F87B-422A-A070-0D1EBF90DE2B}" type="datetime1">
              <a:rPr lang="en-US" smtClean="0"/>
              <a:t>5/14/2016</a:t>
            </a:fld>
            <a:endParaRPr lang="en-US"/>
          </a:p>
        </p:txBody>
      </p:sp>
      <p:sp>
        <p:nvSpPr>
          <p:cNvPr id="6" name="Header Placeholder 5"/>
          <p:cNvSpPr>
            <a:spLocks noGrp="1"/>
          </p:cNvSpPr>
          <p:nvPr>
            <p:ph type="hdr" sz="quarter" idx="12"/>
          </p:nvPr>
        </p:nvSpPr>
        <p:spPr/>
        <p:txBody>
          <a:bodyPr/>
          <a:lstStyle/>
          <a:p>
            <a:pPr>
              <a:defRPr/>
            </a:pPr>
            <a:r>
              <a:rPr lang="en-US"/>
              <a:t>Dr. Jim McGowan - Law vs. Grace: An Overview:</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3822831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D7D95843-B3D0-4E10-ABE8-36D0385D5CDD}" type="slidenum">
              <a:rPr lang="en-US" altLang="en-US" smtClean="0"/>
              <a:pPr eaLnBrk="1" hangingPunct="1">
                <a:spcBef>
                  <a:spcPct val="0"/>
                </a:spcBef>
              </a:pPr>
              <a:t>27</a:t>
            </a:fld>
            <a:endParaRPr lang="en-US" alt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914400" y="4343400"/>
            <a:ext cx="5029200" cy="4114800"/>
          </a:xfrm>
          <a:noFill/>
        </p:spPr>
        <p:txBody>
          <a:bodyPr/>
          <a:lstStyle/>
          <a:p>
            <a:pPr eaLnBrk="1" hangingPunct="1"/>
            <a:r>
              <a:rPr lang="en-US" sz="1200" b="1" dirty="0">
                <a:solidFill>
                  <a:schemeClr val="tx1"/>
                </a:solidFill>
                <a:latin typeface="+mn-lt"/>
              </a:rPr>
              <a:t>Distance and</a:t>
            </a:r>
            <a:r>
              <a:rPr lang="en-US" sz="1200" b="1" baseline="0" dirty="0">
                <a:solidFill>
                  <a:schemeClr val="tx1"/>
                </a:solidFill>
                <a:latin typeface="+mn-lt"/>
              </a:rPr>
              <a:t> Intimacy</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solidFill>
                  <a:schemeClr val="tx1"/>
                </a:solidFill>
                <a:latin typeface="+mn-lt"/>
              </a:rPr>
              <a:t>A significant point of contrast between Law vs. Grace: An Overview is in </a:t>
            </a:r>
            <a:r>
              <a:rPr lang="en-US" altLang="en-US" b="1" dirty="0">
                <a:solidFill>
                  <a:schemeClr val="tx1"/>
                </a:solidFill>
                <a:latin typeface="+mn-lt"/>
              </a:rPr>
              <a:t>our access to </a:t>
            </a:r>
            <a:r>
              <a:rPr lang="en-US" altLang="en-US" dirty="0">
                <a:solidFill>
                  <a:schemeClr val="tx1"/>
                </a:solidFill>
                <a:latin typeface="+mn-lt"/>
              </a:rPr>
              <a:t>and </a:t>
            </a:r>
            <a:r>
              <a:rPr lang="en-US" altLang="en-US" b="1" dirty="0">
                <a:solidFill>
                  <a:schemeClr val="tx1"/>
                </a:solidFill>
                <a:latin typeface="+mn-lt"/>
              </a:rPr>
              <a:t>our intimacy with </a:t>
            </a:r>
            <a:r>
              <a:rPr lang="en-US" altLang="en-US" dirty="0">
                <a:solidFill>
                  <a:schemeClr val="tx1"/>
                </a:solidFill>
                <a:latin typeface="+mn-lt"/>
              </a:rPr>
              <a:t>God:</a:t>
            </a:r>
          </a:p>
          <a:p>
            <a:pPr eaLnBrk="1" hangingPunct="1"/>
            <a:r>
              <a:rPr lang="en-US" altLang="en-US" dirty="0">
                <a:solidFill>
                  <a:schemeClr val="tx1"/>
                </a:solidFill>
                <a:latin typeface="+mn-lt"/>
              </a:rPr>
              <a:t>Law - Do not come near!!!   Grace – draw near!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latin typeface="+mn-lt"/>
              </a:rPr>
              <a:t>NEXT SLIDE</a:t>
            </a:r>
          </a:p>
          <a:p>
            <a:pPr eaLnBrk="1" hangingPunct="1"/>
            <a:endParaRPr lang="en-US" altLang="en-US" dirty="0">
              <a:solidFill>
                <a:schemeClr val="tx1"/>
              </a:solidFill>
              <a:latin typeface="+mn-lt"/>
            </a:endParaRPr>
          </a:p>
        </p:txBody>
      </p:sp>
      <p:sp>
        <p:nvSpPr>
          <p:cNvPr id="2" name="Date Placeholder 1"/>
          <p:cNvSpPr>
            <a:spLocks noGrp="1"/>
          </p:cNvSpPr>
          <p:nvPr>
            <p:ph type="dt" idx="10"/>
          </p:nvPr>
        </p:nvSpPr>
        <p:spPr/>
        <p:txBody>
          <a:bodyPr/>
          <a:lstStyle/>
          <a:p>
            <a:pPr>
              <a:defRPr/>
            </a:pPr>
            <a:fld id="{F9C10FBC-B341-433E-8909-7C699B834A75}"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2888356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550DDD5A-15EA-43BA-8214-B801B0B66901}" type="slidenum">
              <a:rPr lang="en-US" altLang="en-US" smtClean="0"/>
              <a:pPr eaLnBrk="1" hangingPunct="1">
                <a:spcBef>
                  <a:spcPct val="0"/>
                </a:spcBef>
              </a:pPr>
              <a:t>28</a:t>
            </a:fld>
            <a:endParaRPr lang="en-US" alt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4114800"/>
          </a:xfrm>
          <a:noFill/>
        </p:spPr>
        <p:txBody>
          <a:bodyPr/>
          <a:lstStyle/>
          <a:p>
            <a:pPr eaLnBrk="1" hangingPunct="1"/>
            <a:r>
              <a:rPr lang="en-US" sz="1200" b="1" kern="1200" dirty="0">
                <a:solidFill>
                  <a:schemeClr val="tx1"/>
                </a:solidFill>
                <a:effectLst/>
                <a:latin typeface="+mn-lt"/>
                <a:ea typeface="+mn-ea"/>
                <a:cs typeface="Arial" panose="020B0604020202020204" pitchFamily="34" charset="0"/>
              </a:rPr>
              <a:t>Distance and Intimacy</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dirty="0">
                <a:solidFill>
                  <a:schemeClr val="tx1"/>
                </a:solidFill>
                <a:latin typeface="+mn-lt"/>
              </a:rPr>
              <a:t>Under the Law of Moses, distance from God was a </a:t>
            </a:r>
            <a:r>
              <a:rPr lang="en-US" altLang="en-US" b="1" u="sng" dirty="0">
                <a:solidFill>
                  <a:schemeClr val="tx1"/>
                </a:solidFill>
                <a:latin typeface="+mn-lt"/>
              </a:rPr>
              <a:t>legal requirement </a:t>
            </a:r>
            <a:r>
              <a:rPr lang="en-US" altLang="en-US" dirty="0">
                <a:solidFill>
                  <a:schemeClr val="tx1"/>
                </a:solidFill>
                <a:latin typeface="+mn-lt"/>
              </a:rPr>
              <a:t>(cf. </a:t>
            </a:r>
            <a:r>
              <a:rPr lang="en-US" altLang="en-US" dirty="0" err="1">
                <a:solidFill>
                  <a:schemeClr val="tx1"/>
                </a:solidFill>
                <a:latin typeface="+mn-lt"/>
              </a:rPr>
              <a:t>Exo</a:t>
            </a:r>
            <a:r>
              <a:rPr lang="en-US" altLang="en-US" dirty="0">
                <a:solidFill>
                  <a:schemeClr val="tx1"/>
                </a:solidFill>
                <a:latin typeface="+mn-lt"/>
              </a:rPr>
              <a:t>. 19:12-13).  </a:t>
            </a:r>
          </a:p>
          <a:p>
            <a:pPr algn="l">
              <a:defRPr/>
            </a:pPr>
            <a:r>
              <a:rPr lang="en-US" sz="1200" b="1" dirty="0">
                <a:solidFill>
                  <a:schemeClr val="tx1"/>
                </a:solidFill>
                <a:latin typeface="+mn-lt"/>
              </a:rPr>
              <a:t>Exodus 3:4–5 - </a:t>
            </a:r>
            <a:r>
              <a:rPr lang="en-US" sz="1200" baseline="30000" dirty="0">
                <a:solidFill>
                  <a:schemeClr val="tx1"/>
                </a:solidFill>
                <a:latin typeface="+mn-lt"/>
              </a:rPr>
              <a:t>4</a:t>
            </a:r>
            <a:r>
              <a:rPr lang="en-US" sz="1200" dirty="0">
                <a:solidFill>
                  <a:schemeClr val="tx1"/>
                </a:solidFill>
                <a:latin typeface="+mn-lt"/>
              </a:rPr>
              <a:t> When the </a:t>
            </a:r>
            <a:r>
              <a:rPr lang="en-US" sz="1200" cap="small" dirty="0">
                <a:solidFill>
                  <a:schemeClr val="tx1"/>
                </a:solidFill>
                <a:latin typeface="+mn-lt"/>
              </a:rPr>
              <a:t>Lord</a:t>
            </a:r>
            <a:r>
              <a:rPr lang="en-US" sz="1200" dirty="0">
                <a:solidFill>
                  <a:schemeClr val="tx1"/>
                </a:solidFill>
                <a:latin typeface="+mn-lt"/>
              </a:rPr>
              <a:t> saw that he turned aside to look, God called to him from the midst of the bush and said, “Moses, Moses!” And he said, “Here I am.” </a:t>
            </a:r>
            <a:r>
              <a:rPr lang="en-US" sz="1200" baseline="30000" dirty="0">
                <a:solidFill>
                  <a:schemeClr val="tx1"/>
                </a:solidFill>
                <a:latin typeface="+mn-lt"/>
              </a:rPr>
              <a:t>5</a:t>
            </a:r>
            <a:r>
              <a:rPr lang="en-US" sz="1200" dirty="0">
                <a:solidFill>
                  <a:schemeClr val="tx1"/>
                </a:solidFill>
                <a:latin typeface="+mn-lt"/>
              </a:rPr>
              <a:t> Then He said, “</a:t>
            </a:r>
            <a:r>
              <a:rPr lang="en-US" sz="1200" b="1" dirty="0">
                <a:solidFill>
                  <a:schemeClr val="tx1"/>
                </a:solidFill>
                <a:latin typeface="+mn-lt"/>
              </a:rPr>
              <a:t>Do not come near here</a:t>
            </a:r>
            <a:r>
              <a:rPr lang="en-US" sz="1200" dirty="0">
                <a:solidFill>
                  <a:schemeClr val="tx1"/>
                </a:solidFill>
                <a:latin typeface="+mn-lt"/>
              </a:rPr>
              <a:t>; remove your sandals from your feet, for the place on which you are standing is holy ground.” </a:t>
            </a:r>
          </a:p>
          <a:p>
            <a:pPr eaLnBrk="1" hangingPunct="1"/>
            <a:r>
              <a:rPr lang="en-US" altLang="en-US" dirty="0">
                <a:solidFill>
                  <a:schemeClr val="tx1"/>
                </a:solidFill>
                <a:latin typeface="+mn-lt"/>
              </a:rPr>
              <a:t>Legal requirement.  Moses at the burning bush!</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latin typeface="+mn-lt"/>
              </a:rPr>
              <a:t>NEXT SLIDE</a:t>
            </a:r>
          </a:p>
          <a:p>
            <a:pPr eaLnBrk="1" hangingPunct="1"/>
            <a:endParaRPr lang="en-US" altLang="en-US" dirty="0">
              <a:solidFill>
                <a:schemeClr val="tx1"/>
              </a:solidFill>
              <a:latin typeface="+mn-lt"/>
            </a:endParaRPr>
          </a:p>
        </p:txBody>
      </p:sp>
      <p:sp>
        <p:nvSpPr>
          <p:cNvPr id="2" name="Date Placeholder 1"/>
          <p:cNvSpPr>
            <a:spLocks noGrp="1"/>
          </p:cNvSpPr>
          <p:nvPr>
            <p:ph type="dt" idx="10"/>
          </p:nvPr>
        </p:nvSpPr>
        <p:spPr/>
        <p:txBody>
          <a:bodyPr/>
          <a:lstStyle/>
          <a:p>
            <a:pPr>
              <a:defRPr/>
            </a:pPr>
            <a:fld id="{93977347-C3AC-40F0-810B-37000AB09A01}"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4014371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B190F93-E74A-4D3F-8106-59CA8EAC2B39}" type="slidenum">
              <a:rPr lang="en-US" altLang="en-US" smtClean="0"/>
              <a:pPr eaLnBrk="1" hangingPunct="1">
                <a:spcBef>
                  <a:spcPct val="0"/>
                </a:spcBef>
              </a:pPr>
              <a:t>29</a:t>
            </a:fld>
            <a:endParaRPr lang="en-US" alt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4114800"/>
          </a:xfrm>
          <a:noFill/>
        </p:spPr>
        <p:txBody>
          <a:bodyPr/>
          <a:lstStyle/>
          <a:p>
            <a:pPr eaLnBrk="1" hangingPunct="1"/>
            <a:r>
              <a:rPr lang="en-US" sz="1200" b="1" kern="1200" dirty="0">
                <a:solidFill>
                  <a:srgbClr val="000066"/>
                </a:solidFill>
                <a:effectLst/>
                <a:latin typeface="+mn-lt"/>
                <a:ea typeface="+mn-ea"/>
                <a:cs typeface="Arial" panose="020B0604020202020204" pitchFamily="34" charset="0"/>
              </a:rPr>
              <a:t>Distance in Exodus 19:12-13</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aseline="30000" dirty="0">
                <a:latin typeface="+mn-lt"/>
              </a:rPr>
              <a:t>12</a:t>
            </a:r>
            <a:r>
              <a:rPr lang="en-US" altLang="en-US" sz="1200" dirty="0">
                <a:latin typeface="+mn-lt"/>
              </a:rPr>
              <a:t> "</a:t>
            </a:r>
            <a:r>
              <a:rPr lang="en-US" altLang="en-US" sz="1200" b="1" dirty="0">
                <a:latin typeface="+mn-lt"/>
              </a:rPr>
              <a:t>You shall set bounds</a:t>
            </a:r>
            <a:r>
              <a:rPr lang="en-US" altLang="en-US" sz="1200" dirty="0">
                <a:latin typeface="+mn-lt"/>
              </a:rPr>
              <a:t> for the people all around, saying, 'Beware that you do not go up on the mountain or touch the border of it; </a:t>
            </a:r>
            <a:r>
              <a:rPr lang="en-US" altLang="en-US" sz="1200" b="1" dirty="0">
                <a:latin typeface="+mn-lt"/>
              </a:rPr>
              <a:t>whoever touches</a:t>
            </a:r>
            <a:r>
              <a:rPr lang="en-US" altLang="en-US" sz="1200" dirty="0">
                <a:latin typeface="+mn-lt"/>
              </a:rPr>
              <a:t> the mountain </a:t>
            </a:r>
            <a:r>
              <a:rPr lang="en-US" altLang="en-US" sz="1200" b="1" dirty="0">
                <a:latin typeface="+mn-lt"/>
              </a:rPr>
              <a:t>shall surely be put to death</a:t>
            </a:r>
            <a:r>
              <a:rPr lang="en-US" altLang="en-US" sz="1200" dirty="0">
                <a:latin typeface="+mn-lt"/>
              </a:rPr>
              <a:t>. </a:t>
            </a:r>
            <a:r>
              <a:rPr lang="en-US" altLang="en-US" sz="1200" baseline="30000" dirty="0">
                <a:latin typeface="+mn-lt"/>
              </a:rPr>
              <a:t>13</a:t>
            </a:r>
            <a:r>
              <a:rPr lang="en-US" altLang="en-US" sz="1200" dirty="0">
                <a:latin typeface="+mn-lt"/>
              </a:rPr>
              <a:t> 'No hand shall touch him, but he shall surely be stoned or shot through; whether beast or man, </a:t>
            </a:r>
            <a:r>
              <a:rPr lang="en-US" altLang="en-US" sz="1200" b="1" dirty="0">
                <a:latin typeface="+mn-lt"/>
              </a:rPr>
              <a:t>he shall not live…</a:t>
            </a:r>
            <a:r>
              <a:rPr lang="en-US" altLang="en-US" sz="1200" dirty="0">
                <a:latin typeface="+mn-lt"/>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latin typeface="+mn-lt"/>
              </a:rPr>
              <a:t>NEXT SLIDE</a:t>
            </a:r>
          </a:p>
        </p:txBody>
      </p:sp>
      <p:sp>
        <p:nvSpPr>
          <p:cNvPr id="2" name="Date Placeholder 1"/>
          <p:cNvSpPr>
            <a:spLocks noGrp="1"/>
          </p:cNvSpPr>
          <p:nvPr>
            <p:ph type="dt" idx="10"/>
          </p:nvPr>
        </p:nvSpPr>
        <p:spPr/>
        <p:txBody>
          <a:bodyPr/>
          <a:lstStyle/>
          <a:p>
            <a:pPr>
              <a:defRPr/>
            </a:pPr>
            <a:fld id="{8A634F48-F42D-4D26-8339-21F409AD5B7B}"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1655147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4506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1363" indent="-284163" eaLnBrk="0" hangingPunct="0">
              <a:spcBef>
                <a:spcPct val="30000"/>
              </a:spcBef>
              <a:defRPr sz="1200">
                <a:solidFill>
                  <a:schemeClr val="tx1"/>
                </a:solidFill>
                <a:latin typeface="Arial" charset="0"/>
                <a:cs typeface="Arial" charset="0"/>
              </a:defRPr>
            </a:lvl2pPr>
            <a:lvl3pPr marL="1141413" indent="-227013" eaLnBrk="0" hangingPunct="0">
              <a:spcBef>
                <a:spcPct val="30000"/>
              </a:spcBef>
              <a:defRPr sz="1200">
                <a:solidFill>
                  <a:schemeClr val="tx1"/>
                </a:solidFill>
                <a:latin typeface="Arial" charset="0"/>
                <a:cs typeface="Arial" charset="0"/>
              </a:defRPr>
            </a:lvl3pPr>
            <a:lvl4pPr marL="1598613" indent="-227013" eaLnBrk="0" hangingPunct="0">
              <a:spcBef>
                <a:spcPct val="30000"/>
              </a:spcBef>
              <a:defRPr sz="1200">
                <a:solidFill>
                  <a:schemeClr val="tx1"/>
                </a:solidFill>
                <a:latin typeface="Arial" charset="0"/>
                <a:cs typeface="Arial" charset="0"/>
              </a:defRPr>
            </a:lvl4pPr>
            <a:lvl5pPr marL="2055813" indent="-227013" eaLnBrk="0" hangingPunct="0">
              <a:spcBef>
                <a:spcPct val="30000"/>
              </a:spcBef>
              <a:defRPr sz="1200">
                <a:solidFill>
                  <a:schemeClr val="tx1"/>
                </a:solidFill>
                <a:latin typeface="Arial" charset="0"/>
                <a:cs typeface="Arial" charset="0"/>
              </a:defRPr>
            </a:lvl5pPr>
            <a:lvl6pPr marL="2513013" indent="-227013" eaLnBrk="0" fontAlgn="base" hangingPunct="0">
              <a:spcBef>
                <a:spcPct val="30000"/>
              </a:spcBef>
              <a:spcAft>
                <a:spcPct val="0"/>
              </a:spcAft>
              <a:defRPr sz="1200">
                <a:solidFill>
                  <a:schemeClr val="tx1"/>
                </a:solidFill>
                <a:latin typeface="Arial" charset="0"/>
                <a:cs typeface="Arial" charset="0"/>
              </a:defRPr>
            </a:lvl6pPr>
            <a:lvl7pPr marL="2970213" indent="-227013" eaLnBrk="0" fontAlgn="base" hangingPunct="0">
              <a:spcBef>
                <a:spcPct val="30000"/>
              </a:spcBef>
              <a:spcAft>
                <a:spcPct val="0"/>
              </a:spcAft>
              <a:defRPr sz="1200">
                <a:solidFill>
                  <a:schemeClr val="tx1"/>
                </a:solidFill>
                <a:latin typeface="Arial" charset="0"/>
                <a:cs typeface="Arial" charset="0"/>
              </a:defRPr>
            </a:lvl7pPr>
            <a:lvl8pPr marL="3427413" indent="-227013" eaLnBrk="0" fontAlgn="base" hangingPunct="0">
              <a:spcBef>
                <a:spcPct val="30000"/>
              </a:spcBef>
              <a:spcAft>
                <a:spcPct val="0"/>
              </a:spcAft>
              <a:defRPr sz="1200">
                <a:solidFill>
                  <a:schemeClr val="tx1"/>
                </a:solidFill>
                <a:latin typeface="Arial" charset="0"/>
                <a:cs typeface="Arial" charset="0"/>
              </a:defRPr>
            </a:lvl8pPr>
            <a:lvl9pPr marL="3884613" indent="-227013"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3AF22AD-3CDD-499C-89AC-A6AA9A9CB83B}" type="slidenum">
              <a:rPr lang="en-US" altLang="en-US" smtClean="0">
                <a:solidFill>
                  <a:srgbClr val="000000"/>
                </a:solidFill>
                <a:latin typeface="Calibri" pitchFamily="34" charset="0"/>
              </a:rPr>
              <a:pPr eaLnBrk="1" hangingPunct="1">
                <a:spcBef>
                  <a:spcPct val="0"/>
                </a:spcBef>
              </a:pPr>
              <a:t>3</a:t>
            </a:fld>
            <a:endParaRPr lang="en-US" altLang="en-US">
              <a:solidFill>
                <a:srgbClr val="000000"/>
              </a:solidFill>
              <a:latin typeface="Calibri" pitchFamily="34" charset="0"/>
            </a:endParaRPr>
          </a:p>
        </p:txBody>
      </p:sp>
      <p:sp>
        <p:nvSpPr>
          <p:cNvPr id="45061" name="Footer Placeholder 4"/>
          <p:cNvSpPr>
            <a:spLocks noGrp="1"/>
          </p:cNvSpPr>
          <p:nvPr>
            <p:ph type="ftr" sz="quarter" idx="4"/>
          </p:nvPr>
        </p:nvSpPr>
        <p:spPr>
          <a:noFill/>
        </p:spPr>
        <p:txBody>
          <a:bodyPr/>
          <a:lstStyle>
            <a:lvl1pPr eaLnBrk="0" hangingPunct="0">
              <a:spcBef>
                <a:spcPct val="30000"/>
              </a:spcBef>
              <a:defRPr sz="1200">
                <a:solidFill>
                  <a:schemeClr val="tx1"/>
                </a:solidFill>
                <a:latin typeface="Arial" charset="0"/>
                <a:cs typeface="Arial" charset="0"/>
              </a:defRPr>
            </a:lvl1pPr>
            <a:lvl2pPr marL="741363" indent="-284163" eaLnBrk="0" hangingPunct="0">
              <a:spcBef>
                <a:spcPct val="30000"/>
              </a:spcBef>
              <a:defRPr sz="1200">
                <a:solidFill>
                  <a:schemeClr val="tx1"/>
                </a:solidFill>
                <a:latin typeface="Arial" charset="0"/>
                <a:cs typeface="Arial" charset="0"/>
              </a:defRPr>
            </a:lvl2pPr>
            <a:lvl3pPr marL="1141413" indent="-227013" eaLnBrk="0" hangingPunct="0">
              <a:spcBef>
                <a:spcPct val="30000"/>
              </a:spcBef>
              <a:defRPr sz="1200">
                <a:solidFill>
                  <a:schemeClr val="tx1"/>
                </a:solidFill>
                <a:latin typeface="Arial" charset="0"/>
                <a:cs typeface="Arial" charset="0"/>
              </a:defRPr>
            </a:lvl3pPr>
            <a:lvl4pPr marL="1598613" indent="-227013" eaLnBrk="0" hangingPunct="0">
              <a:spcBef>
                <a:spcPct val="30000"/>
              </a:spcBef>
              <a:defRPr sz="1200">
                <a:solidFill>
                  <a:schemeClr val="tx1"/>
                </a:solidFill>
                <a:latin typeface="Arial" charset="0"/>
                <a:cs typeface="Arial" charset="0"/>
              </a:defRPr>
            </a:lvl4pPr>
            <a:lvl5pPr marL="2055813" indent="-227013" eaLnBrk="0" hangingPunct="0">
              <a:spcBef>
                <a:spcPct val="30000"/>
              </a:spcBef>
              <a:defRPr sz="1200">
                <a:solidFill>
                  <a:schemeClr val="tx1"/>
                </a:solidFill>
                <a:latin typeface="Arial" charset="0"/>
                <a:cs typeface="Arial" charset="0"/>
              </a:defRPr>
            </a:lvl5pPr>
            <a:lvl6pPr marL="2513013" indent="-227013" eaLnBrk="0" fontAlgn="base" hangingPunct="0">
              <a:spcBef>
                <a:spcPct val="30000"/>
              </a:spcBef>
              <a:spcAft>
                <a:spcPct val="0"/>
              </a:spcAft>
              <a:defRPr sz="1200">
                <a:solidFill>
                  <a:schemeClr val="tx1"/>
                </a:solidFill>
                <a:latin typeface="Arial" charset="0"/>
                <a:cs typeface="Arial" charset="0"/>
              </a:defRPr>
            </a:lvl6pPr>
            <a:lvl7pPr marL="2970213" indent="-227013" eaLnBrk="0" fontAlgn="base" hangingPunct="0">
              <a:spcBef>
                <a:spcPct val="30000"/>
              </a:spcBef>
              <a:spcAft>
                <a:spcPct val="0"/>
              </a:spcAft>
              <a:defRPr sz="1200">
                <a:solidFill>
                  <a:schemeClr val="tx1"/>
                </a:solidFill>
                <a:latin typeface="Arial" charset="0"/>
                <a:cs typeface="Arial" charset="0"/>
              </a:defRPr>
            </a:lvl7pPr>
            <a:lvl8pPr marL="3427413" indent="-227013" eaLnBrk="0" fontAlgn="base" hangingPunct="0">
              <a:spcBef>
                <a:spcPct val="30000"/>
              </a:spcBef>
              <a:spcAft>
                <a:spcPct val="0"/>
              </a:spcAft>
              <a:defRPr sz="1200">
                <a:solidFill>
                  <a:schemeClr val="tx1"/>
                </a:solidFill>
                <a:latin typeface="Arial" charset="0"/>
                <a:cs typeface="Arial" charset="0"/>
              </a:defRPr>
            </a:lvl8pPr>
            <a:lvl9pPr marL="3884613" indent="-227013"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r>
              <a:rPr lang="en-US" altLang="en-US">
                <a:solidFill>
                  <a:srgbClr val="000000"/>
                </a:solidFill>
                <a:latin typeface="Calibri" pitchFamily="34" charset="0"/>
              </a:rPr>
              <a:t>Sugar Land Bible Church</a:t>
            </a:r>
          </a:p>
        </p:txBody>
      </p:sp>
      <p:sp>
        <p:nvSpPr>
          <p:cNvPr id="45062" name="Header Placeholder 1"/>
          <p:cNvSpPr>
            <a:spLocks noGrp="1"/>
          </p:cNvSpPr>
          <p:nvPr>
            <p:ph type="hdr" sz="quarter"/>
          </p:nvPr>
        </p:nvSpPr>
        <p:spPr>
          <a:noFill/>
        </p:spPr>
        <p:txBody>
          <a:bodyPr/>
          <a:lstStyle>
            <a:lvl1pPr eaLnBrk="0" hangingPunct="0">
              <a:spcBef>
                <a:spcPct val="30000"/>
              </a:spcBef>
              <a:defRPr sz="1200">
                <a:solidFill>
                  <a:schemeClr val="tx1"/>
                </a:solidFill>
                <a:latin typeface="Arial" charset="0"/>
                <a:cs typeface="Arial" charset="0"/>
              </a:defRPr>
            </a:lvl1pPr>
            <a:lvl2pPr marL="741363" indent="-284163" eaLnBrk="0" hangingPunct="0">
              <a:spcBef>
                <a:spcPct val="30000"/>
              </a:spcBef>
              <a:defRPr sz="1200">
                <a:solidFill>
                  <a:schemeClr val="tx1"/>
                </a:solidFill>
                <a:latin typeface="Arial" charset="0"/>
                <a:cs typeface="Arial" charset="0"/>
              </a:defRPr>
            </a:lvl2pPr>
            <a:lvl3pPr marL="1141413" indent="-227013" eaLnBrk="0" hangingPunct="0">
              <a:spcBef>
                <a:spcPct val="30000"/>
              </a:spcBef>
              <a:defRPr sz="1200">
                <a:solidFill>
                  <a:schemeClr val="tx1"/>
                </a:solidFill>
                <a:latin typeface="Arial" charset="0"/>
                <a:cs typeface="Arial" charset="0"/>
              </a:defRPr>
            </a:lvl3pPr>
            <a:lvl4pPr marL="1598613" indent="-227013" eaLnBrk="0" hangingPunct="0">
              <a:spcBef>
                <a:spcPct val="30000"/>
              </a:spcBef>
              <a:defRPr sz="1200">
                <a:solidFill>
                  <a:schemeClr val="tx1"/>
                </a:solidFill>
                <a:latin typeface="Arial" charset="0"/>
                <a:cs typeface="Arial" charset="0"/>
              </a:defRPr>
            </a:lvl4pPr>
            <a:lvl5pPr marL="2055813" indent="-227013" eaLnBrk="0" hangingPunct="0">
              <a:spcBef>
                <a:spcPct val="30000"/>
              </a:spcBef>
              <a:defRPr sz="1200">
                <a:solidFill>
                  <a:schemeClr val="tx1"/>
                </a:solidFill>
                <a:latin typeface="Arial" charset="0"/>
                <a:cs typeface="Arial" charset="0"/>
              </a:defRPr>
            </a:lvl5pPr>
            <a:lvl6pPr marL="2513013" indent="-227013" eaLnBrk="0" fontAlgn="base" hangingPunct="0">
              <a:spcBef>
                <a:spcPct val="30000"/>
              </a:spcBef>
              <a:spcAft>
                <a:spcPct val="0"/>
              </a:spcAft>
              <a:defRPr sz="1200">
                <a:solidFill>
                  <a:schemeClr val="tx1"/>
                </a:solidFill>
                <a:latin typeface="Arial" charset="0"/>
                <a:cs typeface="Arial" charset="0"/>
              </a:defRPr>
            </a:lvl6pPr>
            <a:lvl7pPr marL="2970213" indent="-227013" eaLnBrk="0" fontAlgn="base" hangingPunct="0">
              <a:spcBef>
                <a:spcPct val="30000"/>
              </a:spcBef>
              <a:spcAft>
                <a:spcPct val="0"/>
              </a:spcAft>
              <a:defRPr sz="1200">
                <a:solidFill>
                  <a:schemeClr val="tx1"/>
                </a:solidFill>
                <a:latin typeface="Arial" charset="0"/>
                <a:cs typeface="Arial" charset="0"/>
              </a:defRPr>
            </a:lvl7pPr>
            <a:lvl8pPr marL="3427413" indent="-227013" eaLnBrk="0" fontAlgn="base" hangingPunct="0">
              <a:spcBef>
                <a:spcPct val="30000"/>
              </a:spcBef>
              <a:spcAft>
                <a:spcPct val="0"/>
              </a:spcAft>
              <a:defRPr sz="1200">
                <a:solidFill>
                  <a:schemeClr val="tx1"/>
                </a:solidFill>
                <a:latin typeface="Arial" charset="0"/>
                <a:cs typeface="Arial" charset="0"/>
              </a:defRPr>
            </a:lvl8pPr>
            <a:lvl9pPr marL="3884613" indent="-227013"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r>
              <a:rPr lang="en-US" altLang="en-US"/>
              <a:t>Dr. Jim McGowan - Law vs. Grace: An Overview:</a:t>
            </a:r>
            <a:endParaRPr lang="en-US" altLang="en-US" dirty="0"/>
          </a:p>
        </p:txBody>
      </p:sp>
      <p:sp>
        <p:nvSpPr>
          <p:cNvPr id="45063" name="Date Placeholder 2"/>
          <p:cNvSpPr>
            <a:spLocks noGrp="1"/>
          </p:cNvSpPr>
          <p:nvPr>
            <p:ph type="dt" sz="quarter" idx="1"/>
          </p:nvPr>
        </p:nvSpPr>
        <p:spPr>
          <a:noFill/>
        </p:spPr>
        <p:txBody>
          <a:bodyPr/>
          <a:lstStyle>
            <a:lvl1pPr eaLnBrk="0" hangingPunct="0">
              <a:spcBef>
                <a:spcPct val="30000"/>
              </a:spcBef>
              <a:defRPr sz="1200">
                <a:solidFill>
                  <a:schemeClr val="tx1"/>
                </a:solidFill>
                <a:latin typeface="Arial" charset="0"/>
                <a:cs typeface="Arial" charset="0"/>
              </a:defRPr>
            </a:lvl1pPr>
            <a:lvl2pPr marL="741363" indent="-284163" eaLnBrk="0" hangingPunct="0">
              <a:spcBef>
                <a:spcPct val="30000"/>
              </a:spcBef>
              <a:defRPr sz="1200">
                <a:solidFill>
                  <a:schemeClr val="tx1"/>
                </a:solidFill>
                <a:latin typeface="Arial" charset="0"/>
                <a:cs typeface="Arial" charset="0"/>
              </a:defRPr>
            </a:lvl2pPr>
            <a:lvl3pPr marL="1141413" indent="-227013" eaLnBrk="0" hangingPunct="0">
              <a:spcBef>
                <a:spcPct val="30000"/>
              </a:spcBef>
              <a:defRPr sz="1200">
                <a:solidFill>
                  <a:schemeClr val="tx1"/>
                </a:solidFill>
                <a:latin typeface="Arial" charset="0"/>
                <a:cs typeface="Arial" charset="0"/>
              </a:defRPr>
            </a:lvl3pPr>
            <a:lvl4pPr marL="1598613" indent="-227013" eaLnBrk="0" hangingPunct="0">
              <a:spcBef>
                <a:spcPct val="30000"/>
              </a:spcBef>
              <a:defRPr sz="1200">
                <a:solidFill>
                  <a:schemeClr val="tx1"/>
                </a:solidFill>
                <a:latin typeface="Arial" charset="0"/>
                <a:cs typeface="Arial" charset="0"/>
              </a:defRPr>
            </a:lvl4pPr>
            <a:lvl5pPr marL="2055813" indent="-227013" eaLnBrk="0" hangingPunct="0">
              <a:spcBef>
                <a:spcPct val="30000"/>
              </a:spcBef>
              <a:defRPr sz="1200">
                <a:solidFill>
                  <a:schemeClr val="tx1"/>
                </a:solidFill>
                <a:latin typeface="Arial" charset="0"/>
                <a:cs typeface="Arial" charset="0"/>
              </a:defRPr>
            </a:lvl5pPr>
            <a:lvl6pPr marL="2513013" indent="-227013" eaLnBrk="0" fontAlgn="base" hangingPunct="0">
              <a:spcBef>
                <a:spcPct val="30000"/>
              </a:spcBef>
              <a:spcAft>
                <a:spcPct val="0"/>
              </a:spcAft>
              <a:defRPr sz="1200">
                <a:solidFill>
                  <a:schemeClr val="tx1"/>
                </a:solidFill>
                <a:latin typeface="Arial" charset="0"/>
                <a:cs typeface="Arial" charset="0"/>
              </a:defRPr>
            </a:lvl6pPr>
            <a:lvl7pPr marL="2970213" indent="-227013" eaLnBrk="0" fontAlgn="base" hangingPunct="0">
              <a:spcBef>
                <a:spcPct val="30000"/>
              </a:spcBef>
              <a:spcAft>
                <a:spcPct val="0"/>
              </a:spcAft>
              <a:defRPr sz="1200">
                <a:solidFill>
                  <a:schemeClr val="tx1"/>
                </a:solidFill>
                <a:latin typeface="Arial" charset="0"/>
                <a:cs typeface="Arial" charset="0"/>
              </a:defRPr>
            </a:lvl7pPr>
            <a:lvl8pPr marL="3427413" indent="-227013" eaLnBrk="0" fontAlgn="base" hangingPunct="0">
              <a:spcBef>
                <a:spcPct val="30000"/>
              </a:spcBef>
              <a:spcAft>
                <a:spcPct val="0"/>
              </a:spcAft>
              <a:defRPr sz="1200">
                <a:solidFill>
                  <a:schemeClr val="tx1"/>
                </a:solidFill>
                <a:latin typeface="Arial" charset="0"/>
                <a:cs typeface="Arial" charset="0"/>
              </a:defRPr>
            </a:lvl8pPr>
            <a:lvl9pPr marL="3884613" indent="-227013"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625D799-A7C2-45B2-AFA5-18383F02C644}" type="datetime1">
              <a:rPr lang="en-US" altLang="en-US" smtClean="0"/>
              <a:t>5/14/2016</a:t>
            </a:fld>
            <a:endParaRPr lang="en-US" altLang="en-US"/>
          </a:p>
        </p:txBody>
      </p:sp>
    </p:spTree>
    <p:extLst>
      <p:ext uri="{BB962C8B-B14F-4D97-AF65-F5344CB8AC3E}">
        <p14:creationId xmlns:p14="http://schemas.microsoft.com/office/powerpoint/2010/main" val="329978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BE99D0B-7674-40AA-959B-1179521EA9BE}" type="slidenum">
              <a:rPr lang="en-US" altLang="en-US" smtClean="0"/>
              <a:pPr eaLnBrk="1" hangingPunct="1">
                <a:spcBef>
                  <a:spcPct val="0"/>
                </a:spcBef>
              </a:pPr>
              <a:t>30</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14400" y="4343400"/>
            <a:ext cx="5029200" cy="4114800"/>
          </a:xfrm>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Arial" panose="020B0604020202020204" pitchFamily="34" charset="0"/>
              </a:rPr>
              <a:t>Distance and Intimacy</a:t>
            </a:r>
          </a:p>
          <a:p>
            <a:pPr marL="0" marR="0" algn="l">
              <a:spcBef>
                <a:spcPts val="0"/>
              </a:spcBef>
              <a:spcAft>
                <a:spcPts val="1000"/>
              </a:spcAft>
              <a:buNone/>
            </a:pPr>
            <a:r>
              <a:rPr lang="en-US" sz="1200" b="1" dirty="0">
                <a:solidFill>
                  <a:schemeClr val="tx1"/>
                </a:solidFill>
                <a:latin typeface="+mn-lt"/>
              </a:rPr>
              <a:t>Isaiah 6:5 - </a:t>
            </a:r>
            <a:r>
              <a:rPr lang="en-US" sz="1200" baseline="30000" dirty="0">
                <a:solidFill>
                  <a:schemeClr val="tx1"/>
                </a:solidFill>
                <a:latin typeface="+mn-lt"/>
              </a:rPr>
              <a:t>5</a:t>
            </a:r>
            <a:r>
              <a:rPr lang="en-US" sz="1200" dirty="0">
                <a:solidFill>
                  <a:schemeClr val="tx1"/>
                </a:solidFill>
                <a:latin typeface="+mn-lt"/>
              </a:rPr>
              <a:t> </a:t>
            </a:r>
            <a:r>
              <a:rPr lang="en-US" sz="1200" b="1" dirty="0">
                <a:solidFill>
                  <a:schemeClr val="tx1"/>
                </a:solidFill>
                <a:latin typeface="+mn-lt"/>
              </a:rPr>
              <a:t>Then I said, “Woe is me, for I am ruined! Because I am a man of unclean lips, And I live among a people of unclean lips; </a:t>
            </a:r>
            <a:r>
              <a:rPr lang="en-US" sz="1200" dirty="0">
                <a:solidFill>
                  <a:schemeClr val="tx1"/>
                </a:solidFill>
                <a:latin typeface="+mn-lt"/>
              </a:rPr>
              <a:t>For my eyes have seen the King, the </a:t>
            </a:r>
            <a:r>
              <a:rPr lang="en-US" sz="1200" cap="small" dirty="0">
                <a:solidFill>
                  <a:schemeClr val="tx1"/>
                </a:solidFill>
                <a:latin typeface="+mn-lt"/>
              </a:rPr>
              <a:t>Lord</a:t>
            </a:r>
            <a:r>
              <a:rPr lang="en-US" sz="1200" dirty="0">
                <a:solidFill>
                  <a:schemeClr val="tx1"/>
                </a:solidFill>
                <a:latin typeface="+mn-lt"/>
              </a:rPr>
              <a:t> of hosts.” (NASB95) </a:t>
            </a:r>
            <a:endParaRPr lang="en-US" sz="1200" dirty="0">
              <a:solidFill>
                <a:schemeClr val="tx1"/>
              </a:solidFill>
              <a:effectLst/>
              <a:latin typeface="+mn-l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latin typeface="+mn-lt"/>
              </a:rPr>
              <a:t>NEXT SLIDE</a:t>
            </a:r>
          </a:p>
        </p:txBody>
      </p:sp>
      <p:sp>
        <p:nvSpPr>
          <p:cNvPr id="2" name="Date Placeholder 1"/>
          <p:cNvSpPr>
            <a:spLocks noGrp="1"/>
          </p:cNvSpPr>
          <p:nvPr>
            <p:ph type="dt" idx="10"/>
          </p:nvPr>
        </p:nvSpPr>
        <p:spPr/>
        <p:txBody>
          <a:bodyPr/>
          <a:lstStyle/>
          <a:p>
            <a:pPr>
              <a:defRPr/>
            </a:pPr>
            <a:fld id="{E265A965-8D56-449D-A119-24D1EF9033E3}"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3624602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p:spPr>
        <p:txBody>
          <a:bodyPr/>
          <a:lstStyle/>
          <a:p>
            <a:r>
              <a:rPr lang="en-US" sz="1200" b="1" kern="1200" dirty="0">
                <a:solidFill>
                  <a:schemeClr val="tx1"/>
                </a:solidFill>
                <a:effectLst/>
                <a:latin typeface="+mn-lt"/>
                <a:ea typeface="+mn-ea"/>
                <a:cs typeface="Arial" panose="020B0604020202020204" pitchFamily="34" charset="0"/>
              </a:rPr>
              <a:t>Distance and Intimacy</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solidFill>
                  <a:schemeClr val="tx1"/>
                </a:solidFill>
                <a:latin typeface="+mn-lt"/>
              </a:rPr>
              <a:t>NEXT SLIDE</a:t>
            </a:r>
          </a:p>
          <a:p>
            <a:endParaRPr lang="en-US" sz="1200" b="1" kern="1200" dirty="0">
              <a:solidFill>
                <a:schemeClr val="tx1"/>
              </a:solidFill>
              <a:effectLst/>
              <a:latin typeface="+mn-lt"/>
              <a:ea typeface="+mn-ea"/>
              <a:cs typeface="Arial" panose="020B0604020202020204" pitchFamily="34" charset="0"/>
            </a:endParaRPr>
          </a:p>
        </p:txBody>
      </p:sp>
      <p:sp>
        <p:nvSpPr>
          <p:cNvPr id="6554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1665E4F-421F-433F-8171-91A9806629BD}" type="slidenum">
              <a:rPr lang="en-US" altLang="en-US" smtClean="0"/>
              <a:pPr eaLnBrk="1" hangingPunct="1">
                <a:spcBef>
                  <a:spcPct val="0"/>
                </a:spcBef>
              </a:pPr>
              <a:t>31</a:t>
            </a:fld>
            <a:endParaRPr lang="en-US" altLang="en-US"/>
          </a:p>
        </p:txBody>
      </p:sp>
      <p:sp>
        <p:nvSpPr>
          <p:cNvPr id="2" name="Date Placeholder 1"/>
          <p:cNvSpPr>
            <a:spLocks noGrp="1"/>
          </p:cNvSpPr>
          <p:nvPr>
            <p:ph type="dt" idx="10"/>
          </p:nvPr>
        </p:nvSpPr>
        <p:spPr/>
        <p:txBody>
          <a:bodyPr/>
          <a:lstStyle/>
          <a:p>
            <a:pPr>
              <a:defRPr/>
            </a:pPr>
            <a:fld id="{D88AC760-76FA-454E-B48E-77AAA364E473}"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21911899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BE99D0B-7674-40AA-959B-1179521EA9BE}" type="slidenum">
              <a:rPr lang="en-US" altLang="en-US" smtClean="0"/>
              <a:pPr eaLnBrk="1" hangingPunct="1">
                <a:spcBef>
                  <a:spcPct val="0"/>
                </a:spcBef>
              </a:pPr>
              <a:t>32</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14400" y="4343400"/>
            <a:ext cx="5029200" cy="4114800"/>
          </a:xfrm>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Arial" panose="020B0604020202020204" pitchFamily="34" charset="0"/>
              </a:rPr>
              <a:t>Distance and Intimacy</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solidFill>
                  <a:schemeClr val="tx1"/>
                </a:solidFill>
                <a:latin typeface="+mn-lt"/>
              </a:rPr>
              <a:t>But under grace we have access to God</a:t>
            </a:r>
            <a:r>
              <a:rPr lang="en-US" altLang="en-US" sz="1200" dirty="0">
                <a:solidFill>
                  <a:schemeClr val="tx1"/>
                </a:solidFill>
                <a:latin typeface="+mn-lt"/>
              </a:rPr>
              <a:t>, are called to draw near to Him, and to know Christ deeply and intimately (Eph. 2:18; 3:11-12).</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latin typeface="+mn-lt"/>
              </a:rPr>
              <a:t>NEXT SLIDE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dirty="0">
              <a:solidFill>
                <a:schemeClr val="tx1"/>
              </a:solidFill>
              <a:latin typeface="+mn-lt"/>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dirty="0">
              <a:solidFill>
                <a:schemeClr val="tx1"/>
              </a:solidFill>
              <a:latin typeface="+mn-lt"/>
            </a:endParaRPr>
          </a:p>
          <a:p>
            <a:pPr eaLnBrk="1" hangingPunct="1"/>
            <a:endParaRPr lang="en-US" altLang="en-US" dirty="0">
              <a:solidFill>
                <a:schemeClr val="tx1"/>
              </a:solidFill>
              <a:latin typeface="+mn-lt"/>
            </a:endParaRPr>
          </a:p>
        </p:txBody>
      </p:sp>
      <p:sp>
        <p:nvSpPr>
          <p:cNvPr id="2" name="Date Placeholder 1"/>
          <p:cNvSpPr>
            <a:spLocks noGrp="1"/>
          </p:cNvSpPr>
          <p:nvPr>
            <p:ph type="dt" idx="10"/>
          </p:nvPr>
        </p:nvSpPr>
        <p:spPr/>
        <p:txBody>
          <a:bodyPr/>
          <a:lstStyle/>
          <a:p>
            <a:pPr>
              <a:defRPr/>
            </a:pPr>
            <a:fld id="{D3B345EF-C356-4CB4-8822-82AFF29A838F}"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2318847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cs typeface="Arial" panose="020B0604020202020204" pitchFamily="34" charset="0"/>
              </a:rPr>
              <a:t>Access in Ephesians 2:18 &amp; 3:11-12</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aseline="30000" dirty="0">
                <a:solidFill>
                  <a:schemeClr val="tx1"/>
                </a:solidFill>
                <a:latin typeface="+mn-lt"/>
              </a:rPr>
              <a:t>2:18</a:t>
            </a:r>
            <a:r>
              <a:rPr lang="en-US" altLang="en-US" sz="1200" dirty="0">
                <a:solidFill>
                  <a:schemeClr val="tx1"/>
                </a:solidFill>
                <a:latin typeface="+mn-lt"/>
              </a:rPr>
              <a:t> …for through Him [Christ] </a:t>
            </a:r>
            <a:r>
              <a:rPr lang="en-US" altLang="en-US" sz="1200" b="1" dirty="0">
                <a:solidFill>
                  <a:schemeClr val="tx1"/>
                </a:solidFill>
                <a:latin typeface="+mn-lt"/>
              </a:rPr>
              <a:t>we both have our access </a:t>
            </a:r>
            <a:r>
              <a:rPr lang="en-US" altLang="en-US" sz="1200" dirty="0">
                <a:solidFill>
                  <a:schemeClr val="tx1"/>
                </a:solidFill>
                <a:latin typeface="+mn-lt"/>
              </a:rPr>
              <a:t>in one Spirit to the Father…</a:t>
            </a:r>
            <a:r>
              <a:rPr lang="en-US" altLang="en-US" sz="1200" baseline="30000" dirty="0">
                <a:solidFill>
                  <a:schemeClr val="tx1"/>
                </a:solidFill>
                <a:latin typeface="+mn-lt"/>
              </a:rPr>
              <a:t>3:11</a:t>
            </a:r>
            <a:r>
              <a:rPr lang="en-US" altLang="en-US" sz="1200" dirty="0">
                <a:solidFill>
                  <a:schemeClr val="tx1"/>
                </a:solidFill>
                <a:latin typeface="+mn-lt"/>
              </a:rPr>
              <a:t>…Christ Jesus our Lord, </a:t>
            </a:r>
            <a:r>
              <a:rPr lang="en-US" altLang="en-US" sz="1200" baseline="30000" dirty="0">
                <a:solidFill>
                  <a:schemeClr val="tx1"/>
                </a:solidFill>
                <a:latin typeface="+mn-lt"/>
              </a:rPr>
              <a:t>12</a:t>
            </a:r>
            <a:r>
              <a:rPr lang="en-US" altLang="en-US" sz="1200" dirty="0">
                <a:solidFill>
                  <a:schemeClr val="tx1"/>
                </a:solidFill>
                <a:latin typeface="+mn-lt"/>
              </a:rPr>
              <a:t> in whom </a:t>
            </a:r>
            <a:r>
              <a:rPr lang="en-US" altLang="en-US" sz="1200" b="1" dirty="0">
                <a:solidFill>
                  <a:schemeClr val="tx1"/>
                </a:solidFill>
                <a:latin typeface="+mn-lt"/>
              </a:rPr>
              <a:t>we have boldness and confident access</a:t>
            </a:r>
            <a:r>
              <a:rPr lang="en-US" altLang="en-US" sz="1200" dirty="0">
                <a:solidFill>
                  <a:schemeClr val="tx1"/>
                </a:solidFill>
                <a:latin typeface="+mn-lt"/>
              </a:rPr>
              <a:t> through faith in Him.</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a:solidFill>
                  <a:schemeClr val="tx1"/>
                </a:solidFill>
                <a:latin typeface="+mn-lt"/>
              </a:rPr>
              <a:t>Come Near and Stay Near!!!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solidFill>
                  <a:schemeClr val="tx1"/>
                </a:solidFill>
                <a:latin typeface="+mn-lt"/>
              </a:rPr>
              <a:t>NEXT SLIDE</a:t>
            </a:r>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33</a:t>
            </a:fld>
            <a:endParaRPr lang="en-US"/>
          </a:p>
        </p:txBody>
      </p:sp>
      <p:sp>
        <p:nvSpPr>
          <p:cNvPr id="5" name="Date Placeholder 4"/>
          <p:cNvSpPr>
            <a:spLocks noGrp="1"/>
          </p:cNvSpPr>
          <p:nvPr>
            <p:ph type="dt" idx="11"/>
          </p:nvPr>
        </p:nvSpPr>
        <p:spPr/>
        <p:txBody>
          <a:bodyPr/>
          <a:lstStyle/>
          <a:p>
            <a:pPr>
              <a:defRPr/>
            </a:pPr>
            <a:fld id="{4D15899D-4246-4F81-B471-B87B16B4BD2C}" type="datetime1">
              <a:rPr lang="en-US" smtClean="0"/>
              <a:t>5/14/2016</a:t>
            </a:fld>
            <a:endParaRPr lang="en-US"/>
          </a:p>
        </p:txBody>
      </p:sp>
      <p:sp>
        <p:nvSpPr>
          <p:cNvPr id="6" name="Header Placeholder 5"/>
          <p:cNvSpPr>
            <a:spLocks noGrp="1"/>
          </p:cNvSpPr>
          <p:nvPr>
            <p:ph type="hdr" sz="quarter" idx="12"/>
          </p:nvPr>
        </p:nvSpPr>
        <p:spPr/>
        <p:txBody>
          <a:bodyPr/>
          <a:lstStyle/>
          <a:p>
            <a:pPr>
              <a:defRPr/>
            </a:pPr>
            <a:r>
              <a:rPr lang="en-US"/>
              <a:t>Dr. Jim McGowan - Law vs. Grace: An Overview:</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665846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b="1" kern="1200" dirty="0">
                <a:solidFill>
                  <a:schemeClr val="tx1"/>
                </a:solidFill>
                <a:latin typeface="+mn-lt"/>
                <a:ea typeface="+mn-ea"/>
                <a:cs typeface="Arial" panose="020B0604020202020204" pitchFamily="34" charset="0"/>
              </a:rPr>
              <a:t>Access in </a:t>
            </a:r>
            <a:r>
              <a:rPr lang="en-US" sz="1200" b="1" dirty="0">
                <a:solidFill>
                  <a:schemeClr val="tx1"/>
                </a:solidFill>
                <a:latin typeface="+mn-lt"/>
              </a:rPr>
              <a:t>Hebrews 4:15–16</a:t>
            </a:r>
          </a:p>
          <a:p>
            <a:pPr marL="0" indent="0" algn="just">
              <a:buNone/>
            </a:pPr>
            <a:r>
              <a:rPr lang="en-US" sz="1200" baseline="30000" dirty="0">
                <a:solidFill>
                  <a:schemeClr val="tx1"/>
                </a:solidFill>
                <a:latin typeface="+mn-lt"/>
              </a:rPr>
              <a:t>15</a:t>
            </a:r>
            <a:r>
              <a:rPr lang="en-US" sz="1200" dirty="0">
                <a:solidFill>
                  <a:schemeClr val="tx1"/>
                </a:solidFill>
                <a:latin typeface="+mn-lt"/>
              </a:rPr>
              <a:t> For we do not have a high priest who cannot sympathize with our weaknesses, but One who has been tempted in all things as </a:t>
            </a:r>
            <a:r>
              <a:rPr lang="en-US" sz="1200" i="1" dirty="0">
                <a:solidFill>
                  <a:schemeClr val="tx1"/>
                </a:solidFill>
                <a:latin typeface="+mn-lt"/>
              </a:rPr>
              <a:t>we are, yet </a:t>
            </a:r>
            <a:r>
              <a:rPr lang="en-US" sz="1200" dirty="0">
                <a:solidFill>
                  <a:schemeClr val="tx1"/>
                </a:solidFill>
                <a:latin typeface="+mn-lt"/>
              </a:rPr>
              <a:t>without sin.</a:t>
            </a:r>
            <a:r>
              <a:rPr lang="en-US" sz="1200" baseline="30000" dirty="0">
                <a:solidFill>
                  <a:schemeClr val="tx1"/>
                </a:solidFill>
                <a:latin typeface="+mn-lt"/>
              </a:rPr>
              <a:t>16</a:t>
            </a:r>
            <a:r>
              <a:rPr lang="en-US" sz="1200" dirty="0">
                <a:solidFill>
                  <a:schemeClr val="tx1"/>
                </a:solidFill>
                <a:latin typeface="+mn-lt"/>
              </a:rPr>
              <a:t> </a:t>
            </a:r>
            <a:r>
              <a:rPr lang="en-US" sz="1200" b="1" dirty="0">
                <a:solidFill>
                  <a:schemeClr val="tx1"/>
                </a:solidFill>
                <a:latin typeface="+mn-lt"/>
              </a:rPr>
              <a:t>Let us therefore </a:t>
            </a:r>
            <a:r>
              <a:rPr lang="en-US" sz="1200" b="1" u="sng" dirty="0">
                <a:solidFill>
                  <a:schemeClr val="tx1"/>
                </a:solidFill>
                <a:latin typeface="+mn-lt"/>
              </a:rPr>
              <a:t>draw near</a:t>
            </a:r>
            <a:r>
              <a:rPr lang="en-US" sz="1200" b="1" dirty="0">
                <a:solidFill>
                  <a:schemeClr val="tx1"/>
                </a:solidFill>
                <a:latin typeface="+mn-lt"/>
              </a:rPr>
              <a:t> with confidence to the throne of grace</a:t>
            </a:r>
            <a:r>
              <a:rPr lang="en-US" sz="1200" dirty="0">
                <a:solidFill>
                  <a:schemeClr val="tx1"/>
                </a:solidFill>
                <a:latin typeface="+mn-lt"/>
              </a:rPr>
              <a:t>, that we may receive mercy and may find grace to help in time of need. (NASB)</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solidFill>
                  <a:schemeClr val="tx1"/>
                </a:solidFill>
                <a:latin typeface="+mn-lt"/>
              </a:rPr>
              <a:t>NEXT SLIDE</a:t>
            </a:r>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34</a:t>
            </a:fld>
            <a:endParaRPr lang="en-US"/>
          </a:p>
        </p:txBody>
      </p:sp>
      <p:sp>
        <p:nvSpPr>
          <p:cNvPr id="5" name="Date Placeholder 4"/>
          <p:cNvSpPr>
            <a:spLocks noGrp="1"/>
          </p:cNvSpPr>
          <p:nvPr>
            <p:ph type="dt" idx="11"/>
          </p:nvPr>
        </p:nvSpPr>
        <p:spPr/>
        <p:txBody>
          <a:bodyPr/>
          <a:lstStyle/>
          <a:p>
            <a:pPr>
              <a:defRPr/>
            </a:pPr>
            <a:fld id="{E35FD6A1-A198-4F61-94AC-59E69B87BAA7}" type="datetime1">
              <a:rPr lang="en-US" smtClean="0"/>
              <a:t>5/14/2016</a:t>
            </a:fld>
            <a:endParaRPr lang="en-US"/>
          </a:p>
        </p:txBody>
      </p:sp>
      <p:sp>
        <p:nvSpPr>
          <p:cNvPr id="6" name="Header Placeholder 5"/>
          <p:cNvSpPr>
            <a:spLocks noGrp="1"/>
          </p:cNvSpPr>
          <p:nvPr>
            <p:ph type="hdr" sz="quarter" idx="12"/>
          </p:nvPr>
        </p:nvSpPr>
        <p:spPr/>
        <p:txBody>
          <a:bodyPr/>
          <a:lstStyle/>
          <a:p>
            <a:pPr>
              <a:defRPr/>
            </a:pPr>
            <a:r>
              <a:rPr lang="en-US"/>
              <a:t>Dr. Jim McGowan - Law vs. Grace: An Overview:</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4024336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A1438AB-291F-43DF-90DE-E6B61CBC9B5C}" type="slidenum">
              <a:rPr lang="en-US" altLang="en-US" smtClean="0"/>
              <a:pPr eaLnBrk="1" hangingPunct="1">
                <a:spcBef>
                  <a:spcPct val="0"/>
                </a:spcBef>
              </a:pPr>
              <a:t>35</a:t>
            </a:fld>
            <a:endParaRPr lang="en-US" alt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p:spPr>
        <p:txBody>
          <a:bodyPr/>
          <a:lstStyle/>
          <a:p>
            <a:pPr eaLnBrk="1" hangingPunct="1"/>
            <a:r>
              <a:rPr lang="en-US" sz="1200" b="1" kern="1200" dirty="0">
                <a:solidFill>
                  <a:schemeClr val="tx1"/>
                </a:solidFill>
                <a:effectLst/>
                <a:latin typeface="+mn-lt"/>
                <a:ea typeface="+mn-ea"/>
                <a:cs typeface="Arial" panose="020B0604020202020204" pitchFamily="34" charset="0"/>
              </a:rPr>
              <a:t>C. The Law Looks Ahead to Grace </a:t>
            </a:r>
            <a:endParaRPr lang="en-US" altLang="en-US" dirty="0">
              <a:solidFill>
                <a:schemeClr val="tx1"/>
              </a:solidFill>
              <a:latin typeface="+mn-l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solidFill>
                  <a:schemeClr val="tx1"/>
                </a:solidFill>
                <a:latin typeface="+mn-lt"/>
              </a:rPr>
              <a:t>Moses recorded the things that happened to the Israelites </a:t>
            </a:r>
            <a:r>
              <a:rPr lang="en-US" altLang="en-US" b="1" dirty="0">
                <a:solidFill>
                  <a:schemeClr val="tx1"/>
                </a:solidFill>
                <a:latin typeface="+mn-lt"/>
              </a:rPr>
              <a:t>for our benefit and for our instruction</a:t>
            </a:r>
            <a:r>
              <a:rPr lang="en-US" altLang="en-US" dirty="0">
                <a:solidFill>
                  <a:schemeClr val="tx1"/>
                </a:solidFill>
                <a:latin typeface="+mn-lt"/>
              </a:rPr>
              <a:t> (Rom. 15:4; 1 Cor. 10:11).</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latin typeface="+mn-lt"/>
              </a:rPr>
              <a:t>NEXT SLIDE</a:t>
            </a:r>
          </a:p>
        </p:txBody>
      </p:sp>
      <p:sp>
        <p:nvSpPr>
          <p:cNvPr id="2" name="Date Placeholder 1"/>
          <p:cNvSpPr>
            <a:spLocks noGrp="1"/>
          </p:cNvSpPr>
          <p:nvPr>
            <p:ph type="dt" idx="10"/>
          </p:nvPr>
        </p:nvSpPr>
        <p:spPr/>
        <p:txBody>
          <a:bodyPr/>
          <a:lstStyle/>
          <a:p>
            <a:pPr>
              <a:defRPr/>
            </a:pPr>
            <a:fld id="{8B304099-C97C-4C15-A70A-12F244C7A7B4}"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11400514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A1438AB-291F-43DF-90DE-E6B61CBC9B5C}" type="slidenum">
              <a:rPr lang="en-US" altLang="en-US" smtClean="0"/>
              <a:pPr eaLnBrk="1" hangingPunct="1">
                <a:spcBef>
                  <a:spcPct val="0"/>
                </a:spcBef>
              </a:pPr>
              <a:t>36</a:t>
            </a:fld>
            <a:endParaRPr lang="en-US" alt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p:spPr>
        <p:txBody>
          <a:bodyPr/>
          <a:lstStyle/>
          <a:p>
            <a:pPr eaLnBrk="1" hangingPunct="1"/>
            <a:r>
              <a:rPr lang="en-US" sz="1200" b="1" kern="1200" dirty="0">
                <a:solidFill>
                  <a:schemeClr val="tx1"/>
                </a:solidFill>
                <a:effectLst/>
                <a:latin typeface="+mn-lt"/>
                <a:ea typeface="+mn-ea"/>
                <a:cs typeface="Arial" panose="020B0604020202020204" pitchFamily="34" charset="0"/>
              </a:rPr>
              <a:t>C. The Law Looks Ahead to Grace </a:t>
            </a:r>
            <a:endParaRPr lang="en-US" altLang="en-US" dirty="0">
              <a:solidFill>
                <a:schemeClr val="tx1"/>
              </a:solidFill>
              <a:latin typeface="+mn-lt"/>
            </a:endParaRPr>
          </a:p>
          <a:p>
            <a:pPr marL="0" indent="0" algn="l">
              <a:buNone/>
            </a:pPr>
            <a:r>
              <a:rPr lang="en-US" b="1" dirty="0">
                <a:solidFill>
                  <a:schemeClr val="tx1"/>
                </a:solidFill>
                <a:latin typeface="+mn-lt"/>
              </a:rPr>
              <a:t>Romans 15:4 - </a:t>
            </a:r>
            <a:r>
              <a:rPr lang="en-US" baseline="30000" dirty="0">
                <a:solidFill>
                  <a:schemeClr val="tx1"/>
                </a:solidFill>
                <a:latin typeface="+mn-lt"/>
              </a:rPr>
              <a:t>4</a:t>
            </a:r>
            <a:r>
              <a:rPr lang="en-US" dirty="0">
                <a:solidFill>
                  <a:schemeClr val="tx1"/>
                </a:solidFill>
                <a:latin typeface="+mn-lt"/>
              </a:rPr>
              <a:t> For whatever was written in earlier times was written for </a:t>
            </a:r>
            <a:r>
              <a:rPr lang="en-US" b="1" dirty="0">
                <a:solidFill>
                  <a:schemeClr val="tx1"/>
                </a:solidFill>
                <a:latin typeface="+mn-lt"/>
              </a:rPr>
              <a:t>our instruction</a:t>
            </a:r>
            <a:r>
              <a:rPr lang="en-US" dirty="0">
                <a:solidFill>
                  <a:schemeClr val="tx1"/>
                </a:solidFill>
                <a:latin typeface="+mn-lt"/>
              </a:rPr>
              <a:t>, that through perseverance and the encouragement of the Scriptures we might have hope. </a:t>
            </a:r>
          </a:p>
          <a:p>
            <a:pPr marL="0" indent="0" algn="l">
              <a:buNone/>
            </a:pPr>
            <a:endParaRPr lang="en-US" dirty="0">
              <a:solidFill>
                <a:schemeClr val="tx1"/>
              </a:solidFill>
              <a:latin typeface="+mn-lt"/>
            </a:endParaRPr>
          </a:p>
          <a:p>
            <a:pPr marL="0" marR="0" algn="l">
              <a:spcBef>
                <a:spcPts val="0"/>
              </a:spcBef>
              <a:spcAft>
                <a:spcPts val="1000"/>
              </a:spcAft>
            </a:pPr>
            <a:r>
              <a:rPr lang="en-US" sz="1200" b="1" dirty="0">
                <a:solidFill>
                  <a:schemeClr val="tx1"/>
                </a:solidFill>
                <a:latin typeface="+mn-lt"/>
              </a:rPr>
              <a:t>1 Corinthians 10:11 - </a:t>
            </a:r>
            <a:r>
              <a:rPr lang="en-US" sz="1200" baseline="30000" dirty="0">
                <a:solidFill>
                  <a:schemeClr val="tx1"/>
                </a:solidFill>
                <a:latin typeface="+mn-lt"/>
              </a:rPr>
              <a:t>11</a:t>
            </a:r>
            <a:r>
              <a:rPr lang="en-US" sz="1200" dirty="0">
                <a:solidFill>
                  <a:schemeClr val="tx1"/>
                </a:solidFill>
                <a:latin typeface="+mn-lt"/>
              </a:rPr>
              <a:t> Now these things happened to them as an example, and they were written for </a:t>
            </a:r>
            <a:r>
              <a:rPr lang="en-US" sz="1200" b="1" dirty="0">
                <a:solidFill>
                  <a:schemeClr val="tx1"/>
                </a:solidFill>
                <a:latin typeface="+mn-lt"/>
              </a:rPr>
              <a:t>our instruction</a:t>
            </a:r>
            <a:r>
              <a:rPr lang="en-US" sz="1200" dirty="0">
                <a:solidFill>
                  <a:schemeClr val="tx1"/>
                </a:solidFill>
                <a:latin typeface="+mn-lt"/>
              </a:rPr>
              <a:t>, upon whom the ends of the ages have come. </a:t>
            </a:r>
            <a:endParaRPr lang="en-US" sz="1200" dirty="0">
              <a:solidFill>
                <a:schemeClr val="tx1"/>
              </a:solidFill>
              <a:effectLst/>
              <a:latin typeface="+mn-l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latin typeface="+mn-lt"/>
              </a:rPr>
              <a:t>NEXT SLIDE</a:t>
            </a:r>
          </a:p>
        </p:txBody>
      </p:sp>
      <p:sp>
        <p:nvSpPr>
          <p:cNvPr id="2" name="Date Placeholder 1"/>
          <p:cNvSpPr>
            <a:spLocks noGrp="1"/>
          </p:cNvSpPr>
          <p:nvPr>
            <p:ph type="dt" idx="10"/>
          </p:nvPr>
        </p:nvSpPr>
        <p:spPr/>
        <p:txBody>
          <a:bodyPr/>
          <a:lstStyle/>
          <a:p>
            <a:pPr>
              <a:defRPr/>
            </a:pPr>
            <a:fld id="{B88075D9-4E6B-4AE1-9D46-18CE8BF4AB97}"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509466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7FEE715-5A33-4D91-9F67-C31665B07AA4}" type="slidenum">
              <a:rPr lang="en-US" altLang="en-US" smtClean="0"/>
              <a:pPr eaLnBrk="1" hangingPunct="1">
                <a:spcBef>
                  <a:spcPct val="0"/>
                </a:spcBef>
              </a:pPr>
              <a:t>37</a:t>
            </a:fld>
            <a:endParaRPr lang="en-US" alt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914400" y="4343400"/>
            <a:ext cx="5029200" cy="4114800"/>
          </a:xfrm>
          <a:noFill/>
        </p:spPr>
        <p:txBody>
          <a:bodyPr/>
          <a:lstStyle/>
          <a:p>
            <a:pPr eaLnBrk="1" hangingPunct="1"/>
            <a:r>
              <a:rPr lang="en-US" sz="1200" b="1" kern="1200" dirty="0">
                <a:solidFill>
                  <a:schemeClr val="tx1"/>
                </a:solidFill>
                <a:effectLst/>
                <a:latin typeface="+mn-lt"/>
                <a:ea typeface="+mn-ea"/>
                <a:cs typeface="Arial" panose="020B0604020202020204" pitchFamily="34" charset="0"/>
              </a:rPr>
              <a:t>The Law Looks Ahead to Grace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solidFill>
                  <a:schemeClr val="tx1"/>
                </a:solidFill>
                <a:latin typeface="+mn-lt"/>
              </a:rPr>
              <a:t>And among those benefits and things written for our  instruction is that the Law points to who Christ is and what He did for us.  </a:t>
            </a:r>
          </a:p>
          <a:p>
            <a:pPr marL="171450" indent="-171450" eaLnBrk="1" hangingPunct="1">
              <a:buFont typeface="Arial" panose="020B0604020202020204" pitchFamily="34" charset="0"/>
              <a:buChar char="•"/>
            </a:pPr>
            <a:r>
              <a:rPr lang="en-US" altLang="en-US" dirty="0">
                <a:solidFill>
                  <a:schemeClr val="tx1"/>
                </a:solidFill>
                <a:latin typeface="+mn-lt"/>
              </a:rPr>
              <a:t>Christ our Passover</a:t>
            </a:r>
            <a:r>
              <a:rPr lang="en-US" altLang="en-US" baseline="0" dirty="0">
                <a:solidFill>
                  <a:schemeClr val="tx1"/>
                </a:solidFill>
                <a:latin typeface="+mn-lt"/>
              </a:rPr>
              <a:t> - 1 Cor. 5:7</a:t>
            </a:r>
            <a:endParaRPr lang="en-US" altLang="en-US" dirty="0">
              <a:solidFill>
                <a:schemeClr val="tx1"/>
              </a:solidFill>
              <a:latin typeface="+mn-lt"/>
            </a:endParaRPr>
          </a:p>
          <a:p>
            <a:pPr marL="171450" indent="-171450" eaLnBrk="1" hangingPunct="1">
              <a:buFont typeface="Arial" panose="020B0604020202020204" pitchFamily="34" charset="0"/>
              <a:buChar char="•"/>
            </a:pPr>
            <a:r>
              <a:rPr lang="en-US" altLang="en-US" dirty="0">
                <a:solidFill>
                  <a:schemeClr val="tx1"/>
                </a:solidFill>
                <a:latin typeface="+mn-lt"/>
              </a:rPr>
              <a:t>Christ</a:t>
            </a:r>
            <a:r>
              <a:rPr lang="en-US" altLang="en-US" baseline="0" dirty="0">
                <a:solidFill>
                  <a:schemeClr val="tx1"/>
                </a:solidFill>
                <a:latin typeface="+mn-lt"/>
              </a:rPr>
              <a:t> the Lamb of God.  </a:t>
            </a:r>
            <a:r>
              <a:rPr lang="en-US" altLang="en-US" dirty="0">
                <a:solidFill>
                  <a:schemeClr val="tx1"/>
                </a:solidFill>
                <a:latin typeface="+mn-lt"/>
              </a:rPr>
              <a:t>John 1 – John the Baptist…Behold the Lamb!</a:t>
            </a:r>
          </a:p>
          <a:p>
            <a:pPr marL="171450" indent="-171450" eaLnBrk="1" hangingPunct="1">
              <a:buFont typeface="Arial" panose="020B0604020202020204" pitchFamily="34" charset="0"/>
              <a:buChar char="•"/>
            </a:pPr>
            <a:r>
              <a:rPr lang="en-US" altLang="en-US" dirty="0">
                <a:solidFill>
                  <a:schemeClr val="tx1"/>
                </a:solidFill>
                <a:latin typeface="+mn-lt"/>
              </a:rPr>
              <a:t>Christ is the Rock</a:t>
            </a:r>
            <a:r>
              <a:rPr lang="en-US" altLang="en-US" baseline="0" dirty="0">
                <a:solidFill>
                  <a:schemeClr val="tx1"/>
                </a:solidFill>
                <a:latin typeface="+mn-lt"/>
              </a:rPr>
              <a:t> Who provides Spiritual drink – 1 Cor. 10</a:t>
            </a:r>
            <a:endParaRPr lang="en-US" altLang="en-US" dirty="0">
              <a:solidFill>
                <a:schemeClr val="tx1"/>
              </a:solidFill>
              <a:latin typeface="+mn-lt"/>
            </a:endParaRPr>
          </a:p>
          <a:p>
            <a:pPr eaLnBrk="1" hangingPunct="1"/>
            <a:endParaRPr lang="en-US" altLang="en-US" dirty="0">
              <a:solidFill>
                <a:schemeClr val="tx1"/>
              </a:solidFill>
              <a:latin typeface="+mn-l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solidFill>
                  <a:schemeClr val="tx1"/>
                </a:solidFill>
                <a:latin typeface="+mn-lt"/>
              </a:rPr>
              <a:t>Grace also looks back on the Law.</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dirty="0">
                <a:solidFill>
                  <a:schemeClr val="tx1"/>
                </a:solidFill>
                <a:latin typeface="+mn-lt"/>
              </a:rPr>
              <a:t>Christ</a:t>
            </a:r>
            <a:r>
              <a:rPr lang="en-US" altLang="en-US" baseline="0" dirty="0">
                <a:solidFill>
                  <a:schemeClr val="tx1"/>
                </a:solidFill>
                <a:latin typeface="+mn-lt"/>
              </a:rPr>
              <a:t> the Lamb of God! - John 1:29; 36</a:t>
            </a:r>
            <a:endParaRPr lang="en-US" altLang="en-US" dirty="0">
              <a:solidFill>
                <a:schemeClr val="tx1"/>
              </a:solidFill>
              <a:latin typeface="+mn-lt"/>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dirty="0">
                <a:solidFill>
                  <a:schemeClr val="tx1"/>
                </a:solidFill>
                <a:latin typeface="+mn-lt"/>
              </a:rPr>
              <a:t>Christ our Passover! - 1 Corinthians 5:7</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dirty="0">
                <a:solidFill>
                  <a:schemeClr val="tx1"/>
                </a:solidFill>
                <a:latin typeface="+mn-lt"/>
              </a:rPr>
              <a:t>Christ the Giver of Living Water! - John 4:7–14</a:t>
            </a:r>
          </a:p>
        </p:txBody>
      </p:sp>
      <p:sp>
        <p:nvSpPr>
          <p:cNvPr id="2" name="Date Placeholder 1"/>
          <p:cNvSpPr>
            <a:spLocks noGrp="1"/>
          </p:cNvSpPr>
          <p:nvPr>
            <p:ph type="dt" idx="10"/>
          </p:nvPr>
        </p:nvSpPr>
        <p:spPr/>
        <p:txBody>
          <a:bodyPr/>
          <a:lstStyle/>
          <a:p>
            <a:pPr>
              <a:defRPr/>
            </a:pPr>
            <a:fld id="{C88B8A47-DADD-4C16-8457-F7740AFD4520}"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1181057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38</a:t>
            </a:fld>
            <a:endParaRPr lang="en-US"/>
          </a:p>
        </p:txBody>
      </p:sp>
      <p:sp>
        <p:nvSpPr>
          <p:cNvPr id="5" name="Date Placeholder 4"/>
          <p:cNvSpPr>
            <a:spLocks noGrp="1"/>
          </p:cNvSpPr>
          <p:nvPr>
            <p:ph type="dt" idx="11"/>
          </p:nvPr>
        </p:nvSpPr>
        <p:spPr/>
        <p:txBody>
          <a:bodyPr/>
          <a:lstStyle/>
          <a:p>
            <a:pPr>
              <a:defRPr/>
            </a:pPr>
            <a:fld id="{F141B32D-4441-4936-B9AF-87545C5DFD57}" type="datetime1">
              <a:rPr lang="en-US" smtClean="0"/>
              <a:t>5/14/2016</a:t>
            </a:fld>
            <a:endParaRPr lang="en-US"/>
          </a:p>
        </p:txBody>
      </p:sp>
      <p:sp>
        <p:nvSpPr>
          <p:cNvPr id="6" name="Header Placeholder 5"/>
          <p:cNvSpPr>
            <a:spLocks noGrp="1"/>
          </p:cNvSpPr>
          <p:nvPr>
            <p:ph type="hdr" sz="quarter" idx="12"/>
          </p:nvPr>
        </p:nvSpPr>
        <p:spPr/>
        <p:txBody>
          <a:bodyPr/>
          <a:lstStyle/>
          <a:p>
            <a:pPr>
              <a:defRPr/>
            </a:pPr>
            <a:r>
              <a:rPr lang="en-US"/>
              <a:t>Dr. Jim McGowan - Law vs. Grace: An Overview:</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35013304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989CFA9-FA4A-47EE-A291-B307A397F945}" type="slidenum">
              <a:rPr lang="en-US" altLang="en-US" smtClean="0"/>
              <a:pPr eaLnBrk="1" hangingPunct="1">
                <a:spcBef>
                  <a:spcPct val="0"/>
                </a:spcBef>
              </a:pPr>
              <a:t>39</a:t>
            </a:fld>
            <a:endParaRPr lang="en-US" alt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xfrm>
            <a:off x="914400" y="4343400"/>
            <a:ext cx="5029200" cy="4114800"/>
          </a:xfrm>
          <a:noFill/>
        </p:spPr>
        <p:txBody>
          <a:bodyPr/>
          <a:lstStyle/>
          <a:p>
            <a:pPr eaLnBrk="1" hangingPunct="1"/>
            <a:r>
              <a:rPr lang="en-US" sz="1200" b="1" kern="1200" dirty="0">
                <a:solidFill>
                  <a:schemeClr val="tx1"/>
                </a:solidFill>
                <a:effectLst/>
                <a:latin typeface="+mn-lt"/>
                <a:ea typeface="+mn-ea"/>
                <a:cs typeface="Arial" panose="020B0604020202020204" pitchFamily="34" charset="0"/>
              </a:rPr>
              <a:t>III. Critical Insights into Christ’s 1</a:t>
            </a:r>
            <a:r>
              <a:rPr lang="en-US" sz="1200" b="1" kern="1200" baseline="30000" dirty="0">
                <a:solidFill>
                  <a:schemeClr val="tx1"/>
                </a:solidFill>
                <a:effectLst/>
                <a:latin typeface="+mn-lt"/>
                <a:ea typeface="+mn-ea"/>
                <a:cs typeface="Arial" panose="020B0604020202020204" pitchFamily="34" charset="0"/>
              </a:rPr>
              <a:t>st</a:t>
            </a:r>
            <a:r>
              <a:rPr lang="en-US" sz="1200" b="1" kern="1200" dirty="0">
                <a:solidFill>
                  <a:schemeClr val="tx1"/>
                </a:solidFill>
                <a:effectLst/>
                <a:latin typeface="+mn-lt"/>
                <a:ea typeface="+mn-ea"/>
                <a:cs typeface="Arial" panose="020B0604020202020204" pitchFamily="34" charset="0"/>
              </a:rPr>
              <a:t> Coming</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solidFill>
                  <a:schemeClr val="tx1"/>
                </a:solidFill>
                <a:latin typeface="+mn-lt"/>
              </a:rPr>
              <a:t>While Christ was the steward who initiated the Church through the apostles in His first coming, His 3 years of ministry are often misunderstood by Christians.  </a:t>
            </a:r>
          </a:p>
        </p:txBody>
      </p:sp>
      <p:sp>
        <p:nvSpPr>
          <p:cNvPr id="2" name="Date Placeholder 1"/>
          <p:cNvSpPr>
            <a:spLocks noGrp="1"/>
          </p:cNvSpPr>
          <p:nvPr>
            <p:ph type="dt" idx="10"/>
          </p:nvPr>
        </p:nvSpPr>
        <p:spPr/>
        <p:txBody>
          <a:bodyPr/>
          <a:lstStyle/>
          <a:p>
            <a:pPr>
              <a:defRPr/>
            </a:pPr>
            <a:fld id="{983B4B89-FFDA-4FA0-8CA8-E5833E2838F2}"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3241768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pPr eaLnBrk="1" hangingPunct="1">
              <a:spcBef>
                <a:spcPct val="0"/>
              </a:spcBef>
            </a:pPr>
            <a:r>
              <a:rPr lang="en-US" altLang="en-US" dirty="0">
                <a:latin typeface="+mn-lt"/>
              </a:rPr>
              <a:t>Paul introduces 7 contrasts between the Law of Moses and Grace in 2 Cor. 3.</a:t>
            </a:r>
          </a:p>
        </p:txBody>
      </p:sp>
      <p:sp>
        <p:nvSpPr>
          <p:cNvPr id="4608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6AEE220-0E16-48E9-88AF-80E9D1CBCA9B}" type="slidenum">
              <a:rPr lang="en-US" altLang="en-US" smtClean="0">
                <a:solidFill>
                  <a:srgbClr val="000000"/>
                </a:solidFill>
                <a:latin typeface="Calibri" pitchFamily="34" charset="0"/>
              </a:rPr>
              <a:pPr eaLnBrk="1" hangingPunct="1">
                <a:spcBef>
                  <a:spcPct val="0"/>
                </a:spcBef>
              </a:pPr>
              <a:t>4</a:t>
            </a:fld>
            <a:endParaRPr lang="en-US" altLang="en-US">
              <a:solidFill>
                <a:srgbClr val="000000"/>
              </a:solidFill>
              <a:latin typeface="Calibri" pitchFamily="34" charset="0"/>
            </a:endParaRPr>
          </a:p>
        </p:txBody>
      </p:sp>
      <p:sp>
        <p:nvSpPr>
          <p:cNvPr id="46085" name="Footer Placeholder 4"/>
          <p:cNvSpPr>
            <a:spLocks noGrp="1"/>
          </p:cNvSpPr>
          <p:nvPr>
            <p:ph type="ftr" sz="quarter" idx="4"/>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r>
              <a:rPr lang="en-US" altLang="en-US">
                <a:solidFill>
                  <a:srgbClr val="000000"/>
                </a:solidFill>
                <a:latin typeface="Calibri" pitchFamily="34" charset="0"/>
              </a:rPr>
              <a:t>Sugar Land Bible Church</a:t>
            </a:r>
          </a:p>
        </p:txBody>
      </p:sp>
      <p:sp>
        <p:nvSpPr>
          <p:cNvPr id="46086" name="Header Placeholder 1"/>
          <p:cNvSpPr>
            <a:spLocks noGrp="1"/>
          </p:cNvSpPr>
          <p:nvPr>
            <p:ph type="hdr" sz="quarter"/>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r>
              <a:rPr lang="en-US" altLang="en-US"/>
              <a:t>Dr. Jim McGowan - Law vs. Grace: An Overview:</a:t>
            </a:r>
            <a:endParaRPr lang="en-US" altLang="en-US" dirty="0"/>
          </a:p>
        </p:txBody>
      </p:sp>
      <p:sp>
        <p:nvSpPr>
          <p:cNvPr id="46087" name="Date Placeholder 2"/>
          <p:cNvSpPr>
            <a:spLocks noGrp="1"/>
          </p:cNvSpPr>
          <p:nvPr>
            <p:ph type="dt" sz="quarter" idx="1"/>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9ADBD46-4E8A-47EA-8342-3AC359A6A08F}" type="datetime1">
              <a:rPr lang="en-US" altLang="en-US" smtClean="0"/>
              <a:t>5/14/2016</a:t>
            </a:fld>
            <a:endParaRPr lang="en-US" altLang="en-US"/>
          </a:p>
        </p:txBody>
      </p:sp>
    </p:spTree>
    <p:extLst>
      <p:ext uri="{BB962C8B-B14F-4D97-AF65-F5344CB8AC3E}">
        <p14:creationId xmlns:p14="http://schemas.microsoft.com/office/powerpoint/2010/main" val="36888469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8F38B7C-97E5-4EB2-A35D-3F3BEFE2C29E}" type="slidenum">
              <a:rPr lang="en-US" altLang="en-US" smtClean="0"/>
              <a:pPr eaLnBrk="1" hangingPunct="1">
                <a:spcBef>
                  <a:spcPct val="0"/>
                </a:spcBef>
              </a:pPr>
              <a:t>40</a:t>
            </a:fld>
            <a:endParaRPr lang="en-US" alt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914400" y="4343400"/>
            <a:ext cx="5029200" cy="4114800"/>
          </a:xfrm>
          <a:noFill/>
        </p:spPr>
        <p:txBody>
          <a:bodyPr/>
          <a:lstStyle/>
          <a:p>
            <a:pPr eaLnBrk="1" hangingPunct="1"/>
            <a:r>
              <a:rPr lang="en-US" sz="1200" b="1" kern="1200" dirty="0">
                <a:solidFill>
                  <a:schemeClr val="tx1"/>
                </a:solidFill>
                <a:effectLst/>
                <a:latin typeface="+mn-lt"/>
                <a:ea typeface="+mn-ea"/>
                <a:cs typeface="Arial" panose="020B0604020202020204" pitchFamily="34" charset="0"/>
              </a:rPr>
              <a:t>III. Critical Insights into Christ’s 1</a:t>
            </a:r>
            <a:r>
              <a:rPr lang="en-US" sz="1200" b="1" kern="1200" baseline="30000" dirty="0">
                <a:solidFill>
                  <a:schemeClr val="tx1"/>
                </a:solidFill>
                <a:effectLst/>
                <a:latin typeface="+mn-lt"/>
                <a:ea typeface="+mn-ea"/>
                <a:cs typeface="Arial" panose="020B0604020202020204" pitchFamily="34" charset="0"/>
              </a:rPr>
              <a:t>st</a:t>
            </a:r>
            <a:r>
              <a:rPr lang="en-US" sz="1200" b="1" kern="1200" dirty="0">
                <a:solidFill>
                  <a:schemeClr val="tx1"/>
                </a:solidFill>
                <a:effectLst/>
                <a:latin typeface="+mn-lt"/>
                <a:ea typeface="+mn-ea"/>
                <a:cs typeface="Arial" panose="020B0604020202020204" pitchFamily="34" charset="0"/>
              </a:rPr>
              <a:t> Coming</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solidFill>
                  <a:schemeClr val="tx1"/>
                </a:solidFill>
                <a:latin typeface="+mn-lt"/>
              </a:rPr>
              <a:t>Christ was first sent to earth to be born a Jew, in the land of Israel, to appeal </a:t>
            </a:r>
            <a:r>
              <a:rPr lang="en-US" altLang="en-US" b="1" u="sng" dirty="0">
                <a:solidFill>
                  <a:schemeClr val="tx1"/>
                </a:solidFill>
                <a:latin typeface="+mn-lt"/>
              </a:rPr>
              <a:t>only to the Jews</a:t>
            </a:r>
            <a:r>
              <a:rPr lang="en-US" altLang="en-US" u="sng" dirty="0">
                <a:solidFill>
                  <a:schemeClr val="tx1"/>
                </a:solidFill>
                <a:latin typeface="+mn-lt"/>
              </a:rPr>
              <a:t> </a:t>
            </a:r>
            <a:r>
              <a:rPr lang="en-US" altLang="en-US" dirty="0">
                <a:solidFill>
                  <a:schemeClr val="tx1"/>
                </a:solidFill>
                <a:latin typeface="+mn-lt"/>
              </a:rPr>
              <a:t>to receive Him as their King and Messiah, by preaching the Gospel of the Kingdom of God. </a:t>
            </a:r>
          </a:p>
          <a:p>
            <a:pPr eaLnBrk="1" hangingPunct="1"/>
            <a:r>
              <a:rPr lang="en-US" altLang="en-US" b="1" dirty="0">
                <a:solidFill>
                  <a:schemeClr val="tx1"/>
                </a:solidFill>
                <a:latin typeface="+mn-lt"/>
              </a:rPr>
              <a:t>NEXT SLIDE</a:t>
            </a:r>
          </a:p>
        </p:txBody>
      </p:sp>
      <p:sp>
        <p:nvSpPr>
          <p:cNvPr id="2" name="Date Placeholder 1"/>
          <p:cNvSpPr>
            <a:spLocks noGrp="1"/>
          </p:cNvSpPr>
          <p:nvPr>
            <p:ph type="dt" idx="10"/>
          </p:nvPr>
        </p:nvSpPr>
        <p:spPr/>
        <p:txBody>
          <a:bodyPr/>
          <a:lstStyle/>
          <a:p>
            <a:pPr>
              <a:defRPr/>
            </a:pPr>
            <a:fld id="{FC211F67-C6D8-475B-ACCB-81980F70F6D7}"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17244142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1577A59-4E7B-4DBA-992E-F61E7AFC6B95}" type="slidenum">
              <a:rPr lang="en-US" altLang="en-US" smtClean="0"/>
              <a:pPr eaLnBrk="1" hangingPunct="1">
                <a:spcBef>
                  <a:spcPct val="0"/>
                </a:spcBef>
              </a:pPr>
              <a:t>41</a:t>
            </a:fld>
            <a:endParaRPr lang="en-US" alt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14400" y="4343400"/>
            <a:ext cx="5029200" cy="4114800"/>
          </a:xfrm>
          <a:noFill/>
        </p:spPr>
        <p:txBody>
          <a:bodyPr/>
          <a:lstStyle/>
          <a:p>
            <a:pPr algn="l" eaLnBrk="1" hangingPunct="1"/>
            <a:r>
              <a:rPr lang="en-US" sz="1200" b="1" kern="1200" dirty="0">
                <a:solidFill>
                  <a:schemeClr val="tx1"/>
                </a:solidFill>
                <a:effectLst/>
                <a:latin typeface="+mn-lt"/>
                <a:ea typeface="+mn-ea"/>
                <a:cs typeface="Arial" panose="020B0604020202020204" pitchFamily="34" charset="0"/>
              </a:rPr>
              <a:t>III.</a:t>
            </a:r>
            <a:r>
              <a:rPr lang="en-US" sz="1200" b="1" kern="1200" baseline="0" dirty="0">
                <a:solidFill>
                  <a:schemeClr val="tx1"/>
                </a:solidFill>
                <a:effectLst/>
                <a:latin typeface="+mn-lt"/>
                <a:ea typeface="+mn-ea"/>
                <a:cs typeface="Arial" panose="020B0604020202020204" pitchFamily="34" charset="0"/>
              </a:rPr>
              <a:t> </a:t>
            </a:r>
            <a:r>
              <a:rPr lang="en-US" sz="1200" b="1" kern="1200" dirty="0">
                <a:solidFill>
                  <a:schemeClr val="tx1"/>
                </a:solidFill>
                <a:effectLst/>
                <a:latin typeface="+mn-lt"/>
                <a:ea typeface="+mn-ea"/>
                <a:cs typeface="Arial" panose="020B0604020202020204" pitchFamily="34" charset="0"/>
              </a:rPr>
              <a:t>Critical Insights into Christ’s 1</a:t>
            </a:r>
            <a:r>
              <a:rPr lang="en-US" sz="1200" b="1" kern="1200" baseline="30000" dirty="0">
                <a:solidFill>
                  <a:schemeClr val="tx1"/>
                </a:solidFill>
                <a:effectLst/>
                <a:latin typeface="+mn-lt"/>
                <a:ea typeface="+mn-ea"/>
                <a:cs typeface="Arial" panose="020B0604020202020204" pitchFamily="34" charset="0"/>
              </a:rPr>
              <a:t>st</a:t>
            </a:r>
            <a:r>
              <a:rPr lang="en-US" sz="1200" b="1" kern="1200" dirty="0">
                <a:solidFill>
                  <a:schemeClr val="tx1"/>
                </a:solidFill>
                <a:effectLst/>
                <a:latin typeface="+mn-lt"/>
                <a:ea typeface="+mn-ea"/>
                <a:cs typeface="Arial" panose="020B0604020202020204" pitchFamily="34" charset="0"/>
              </a:rPr>
              <a:t> Coming</a:t>
            </a:r>
          </a:p>
          <a:p>
            <a:pPr marL="0" indent="0" algn="l">
              <a:buNone/>
            </a:pPr>
            <a:r>
              <a:rPr lang="en-US" b="1" kern="1200" dirty="0">
                <a:solidFill>
                  <a:schemeClr val="tx1"/>
                </a:solidFill>
                <a:latin typeface="+mn-lt"/>
                <a:cs typeface="Arial" charset="0"/>
              </a:rPr>
              <a:t>Matthew 10:5–6 - </a:t>
            </a:r>
            <a:r>
              <a:rPr lang="en-US" kern="1200" dirty="0">
                <a:solidFill>
                  <a:schemeClr val="tx1"/>
                </a:solidFill>
                <a:latin typeface="+mn-lt"/>
                <a:cs typeface="Arial" charset="0"/>
              </a:rPr>
              <a:t>“…Do not go in </a:t>
            </a:r>
            <a:r>
              <a:rPr lang="en-US" i="1" kern="1200" dirty="0">
                <a:solidFill>
                  <a:schemeClr val="tx1"/>
                </a:solidFill>
                <a:latin typeface="+mn-lt"/>
                <a:cs typeface="Arial" charset="0"/>
              </a:rPr>
              <a:t>the</a:t>
            </a:r>
            <a:r>
              <a:rPr lang="en-US" kern="1200" dirty="0">
                <a:solidFill>
                  <a:schemeClr val="tx1"/>
                </a:solidFill>
                <a:latin typeface="+mn-lt"/>
                <a:cs typeface="Arial" charset="0"/>
              </a:rPr>
              <a:t> way of </a:t>
            </a:r>
            <a:r>
              <a:rPr lang="en-US" i="1" kern="1200" dirty="0">
                <a:solidFill>
                  <a:schemeClr val="tx1"/>
                </a:solidFill>
                <a:latin typeface="+mn-lt"/>
                <a:cs typeface="Arial" charset="0"/>
              </a:rPr>
              <a:t>the</a:t>
            </a:r>
            <a:r>
              <a:rPr lang="en-US" kern="1200" dirty="0">
                <a:solidFill>
                  <a:schemeClr val="tx1"/>
                </a:solidFill>
                <a:latin typeface="+mn-lt"/>
                <a:cs typeface="Arial" charset="0"/>
              </a:rPr>
              <a:t> Gentiles, and do not enter </a:t>
            </a:r>
            <a:r>
              <a:rPr lang="en-US" i="1" kern="1200" dirty="0">
                <a:solidFill>
                  <a:schemeClr val="tx1"/>
                </a:solidFill>
                <a:latin typeface="+mn-lt"/>
                <a:cs typeface="Arial" charset="0"/>
              </a:rPr>
              <a:t>any</a:t>
            </a:r>
            <a:r>
              <a:rPr lang="en-US" kern="1200" dirty="0">
                <a:solidFill>
                  <a:schemeClr val="tx1"/>
                </a:solidFill>
                <a:latin typeface="+mn-lt"/>
                <a:cs typeface="Arial" charset="0"/>
              </a:rPr>
              <a:t> city of the Samaritans; </a:t>
            </a:r>
            <a:r>
              <a:rPr lang="en-US" kern="1200" baseline="30000" dirty="0">
                <a:solidFill>
                  <a:schemeClr val="tx1"/>
                </a:solidFill>
                <a:latin typeface="+mn-lt"/>
                <a:cs typeface="Arial" charset="0"/>
              </a:rPr>
              <a:t>6</a:t>
            </a:r>
            <a:r>
              <a:rPr lang="en-US" kern="1200" dirty="0">
                <a:solidFill>
                  <a:schemeClr val="tx1"/>
                </a:solidFill>
                <a:latin typeface="+mn-lt"/>
                <a:cs typeface="Arial" charset="0"/>
              </a:rPr>
              <a:t> but rather </a:t>
            </a:r>
            <a:r>
              <a:rPr lang="en-US" b="1" kern="1200" dirty="0">
                <a:solidFill>
                  <a:schemeClr val="tx1"/>
                </a:solidFill>
                <a:latin typeface="+mn-lt"/>
                <a:cs typeface="Arial" charset="0"/>
              </a:rPr>
              <a:t>go to the lost sheep of the house of Israel</a:t>
            </a:r>
            <a:r>
              <a:rPr lang="en-US" kern="1200" dirty="0">
                <a:solidFill>
                  <a:schemeClr val="tx1"/>
                </a:solidFill>
                <a:latin typeface="+mn-lt"/>
                <a:cs typeface="Arial" charset="0"/>
              </a:rPr>
              <a:t>.” (NASB95) </a:t>
            </a:r>
          </a:p>
          <a:p>
            <a:pPr marL="0" indent="0" algn="l">
              <a:buNone/>
            </a:pPr>
            <a:r>
              <a:rPr lang="en-US" b="1" dirty="0">
                <a:solidFill>
                  <a:schemeClr val="tx1"/>
                </a:solidFill>
                <a:latin typeface="+mn-lt"/>
                <a:cs typeface="Arial" charset="0"/>
              </a:rPr>
              <a:t>Matthew 15:24 - </a:t>
            </a:r>
            <a:r>
              <a:rPr lang="en-US" dirty="0">
                <a:solidFill>
                  <a:schemeClr val="tx1"/>
                </a:solidFill>
                <a:latin typeface="+mn-lt"/>
                <a:cs typeface="Arial" charset="0"/>
              </a:rPr>
              <a:t>“…I was sent only to </a:t>
            </a:r>
            <a:r>
              <a:rPr lang="en-US" b="1" dirty="0">
                <a:solidFill>
                  <a:schemeClr val="tx1"/>
                </a:solidFill>
                <a:latin typeface="+mn-lt"/>
                <a:cs typeface="Arial" charset="0"/>
              </a:rPr>
              <a:t>the lost sheep of the house of Israel</a:t>
            </a:r>
            <a:r>
              <a:rPr lang="en-US" dirty="0">
                <a:solidFill>
                  <a:schemeClr val="tx1"/>
                </a:solidFill>
                <a:latin typeface="+mn-lt"/>
                <a:cs typeface="Arial" charset="0"/>
              </a:rPr>
              <a:t>.” (NASB95) </a:t>
            </a:r>
          </a:p>
          <a:p>
            <a:pPr algn="l" eaLnBrk="1" hangingPunct="1"/>
            <a:r>
              <a:rPr lang="en-US" altLang="en-US" b="1" dirty="0">
                <a:solidFill>
                  <a:schemeClr val="tx1"/>
                </a:solidFill>
                <a:latin typeface="+mn-lt"/>
              </a:rPr>
              <a:t>NEXT SLIDE</a:t>
            </a:r>
          </a:p>
          <a:p>
            <a:pPr algn="l" eaLnBrk="1" hangingPunct="1"/>
            <a:endParaRPr lang="en-US" altLang="en-US" dirty="0">
              <a:solidFill>
                <a:schemeClr val="tx1"/>
              </a:solidFill>
              <a:latin typeface="+mn-lt"/>
            </a:endParaRPr>
          </a:p>
        </p:txBody>
      </p:sp>
      <p:sp>
        <p:nvSpPr>
          <p:cNvPr id="2" name="Date Placeholder 1"/>
          <p:cNvSpPr>
            <a:spLocks noGrp="1"/>
          </p:cNvSpPr>
          <p:nvPr>
            <p:ph type="dt" idx="10"/>
          </p:nvPr>
        </p:nvSpPr>
        <p:spPr/>
        <p:txBody>
          <a:bodyPr/>
          <a:lstStyle/>
          <a:p>
            <a:pPr>
              <a:defRPr/>
            </a:pPr>
            <a:fld id="{9E5FD457-4AEE-45FB-AE27-DB9CDF927682}"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16310262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7F9C31F-6497-4FCB-A3CF-89A1412245DA}" type="slidenum">
              <a:rPr lang="en-US" altLang="en-US" smtClean="0"/>
              <a:pPr eaLnBrk="1" hangingPunct="1">
                <a:spcBef>
                  <a:spcPct val="0"/>
                </a:spcBef>
              </a:pPr>
              <a:t>42</a:t>
            </a:fld>
            <a:endParaRPr lang="en-US" alt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14400" y="4343400"/>
            <a:ext cx="5029200" cy="4114800"/>
          </a:xfrm>
          <a:noFill/>
        </p:spPr>
        <p:txBody>
          <a:bodyPr/>
          <a:lstStyle/>
          <a:p>
            <a:pPr eaLnBrk="1" hangingPunct="1"/>
            <a:r>
              <a:rPr lang="en-US" sz="1200" b="1" kern="1200" dirty="0">
                <a:solidFill>
                  <a:schemeClr val="tx1"/>
                </a:solidFill>
                <a:effectLst/>
                <a:latin typeface="+mn-lt"/>
                <a:ea typeface="+mn-ea"/>
                <a:cs typeface="Arial" panose="020B0604020202020204" pitchFamily="34" charset="0"/>
              </a:rPr>
              <a:t>III. Critical Insights into Christ’s 1</a:t>
            </a:r>
            <a:r>
              <a:rPr lang="en-US" sz="1200" b="1" kern="1200" baseline="30000" dirty="0">
                <a:solidFill>
                  <a:schemeClr val="tx1"/>
                </a:solidFill>
                <a:effectLst/>
                <a:latin typeface="+mn-lt"/>
                <a:ea typeface="+mn-ea"/>
                <a:cs typeface="Arial" panose="020B0604020202020204" pitchFamily="34" charset="0"/>
              </a:rPr>
              <a:t>st</a:t>
            </a:r>
            <a:r>
              <a:rPr lang="en-US" sz="1200" b="1" kern="1200" dirty="0">
                <a:solidFill>
                  <a:schemeClr val="tx1"/>
                </a:solidFill>
                <a:effectLst/>
                <a:latin typeface="+mn-lt"/>
                <a:ea typeface="+mn-ea"/>
                <a:cs typeface="Arial" panose="020B0604020202020204" pitchFamily="34" charset="0"/>
              </a:rPr>
              <a:t> Coming</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solidFill>
                  <a:schemeClr val="tx1"/>
                </a:solidFill>
                <a:latin typeface="+mn-lt"/>
              </a:rPr>
              <a:t>All but the very last part of the earthly ministry of Christ was </a:t>
            </a:r>
            <a:r>
              <a:rPr lang="en-US" altLang="en-US" b="1" dirty="0">
                <a:solidFill>
                  <a:schemeClr val="tx1"/>
                </a:solidFill>
                <a:latin typeface="+mn-lt"/>
              </a:rPr>
              <a:t>to Jews  in the land of Israel</a:t>
            </a:r>
            <a:r>
              <a:rPr lang="en-US" altLang="en-US" dirty="0">
                <a:solidFill>
                  <a:schemeClr val="tx1"/>
                </a:solidFill>
                <a:latin typeface="+mn-lt"/>
              </a:rPr>
              <a:t>, as an appeal to live under the Law and to accept Him as their King.</a:t>
            </a:r>
          </a:p>
          <a:p>
            <a:r>
              <a:rPr lang="en-US" sz="1200" kern="1200" dirty="0">
                <a:solidFill>
                  <a:schemeClr val="tx1"/>
                </a:solidFill>
                <a:effectLst/>
                <a:latin typeface="+mn-lt"/>
                <a:ea typeface="+mn-ea"/>
                <a:cs typeface="Arial" charset="0"/>
              </a:rPr>
              <a:t>Matthew 23:1–3 (NASB95) - </a:t>
            </a:r>
            <a:r>
              <a:rPr lang="en-US" sz="1200" u="none" strike="noStrike" kern="1200" baseline="30000" dirty="0">
                <a:solidFill>
                  <a:schemeClr val="tx1"/>
                </a:solidFill>
                <a:effectLst/>
                <a:latin typeface="+mn-lt"/>
                <a:ea typeface="+mn-ea"/>
                <a:cs typeface="Arial" charset="0"/>
              </a:rPr>
              <a:t>1</a:t>
            </a:r>
            <a:r>
              <a:rPr lang="en-US" sz="1200" u="none" strike="noStrike" kern="1200" dirty="0">
                <a:solidFill>
                  <a:schemeClr val="tx1"/>
                </a:solidFill>
                <a:effectLst/>
                <a:latin typeface="+mn-lt"/>
                <a:ea typeface="+mn-ea"/>
                <a:cs typeface="Arial" charset="0"/>
              </a:rPr>
              <a:t> </a:t>
            </a:r>
            <a:r>
              <a:rPr lang="en-US" sz="1200" kern="1200" dirty="0">
                <a:solidFill>
                  <a:schemeClr val="tx1"/>
                </a:solidFill>
                <a:effectLst/>
                <a:latin typeface="+mn-lt"/>
                <a:ea typeface="+mn-ea"/>
                <a:cs typeface="Arial" charset="0"/>
              </a:rPr>
              <a:t>Then Jesus spoke to the crowds and to His disciples, </a:t>
            </a:r>
            <a:r>
              <a:rPr lang="en-US" sz="1200" u="none" strike="noStrike" kern="1200" baseline="30000" dirty="0">
                <a:solidFill>
                  <a:schemeClr val="tx1"/>
                </a:solidFill>
                <a:effectLst/>
                <a:latin typeface="+mn-lt"/>
                <a:ea typeface="+mn-ea"/>
                <a:cs typeface="Arial" charset="0"/>
              </a:rPr>
              <a:t>2</a:t>
            </a:r>
            <a:r>
              <a:rPr lang="en-US" sz="1200" u="none" strike="noStrike" kern="1200" dirty="0">
                <a:solidFill>
                  <a:schemeClr val="tx1"/>
                </a:solidFill>
                <a:effectLst/>
                <a:latin typeface="+mn-lt"/>
                <a:ea typeface="+mn-ea"/>
                <a:cs typeface="Arial" charset="0"/>
              </a:rPr>
              <a:t> </a:t>
            </a:r>
            <a:r>
              <a:rPr lang="en-US" sz="1200" kern="1200" dirty="0">
                <a:solidFill>
                  <a:schemeClr val="tx1"/>
                </a:solidFill>
                <a:effectLst/>
                <a:latin typeface="+mn-lt"/>
                <a:ea typeface="+mn-ea"/>
                <a:cs typeface="Arial" charset="0"/>
              </a:rPr>
              <a:t>saying: </a:t>
            </a:r>
            <a:r>
              <a:rPr lang="en-US" sz="1200" b="1" kern="1200" dirty="0">
                <a:solidFill>
                  <a:schemeClr val="tx1"/>
                </a:solidFill>
                <a:effectLst/>
                <a:latin typeface="+mn-lt"/>
                <a:ea typeface="+mn-ea"/>
                <a:cs typeface="Arial" charset="0"/>
              </a:rPr>
              <a:t>“The scribes and the Pharisees have seated themselves in the chair of Moses; </a:t>
            </a:r>
            <a:r>
              <a:rPr lang="en-US" sz="1200" b="1" u="none" strike="noStrike" kern="1200" baseline="30000" dirty="0">
                <a:solidFill>
                  <a:schemeClr val="tx1"/>
                </a:solidFill>
                <a:effectLst/>
                <a:latin typeface="+mn-lt"/>
                <a:ea typeface="+mn-ea"/>
                <a:cs typeface="Arial" charset="0"/>
              </a:rPr>
              <a:t>3</a:t>
            </a:r>
            <a:r>
              <a:rPr lang="en-US" sz="1200" b="1" u="none" strike="noStrike" kern="1200" dirty="0">
                <a:solidFill>
                  <a:schemeClr val="tx1"/>
                </a:solidFill>
                <a:effectLst/>
                <a:latin typeface="+mn-lt"/>
                <a:ea typeface="+mn-ea"/>
                <a:cs typeface="Arial" charset="0"/>
              </a:rPr>
              <a:t> </a:t>
            </a:r>
            <a:r>
              <a:rPr lang="en-US" sz="1200" b="1" kern="1200" dirty="0">
                <a:solidFill>
                  <a:schemeClr val="tx1"/>
                </a:solidFill>
                <a:effectLst/>
                <a:latin typeface="+mn-lt"/>
                <a:ea typeface="+mn-ea"/>
                <a:cs typeface="Arial" charset="0"/>
              </a:rPr>
              <a:t>therefore all that they tell you, do and observe</a:t>
            </a:r>
            <a:r>
              <a:rPr lang="en-US" sz="1200" kern="1200" dirty="0">
                <a:solidFill>
                  <a:schemeClr val="tx1"/>
                </a:solidFill>
                <a:effectLst/>
                <a:latin typeface="+mn-lt"/>
                <a:ea typeface="+mn-ea"/>
                <a:cs typeface="Arial" charset="0"/>
              </a:rPr>
              <a:t>, but do not do according to their deeds; for they say </a:t>
            </a:r>
            <a:r>
              <a:rPr lang="en-US" sz="1200" i="1" kern="1200" dirty="0">
                <a:solidFill>
                  <a:schemeClr val="tx1"/>
                </a:solidFill>
                <a:effectLst/>
                <a:latin typeface="+mn-lt"/>
                <a:ea typeface="+mn-ea"/>
                <a:cs typeface="Arial" charset="0"/>
              </a:rPr>
              <a:t>things</a:t>
            </a:r>
            <a:r>
              <a:rPr lang="en-US" sz="1200" kern="1200" dirty="0">
                <a:solidFill>
                  <a:schemeClr val="tx1"/>
                </a:solidFill>
                <a:effectLst/>
                <a:latin typeface="+mn-lt"/>
                <a:ea typeface="+mn-ea"/>
                <a:cs typeface="Arial" charset="0"/>
              </a:rPr>
              <a:t> and do not do </a:t>
            </a:r>
            <a:r>
              <a:rPr lang="en-US" sz="1200" i="1" kern="1200" dirty="0">
                <a:solidFill>
                  <a:schemeClr val="tx1"/>
                </a:solidFill>
                <a:effectLst/>
                <a:latin typeface="+mn-lt"/>
                <a:ea typeface="+mn-ea"/>
                <a:cs typeface="Arial" charset="0"/>
              </a:rPr>
              <a:t>them.</a:t>
            </a:r>
            <a:r>
              <a:rPr lang="en-US" sz="1200" kern="1200" dirty="0">
                <a:solidFill>
                  <a:schemeClr val="tx1"/>
                </a:solidFill>
                <a:effectLst/>
                <a:latin typeface="+mn-lt"/>
                <a:ea typeface="+mn-ea"/>
                <a:cs typeface="Arial" charset="0"/>
              </a:rPr>
              <a:t> </a:t>
            </a:r>
          </a:p>
          <a:p>
            <a:endParaRPr lang="en-US" sz="1200" kern="1200" dirty="0">
              <a:solidFill>
                <a:schemeClr val="tx1"/>
              </a:solidFill>
              <a:effectLst/>
              <a:latin typeface="+mn-lt"/>
              <a:ea typeface="+mn-ea"/>
              <a:cs typeface="Arial"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solidFill>
                  <a:schemeClr val="tx1"/>
                </a:solidFill>
                <a:latin typeface="+mn-lt"/>
              </a:rPr>
              <a:t>“Jesus was not telling the people to follow and observe everything the Pharisees taught, but rather those teachings that were faithful to the Law of Moses.”</a:t>
            </a:r>
            <a:endParaRPr lang="en-US" altLang="en-US" dirty="0">
              <a:solidFill>
                <a:schemeClr val="tx1"/>
              </a:solidFill>
              <a:latin typeface="+mn-lt"/>
            </a:endParaRPr>
          </a:p>
        </p:txBody>
      </p:sp>
      <p:sp>
        <p:nvSpPr>
          <p:cNvPr id="2" name="Date Placeholder 1"/>
          <p:cNvSpPr>
            <a:spLocks noGrp="1"/>
          </p:cNvSpPr>
          <p:nvPr>
            <p:ph type="dt" idx="10"/>
          </p:nvPr>
        </p:nvSpPr>
        <p:spPr/>
        <p:txBody>
          <a:bodyPr/>
          <a:lstStyle/>
          <a:p>
            <a:pPr>
              <a:defRPr/>
            </a:pPr>
            <a:fld id="{063F03C6-BD52-4D00-BAFB-82AB6DFB63EC}"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13917372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1577A59-4E7B-4DBA-992E-F61E7AFC6B95}" type="slidenum">
              <a:rPr lang="en-US" altLang="en-US" smtClean="0"/>
              <a:pPr eaLnBrk="1" hangingPunct="1">
                <a:spcBef>
                  <a:spcPct val="0"/>
                </a:spcBef>
              </a:pPr>
              <a:t>43</a:t>
            </a:fld>
            <a:endParaRPr lang="en-US" alt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14400" y="4343400"/>
            <a:ext cx="5029200" cy="4114800"/>
          </a:xfrm>
          <a:noFill/>
        </p:spPr>
        <p:txBody>
          <a:bodyPr/>
          <a:lstStyle/>
          <a:p>
            <a:pPr eaLnBrk="1" hangingPunct="1"/>
            <a:r>
              <a:rPr lang="en-US" sz="1200" b="1" kern="1200" dirty="0">
                <a:solidFill>
                  <a:schemeClr val="tx1"/>
                </a:solidFill>
                <a:effectLst/>
                <a:latin typeface="+mn-lt"/>
                <a:ea typeface="+mn-ea"/>
                <a:cs typeface="Arial" panose="020B0604020202020204" pitchFamily="34" charset="0"/>
              </a:rPr>
              <a:t>III. Critical Insights into Christ’s 1</a:t>
            </a:r>
            <a:r>
              <a:rPr lang="en-US" sz="1200" b="1" kern="1200" baseline="30000" dirty="0">
                <a:solidFill>
                  <a:schemeClr val="tx1"/>
                </a:solidFill>
                <a:effectLst/>
                <a:latin typeface="+mn-lt"/>
                <a:ea typeface="+mn-ea"/>
                <a:cs typeface="Arial" panose="020B0604020202020204" pitchFamily="34" charset="0"/>
              </a:rPr>
              <a:t>st</a:t>
            </a:r>
            <a:r>
              <a:rPr lang="en-US" sz="1200" b="1" kern="1200" dirty="0">
                <a:solidFill>
                  <a:schemeClr val="tx1"/>
                </a:solidFill>
                <a:effectLst/>
                <a:latin typeface="+mn-lt"/>
                <a:ea typeface="+mn-ea"/>
                <a:cs typeface="Arial" panose="020B0604020202020204" pitchFamily="34" charset="0"/>
              </a:rPr>
              <a:t> Coming</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solidFill>
                  <a:schemeClr val="tx1"/>
                </a:solidFill>
                <a:latin typeface="+mn-lt"/>
              </a:rPr>
              <a:t>Only after it was abundantly clear that the Jews had rejected Him as their King, </a:t>
            </a:r>
            <a:r>
              <a:rPr lang="en-US" altLang="en-US" b="1" dirty="0">
                <a:solidFill>
                  <a:schemeClr val="tx1"/>
                </a:solidFill>
                <a:latin typeface="+mn-lt"/>
              </a:rPr>
              <a:t>“under  the Law of Moses”</a:t>
            </a:r>
            <a:r>
              <a:rPr lang="en-US" altLang="en-US" dirty="0">
                <a:solidFill>
                  <a:schemeClr val="tx1"/>
                </a:solidFill>
                <a:latin typeface="+mn-lt"/>
              </a:rPr>
              <a:t>, did Jesus begin to tell those disciples about the Church.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solidFill>
                  <a:schemeClr val="tx1"/>
                </a:solidFill>
                <a:latin typeface="+mn-lt"/>
              </a:rPr>
              <a:t>It was only after the Jews had</a:t>
            </a:r>
            <a:r>
              <a:rPr lang="en-US" altLang="en-US" baseline="0" dirty="0">
                <a:solidFill>
                  <a:schemeClr val="tx1"/>
                </a:solidFill>
                <a:latin typeface="+mn-lt"/>
              </a:rPr>
              <a:t> purposefully rejected Jesus as their King and Messiah under the Law of Moses, that He began to teach His disciples about the never before seen or understood, mystery of the Church.  </a:t>
            </a:r>
            <a:endParaRPr lang="en-US" altLang="en-US" dirty="0">
              <a:solidFill>
                <a:schemeClr val="tx1"/>
              </a:solidFill>
              <a:latin typeface="+mn-lt"/>
            </a:endParaRPr>
          </a:p>
        </p:txBody>
      </p:sp>
      <p:sp>
        <p:nvSpPr>
          <p:cNvPr id="2" name="Date Placeholder 1"/>
          <p:cNvSpPr>
            <a:spLocks noGrp="1"/>
          </p:cNvSpPr>
          <p:nvPr>
            <p:ph type="dt" idx="10"/>
          </p:nvPr>
        </p:nvSpPr>
        <p:spPr/>
        <p:txBody>
          <a:bodyPr/>
          <a:lstStyle/>
          <a:p>
            <a:pPr>
              <a:defRPr/>
            </a:pPr>
            <a:fld id="{3DCBDE99-659A-4CF4-B19D-CEE964A81F3C}"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19433825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1577A59-4E7B-4DBA-992E-F61E7AFC6B95}" type="slidenum">
              <a:rPr lang="en-US" altLang="en-US" smtClean="0"/>
              <a:pPr eaLnBrk="1" hangingPunct="1">
                <a:spcBef>
                  <a:spcPct val="0"/>
                </a:spcBef>
              </a:pPr>
              <a:t>44</a:t>
            </a:fld>
            <a:endParaRPr lang="en-US" alt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14400" y="4343400"/>
            <a:ext cx="5029200" cy="4114800"/>
          </a:xfrm>
          <a:noFill/>
        </p:spPr>
        <p:txBody>
          <a:bodyPr/>
          <a:lstStyle/>
          <a:p>
            <a:pPr eaLnBrk="1" hangingPunct="1"/>
            <a:r>
              <a:rPr lang="en-US" sz="1200" b="1" kern="1200" dirty="0">
                <a:solidFill>
                  <a:schemeClr val="tx1"/>
                </a:solidFill>
                <a:effectLst/>
                <a:latin typeface="+mn-lt"/>
                <a:ea typeface="+mn-ea"/>
                <a:cs typeface="Arial" panose="020B0604020202020204" pitchFamily="34" charset="0"/>
              </a:rPr>
              <a:t>III. Critical Insights into Christ’s 1</a:t>
            </a:r>
            <a:r>
              <a:rPr lang="en-US" sz="1200" b="1" kern="1200" baseline="30000" dirty="0">
                <a:solidFill>
                  <a:schemeClr val="tx1"/>
                </a:solidFill>
                <a:effectLst/>
                <a:latin typeface="+mn-lt"/>
                <a:ea typeface="+mn-ea"/>
                <a:cs typeface="Arial" panose="020B0604020202020204" pitchFamily="34" charset="0"/>
              </a:rPr>
              <a:t>st</a:t>
            </a:r>
            <a:r>
              <a:rPr lang="en-US" sz="1200" b="1" kern="1200" dirty="0">
                <a:solidFill>
                  <a:schemeClr val="tx1"/>
                </a:solidFill>
                <a:effectLst/>
                <a:latin typeface="+mn-lt"/>
                <a:ea typeface="+mn-ea"/>
                <a:cs typeface="Arial" panose="020B0604020202020204" pitchFamily="34" charset="0"/>
              </a:rPr>
              <a:t> Coming</a:t>
            </a:r>
          </a:p>
          <a:p>
            <a:pPr marL="0" indent="0" algn="l">
              <a:buNone/>
            </a:pPr>
            <a:r>
              <a:rPr lang="en-US" b="1" dirty="0">
                <a:solidFill>
                  <a:schemeClr val="tx1"/>
                </a:solidFill>
                <a:latin typeface="+mn-lt"/>
              </a:rPr>
              <a:t>Matthew 23:37–39 - </a:t>
            </a:r>
            <a:r>
              <a:rPr lang="en-US" baseline="30000" dirty="0">
                <a:solidFill>
                  <a:schemeClr val="tx1"/>
                </a:solidFill>
                <a:latin typeface="+mn-lt"/>
              </a:rPr>
              <a:t>37</a:t>
            </a:r>
            <a:r>
              <a:rPr lang="en-US" dirty="0">
                <a:solidFill>
                  <a:schemeClr val="tx1"/>
                </a:solidFill>
                <a:latin typeface="+mn-lt"/>
              </a:rPr>
              <a:t> “O Jerusalem, Jerusalem, who kills the prophets and stones those who are sent to her! How often I wanted to gather your children together, the way a hen gathers her chicks under her wings, and </a:t>
            </a:r>
            <a:r>
              <a:rPr lang="en-US" b="1" u="sng" dirty="0">
                <a:solidFill>
                  <a:schemeClr val="tx1"/>
                </a:solidFill>
                <a:latin typeface="+mn-lt"/>
              </a:rPr>
              <a:t>you were unwilling</a:t>
            </a:r>
            <a:r>
              <a:rPr lang="en-US" dirty="0">
                <a:solidFill>
                  <a:schemeClr val="tx1"/>
                </a:solidFill>
                <a:latin typeface="+mn-lt"/>
              </a:rPr>
              <a:t>.</a:t>
            </a:r>
            <a:r>
              <a:rPr lang="en-US" b="1" baseline="30000" dirty="0">
                <a:solidFill>
                  <a:schemeClr val="tx1"/>
                </a:solidFill>
                <a:latin typeface="+mn-lt"/>
              </a:rPr>
              <a:t>38</a:t>
            </a:r>
            <a:r>
              <a:rPr lang="en-US" b="1" dirty="0">
                <a:solidFill>
                  <a:schemeClr val="tx1"/>
                </a:solidFill>
                <a:latin typeface="+mn-lt"/>
              </a:rPr>
              <a:t> “</a:t>
            </a:r>
            <a:r>
              <a:rPr lang="en-US" b="1" u="sng" dirty="0">
                <a:solidFill>
                  <a:schemeClr val="tx1"/>
                </a:solidFill>
                <a:latin typeface="+mn-lt"/>
              </a:rPr>
              <a:t>Behold, your house is being left to you desolate</a:t>
            </a:r>
            <a:r>
              <a:rPr lang="en-US" b="1" dirty="0">
                <a:solidFill>
                  <a:schemeClr val="tx1"/>
                </a:solidFill>
                <a:latin typeface="+mn-lt"/>
              </a:rPr>
              <a:t>!</a:t>
            </a:r>
            <a:r>
              <a:rPr lang="en-US" dirty="0">
                <a:solidFill>
                  <a:schemeClr val="tx1"/>
                </a:solidFill>
                <a:latin typeface="+mn-lt"/>
              </a:rPr>
              <a:t> </a:t>
            </a:r>
            <a:r>
              <a:rPr lang="en-US" baseline="30000" dirty="0">
                <a:solidFill>
                  <a:schemeClr val="tx1"/>
                </a:solidFill>
                <a:latin typeface="+mn-lt"/>
              </a:rPr>
              <a:t>39</a:t>
            </a:r>
            <a:r>
              <a:rPr lang="en-US" dirty="0">
                <a:solidFill>
                  <a:schemeClr val="tx1"/>
                </a:solidFill>
                <a:latin typeface="+mn-lt"/>
              </a:rPr>
              <a:t> “For I say to you, from now on you shall not see Me until you say, ‘</a:t>
            </a:r>
            <a:r>
              <a:rPr lang="en-US" cap="small" dirty="0">
                <a:solidFill>
                  <a:schemeClr val="tx1"/>
                </a:solidFill>
                <a:latin typeface="+mn-lt"/>
              </a:rPr>
              <a:t>Blessed is He who comes in the name of</a:t>
            </a:r>
            <a:r>
              <a:rPr lang="en-US" dirty="0">
                <a:solidFill>
                  <a:schemeClr val="tx1"/>
                </a:solidFill>
                <a:latin typeface="+mn-lt"/>
              </a:rPr>
              <a:t> </a:t>
            </a:r>
            <a:r>
              <a:rPr lang="en-US" cap="small" dirty="0">
                <a:solidFill>
                  <a:schemeClr val="tx1"/>
                </a:solidFill>
                <a:latin typeface="+mn-lt"/>
              </a:rPr>
              <a:t>the Lord</a:t>
            </a:r>
            <a:r>
              <a:rPr lang="en-US" dirty="0">
                <a:solidFill>
                  <a:schemeClr val="tx1"/>
                </a:solidFill>
                <a:latin typeface="+mn-lt"/>
              </a:rPr>
              <a:t>!’” (NASB)</a:t>
            </a:r>
          </a:p>
          <a:p>
            <a:pPr eaLnBrk="1" hangingPunct="1"/>
            <a:endParaRPr lang="en-US" altLang="en-US" dirty="0">
              <a:solidFill>
                <a:schemeClr val="tx1"/>
              </a:solidFill>
              <a:latin typeface="+mn-lt"/>
            </a:endParaRPr>
          </a:p>
        </p:txBody>
      </p:sp>
      <p:sp>
        <p:nvSpPr>
          <p:cNvPr id="2" name="Date Placeholder 1"/>
          <p:cNvSpPr>
            <a:spLocks noGrp="1"/>
          </p:cNvSpPr>
          <p:nvPr>
            <p:ph type="dt" idx="10"/>
          </p:nvPr>
        </p:nvSpPr>
        <p:spPr/>
        <p:txBody>
          <a:bodyPr/>
          <a:lstStyle/>
          <a:p>
            <a:pPr>
              <a:defRPr/>
            </a:pPr>
            <a:fld id="{E89C187B-4A4E-4D1F-9E98-C73D467F1E84}"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33527812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45</a:t>
            </a:fld>
            <a:endParaRPr lang="en-US"/>
          </a:p>
        </p:txBody>
      </p:sp>
      <p:sp>
        <p:nvSpPr>
          <p:cNvPr id="5" name="Date Placeholder 4"/>
          <p:cNvSpPr>
            <a:spLocks noGrp="1"/>
          </p:cNvSpPr>
          <p:nvPr>
            <p:ph type="dt" idx="11"/>
          </p:nvPr>
        </p:nvSpPr>
        <p:spPr/>
        <p:txBody>
          <a:bodyPr/>
          <a:lstStyle/>
          <a:p>
            <a:pPr>
              <a:defRPr/>
            </a:pPr>
            <a:fld id="{7E0F9DAF-30EF-4E61-AD2E-C70741E71124}" type="datetime1">
              <a:rPr lang="en-US" smtClean="0"/>
              <a:t>5/14/2016</a:t>
            </a:fld>
            <a:endParaRPr lang="en-US"/>
          </a:p>
        </p:txBody>
      </p:sp>
      <p:sp>
        <p:nvSpPr>
          <p:cNvPr id="6" name="Header Placeholder 5"/>
          <p:cNvSpPr>
            <a:spLocks noGrp="1"/>
          </p:cNvSpPr>
          <p:nvPr>
            <p:ph type="hdr" sz="quarter" idx="12"/>
          </p:nvPr>
        </p:nvSpPr>
        <p:spPr/>
        <p:txBody>
          <a:bodyPr/>
          <a:lstStyle/>
          <a:p>
            <a:pPr>
              <a:defRPr/>
            </a:pPr>
            <a:r>
              <a:rPr lang="en-US"/>
              <a:t>Dr. Jim McGowan - Law vs. Grace: An Overview:</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18593308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D6B96E84-B69D-4237-96BE-3539B90A959B}" type="slidenum">
              <a:rPr lang="en-US" altLang="en-US" smtClean="0"/>
              <a:pPr eaLnBrk="1" hangingPunct="1">
                <a:spcBef>
                  <a:spcPct val="0"/>
                </a:spcBef>
              </a:pPr>
              <a:t>46</a:t>
            </a:fld>
            <a:endParaRPr lang="en-US"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4400" y="4343400"/>
            <a:ext cx="5029200" cy="4114800"/>
          </a:xfrm>
          <a:noFill/>
        </p:spPr>
        <p:txBody>
          <a:bodyPr/>
          <a:lstStyle/>
          <a:p>
            <a:pPr rtl="0" fontAlgn="base"/>
            <a:r>
              <a:rPr lang="en-US" sz="1200" b="1" kern="1200" dirty="0">
                <a:solidFill>
                  <a:schemeClr val="tx1"/>
                </a:solidFill>
                <a:effectLst/>
                <a:latin typeface="+mn-lt"/>
                <a:ea typeface="+mn-ea"/>
                <a:cs typeface="Arial" panose="020B0604020202020204" pitchFamily="34" charset="0"/>
              </a:rPr>
              <a:t>IV. MANY MISUNDERSTAND THE LAW AND </a:t>
            </a:r>
            <a:r>
              <a:rPr lang="en-US" sz="1200" b="1" u="none" kern="1200" dirty="0">
                <a:solidFill>
                  <a:schemeClr val="tx1"/>
                </a:solidFill>
                <a:effectLst/>
                <a:latin typeface="+mn-lt"/>
                <a:ea typeface="+mn-ea"/>
                <a:cs typeface="Arial" panose="020B0604020202020204" pitchFamily="34" charset="0"/>
              </a:rPr>
              <a:t>CHRIST’S EARTHLY MINISTRY</a:t>
            </a:r>
          </a:p>
          <a:p>
            <a:pPr marL="0" indent="0" algn="just" eaLnBrk="1" hangingPunct="1">
              <a:lnSpc>
                <a:spcPct val="90000"/>
              </a:lnSpc>
              <a:spcBef>
                <a:spcPts val="600"/>
              </a:spcBef>
              <a:spcAft>
                <a:spcPts val="600"/>
              </a:spcAft>
              <a:buFontTx/>
              <a:buNone/>
              <a:defRPr/>
            </a:pPr>
            <a:r>
              <a:rPr lang="en-US" altLang="en-US" b="1" dirty="0">
                <a:solidFill>
                  <a:schemeClr val="tx1"/>
                </a:solidFill>
                <a:latin typeface="+mn-lt"/>
              </a:rPr>
              <a:t>Many believers in the Church now </a:t>
            </a:r>
            <a:r>
              <a:rPr lang="en-US" altLang="en-US" dirty="0">
                <a:solidFill>
                  <a:schemeClr val="tx1"/>
                </a:solidFill>
                <a:latin typeface="+mn-lt"/>
              </a:rPr>
              <a:t>trying to carry out parts of the Law: </a:t>
            </a:r>
          </a:p>
          <a:p>
            <a:pPr marL="171450" indent="-171450" algn="just" eaLnBrk="1" hangingPunct="1">
              <a:lnSpc>
                <a:spcPct val="90000"/>
              </a:lnSpc>
              <a:spcBef>
                <a:spcPts val="600"/>
              </a:spcBef>
              <a:spcAft>
                <a:spcPts val="600"/>
              </a:spcAft>
              <a:buFont typeface="Arial" panose="020B0604020202020204" pitchFamily="34" charset="0"/>
              <a:buChar char="•"/>
              <a:defRPr/>
            </a:pPr>
            <a:r>
              <a:rPr lang="en-US" altLang="en-US" dirty="0">
                <a:solidFill>
                  <a:schemeClr val="tx1"/>
                </a:solidFill>
                <a:latin typeface="+mn-lt"/>
              </a:rPr>
              <a:t>seeking its </a:t>
            </a:r>
            <a:r>
              <a:rPr lang="en-US" altLang="en-US" b="1" dirty="0">
                <a:solidFill>
                  <a:schemeClr val="tx1"/>
                </a:solidFill>
                <a:latin typeface="+mn-lt"/>
              </a:rPr>
              <a:t>earthly blessings</a:t>
            </a:r>
            <a:r>
              <a:rPr lang="en-US" altLang="en-US" dirty="0">
                <a:solidFill>
                  <a:schemeClr val="tx1"/>
                </a:solidFill>
                <a:latin typeface="+mn-lt"/>
              </a:rPr>
              <a:t> (Health</a:t>
            </a:r>
            <a:r>
              <a:rPr lang="en-US" altLang="en-US" baseline="0" dirty="0">
                <a:solidFill>
                  <a:schemeClr val="tx1"/>
                </a:solidFill>
                <a:latin typeface="+mn-lt"/>
              </a:rPr>
              <a:t> and Wealth Gospel – Prosperity Movement) </a:t>
            </a:r>
            <a:r>
              <a:rPr lang="en-US" altLang="en-US" dirty="0">
                <a:solidFill>
                  <a:schemeClr val="tx1"/>
                </a:solidFill>
                <a:latin typeface="+mn-lt"/>
              </a:rPr>
              <a:t>or </a:t>
            </a:r>
          </a:p>
          <a:p>
            <a:pPr marL="171450" indent="-171450" algn="just" eaLnBrk="1" hangingPunct="1">
              <a:lnSpc>
                <a:spcPct val="90000"/>
              </a:lnSpc>
              <a:spcBef>
                <a:spcPts val="600"/>
              </a:spcBef>
              <a:spcAft>
                <a:spcPts val="600"/>
              </a:spcAft>
              <a:buFont typeface="Arial" panose="020B0604020202020204" pitchFamily="34" charset="0"/>
              <a:buChar char="•"/>
              <a:defRPr/>
            </a:pPr>
            <a:r>
              <a:rPr lang="en-US" altLang="en-US" b="1" dirty="0">
                <a:solidFill>
                  <a:schemeClr val="tx1"/>
                </a:solidFill>
                <a:latin typeface="+mn-lt"/>
              </a:rPr>
              <a:t>forgiving so that they can be forgiven </a:t>
            </a:r>
            <a:r>
              <a:rPr lang="en-US" altLang="en-US" dirty="0">
                <a:solidFill>
                  <a:schemeClr val="tx1"/>
                </a:solidFill>
                <a:latin typeface="+mn-lt"/>
              </a:rPr>
              <a:t>by God, (instead of recognizing that we forgive</a:t>
            </a:r>
            <a:r>
              <a:rPr lang="en-US" altLang="en-US" baseline="0" dirty="0">
                <a:solidFill>
                  <a:schemeClr val="tx1"/>
                </a:solidFill>
                <a:latin typeface="+mn-lt"/>
              </a:rPr>
              <a:t> because we ARE forgiven</a:t>
            </a:r>
            <a:r>
              <a:rPr lang="en-US" altLang="en-US" dirty="0">
                <a:solidFill>
                  <a:schemeClr val="tx1"/>
                </a:solidFill>
                <a:latin typeface="+mn-lt"/>
              </a:rPr>
              <a:t>) or </a:t>
            </a:r>
          </a:p>
          <a:p>
            <a:pPr marL="171450" indent="-171450" algn="just" eaLnBrk="1" hangingPunct="1">
              <a:lnSpc>
                <a:spcPct val="90000"/>
              </a:lnSpc>
              <a:spcBef>
                <a:spcPts val="600"/>
              </a:spcBef>
              <a:spcAft>
                <a:spcPts val="600"/>
              </a:spcAft>
              <a:buFont typeface="Arial" panose="020B0604020202020204" pitchFamily="34" charset="0"/>
              <a:buChar char="•"/>
              <a:defRPr/>
            </a:pPr>
            <a:r>
              <a:rPr lang="en-US" altLang="en-US" b="1" dirty="0">
                <a:solidFill>
                  <a:schemeClr val="tx1"/>
                </a:solidFill>
                <a:latin typeface="+mn-lt"/>
              </a:rPr>
              <a:t>striving to imitate the earthly life </a:t>
            </a:r>
            <a:r>
              <a:rPr lang="en-US" altLang="en-US" dirty="0">
                <a:solidFill>
                  <a:schemeClr val="tx1"/>
                </a:solidFill>
                <a:latin typeface="+mn-lt"/>
              </a:rPr>
              <a:t>of Christ (most of Christ’s ministry was</a:t>
            </a:r>
            <a:r>
              <a:rPr lang="en-US" altLang="en-US" baseline="0" dirty="0">
                <a:solidFill>
                  <a:schemeClr val="tx1"/>
                </a:solidFill>
                <a:latin typeface="+mn-lt"/>
              </a:rPr>
              <a:t> </a:t>
            </a:r>
            <a:r>
              <a:rPr lang="en-US" altLang="en-US" b="1" baseline="0" dirty="0">
                <a:solidFill>
                  <a:schemeClr val="tx1"/>
                </a:solidFill>
                <a:latin typeface="+mn-lt"/>
              </a:rPr>
              <a:t>to the Jews </a:t>
            </a:r>
            <a:r>
              <a:rPr lang="en-US" altLang="en-US" baseline="0" dirty="0">
                <a:solidFill>
                  <a:schemeClr val="tx1"/>
                </a:solidFill>
                <a:latin typeface="+mn-lt"/>
              </a:rPr>
              <a:t>under Law to prove and demonstrate who He was as part of His offer of the Kingdom to them – Dominion Theology - </a:t>
            </a:r>
            <a:r>
              <a:rPr lang="en-US" dirty="0">
                <a:solidFill>
                  <a:schemeClr val="tx1"/>
                </a:solidFill>
                <a:latin typeface="+mn-lt"/>
              </a:rPr>
              <a:t>the duty of Christians is to </a:t>
            </a:r>
            <a:r>
              <a:rPr lang="en-US" b="1" dirty="0">
                <a:solidFill>
                  <a:schemeClr val="tx1"/>
                </a:solidFill>
                <a:latin typeface="+mn-lt"/>
              </a:rPr>
              <a:t>create a worldwide kingdom patterned after the Mosaic Law</a:t>
            </a:r>
            <a:r>
              <a:rPr lang="en-US" altLang="en-US" baseline="0" dirty="0">
                <a:solidFill>
                  <a:schemeClr val="tx1"/>
                </a:solidFill>
                <a:latin typeface="+mn-lt"/>
              </a:rPr>
              <a:t>)</a:t>
            </a:r>
            <a:r>
              <a:rPr lang="en-US" altLang="en-US" dirty="0">
                <a:solidFill>
                  <a:schemeClr val="tx1"/>
                </a:solidFill>
                <a:latin typeface="+mn-lt"/>
              </a:rPr>
              <a:t>. </a:t>
            </a:r>
          </a:p>
        </p:txBody>
      </p:sp>
      <p:sp>
        <p:nvSpPr>
          <p:cNvPr id="2" name="Date Placeholder 1"/>
          <p:cNvSpPr>
            <a:spLocks noGrp="1"/>
          </p:cNvSpPr>
          <p:nvPr>
            <p:ph type="dt" idx="10"/>
          </p:nvPr>
        </p:nvSpPr>
        <p:spPr/>
        <p:txBody>
          <a:bodyPr/>
          <a:lstStyle/>
          <a:p>
            <a:pPr>
              <a:defRPr/>
            </a:pPr>
            <a:fld id="{7380B290-FB19-428E-8F88-4C8FA4D9EBB7}"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16409664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Arial" panose="020B0604020202020204" pitchFamily="34" charset="0"/>
              </a:rPr>
              <a:t>IV. MANY MISUNDERSTAND THE LAW AND </a:t>
            </a:r>
            <a:r>
              <a:rPr lang="en-US" sz="1200" b="1" u="none" kern="1200" dirty="0">
                <a:solidFill>
                  <a:schemeClr val="tx1"/>
                </a:solidFill>
                <a:effectLst/>
                <a:latin typeface="+mn-lt"/>
                <a:ea typeface="+mn-ea"/>
                <a:cs typeface="Arial" panose="020B0604020202020204" pitchFamily="34" charset="0"/>
              </a:rPr>
              <a:t>CHRIST’S EARTHLY MINISTRY</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chemeClr val="tx1"/>
                </a:solidFill>
                <a:latin typeface="+mn-lt"/>
              </a:rPr>
              <a:t>These Misunderstandings cause many Christians to misunderstand Grace as well, leading them to think that they must do or not do things </a:t>
            </a:r>
            <a:r>
              <a:rPr lang="en-US" altLang="en-US" b="1" dirty="0">
                <a:solidFill>
                  <a:schemeClr val="tx1"/>
                </a:solidFill>
                <a:latin typeface="+mn-lt"/>
              </a:rPr>
              <a:t>“under the Law”</a:t>
            </a:r>
            <a:r>
              <a:rPr lang="en-US" altLang="en-US" dirty="0">
                <a:solidFill>
                  <a:schemeClr val="tx1"/>
                </a:solidFill>
                <a:latin typeface="+mn-lt"/>
              </a:rPr>
              <a:t> in order to be blessed, but </a:t>
            </a:r>
            <a:r>
              <a:rPr lang="en-US" altLang="en-US" b="1" dirty="0">
                <a:solidFill>
                  <a:schemeClr val="tx1"/>
                </a:solidFill>
                <a:latin typeface="+mn-lt"/>
              </a:rPr>
              <a:t>“under Grace” </a:t>
            </a:r>
            <a:r>
              <a:rPr lang="en-US" altLang="en-US" dirty="0">
                <a:solidFill>
                  <a:schemeClr val="tx1"/>
                </a:solidFill>
                <a:latin typeface="+mn-lt"/>
              </a:rPr>
              <a:t>we rely on what Christ has already done.</a:t>
            </a:r>
          </a:p>
          <a:p>
            <a:r>
              <a:rPr lang="en-US" dirty="0">
                <a:solidFill>
                  <a:schemeClr val="tx1"/>
                </a:solidFill>
                <a:latin typeface="+mn-lt"/>
              </a:rPr>
              <a:t>If I don’t understand the Law and God’s purpose</a:t>
            </a:r>
            <a:r>
              <a:rPr lang="en-US" baseline="0" dirty="0">
                <a:solidFill>
                  <a:schemeClr val="tx1"/>
                </a:solidFill>
                <a:latin typeface="+mn-lt"/>
              </a:rPr>
              <a:t> for it, and if I don’t understand what Jesus came to do in presenting the Gospel of the Kingdom to the Jews, then I will have a perverted understanding of God’s grace.  A misunderstanding of the Law leads to a misunderstanding of Grace.  Failure to understand the Law causes Believers to find ways to “trim it down” so they can handle it.  Those 10 commandments are great, but that Sabbath thing bothers me so I just take 9!  But wait, I really like the idea of tithing so let’s bump it back up to 10.  And, you know we can’t stone people in the church today so let’s just remove all discipline.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mn-lt"/>
                <a:ea typeface="+mn-ea"/>
                <a:cs typeface="Arial" charset="0"/>
              </a:rPr>
              <a:t>“Our obedience to God’s will cannot be on a selective basis; we cannot choose that part that is to our liking and disregard the rest…</a:t>
            </a:r>
            <a:r>
              <a:rPr lang="en-US" sz="1200" i="1" dirty="0">
                <a:solidFill>
                  <a:schemeClr val="tx1"/>
                </a:solidFill>
                <a:latin typeface="+mn-lt"/>
              </a:rPr>
              <a:t>In Galatians 5:3 Paul declares that those who place themselves under the law are obligated to obey the whole law.”  </a:t>
            </a:r>
            <a:r>
              <a:rPr lang="en-US" sz="1200" kern="1200" dirty="0" err="1">
                <a:solidFill>
                  <a:schemeClr val="tx1"/>
                </a:solidFill>
                <a:effectLst/>
                <a:latin typeface="+mn-lt"/>
                <a:ea typeface="+mn-ea"/>
                <a:cs typeface="Arial" charset="0"/>
              </a:rPr>
              <a:t>Hiebert</a:t>
            </a:r>
            <a:r>
              <a:rPr lang="en-US" sz="1200" kern="1200" dirty="0">
                <a:solidFill>
                  <a:schemeClr val="tx1"/>
                </a:solidFill>
                <a:effectLst/>
                <a:latin typeface="+mn-lt"/>
                <a:ea typeface="+mn-ea"/>
                <a:cs typeface="Arial" charset="0"/>
              </a:rPr>
              <a:t>, D. E. (1997). James (Revised Edition., p. 148-149). Winona Lake, IN: BMH Books.</a:t>
            </a:r>
            <a:r>
              <a:rPr lang="en-US" b="0" i="0" u="none" strike="noStrike" baseline="0" dirty="0">
                <a:solidFill>
                  <a:schemeClr val="tx1"/>
                </a:solidFill>
                <a:latin typeface="+mn-lt"/>
              </a:rPr>
              <a:t> </a:t>
            </a:r>
            <a:endParaRPr lang="en-US" baseline="0" dirty="0">
              <a:solidFill>
                <a:schemeClr val="tx1"/>
              </a:solidFill>
              <a:latin typeface="+mn-lt"/>
            </a:endParaRPr>
          </a:p>
          <a:p>
            <a:r>
              <a:rPr lang="en-US" b="1" baseline="0" dirty="0">
                <a:solidFill>
                  <a:schemeClr val="tx1"/>
                </a:solidFill>
                <a:latin typeface="+mn-lt"/>
              </a:rPr>
              <a:t>NEXT SLIDE</a:t>
            </a:r>
            <a:endParaRPr lang="en-US" b="1" dirty="0">
              <a:solidFill>
                <a:schemeClr val="tx1"/>
              </a:solidFill>
              <a:latin typeface="+mn-lt"/>
            </a:endParaRPr>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47</a:t>
            </a:fld>
            <a:endParaRPr lang="en-US"/>
          </a:p>
        </p:txBody>
      </p:sp>
      <p:sp>
        <p:nvSpPr>
          <p:cNvPr id="5" name="Date Placeholder 4"/>
          <p:cNvSpPr>
            <a:spLocks noGrp="1"/>
          </p:cNvSpPr>
          <p:nvPr>
            <p:ph type="dt" idx="11"/>
          </p:nvPr>
        </p:nvSpPr>
        <p:spPr/>
        <p:txBody>
          <a:bodyPr/>
          <a:lstStyle/>
          <a:p>
            <a:pPr>
              <a:defRPr/>
            </a:pPr>
            <a:fld id="{93DD406C-06FB-4C96-B25B-8F84D9235B6B}" type="datetime1">
              <a:rPr lang="en-US" smtClean="0"/>
              <a:t>5/14/2016</a:t>
            </a:fld>
            <a:endParaRPr lang="en-US"/>
          </a:p>
        </p:txBody>
      </p:sp>
      <p:sp>
        <p:nvSpPr>
          <p:cNvPr id="6" name="Header Placeholder 5"/>
          <p:cNvSpPr>
            <a:spLocks noGrp="1"/>
          </p:cNvSpPr>
          <p:nvPr>
            <p:ph type="hdr" sz="quarter" idx="12"/>
          </p:nvPr>
        </p:nvSpPr>
        <p:spPr/>
        <p:txBody>
          <a:bodyPr/>
          <a:lstStyle/>
          <a:p>
            <a:pPr>
              <a:defRPr/>
            </a:pPr>
            <a:r>
              <a:rPr lang="en-US"/>
              <a:t>Dr. Jim McGowan - Law vs. Grace: An Overview:</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36818393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0A9A2028-449A-4A6B-8499-BB4E3E14D298}" type="slidenum">
              <a:rPr lang="en-US" altLang="en-US" smtClean="0"/>
              <a:pPr eaLnBrk="1" hangingPunct="1">
                <a:spcBef>
                  <a:spcPct val="0"/>
                </a:spcBef>
              </a:pPr>
              <a:t>48</a:t>
            </a:fld>
            <a:endParaRPr lang="en-US" alt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14400" y="4343400"/>
            <a:ext cx="5029200" cy="4114800"/>
          </a:xfrm>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Arial" panose="020B0604020202020204" pitchFamily="34" charset="0"/>
              </a:rPr>
              <a:t>IV. MANY MISUNDERSTAND THE LAW AND </a:t>
            </a:r>
            <a:r>
              <a:rPr lang="en-US" sz="1200" b="1" u="none" kern="1200" dirty="0">
                <a:solidFill>
                  <a:schemeClr val="tx1"/>
                </a:solidFill>
                <a:effectLst/>
                <a:latin typeface="+mn-lt"/>
                <a:ea typeface="+mn-ea"/>
                <a:cs typeface="Arial" panose="020B0604020202020204" pitchFamily="34" charset="0"/>
              </a:rPr>
              <a:t>CHRIST’S EARTHLY MINISTRY</a:t>
            </a:r>
          </a:p>
          <a:p>
            <a:r>
              <a:rPr lang="en-US" sz="1200" kern="1200" dirty="0">
                <a:solidFill>
                  <a:schemeClr val="tx1"/>
                </a:solidFill>
                <a:effectLst/>
                <a:latin typeface="+mn-lt"/>
                <a:ea typeface="+mn-ea"/>
                <a:cs typeface="Arial" charset="0"/>
              </a:rPr>
              <a:t>Romans 3:19–20 (NASB95) - </a:t>
            </a:r>
            <a:r>
              <a:rPr lang="en-US" sz="1200" u="none" strike="noStrike" kern="1200" baseline="30000" dirty="0">
                <a:solidFill>
                  <a:schemeClr val="tx1"/>
                </a:solidFill>
                <a:effectLst/>
                <a:latin typeface="+mn-lt"/>
                <a:ea typeface="+mn-ea"/>
                <a:cs typeface="Arial" charset="0"/>
              </a:rPr>
              <a:t>19</a:t>
            </a:r>
            <a:r>
              <a:rPr lang="en-US" sz="1200" u="none" strike="noStrike" kern="1200" dirty="0">
                <a:solidFill>
                  <a:schemeClr val="tx1"/>
                </a:solidFill>
                <a:effectLst/>
                <a:latin typeface="+mn-lt"/>
                <a:ea typeface="+mn-ea"/>
                <a:cs typeface="Arial" charset="0"/>
              </a:rPr>
              <a:t> </a:t>
            </a:r>
            <a:r>
              <a:rPr lang="en-US" sz="1200" kern="1200" dirty="0">
                <a:solidFill>
                  <a:schemeClr val="tx1"/>
                </a:solidFill>
                <a:effectLst/>
                <a:latin typeface="+mn-lt"/>
                <a:ea typeface="+mn-ea"/>
                <a:cs typeface="Arial" charset="0"/>
              </a:rPr>
              <a:t>Now we know that whatever the Law says, it speaks to those who are under the Law, so that every mouth may be closed and all the world may become accountable to God; </a:t>
            </a:r>
            <a:r>
              <a:rPr lang="en-US" sz="1200" u="none" strike="noStrike" kern="1200" baseline="30000" dirty="0">
                <a:solidFill>
                  <a:schemeClr val="tx1"/>
                </a:solidFill>
                <a:effectLst/>
                <a:latin typeface="+mn-lt"/>
                <a:ea typeface="+mn-ea"/>
                <a:cs typeface="Arial" charset="0"/>
              </a:rPr>
              <a:t>20</a:t>
            </a:r>
            <a:r>
              <a:rPr lang="en-US" sz="1200" u="none" strike="noStrike" kern="1200" dirty="0">
                <a:solidFill>
                  <a:schemeClr val="tx1"/>
                </a:solidFill>
                <a:effectLst/>
                <a:latin typeface="+mn-lt"/>
                <a:ea typeface="+mn-ea"/>
                <a:cs typeface="Arial" charset="0"/>
              </a:rPr>
              <a:t> </a:t>
            </a:r>
            <a:r>
              <a:rPr lang="en-US" sz="1200" kern="1200" dirty="0">
                <a:solidFill>
                  <a:schemeClr val="tx1"/>
                </a:solidFill>
                <a:effectLst/>
                <a:latin typeface="+mn-lt"/>
                <a:ea typeface="+mn-ea"/>
                <a:cs typeface="Arial" charset="0"/>
              </a:rPr>
              <a:t>because by the works of the Law no flesh will be justified in His sight; for through the Law </a:t>
            </a:r>
            <a:r>
              <a:rPr lang="en-US" sz="1200" i="1" kern="1200" dirty="0">
                <a:solidFill>
                  <a:schemeClr val="tx1"/>
                </a:solidFill>
                <a:effectLst/>
                <a:latin typeface="+mn-lt"/>
                <a:ea typeface="+mn-ea"/>
                <a:cs typeface="Arial" charset="0"/>
              </a:rPr>
              <a:t>comes</a:t>
            </a:r>
            <a:r>
              <a:rPr lang="en-US" sz="1200" kern="1200" dirty="0">
                <a:solidFill>
                  <a:schemeClr val="tx1"/>
                </a:solidFill>
                <a:effectLst/>
                <a:latin typeface="+mn-lt"/>
                <a:ea typeface="+mn-ea"/>
                <a:cs typeface="Arial" charset="0"/>
              </a:rPr>
              <a:t> the knowledge of sin. </a:t>
            </a:r>
          </a:p>
          <a:p>
            <a:pPr eaLnBrk="1" hangingPunct="1"/>
            <a:endParaRPr lang="en-US" altLang="en-US" dirty="0">
              <a:solidFill>
                <a:schemeClr val="tx1"/>
              </a:solidFill>
              <a:latin typeface="+mn-lt"/>
            </a:endParaRPr>
          </a:p>
        </p:txBody>
      </p:sp>
      <p:sp>
        <p:nvSpPr>
          <p:cNvPr id="2" name="Date Placeholder 1"/>
          <p:cNvSpPr>
            <a:spLocks noGrp="1"/>
          </p:cNvSpPr>
          <p:nvPr>
            <p:ph type="dt" idx="10"/>
          </p:nvPr>
        </p:nvSpPr>
        <p:spPr/>
        <p:txBody>
          <a:bodyPr/>
          <a:lstStyle/>
          <a:p>
            <a:pPr>
              <a:defRPr/>
            </a:pPr>
            <a:fld id="{41E674C4-C526-45E1-AB7E-59123D3A719F}"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31607883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0A9A2028-449A-4A6B-8499-BB4E3E14D298}" type="slidenum">
              <a:rPr lang="en-US" altLang="en-US" smtClean="0"/>
              <a:pPr eaLnBrk="1" hangingPunct="1">
                <a:spcBef>
                  <a:spcPct val="0"/>
                </a:spcBef>
              </a:pPr>
              <a:t>49</a:t>
            </a:fld>
            <a:endParaRPr lang="en-US" alt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14400" y="4343400"/>
            <a:ext cx="5029200" cy="4114800"/>
          </a:xfrm>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Arial" panose="020B0604020202020204" pitchFamily="34" charset="0"/>
              </a:rPr>
              <a:t>IV. MANY MISUNDERSTAND THE LAW AND </a:t>
            </a:r>
            <a:r>
              <a:rPr lang="en-US" sz="1200" b="1" u="none" kern="1200" dirty="0">
                <a:solidFill>
                  <a:schemeClr val="tx1"/>
                </a:solidFill>
                <a:effectLst/>
                <a:latin typeface="+mn-lt"/>
                <a:ea typeface="+mn-ea"/>
                <a:cs typeface="Arial" panose="020B0604020202020204" pitchFamily="34" charset="0"/>
              </a:rPr>
              <a:t>CHRIST’S EARTHLY MINISTRY</a:t>
            </a:r>
          </a:p>
          <a:p>
            <a:pPr algn="l">
              <a:buNone/>
            </a:pPr>
            <a:r>
              <a:rPr lang="en-US" sz="1200" b="1" dirty="0">
                <a:solidFill>
                  <a:schemeClr val="tx1"/>
                </a:solidFill>
                <a:latin typeface="+mn-lt"/>
              </a:rPr>
              <a:t>Acts 15:10 - </a:t>
            </a:r>
            <a:r>
              <a:rPr lang="en-US" sz="1200" baseline="30000" dirty="0">
                <a:solidFill>
                  <a:schemeClr val="tx1"/>
                </a:solidFill>
                <a:latin typeface="+mn-lt"/>
              </a:rPr>
              <a:t>10</a:t>
            </a:r>
            <a:r>
              <a:rPr lang="en-US" sz="1200" dirty="0">
                <a:solidFill>
                  <a:schemeClr val="tx1"/>
                </a:solidFill>
                <a:latin typeface="+mn-lt"/>
              </a:rPr>
              <a:t> “Now therefore why do you put God to the test by placing upon the neck of the disciples </a:t>
            </a:r>
            <a:r>
              <a:rPr lang="en-US" sz="1200" b="1" dirty="0">
                <a:solidFill>
                  <a:schemeClr val="tx1"/>
                </a:solidFill>
                <a:latin typeface="+mn-lt"/>
              </a:rPr>
              <a:t>a yoke which neither our fathers nor we have been able to bear</a:t>
            </a:r>
            <a:r>
              <a:rPr lang="en-US" sz="1200" dirty="0">
                <a:solidFill>
                  <a:schemeClr val="tx1"/>
                </a:solidFill>
                <a:latin typeface="+mn-lt"/>
              </a:rPr>
              <a:t>? (NASB95)</a:t>
            </a:r>
          </a:p>
        </p:txBody>
      </p:sp>
      <p:sp>
        <p:nvSpPr>
          <p:cNvPr id="2" name="Date Placeholder 1"/>
          <p:cNvSpPr>
            <a:spLocks noGrp="1"/>
          </p:cNvSpPr>
          <p:nvPr>
            <p:ph type="dt" idx="10"/>
          </p:nvPr>
        </p:nvSpPr>
        <p:spPr/>
        <p:txBody>
          <a:bodyPr/>
          <a:lstStyle/>
          <a:p>
            <a:pPr>
              <a:defRPr/>
            </a:pPr>
            <a:fld id="{DC2A96F1-DFA7-4986-9963-0BD057849EFB}"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1118803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C3ACCB1-F9E1-4BAA-8242-CF61BD3261AC}" type="slidenum">
              <a:rPr lang="en-US" altLang="en-US" smtClean="0"/>
              <a:pPr eaLnBrk="1" hangingPunct="1">
                <a:spcBef>
                  <a:spcPct val="0"/>
                </a:spcBef>
              </a:pPr>
              <a:t>5</a:t>
            </a:fld>
            <a:endParaRPr lang="en-US" alt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914400" y="4343400"/>
            <a:ext cx="5029200" cy="4114800"/>
          </a:xfrm>
          <a:noFill/>
        </p:spPr>
        <p:txBody>
          <a:bodyPr/>
          <a:lstStyle/>
          <a:p>
            <a:pPr eaLnBrk="1" hangingPunct="1"/>
            <a:r>
              <a:rPr lang="en-US" sz="1200" b="1" i="1" kern="1200" dirty="0">
                <a:solidFill>
                  <a:schemeClr val="tx1"/>
                </a:solidFill>
                <a:effectLst/>
                <a:latin typeface="+mn-lt"/>
                <a:ea typeface="+mn-ea"/>
                <a:cs typeface="Arial" panose="020B0604020202020204" pitchFamily="34" charset="0"/>
              </a:rPr>
              <a:t>Disclaimer: </a:t>
            </a:r>
            <a:r>
              <a:rPr lang="en-US" sz="1200" b="1" i="1" u="sng" kern="1200" dirty="0">
                <a:solidFill>
                  <a:schemeClr val="tx1"/>
                </a:solidFill>
                <a:effectLst/>
                <a:latin typeface="+mn-lt"/>
                <a:ea typeface="+mn-ea"/>
                <a:cs typeface="Arial" panose="020B0604020202020204" pitchFamily="34" charset="0"/>
              </a:rPr>
              <a:t>NOT</a:t>
            </a:r>
            <a:r>
              <a:rPr lang="en-US" sz="1200" b="1" i="1" kern="1200" dirty="0">
                <a:solidFill>
                  <a:schemeClr val="tx1"/>
                </a:solidFill>
                <a:effectLst/>
                <a:latin typeface="+mn-lt"/>
                <a:ea typeface="+mn-ea"/>
                <a:cs typeface="Arial" panose="020B0604020202020204" pitchFamily="34" charset="0"/>
              </a:rPr>
              <a:t> an Extreme Bible Study! </a:t>
            </a:r>
          </a:p>
          <a:p>
            <a:pPr eaLnBrk="1" hangingPunct="1"/>
            <a:endParaRPr lang="en-US" altLang="en-US" sz="1200" b="1" i="1" kern="1200" dirty="0">
              <a:solidFill>
                <a:schemeClr val="tx1"/>
              </a:solidFill>
              <a:effectLst/>
              <a:latin typeface="+mn-lt"/>
              <a:ea typeface="+mn-ea"/>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solidFill>
                  <a:schemeClr val="tx1"/>
                </a:solidFill>
                <a:latin typeface="+mn-lt"/>
              </a:rPr>
              <a:t>There is often a tendency among some Christians to go to extremes or to polarize what they see in Scripture so that either Israel and the Church are not that much different, or they are so very different that there is nothing in common.</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solidFill>
                  <a:schemeClr val="tx1"/>
                </a:solidFill>
                <a:latin typeface="+mn-lt"/>
              </a:rPr>
              <a:t>Looking at things in opposite ways</a:t>
            </a:r>
          </a:p>
        </p:txBody>
      </p:sp>
      <p:sp>
        <p:nvSpPr>
          <p:cNvPr id="2" name="Date Placeholder 1"/>
          <p:cNvSpPr>
            <a:spLocks noGrp="1"/>
          </p:cNvSpPr>
          <p:nvPr>
            <p:ph type="dt" idx="10"/>
          </p:nvPr>
        </p:nvSpPr>
        <p:spPr/>
        <p:txBody>
          <a:bodyPr/>
          <a:lstStyle/>
          <a:p>
            <a:pPr>
              <a:defRPr/>
            </a:pPr>
            <a:fld id="{FC2AAEB6-E7AA-4A18-A0DF-4F5149FA2D8A}"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26186808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0A9A2028-449A-4A6B-8499-BB4E3E14D298}" type="slidenum">
              <a:rPr lang="en-US" altLang="en-US" smtClean="0"/>
              <a:pPr eaLnBrk="1" hangingPunct="1">
                <a:spcBef>
                  <a:spcPct val="0"/>
                </a:spcBef>
              </a:pPr>
              <a:t>50</a:t>
            </a:fld>
            <a:endParaRPr lang="en-US" alt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14400" y="4343400"/>
            <a:ext cx="5029200" cy="4114800"/>
          </a:xfrm>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Arial" panose="020B0604020202020204" pitchFamily="34" charset="0"/>
              </a:rPr>
              <a:t>IV. MANY MISUNDERSTAND THE LAW AND </a:t>
            </a:r>
            <a:r>
              <a:rPr lang="en-US" sz="1200" b="1" u="none" kern="1200" dirty="0">
                <a:solidFill>
                  <a:schemeClr val="tx1"/>
                </a:solidFill>
                <a:effectLst/>
                <a:latin typeface="+mn-lt"/>
                <a:ea typeface="+mn-ea"/>
                <a:cs typeface="Arial" panose="020B0604020202020204" pitchFamily="34" charset="0"/>
              </a:rPr>
              <a:t>CHRIST’S EARTHLY MINISTRY</a:t>
            </a:r>
          </a:p>
          <a:p>
            <a:pPr algn="l">
              <a:buNone/>
            </a:pPr>
            <a:r>
              <a:rPr lang="en-US" sz="1200" b="1" dirty="0">
                <a:solidFill>
                  <a:schemeClr val="tx1"/>
                </a:solidFill>
                <a:latin typeface="+mn-lt"/>
              </a:rPr>
              <a:t>Galatians 5:1 - </a:t>
            </a:r>
            <a:r>
              <a:rPr lang="en-US" sz="1200" baseline="30000" dirty="0">
                <a:solidFill>
                  <a:schemeClr val="tx1"/>
                </a:solidFill>
                <a:latin typeface="+mn-lt"/>
              </a:rPr>
              <a:t>1</a:t>
            </a:r>
            <a:r>
              <a:rPr lang="en-US" sz="1200" dirty="0">
                <a:solidFill>
                  <a:schemeClr val="tx1"/>
                </a:solidFill>
                <a:latin typeface="+mn-lt"/>
              </a:rPr>
              <a:t> It was for freedom that Christ set us free; therefore keep standing firm and </a:t>
            </a:r>
            <a:r>
              <a:rPr lang="en-US" sz="1200" b="1" dirty="0">
                <a:solidFill>
                  <a:schemeClr val="tx1"/>
                </a:solidFill>
                <a:latin typeface="+mn-lt"/>
              </a:rPr>
              <a:t>do not be subject again to a yoke of slavery.</a:t>
            </a:r>
            <a:r>
              <a:rPr lang="en-US" sz="1200" dirty="0">
                <a:solidFill>
                  <a:schemeClr val="tx1"/>
                </a:solidFill>
                <a:latin typeface="+mn-lt"/>
              </a:rPr>
              <a:t> (NASB95)</a:t>
            </a:r>
          </a:p>
          <a:p>
            <a:pPr algn="l" eaLnBrk="1" hangingPunct="1"/>
            <a:endParaRPr lang="en-US" altLang="en-US" dirty="0">
              <a:solidFill>
                <a:schemeClr val="tx1"/>
              </a:solidFill>
              <a:latin typeface="+mn-lt"/>
            </a:endParaRPr>
          </a:p>
        </p:txBody>
      </p:sp>
      <p:sp>
        <p:nvSpPr>
          <p:cNvPr id="2" name="Date Placeholder 1"/>
          <p:cNvSpPr>
            <a:spLocks noGrp="1"/>
          </p:cNvSpPr>
          <p:nvPr>
            <p:ph type="dt" idx="10"/>
          </p:nvPr>
        </p:nvSpPr>
        <p:spPr/>
        <p:txBody>
          <a:bodyPr/>
          <a:lstStyle/>
          <a:p>
            <a:pPr>
              <a:defRPr/>
            </a:pPr>
            <a:fld id="{C98E83ED-B3EB-4158-8721-2246F019FF90}"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2002257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Arial" panose="020B0604020202020204" pitchFamily="34" charset="0"/>
              </a:rPr>
              <a:t>IV. MANY MISUNDERSTAND THE LAW AND </a:t>
            </a:r>
            <a:r>
              <a:rPr lang="en-US" sz="1200" b="1" u="none" kern="1200" dirty="0">
                <a:solidFill>
                  <a:schemeClr val="tx1"/>
                </a:solidFill>
                <a:effectLst/>
                <a:latin typeface="+mn-lt"/>
                <a:ea typeface="+mn-ea"/>
                <a:cs typeface="Arial" panose="020B0604020202020204" pitchFamily="34" charset="0"/>
              </a:rPr>
              <a:t>CHRIST’S EARTHLY MINISTRY</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a:solidFill>
                  <a:schemeClr val="tx1"/>
                </a:solidFill>
                <a:latin typeface="+mn-lt"/>
              </a:rPr>
              <a:t>Living “under Grace” </a:t>
            </a:r>
            <a:r>
              <a:rPr lang="en-US" altLang="en-US" dirty="0">
                <a:solidFill>
                  <a:schemeClr val="tx1"/>
                </a:solidFill>
                <a:latin typeface="+mn-lt"/>
              </a:rPr>
              <a:t>it is not what we do or don’t do, rather it is </a:t>
            </a:r>
            <a:r>
              <a:rPr lang="en-US" altLang="en-US" b="1" dirty="0">
                <a:solidFill>
                  <a:schemeClr val="tx1"/>
                </a:solidFill>
                <a:latin typeface="+mn-lt"/>
              </a:rPr>
              <a:t>our </a:t>
            </a:r>
            <a:r>
              <a:rPr lang="en-US" altLang="en-US" b="1" u="sng" dirty="0">
                <a:solidFill>
                  <a:schemeClr val="tx1"/>
                </a:solidFill>
                <a:latin typeface="+mn-lt"/>
              </a:rPr>
              <a:t>reliance upon</a:t>
            </a:r>
            <a:r>
              <a:rPr lang="en-US" altLang="en-US" b="1" dirty="0">
                <a:solidFill>
                  <a:schemeClr val="tx1"/>
                </a:solidFill>
                <a:latin typeface="+mn-lt"/>
              </a:rPr>
              <a:t> what Christ has already done </a:t>
            </a:r>
            <a:r>
              <a:rPr lang="en-US" altLang="en-US" dirty="0">
                <a:solidFill>
                  <a:schemeClr val="tx1"/>
                </a:solidFill>
                <a:latin typeface="+mn-lt"/>
              </a:rPr>
              <a:t>that determines our blessings and spiritual victory.</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a:solidFill>
                  <a:schemeClr val="tx1"/>
                </a:solidFill>
                <a:latin typeface="+mn-lt"/>
              </a:rPr>
              <a:t>We do or don’t do things, not in order to be blessed, but </a:t>
            </a:r>
            <a:r>
              <a:rPr lang="en-US" altLang="en-US" sz="1200" b="1" dirty="0">
                <a:solidFill>
                  <a:schemeClr val="tx1"/>
                </a:solidFill>
                <a:latin typeface="+mn-lt"/>
              </a:rPr>
              <a:t>because we already </a:t>
            </a:r>
            <a:r>
              <a:rPr lang="en-US" altLang="en-US" sz="1200" b="1" i="1" dirty="0">
                <a:solidFill>
                  <a:schemeClr val="tx1"/>
                </a:solidFill>
                <a:latin typeface="+mn-lt"/>
              </a:rPr>
              <a:t>are</a:t>
            </a:r>
            <a:r>
              <a:rPr lang="en-US" altLang="en-US" sz="1200" b="1" dirty="0">
                <a:solidFill>
                  <a:schemeClr val="tx1"/>
                </a:solidFill>
                <a:latin typeface="+mn-lt"/>
              </a:rPr>
              <a:t> blessed</a:t>
            </a:r>
            <a:r>
              <a:rPr lang="en-US" altLang="en-US" sz="1200" dirty="0">
                <a:solidFill>
                  <a:schemeClr val="tx1"/>
                </a:solidFill>
                <a:latin typeface="+mn-lt"/>
              </a:rPr>
              <a:t>.</a:t>
            </a:r>
          </a:p>
          <a:p>
            <a:r>
              <a:rPr lang="en-US" b="1" baseline="0" dirty="0">
                <a:solidFill>
                  <a:schemeClr val="tx1"/>
                </a:solidFill>
                <a:latin typeface="+mn-lt"/>
              </a:rPr>
              <a:t>NEXT SLIDE</a:t>
            </a:r>
            <a:endParaRPr lang="en-US" b="1" dirty="0">
              <a:solidFill>
                <a:schemeClr val="tx1"/>
              </a:solidFill>
              <a:latin typeface="+mn-lt"/>
            </a:endParaRPr>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51</a:t>
            </a:fld>
            <a:endParaRPr lang="en-US"/>
          </a:p>
        </p:txBody>
      </p:sp>
      <p:sp>
        <p:nvSpPr>
          <p:cNvPr id="5" name="Date Placeholder 4"/>
          <p:cNvSpPr>
            <a:spLocks noGrp="1"/>
          </p:cNvSpPr>
          <p:nvPr>
            <p:ph type="dt" idx="11"/>
          </p:nvPr>
        </p:nvSpPr>
        <p:spPr/>
        <p:txBody>
          <a:bodyPr/>
          <a:lstStyle/>
          <a:p>
            <a:pPr>
              <a:defRPr/>
            </a:pPr>
            <a:fld id="{E6548877-F951-4AFE-AD89-3E58FABC4B63}" type="datetime1">
              <a:rPr lang="en-US" smtClean="0"/>
              <a:t>5/14/2016</a:t>
            </a:fld>
            <a:endParaRPr lang="en-US"/>
          </a:p>
        </p:txBody>
      </p:sp>
      <p:sp>
        <p:nvSpPr>
          <p:cNvPr id="6" name="Header Placeholder 5"/>
          <p:cNvSpPr>
            <a:spLocks noGrp="1"/>
          </p:cNvSpPr>
          <p:nvPr>
            <p:ph type="hdr" sz="quarter" idx="12"/>
          </p:nvPr>
        </p:nvSpPr>
        <p:spPr/>
        <p:txBody>
          <a:bodyPr/>
          <a:lstStyle/>
          <a:p>
            <a:pPr>
              <a:defRPr/>
            </a:pPr>
            <a:r>
              <a:rPr lang="en-US"/>
              <a:t>Dr. Jim McGowan - Law vs. Grace: An Overview:</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14386378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C4B04C6-BFE5-4265-9205-2B2E7F6BDD51}" type="slidenum">
              <a:rPr lang="en-US" altLang="en-US" smtClean="0"/>
              <a:pPr eaLnBrk="1" hangingPunct="1">
                <a:spcBef>
                  <a:spcPct val="0"/>
                </a:spcBef>
              </a:pPr>
              <a:t>52</a:t>
            </a:fld>
            <a:endParaRPr lang="en-US" alt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914400" y="4343400"/>
            <a:ext cx="5029200" cy="4114800"/>
          </a:xfrm>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Arial" panose="020B0604020202020204" pitchFamily="34" charset="0"/>
              </a:rPr>
              <a:t>IV. MANY MISUNDERSTAND THE LAW AND </a:t>
            </a:r>
            <a:r>
              <a:rPr lang="en-US" sz="1200" b="1" u="none" kern="1200" dirty="0">
                <a:solidFill>
                  <a:schemeClr val="tx1"/>
                </a:solidFill>
                <a:effectLst/>
                <a:latin typeface="+mn-lt"/>
                <a:ea typeface="+mn-ea"/>
                <a:cs typeface="Arial" panose="020B0604020202020204" pitchFamily="34" charset="0"/>
              </a:rPr>
              <a:t>CHRIST’S EARTHLY MINISTRY</a:t>
            </a:r>
          </a:p>
          <a:p>
            <a:pPr algn="l">
              <a:buNone/>
            </a:pPr>
            <a:r>
              <a:rPr lang="en-US" sz="1200" b="1" dirty="0">
                <a:solidFill>
                  <a:schemeClr val="tx1"/>
                </a:solidFill>
                <a:latin typeface="+mn-lt"/>
              </a:rPr>
              <a:t>Ephesians 1:3 - </a:t>
            </a:r>
            <a:r>
              <a:rPr lang="en-US" sz="1200" baseline="30000" dirty="0">
                <a:solidFill>
                  <a:schemeClr val="tx1"/>
                </a:solidFill>
                <a:latin typeface="+mn-lt"/>
              </a:rPr>
              <a:t>3</a:t>
            </a:r>
            <a:r>
              <a:rPr lang="en-US" sz="1200" dirty="0">
                <a:solidFill>
                  <a:schemeClr val="tx1"/>
                </a:solidFill>
                <a:latin typeface="+mn-lt"/>
              </a:rPr>
              <a:t> Blessed </a:t>
            </a:r>
            <a:r>
              <a:rPr lang="en-US" sz="1200" i="1" dirty="0">
                <a:solidFill>
                  <a:schemeClr val="tx1"/>
                </a:solidFill>
                <a:latin typeface="+mn-lt"/>
              </a:rPr>
              <a:t>be</a:t>
            </a:r>
            <a:r>
              <a:rPr lang="en-US" sz="1200" dirty="0">
                <a:solidFill>
                  <a:schemeClr val="tx1"/>
                </a:solidFill>
                <a:latin typeface="+mn-lt"/>
              </a:rPr>
              <a:t> the God and Father of our Lord Jesus Christ, who </a:t>
            </a:r>
            <a:r>
              <a:rPr lang="en-US" sz="1200" b="1" dirty="0">
                <a:solidFill>
                  <a:schemeClr val="tx1"/>
                </a:solidFill>
                <a:latin typeface="+mn-lt"/>
              </a:rPr>
              <a:t>has blessed us with every spiritual blessing</a:t>
            </a:r>
            <a:r>
              <a:rPr lang="en-US" sz="1200" dirty="0">
                <a:solidFill>
                  <a:schemeClr val="tx1"/>
                </a:solidFill>
                <a:latin typeface="+mn-lt"/>
              </a:rPr>
              <a:t> in the heavenly </a:t>
            </a:r>
            <a:r>
              <a:rPr lang="en-US" sz="1200" i="1" dirty="0">
                <a:solidFill>
                  <a:schemeClr val="tx1"/>
                </a:solidFill>
                <a:latin typeface="+mn-lt"/>
              </a:rPr>
              <a:t>places</a:t>
            </a:r>
            <a:r>
              <a:rPr lang="en-US" sz="1200" dirty="0">
                <a:solidFill>
                  <a:schemeClr val="tx1"/>
                </a:solidFill>
                <a:latin typeface="+mn-lt"/>
              </a:rPr>
              <a:t> in Christ, (NASB95)</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baseline="0" dirty="0">
                <a:solidFill>
                  <a:schemeClr val="tx1"/>
                </a:solidFill>
                <a:latin typeface="+mn-lt"/>
                <a:ea typeface="+mn-ea"/>
                <a:cs typeface="Arial" charset="0"/>
              </a:rPr>
              <a:t>NEXT SLIDE</a:t>
            </a:r>
            <a:endParaRPr lang="en-US" sz="1200" b="1" kern="1200" dirty="0">
              <a:solidFill>
                <a:schemeClr val="tx1"/>
              </a:solidFill>
              <a:latin typeface="+mn-lt"/>
              <a:ea typeface="+mn-ea"/>
              <a:cs typeface="Arial" charset="0"/>
            </a:endParaRPr>
          </a:p>
        </p:txBody>
      </p:sp>
      <p:sp>
        <p:nvSpPr>
          <p:cNvPr id="2" name="Date Placeholder 1"/>
          <p:cNvSpPr>
            <a:spLocks noGrp="1"/>
          </p:cNvSpPr>
          <p:nvPr>
            <p:ph type="dt" idx="10"/>
          </p:nvPr>
        </p:nvSpPr>
        <p:spPr/>
        <p:txBody>
          <a:bodyPr/>
          <a:lstStyle/>
          <a:p>
            <a:pPr>
              <a:defRPr/>
            </a:pPr>
            <a:fld id="{23061B7B-A8F1-4FDB-9E1A-BD8E7AFF6432}"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19759214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C4B04C6-BFE5-4265-9205-2B2E7F6BDD51}" type="slidenum">
              <a:rPr lang="en-US" altLang="en-US" smtClean="0"/>
              <a:pPr eaLnBrk="1" hangingPunct="1">
                <a:spcBef>
                  <a:spcPct val="0"/>
                </a:spcBef>
              </a:pPr>
              <a:t>53</a:t>
            </a:fld>
            <a:endParaRPr lang="en-US" alt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914400" y="4343400"/>
            <a:ext cx="5029200" cy="4114800"/>
          </a:xfrm>
          <a:noFill/>
        </p:spPr>
        <p:txBody>
          <a:bodyPr/>
          <a:lstStyle/>
          <a:p>
            <a:pPr marL="0" marR="0" indent="0" algn="l" defTabSz="914400" rtl="0" eaLnBrk="0" fontAlgn="base" latinLnBrk="0" hangingPunct="0">
              <a:lnSpc>
                <a:spcPct val="100000"/>
              </a:lnSpc>
              <a:spcBef>
                <a:spcPts val="0"/>
              </a:spcBef>
              <a:spcAft>
                <a:spcPts val="1000"/>
              </a:spcAft>
              <a:buClrTx/>
              <a:buSzTx/>
              <a:buFontTx/>
              <a:buNone/>
              <a:tabLst/>
              <a:defRPr/>
            </a:pPr>
            <a:r>
              <a:rPr lang="en-US" sz="1200" b="1" kern="1200" dirty="0">
                <a:solidFill>
                  <a:schemeClr val="tx1"/>
                </a:solidFill>
                <a:effectLst/>
                <a:latin typeface="+mn-lt"/>
                <a:ea typeface="+mn-ea"/>
                <a:cs typeface="Arial" panose="020B0604020202020204" pitchFamily="34" charset="0"/>
              </a:rPr>
              <a:t>IV. MANY MISUNDERSTAND THE LAW AND </a:t>
            </a:r>
            <a:r>
              <a:rPr lang="en-US" sz="1200" b="1" u="none" kern="1200" dirty="0">
                <a:solidFill>
                  <a:schemeClr val="tx1"/>
                </a:solidFill>
                <a:effectLst/>
                <a:latin typeface="+mn-lt"/>
                <a:ea typeface="+mn-ea"/>
                <a:cs typeface="Arial" panose="020B0604020202020204" pitchFamily="34" charset="0"/>
              </a:rPr>
              <a:t>CHRIST’S EARTHLY MINISTRY</a:t>
            </a:r>
          </a:p>
          <a:p>
            <a:pPr marL="0" marR="0" algn="l">
              <a:spcBef>
                <a:spcPts val="0"/>
              </a:spcBef>
              <a:spcAft>
                <a:spcPts val="1000"/>
              </a:spcAft>
              <a:buNone/>
            </a:pPr>
            <a:r>
              <a:rPr lang="en-US" sz="1200" b="1" dirty="0">
                <a:solidFill>
                  <a:schemeClr val="tx1"/>
                </a:solidFill>
                <a:latin typeface="+mn-lt"/>
              </a:rPr>
              <a:t>2 Peter 1:2–4 - </a:t>
            </a:r>
            <a:r>
              <a:rPr lang="en-US" sz="1200" baseline="30000" dirty="0">
                <a:solidFill>
                  <a:schemeClr val="tx1"/>
                </a:solidFill>
                <a:latin typeface="+mn-lt"/>
              </a:rPr>
              <a:t>3</a:t>
            </a:r>
            <a:r>
              <a:rPr lang="en-US" sz="1200" dirty="0">
                <a:solidFill>
                  <a:schemeClr val="tx1"/>
                </a:solidFill>
                <a:latin typeface="+mn-lt"/>
              </a:rPr>
              <a:t>seeing that [God’s] divine power </a:t>
            </a:r>
            <a:r>
              <a:rPr lang="en-US" sz="1200" b="1" dirty="0">
                <a:solidFill>
                  <a:schemeClr val="tx1"/>
                </a:solidFill>
                <a:latin typeface="+mn-lt"/>
              </a:rPr>
              <a:t>has granted to us everything pertaining to life and godliness</a:t>
            </a:r>
            <a:r>
              <a:rPr lang="en-US" sz="1200" dirty="0">
                <a:solidFill>
                  <a:schemeClr val="tx1"/>
                </a:solidFill>
                <a:latin typeface="+mn-lt"/>
              </a:rPr>
              <a:t>, through the true knowledge of Him who called us by His own glory and excellence. </a:t>
            </a:r>
            <a:r>
              <a:rPr lang="en-US" sz="1200" baseline="30000" dirty="0">
                <a:solidFill>
                  <a:schemeClr val="tx1"/>
                </a:solidFill>
                <a:latin typeface="+mn-lt"/>
              </a:rPr>
              <a:t>4</a:t>
            </a:r>
            <a:r>
              <a:rPr lang="en-US" sz="1200" dirty="0">
                <a:solidFill>
                  <a:schemeClr val="tx1"/>
                </a:solidFill>
                <a:latin typeface="+mn-lt"/>
              </a:rPr>
              <a:t> For by these </a:t>
            </a:r>
            <a:r>
              <a:rPr lang="en-US" sz="1200" b="1" dirty="0">
                <a:solidFill>
                  <a:schemeClr val="tx1"/>
                </a:solidFill>
                <a:latin typeface="+mn-lt"/>
              </a:rPr>
              <a:t>He has granted to us His precious and magnificent promises</a:t>
            </a:r>
            <a:r>
              <a:rPr lang="en-US" sz="1200" dirty="0">
                <a:solidFill>
                  <a:schemeClr val="tx1"/>
                </a:solidFill>
                <a:latin typeface="+mn-lt"/>
              </a:rPr>
              <a:t>, so that by them you may become partakers of </a:t>
            </a:r>
            <a:r>
              <a:rPr lang="en-US" sz="1200" i="1" dirty="0">
                <a:solidFill>
                  <a:schemeClr val="tx1"/>
                </a:solidFill>
                <a:latin typeface="+mn-lt"/>
              </a:rPr>
              <a:t>the</a:t>
            </a:r>
            <a:r>
              <a:rPr lang="en-US" sz="1200" dirty="0">
                <a:solidFill>
                  <a:schemeClr val="tx1"/>
                </a:solidFill>
                <a:latin typeface="+mn-lt"/>
              </a:rPr>
              <a:t> divine nature, having escaped the corruption that is in the world by lust. (NASB95)</a:t>
            </a:r>
            <a:endParaRPr lang="en-US" sz="1200" dirty="0">
              <a:solidFill>
                <a:schemeClr val="tx1"/>
              </a:solidFill>
              <a:effectLst/>
              <a:latin typeface="+mn-lt"/>
            </a:endParaRPr>
          </a:p>
          <a:p>
            <a:r>
              <a:rPr lang="en-US" sz="1200" dirty="0">
                <a:solidFill>
                  <a:schemeClr val="tx1"/>
                </a:solidFill>
                <a:latin typeface="+mn-lt"/>
              </a:rPr>
              <a:t>“. . . one of the great lessons of 2 Peter is that to maintain a holy life in a world like ours, we must be deeply rooted in the prophetic promises of God’s word. Above all, we must hold fast to that ‘blessed hope’ of the coming again of our Lord and Savior Jesus Christ [cf. Matt. 24:48–50].”</a:t>
            </a:r>
            <a:r>
              <a:rPr lang="en-US" sz="1200" baseline="30000" dirty="0">
                <a:solidFill>
                  <a:schemeClr val="tx1"/>
                </a:solidFill>
                <a:latin typeface="+mn-lt"/>
              </a:rPr>
              <a:t> </a:t>
            </a:r>
            <a:r>
              <a:rPr lang="en-US" sz="1200" dirty="0">
                <a:solidFill>
                  <a:schemeClr val="tx1"/>
                </a:solidFill>
                <a:latin typeface="+mn-lt"/>
              </a:rPr>
              <a:t>Zane C. Hodges, Exposition of Second Peter, The KERUGMA Message 1:2 (July-August 1991):4.</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baseline="0" dirty="0">
                <a:solidFill>
                  <a:schemeClr val="tx1"/>
                </a:solidFill>
                <a:latin typeface="+mn-lt"/>
                <a:ea typeface="+mn-ea"/>
                <a:cs typeface="Arial" charset="0"/>
              </a:rPr>
              <a:t>NEXT SLIDE</a:t>
            </a:r>
            <a:endParaRPr lang="en-US" sz="1200" b="1" kern="1200" dirty="0">
              <a:solidFill>
                <a:schemeClr val="tx1"/>
              </a:solidFill>
              <a:latin typeface="+mn-lt"/>
              <a:ea typeface="+mn-ea"/>
              <a:cs typeface="Arial" charset="0"/>
            </a:endParaRPr>
          </a:p>
        </p:txBody>
      </p:sp>
      <p:sp>
        <p:nvSpPr>
          <p:cNvPr id="2" name="Date Placeholder 1"/>
          <p:cNvSpPr>
            <a:spLocks noGrp="1"/>
          </p:cNvSpPr>
          <p:nvPr>
            <p:ph type="dt" idx="10"/>
          </p:nvPr>
        </p:nvSpPr>
        <p:spPr/>
        <p:txBody>
          <a:bodyPr/>
          <a:lstStyle/>
          <a:p>
            <a:pPr>
              <a:defRPr/>
            </a:pPr>
            <a:fld id="{279B7C0B-A8AE-45C1-8130-0211F5C21B13}"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15490219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baseline="0" dirty="0">
                <a:solidFill>
                  <a:schemeClr val="tx1"/>
                </a:solidFill>
                <a:latin typeface="+mn-lt"/>
                <a:ea typeface="+mn-ea"/>
                <a:cs typeface="Arial" charset="0"/>
              </a:rPr>
              <a:t>NEXT SLIDE</a:t>
            </a:r>
            <a:endParaRPr lang="en-US" sz="1200" b="1" kern="1200" dirty="0">
              <a:solidFill>
                <a:schemeClr val="tx1"/>
              </a:solidFill>
              <a:latin typeface="+mn-lt"/>
              <a:ea typeface="+mn-ea"/>
              <a:cs typeface="Arial" charset="0"/>
            </a:endParaRPr>
          </a:p>
          <a:p>
            <a:endParaRPr lang="en-US" dirty="0">
              <a:latin typeface="+mn-lt"/>
            </a:endParaRPr>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54</a:t>
            </a:fld>
            <a:endParaRPr lang="en-US"/>
          </a:p>
        </p:txBody>
      </p:sp>
      <p:sp>
        <p:nvSpPr>
          <p:cNvPr id="5" name="Date Placeholder 4"/>
          <p:cNvSpPr>
            <a:spLocks noGrp="1"/>
          </p:cNvSpPr>
          <p:nvPr>
            <p:ph type="dt" idx="11"/>
          </p:nvPr>
        </p:nvSpPr>
        <p:spPr/>
        <p:txBody>
          <a:bodyPr/>
          <a:lstStyle/>
          <a:p>
            <a:pPr>
              <a:defRPr/>
            </a:pPr>
            <a:fld id="{E4FC0413-1EA2-4F51-AC99-70477C46F87B}" type="datetime1">
              <a:rPr lang="en-US" smtClean="0"/>
              <a:t>5/14/2016</a:t>
            </a:fld>
            <a:endParaRPr lang="en-US"/>
          </a:p>
        </p:txBody>
      </p:sp>
      <p:sp>
        <p:nvSpPr>
          <p:cNvPr id="6" name="Header Placeholder 5"/>
          <p:cNvSpPr>
            <a:spLocks noGrp="1"/>
          </p:cNvSpPr>
          <p:nvPr>
            <p:ph type="hdr" sz="quarter" idx="12"/>
          </p:nvPr>
        </p:nvSpPr>
        <p:spPr/>
        <p:txBody>
          <a:bodyPr/>
          <a:lstStyle/>
          <a:p>
            <a:pPr>
              <a:defRPr/>
            </a:pPr>
            <a:r>
              <a:rPr lang="en-US"/>
              <a:t>Dr. Jim McGowan - Law vs. Grace: An Overview:</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13953701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Arial" panose="020B0604020202020204" pitchFamily="34" charset="0"/>
              </a:rPr>
              <a:t>V. A Proper Response to the Grace </a:t>
            </a:r>
            <a:r>
              <a:rPr lang="en-US" sz="1200" b="1" kern="1200" dirty="0">
                <a:solidFill>
                  <a:schemeClr val="tx1"/>
                </a:solidFill>
                <a:effectLst/>
                <a:latin typeface="+mn-lt"/>
                <a:ea typeface="+mn-ea"/>
                <a:cs typeface="Arial" panose="020B0604020202020204" pitchFamily="34" charset="0"/>
              </a:rPr>
              <a:t>Gift</a:t>
            </a:r>
          </a:p>
          <a:p>
            <a:pPr algn="just"/>
            <a:r>
              <a:rPr lang="en-US" sz="1200" dirty="0">
                <a:solidFill>
                  <a:schemeClr val="tx1"/>
                </a:solidFill>
                <a:latin typeface="+mn-lt"/>
              </a:rPr>
              <a:t>The Old Covenant (LAW) was very specific concerning human responsibilities. It was essentially an objective, external standard that God revealed for His people Israel </a:t>
            </a:r>
            <a:r>
              <a:rPr lang="en-US" sz="1200" b="1" u="sng" dirty="0">
                <a:solidFill>
                  <a:schemeClr val="tx1"/>
                </a:solidFill>
                <a:latin typeface="+mn-lt"/>
              </a:rPr>
              <a:t>without any special enabling grace</a:t>
            </a:r>
            <a:r>
              <a:rPr lang="en-US" sz="1200" dirty="0">
                <a:solidFill>
                  <a:schemeClr val="tx1"/>
                </a:solidFill>
                <a:latin typeface="+mn-lt"/>
              </a:rPr>
              <a:t>. However the New Covenant (GRACE) rests on promises that include the indwelling and empowering presence of God’s Holy Spirit </a:t>
            </a:r>
            <a:r>
              <a:rPr lang="en-US" sz="1200" b="1" u="sng" dirty="0">
                <a:solidFill>
                  <a:schemeClr val="tx1"/>
                </a:solidFill>
                <a:latin typeface="+mn-lt"/>
              </a:rPr>
              <a:t>who enables the believer to obey </a:t>
            </a:r>
            <a:r>
              <a:rPr lang="en-US" sz="1200" dirty="0">
                <a:solidFill>
                  <a:schemeClr val="tx1"/>
                </a:solidFill>
                <a:latin typeface="+mn-lt"/>
              </a:rPr>
              <a:t>(John 14:17; 16:13; Acts 1:4, 8; Rom. 8:4). Emphasis mine.</a:t>
            </a:r>
          </a:p>
          <a:p>
            <a:pPr algn="l"/>
            <a:r>
              <a:rPr lang="en-US" sz="1200" dirty="0">
                <a:solidFill>
                  <a:schemeClr val="tx1"/>
                </a:solidFill>
                <a:latin typeface="+mn-lt"/>
              </a:rPr>
              <a:t>Constable, T. (2003). Tom Constables Expository Notes on the Bible (2 Co 3:6). </a:t>
            </a:r>
            <a:r>
              <a:rPr lang="en-US" sz="1200" dirty="0" err="1">
                <a:solidFill>
                  <a:schemeClr val="tx1"/>
                </a:solidFill>
                <a:latin typeface="+mn-lt"/>
              </a:rPr>
              <a:t>Galaxie</a:t>
            </a:r>
            <a:r>
              <a:rPr lang="en-US" sz="1200" dirty="0">
                <a:solidFill>
                  <a:schemeClr val="tx1"/>
                </a:solidFill>
                <a:latin typeface="+mn-lt"/>
              </a:rPr>
              <a:t> Software.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baseline="0" dirty="0">
                <a:solidFill>
                  <a:schemeClr val="tx1"/>
                </a:solidFill>
                <a:latin typeface="+mn-lt"/>
                <a:ea typeface="+mn-ea"/>
                <a:cs typeface="Arial" charset="0"/>
              </a:rPr>
              <a:t>NEXT SLIDE</a:t>
            </a:r>
            <a:endParaRPr lang="en-US" sz="1200" b="1" kern="1200" dirty="0">
              <a:solidFill>
                <a:schemeClr val="tx1"/>
              </a:solidFill>
              <a:latin typeface="+mn-lt"/>
              <a:ea typeface="+mn-ea"/>
              <a:cs typeface="Arial" charset="0"/>
            </a:endParaRPr>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55</a:t>
            </a:fld>
            <a:endParaRPr lang="en-US"/>
          </a:p>
        </p:txBody>
      </p:sp>
      <p:sp>
        <p:nvSpPr>
          <p:cNvPr id="5" name="Date Placeholder 4"/>
          <p:cNvSpPr>
            <a:spLocks noGrp="1"/>
          </p:cNvSpPr>
          <p:nvPr>
            <p:ph type="dt" idx="11"/>
          </p:nvPr>
        </p:nvSpPr>
        <p:spPr/>
        <p:txBody>
          <a:bodyPr/>
          <a:lstStyle/>
          <a:p>
            <a:pPr>
              <a:defRPr/>
            </a:pPr>
            <a:fld id="{6CF44412-B824-49D3-8B11-D1FA2CF2F6E3}" type="datetime1">
              <a:rPr lang="en-US" smtClean="0"/>
              <a:t>5/14/2016</a:t>
            </a:fld>
            <a:endParaRPr lang="en-US"/>
          </a:p>
        </p:txBody>
      </p:sp>
      <p:sp>
        <p:nvSpPr>
          <p:cNvPr id="6" name="Header Placeholder 5"/>
          <p:cNvSpPr>
            <a:spLocks noGrp="1"/>
          </p:cNvSpPr>
          <p:nvPr>
            <p:ph type="hdr" sz="quarter" idx="12"/>
          </p:nvPr>
        </p:nvSpPr>
        <p:spPr/>
        <p:txBody>
          <a:bodyPr/>
          <a:lstStyle/>
          <a:p>
            <a:pPr>
              <a:defRPr/>
            </a:pPr>
            <a:r>
              <a:rPr lang="en-US"/>
              <a:t>Dr. Jim McGowan - Law vs. Grace: An Overview:</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3750878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C4B04C6-BFE5-4265-9205-2B2E7F6BDD51}" type="slidenum">
              <a:rPr lang="en-US" altLang="en-US" smtClean="0"/>
              <a:pPr eaLnBrk="1" hangingPunct="1">
                <a:spcBef>
                  <a:spcPct val="0"/>
                </a:spcBef>
              </a:pPr>
              <a:t>56</a:t>
            </a:fld>
            <a:endParaRPr lang="en-US" alt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914400" y="4343400"/>
            <a:ext cx="5029200" cy="4114800"/>
          </a:xfrm>
          <a:noFill/>
        </p:spPr>
        <p:txBody>
          <a:bodyPr/>
          <a:lstStyle/>
          <a:p>
            <a:r>
              <a:rPr lang="en-US" sz="1200" b="1" kern="1200" dirty="0">
                <a:solidFill>
                  <a:schemeClr val="tx1"/>
                </a:solidFill>
                <a:latin typeface="+mn-lt"/>
                <a:ea typeface="+mn-ea"/>
                <a:cs typeface="Arial" panose="020B0604020202020204" pitchFamily="34" charset="0"/>
              </a:rPr>
              <a:t>V. A Proper Response to the Grace </a:t>
            </a:r>
            <a:r>
              <a:rPr lang="en-US" sz="1200" b="1" kern="1200" dirty="0">
                <a:solidFill>
                  <a:schemeClr val="tx1"/>
                </a:solidFill>
                <a:effectLst/>
                <a:latin typeface="+mn-lt"/>
                <a:ea typeface="+mn-ea"/>
                <a:cs typeface="Arial" panose="020B0604020202020204" pitchFamily="34" charset="0"/>
              </a:rPr>
              <a:t>Gift</a:t>
            </a:r>
          </a:p>
          <a:p>
            <a:pPr marL="0" indent="0" eaLnBrk="1" hangingPunct="1">
              <a:spcBef>
                <a:spcPts val="600"/>
              </a:spcBef>
              <a:spcAft>
                <a:spcPts val="600"/>
              </a:spcAft>
              <a:buNone/>
            </a:pPr>
            <a:r>
              <a:rPr lang="en-US" altLang="en-US" dirty="0">
                <a:solidFill>
                  <a:schemeClr val="tx1"/>
                </a:solidFill>
                <a:latin typeface="+mn-lt"/>
              </a:rPr>
              <a:t>Grace is a gift in the fullest sense therefore, </a:t>
            </a:r>
            <a:r>
              <a:rPr lang="en-US" altLang="en-US" b="1" dirty="0">
                <a:solidFill>
                  <a:schemeClr val="tx1"/>
                </a:solidFill>
                <a:latin typeface="+mn-lt"/>
              </a:rPr>
              <a:t>there is no paying God back for the gift – it is given freely out of His love.</a:t>
            </a:r>
          </a:p>
          <a:p>
            <a:pPr marL="0" indent="0" eaLnBrk="1" hangingPunct="1">
              <a:spcBef>
                <a:spcPts val="600"/>
              </a:spcBef>
              <a:spcAft>
                <a:spcPts val="600"/>
              </a:spcAft>
              <a:buFontTx/>
              <a:buNone/>
            </a:pPr>
            <a:r>
              <a:rPr lang="en-US" altLang="en-US" dirty="0">
                <a:solidFill>
                  <a:schemeClr val="tx1"/>
                </a:solidFill>
                <a:latin typeface="+mn-lt"/>
              </a:rPr>
              <a:t>What God expects is a response of thankfulness.</a:t>
            </a:r>
          </a:p>
          <a:p>
            <a:pPr marL="0" marR="0" indent="0" algn="l" defTabSz="914400" rtl="0" eaLnBrk="1" fontAlgn="base" latinLnBrk="0" hangingPunct="1">
              <a:lnSpc>
                <a:spcPct val="100000"/>
              </a:lnSpc>
              <a:spcBef>
                <a:spcPts val="600"/>
              </a:spcBef>
              <a:spcAft>
                <a:spcPts val="600"/>
              </a:spcAft>
              <a:buClrTx/>
              <a:buSzTx/>
              <a:buFontTx/>
              <a:buNone/>
              <a:tabLst/>
              <a:defRPr/>
            </a:pPr>
            <a:r>
              <a:rPr lang="en-US" sz="1200" b="1" kern="1200" baseline="0" dirty="0">
                <a:solidFill>
                  <a:schemeClr val="tx1"/>
                </a:solidFill>
                <a:latin typeface="+mn-lt"/>
                <a:ea typeface="+mn-ea"/>
                <a:cs typeface="Arial" charset="0"/>
              </a:rPr>
              <a:t>NEXT SLIDE</a:t>
            </a:r>
            <a:endParaRPr lang="en-US" sz="1200" b="1" kern="1200" dirty="0">
              <a:solidFill>
                <a:schemeClr val="tx1"/>
              </a:solidFill>
              <a:latin typeface="+mn-lt"/>
              <a:ea typeface="+mn-ea"/>
              <a:cs typeface="Arial" charset="0"/>
            </a:endParaRPr>
          </a:p>
        </p:txBody>
      </p:sp>
      <p:sp>
        <p:nvSpPr>
          <p:cNvPr id="2" name="Date Placeholder 1"/>
          <p:cNvSpPr>
            <a:spLocks noGrp="1"/>
          </p:cNvSpPr>
          <p:nvPr>
            <p:ph type="dt" idx="10"/>
          </p:nvPr>
        </p:nvSpPr>
        <p:spPr/>
        <p:txBody>
          <a:bodyPr/>
          <a:lstStyle/>
          <a:p>
            <a:pPr>
              <a:defRPr/>
            </a:pPr>
            <a:fld id="{914CEE0E-3628-4EDA-9F4D-DC3A61C666AC}"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34319199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C4B04C6-BFE5-4265-9205-2B2E7F6BDD51}" type="slidenum">
              <a:rPr lang="en-US" altLang="en-US" smtClean="0"/>
              <a:pPr eaLnBrk="1" hangingPunct="1">
                <a:spcBef>
                  <a:spcPct val="0"/>
                </a:spcBef>
              </a:pPr>
              <a:t>57</a:t>
            </a:fld>
            <a:endParaRPr lang="en-US" alt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914400" y="4343400"/>
            <a:ext cx="5029200" cy="4114800"/>
          </a:xfrm>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latin typeface="+mn-lt"/>
                <a:ea typeface="+mn-ea"/>
                <a:cs typeface="Arial" panose="020B0604020202020204" pitchFamily="34" charset="0"/>
              </a:rPr>
              <a:t>V. A Proper Response to the Grace </a:t>
            </a:r>
            <a:r>
              <a:rPr lang="en-US" sz="1200" b="1" kern="1200" dirty="0">
                <a:solidFill>
                  <a:schemeClr val="tx1"/>
                </a:solidFill>
                <a:effectLst/>
                <a:latin typeface="+mn-lt"/>
                <a:ea typeface="+mn-ea"/>
                <a:cs typeface="Arial" panose="020B0604020202020204" pitchFamily="34" charset="0"/>
              </a:rPr>
              <a:t>Gift</a:t>
            </a:r>
          </a:p>
          <a:p>
            <a:pPr marL="0" indent="0" algn="l" eaLnBrk="1" hangingPunct="1">
              <a:spcBef>
                <a:spcPts val="0"/>
              </a:spcBef>
              <a:spcAft>
                <a:spcPts val="600"/>
              </a:spcAft>
              <a:buNone/>
            </a:pPr>
            <a:r>
              <a:rPr lang="en-US" altLang="en-US" b="1" dirty="0">
                <a:solidFill>
                  <a:schemeClr val="tx1"/>
                </a:solidFill>
                <a:latin typeface="+mn-lt"/>
              </a:rPr>
              <a:t>Colossians 3:15–17 - </a:t>
            </a:r>
            <a:r>
              <a:rPr lang="en-US" altLang="en-US" baseline="30000" dirty="0">
                <a:solidFill>
                  <a:schemeClr val="tx1"/>
                </a:solidFill>
                <a:latin typeface="+mn-lt"/>
              </a:rPr>
              <a:t>15</a:t>
            </a:r>
            <a:r>
              <a:rPr lang="en-US" altLang="en-US" dirty="0">
                <a:solidFill>
                  <a:schemeClr val="tx1"/>
                </a:solidFill>
                <a:latin typeface="+mn-lt"/>
              </a:rPr>
              <a:t> Let the peace of Christ rule in your hearts, to which indeed you were called in one body; and be thankful. </a:t>
            </a:r>
            <a:r>
              <a:rPr lang="en-US" altLang="en-US" baseline="30000" dirty="0">
                <a:solidFill>
                  <a:schemeClr val="tx1"/>
                </a:solidFill>
                <a:latin typeface="+mn-lt"/>
              </a:rPr>
              <a:t>16</a:t>
            </a:r>
            <a:r>
              <a:rPr lang="en-US" altLang="en-US" dirty="0">
                <a:solidFill>
                  <a:schemeClr val="tx1"/>
                </a:solidFill>
                <a:latin typeface="+mn-lt"/>
              </a:rPr>
              <a:t> Let the word of Christ richly dwell within you, with all wisdom teaching and admonishing one another with psalms and hymns and spiritual songs, singing with thankfulness in your hearts to God. </a:t>
            </a:r>
            <a:r>
              <a:rPr lang="en-US" altLang="en-US" baseline="30000" dirty="0">
                <a:solidFill>
                  <a:schemeClr val="tx1"/>
                </a:solidFill>
                <a:latin typeface="+mn-lt"/>
              </a:rPr>
              <a:t>17</a:t>
            </a:r>
            <a:r>
              <a:rPr lang="en-US" altLang="en-US" dirty="0">
                <a:solidFill>
                  <a:schemeClr val="tx1"/>
                </a:solidFill>
                <a:latin typeface="+mn-lt"/>
              </a:rPr>
              <a:t> Whatever you do in word or deed, do all in the name of the Lord Jesus, giving thanks through Him to God the Father.</a:t>
            </a:r>
          </a:p>
          <a:p>
            <a:pPr marL="0" marR="0" indent="0" algn="just" defTabSz="914400" rtl="0" eaLnBrk="1" fontAlgn="base" latinLnBrk="0" hangingPunct="1">
              <a:lnSpc>
                <a:spcPct val="100000"/>
              </a:lnSpc>
              <a:spcBef>
                <a:spcPts val="0"/>
              </a:spcBef>
              <a:spcAft>
                <a:spcPts val="0"/>
              </a:spcAft>
              <a:buClrTx/>
              <a:buSzTx/>
              <a:buFontTx/>
              <a:buNone/>
              <a:tabLst/>
              <a:defRPr/>
            </a:pPr>
            <a:r>
              <a:rPr lang="en-US" sz="1200" b="1" kern="1200" baseline="0" dirty="0">
                <a:solidFill>
                  <a:schemeClr val="tx1"/>
                </a:solidFill>
                <a:latin typeface="+mn-lt"/>
                <a:ea typeface="+mn-ea"/>
                <a:cs typeface="Arial" charset="0"/>
              </a:rPr>
              <a:t>NEXT SLIDE</a:t>
            </a:r>
            <a:endParaRPr lang="en-US" sz="1200" b="1" kern="1200" dirty="0">
              <a:solidFill>
                <a:schemeClr val="tx1"/>
              </a:solidFill>
              <a:latin typeface="+mn-lt"/>
              <a:ea typeface="+mn-ea"/>
              <a:cs typeface="Arial" charset="0"/>
            </a:endParaRPr>
          </a:p>
        </p:txBody>
      </p:sp>
      <p:sp>
        <p:nvSpPr>
          <p:cNvPr id="2" name="Date Placeholder 1"/>
          <p:cNvSpPr>
            <a:spLocks noGrp="1"/>
          </p:cNvSpPr>
          <p:nvPr>
            <p:ph type="dt" idx="10"/>
          </p:nvPr>
        </p:nvSpPr>
        <p:spPr/>
        <p:txBody>
          <a:bodyPr/>
          <a:lstStyle/>
          <a:p>
            <a:pPr>
              <a:defRPr/>
            </a:pPr>
            <a:fld id="{B7C403D0-A39E-4C7E-840B-68981042F2D4}"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31028970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baseline="0" dirty="0">
                <a:solidFill>
                  <a:schemeClr val="tx1"/>
                </a:solidFill>
                <a:latin typeface="Arial" charset="0"/>
                <a:ea typeface="+mn-ea"/>
                <a:cs typeface="Arial" charset="0"/>
              </a:rPr>
              <a:t>NEXT SLIDE</a:t>
            </a:r>
            <a:endParaRPr lang="en-US" sz="1200" b="1" kern="1200" dirty="0">
              <a:solidFill>
                <a:schemeClr val="tx1"/>
              </a:solidFill>
              <a:latin typeface="Arial" charset="0"/>
              <a:ea typeface="+mn-ea"/>
              <a:cs typeface="Arial" charset="0"/>
            </a:endParaRPr>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58</a:t>
            </a:fld>
            <a:endParaRPr lang="en-US"/>
          </a:p>
        </p:txBody>
      </p:sp>
      <p:sp>
        <p:nvSpPr>
          <p:cNvPr id="5" name="Date Placeholder 4"/>
          <p:cNvSpPr>
            <a:spLocks noGrp="1"/>
          </p:cNvSpPr>
          <p:nvPr>
            <p:ph type="dt" idx="11"/>
          </p:nvPr>
        </p:nvSpPr>
        <p:spPr/>
        <p:txBody>
          <a:bodyPr/>
          <a:lstStyle/>
          <a:p>
            <a:pPr>
              <a:defRPr/>
            </a:pPr>
            <a:fld id="{0F869950-D8ED-4DDC-9B10-B15F359666F3}" type="datetime1">
              <a:rPr lang="en-US" smtClean="0"/>
              <a:t>5/14/2016</a:t>
            </a:fld>
            <a:endParaRPr lang="en-US"/>
          </a:p>
        </p:txBody>
      </p:sp>
      <p:sp>
        <p:nvSpPr>
          <p:cNvPr id="6" name="Header Placeholder 5"/>
          <p:cNvSpPr>
            <a:spLocks noGrp="1"/>
          </p:cNvSpPr>
          <p:nvPr>
            <p:ph type="hdr" sz="quarter" idx="12"/>
          </p:nvPr>
        </p:nvSpPr>
        <p:spPr/>
        <p:txBody>
          <a:bodyPr/>
          <a:lstStyle/>
          <a:p>
            <a:pPr>
              <a:defRPr/>
            </a:pPr>
            <a:r>
              <a:rPr lang="en-US"/>
              <a:t>Dr. Jim McGowan - Law vs. Grace: An Overview:</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3990098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baseline="0" dirty="0">
                <a:solidFill>
                  <a:schemeClr val="tx1"/>
                </a:solidFill>
                <a:latin typeface="Arial" charset="0"/>
                <a:ea typeface="+mn-ea"/>
                <a:cs typeface="Arial" charset="0"/>
              </a:rPr>
              <a:t>NEXT SLIDE</a:t>
            </a:r>
            <a:endParaRPr lang="en-US" sz="1200" b="1" kern="1200" dirty="0">
              <a:solidFill>
                <a:schemeClr val="tx1"/>
              </a:solidFill>
              <a:latin typeface="Arial" charset="0"/>
              <a:ea typeface="+mn-ea"/>
              <a:cs typeface="Arial" charset="0"/>
            </a:endParaRPr>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59</a:t>
            </a:fld>
            <a:endParaRPr lang="en-US"/>
          </a:p>
        </p:txBody>
      </p:sp>
      <p:sp>
        <p:nvSpPr>
          <p:cNvPr id="5" name="Date Placeholder 4"/>
          <p:cNvSpPr>
            <a:spLocks noGrp="1"/>
          </p:cNvSpPr>
          <p:nvPr>
            <p:ph type="dt" idx="11"/>
          </p:nvPr>
        </p:nvSpPr>
        <p:spPr/>
        <p:txBody>
          <a:bodyPr/>
          <a:lstStyle/>
          <a:p>
            <a:pPr>
              <a:defRPr/>
            </a:pPr>
            <a:fld id="{BB091284-1F2E-496E-ACCC-4DC3DF050EAE}" type="datetime1">
              <a:rPr lang="en-US" smtClean="0"/>
              <a:t>5/14/2016</a:t>
            </a:fld>
            <a:endParaRPr lang="en-US"/>
          </a:p>
        </p:txBody>
      </p:sp>
      <p:sp>
        <p:nvSpPr>
          <p:cNvPr id="6" name="Header Placeholder 5"/>
          <p:cNvSpPr>
            <a:spLocks noGrp="1"/>
          </p:cNvSpPr>
          <p:nvPr>
            <p:ph type="hdr" sz="quarter" idx="12"/>
          </p:nvPr>
        </p:nvSpPr>
        <p:spPr/>
        <p:txBody>
          <a:bodyPr/>
          <a:lstStyle/>
          <a:p>
            <a:pPr>
              <a:defRPr/>
            </a:pPr>
            <a:r>
              <a:rPr lang="en-US"/>
              <a:t>Dr. Jim McGowan - Law vs. Grace: An Overview:</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3156694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00C15FC-438E-4EF7-B838-403CF7A477DE}" type="slidenum">
              <a:rPr lang="en-US" altLang="en-US" smtClean="0"/>
              <a:pPr eaLnBrk="1" hangingPunct="1">
                <a:spcBef>
                  <a:spcPct val="0"/>
                </a:spcBef>
              </a:pPr>
              <a:t>6</a:t>
            </a:fld>
            <a:endParaRPr lang="en-US"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914400" y="4343400"/>
            <a:ext cx="5029200" cy="4114800"/>
          </a:xfrm>
          <a:noFill/>
        </p:spPr>
        <p:txBody>
          <a:bodyPr/>
          <a:lstStyle/>
          <a:p>
            <a:pPr eaLnBrk="1" hangingPunct="1"/>
            <a:r>
              <a:rPr lang="en-US" altLang="en-US" sz="1200" b="1" i="1" dirty="0">
                <a:solidFill>
                  <a:schemeClr val="tx1"/>
                </a:solidFill>
                <a:latin typeface="+mn-lt"/>
              </a:rPr>
              <a:t>Disclaimer: </a:t>
            </a:r>
            <a:r>
              <a:rPr lang="en-US" altLang="en-US" sz="1200" b="1" i="1" u="sng" dirty="0">
                <a:solidFill>
                  <a:schemeClr val="tx1"/>
                </a:solidFill>
                <a:latin typeface="+mn-lt"/>
              </a:rPr>
              <a:t>NOT</a:t>
            </a:r>
            <a:r>
              <a:rPr lang="en-US" altLang="en-US" sz="1200" b="1" i="1" dirty="0">
                <a:solidFill>
                  <a:schemeClr val="tx1"/>
                </a:solidFill>
                <a:latin typeface="+mn-lt"/>
              </a:rPr>
              <a:t> an Extreme Bible Study! </a:t>
            </a:r>
            <a:endParaRPr lang="en-US" altLang="en-US" dirty="0">
              <a:solidFill>
                <a:schemeClr val="tx1"/>
              </a:solidFill>
              <a:latin typeface="+mn-lt"/>
            </a:endParaRPr>
          </a:p>
        </p:txBody>
      </p:sp>
      <p:sp>
        <p:nvSpPr>
          <p:cNvPr id="2" name="Date Placeholder 1"/>
          <p:cNvSpPr>
            <a:spLocks noGrp="1"/>
          </p:cNvSpPr>
          <p:nvPr>
            <p:ph type="dt" idx="10"/>
          </p:nvPr>
        </p:nvSpPr>
        <p:spPr/>
        <p:txBody>
          <a:bodyPr/>
          <a:lstStyle/>
          <a:p>
            <a:pPr>
              <a:defRPr/>
            </a:pPr>
            <a:fld id="{4EBF30C9-E182-4815-9A57-21988CC34BF1}"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27932518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solidFill>
                  <a:schemeClr val="tx1"/>
                </a:solidFill>
                <a:latin typeface="+mn-lt"/>
              </a:rPr>
              <a:t>Conclusion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i="1" dirty="0">
                <a:solidFill>
                  <a:schemeClr val="tx1"/>
                </a:solidFill>
                <a:latin typeface="+mn-lt"/>
              </a:rPr>
              <a:t>If we don’t understand how overwhelmingly, earth-</a:t>
            </a:r>
            <a:r>
              <a:rPr lang="en-US" altLang="en-US" b="1" i="1" dirty="0" err="1">
                <a:solidFill>
                  <a:schemeClr val="tx1"/>
                </a:solidFill>
                <a:latin typeface="+mn-lt"/>
              </a:rPr>
              <a:t>shakingly</a:t>
            </a:r>
            <a:r>
              <a:rPr lang="en-US" altLang="en-US" b="1" i="1" dirty="0">
                <a:solidFill>
                  <a:schemeClr val="tx1"/>
                </a:solidFill>
                <a:latin typeface="+mn-lt"/>
              </a:rPr>
              <a:t>, awesome the Law is, we won’t understand how overwhelmingly, heavenly-shaking, Grace is!</a:t>
            </a:r>
            <a:endParaRPr lang="en-US" dirty="0">
              <a:solidFill>
                <a:schemeClr val="tx1"/>
              </a:solidFill>
              <a:latin typeface="+mn-l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baseline="0" dirty="0">
                <a:solidFill>
                  <a:schemeClr val="tx1"/>
                </a:solidFill>
                <a:latin typeface="+mn-lt"/>
                <a:ea typeface="+mn-ea"/>
                <a:cs typeface="Arial" charset="0"/>
              </a:rPr>
              <a:t>NEXT SLIDE</a:t>
            </a:r>
            <a:endParaRPr lang="en-US" sz="1200" b="1" kern="1200" dirty="0">
              <a:solidFill>
                <a:schemeClr val="tx1"/>
              </a:solidFill>
              <a:latin typeface="+mn-lt"/>
              <a:ea typeface="+mn-ea"/>
              <a:cs typeface="Arial" charset="0"/>
            </a:endParaRPr>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60</a:t>
            </a:fld>
            <a:endParaRPr lang="en-US"/>
          </a:p>
        </p:txBody>
      </p:sp>
      <p:sp>
        <p:nvSpPr>
          <p:cNvPr id="5" name="Date Placeholder 4"/>
          <p:cNvSpPr>
            <a:spLocks noGrp="1"/>
          </p:cNvSpPr>
          <p:nvPr>
            <p:ph type="dt" idx="11"/>
          </p:nvPr>
        </p:nvSpPr>
        <p:spPr/>
        <p:txBody>
          <a:bodyPr/>
          <a:lstStyle/>
          <a:p>
            <a:pPr>
              <a:defRPr/>
            </a:pPr>
            <a:fld id="{FBB6C2B0-4D04-4E02-9E89-37800D6E6290}" type="datetime1">
              <a:rPr lang="en-US" smtClean="0"/>
              <a:t>5/14/2016</a:t>
            </a:fld>
            <a:endParaRPr lang="en-US"/>
          </a:p>
        </p:txBody>
      </p:sp>
      <p:sp>
        <p:nvSpPr>
          <p:cNvPr id="6" name="Header Placeholder 5"/>
          <p:cNvSpPr>
            <a:spLocks noGrp="1"/>
          </p:cNvSpPr>
          <p:nvPr>
            <p:ph type="hdr" sz="quarter" idx="12"/>
          </p:nvPr>
        </p:nvSpPr>
        <p:spPr/>
        <p:txBody>
          <a:bodyPr/>
          <a:lstStyle/>
          <a:p>
            <a:pPr>
              <a:defRPr/>
            </a:pPr>
            <a:r>
              <a:rPr lang="en-US"/>
              <a:t>Dr. Jim McGowan - Law vs. Grace: An Overview:</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23520525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pPr eaLnBrk="1" hangingPunct="1">
              <a:lnSpc>
                <a:spcPct val="100000"/>
              </a:lnSpc>
              <a:spcBef>
                <a:spcPts val="0"/>
              </a:spcBef>
              <a:spcAft>
                <a:spcPts val="0"/>
              </a:spcAft>
            </a:pPr>
            <a:r>
              <a:rPr lang="en-US" sz="1200" b="1" kern="1200" dirty="0">
                <a:solidFill>
                  <a:schemeClr val="tx1"/>
                </a:solidFill>
                <a:effectLst/>
                <a:latin typeface="+mn-lt"/>
                <a:ea typeface="+mn-ea"/>
                <a:cs typeface="Arial" panose="020B0604020202020204" pitchFamily="34" charset="0"/>
              </a:rPr>
              <a:t>Conclusion</a:t>
            </a:r>
          </a:p>
          <a:p>
            <a:pPr marL="0" indent="0" eaLnBrk="1" hangingPunct="1">
              <a:lnSpc>
                <a:spcPct val="100000"/>
              </a:lnSpc>
              <a:spcBef>
                <a:spcPts val="0"/>
              </a:spcBef>
              <a:spcAft>
                <a:spcPts val="0"/>
              </a:spcAft>
              <a:buFontTx/>
              <a:buNone/>
            </a:pPr>
            <a:r>
              <a:rPr lang="en-US" altLang="en-US" sz="1200" b="1" dirty="0">
                <a:solidFill>
                  <a:schemeClr val="tx1"/>
                </a:solidFill>
                <a:latin typeface="+mn-lt"/>
              </a:rPr>
              <a:t>For the Believer:</a:t>
            </a:r>
          </a:p>
          <a:p>
            <a:pPr marL="0" indent="0" algn="just" eaLnBrk="1" hangingPunct="1">
              <a:lnSpc>
                <a:spcPct val="100000"/>
              </a:lnSpc>
              <a:spcBef>
                <a:spcPts val="0"/>
              </a:spcBef>
              <a:spcAft>
                <a:spcPts val="0"/>
              </a:spcAft>
              <a:buFontTx/>
              <a:buNone/>
              <a:defRPr/>
            </a:pPr>
            <a:r>
              <a:rPr lang="en-US" altLang="en-US" sz="1200" dirty="0">
                <a:solidFill>
                  <a:schemeClr val="tx1"/>
                </a:solidFill>
                <a:latin typeface="+mn-lt"/>
              </a:rPr>
              <a:t>Misunderstanding the clear distinctions between Law and Grace causes them: </a:t>
            </a:r>
          </a:p>
          <a:p>
            <a:pPr marL="749300" indent="-171450" algn="just" eaLnBrk="1" hangingPunct="1">
              <a:lnSpc>
                <a:spcPct val="100000"/>
              </a:lnSpc>
              <a:spcBef>
                <a:spcPts val="0"/>
              </a:spcBef>
              <a:spcAft>
                <a:spcPts val="0"/>
              </a:spcAft>
              <a:buFont typeface="Arial" panose="020B0604020202020204" pitchFamily="34" charset="0"/>
              <a:buChar char="•"/>
              <a:defRPr/>
            </a:pPr>
            <a:r>
              <a:rPr lang="en-US" altLang="en-US" sz="1200" dirty="0">
                <a:solidFill>
                  <a:schemeClr val="tx1"/>
                </a:solidFill>
                <a:latin typeface="+mn-lt"/>
              </a:rPr>
              <a:t>to </a:t>
            </a:r>
            <a:r>
              <a:rPr lang="en-US" altLang="en-US" sz="1200" i="1" dirty="0">
                <a:solidFill>
                  <a:schemeClr val="tx1"/>
                </a:solidFill>
                <a:latin typeface="+mn-lt"/>
              </a:rPr>
              <a:t>incorrectly seek Israel’s earthly blessings </a:t>
            </a:r>
            <a:r>
              <a:rPr lang="en-US" altLang="en-US" sz="1200" dirty="0">
                <a:solidFill>
                  <a:schemeClr val="tx1"/>
                </a:solidFill>
                <a:latin typeface="+mn-lt"/>
              </a:rPr>
              <a:t>or </a:t>
            </a:r>
          </a:p>
          <a:p>
            <a:pPr marL="749300" indent="-171450" algn="just" eaLnBrk="1" hangingPunct="1">
              <a:lnSpc>
                <a:spcPct val="100000"/>
              </a:lnSpc>
              <a:spcBef>
                <a:spcPts val="0"/>
              </a:spcBef>
              <a:spcAft>
                <a:spcPts val="0"/>
              </a:spcAft>
              <a:buFont typeface="Arial" panose="020B0604020202020204" pitchFamily="34" charset="0"/>
              <a:buChar char="•"/>
              <a:defRPr/>
            </a:pPr>
            <a:r>
              <a:rPr lang="en-US" altLang="en-US" sz="1200" dirty="0">
                <a:solidFill>
                  <a:schemeClr val="tx1"/>
                </a:solidFill>
                <a:latin typeface="+mn-lt"/>
              </a:rPr>
              <a:t>come under bondage - </a:t>
            </a:r>
            <a:r>
              <a:rPr lang="en-US" altLang="en-US" sz="1200" i="1" dirty="0">
                <a:solidFill>
                  <a:schemeClr val="tx1"/>
                </a:solidFill>
                <a:latin typeface="+mn-lt"/>
              </a:rPr>
              <a:t>forgiving in order to be forgiven by God </a:t>
            </a:r>
            <a:r>
              <a:rPr lang="en-US" altLang="en-US" sz="1200" dirty="0">
                <a:solidFill>
                  <a:schemeClr val="tx1"/>
                </a:solidFill>
                <a:latin typeface="+mn-lt"/>
              </a:rPr>
              <a:t>and,</a:t>
            </a:r>
          </a:p>
          <a:p>
            <a:pPr marL="749300" indent="-171450" algn="just" eaLnBrk="1" hangingPunct="1">
              <a:lnSpc>
                <a:spcPct val="100000"/>
              </a:lnSpc>
              <a:spcBef>
                <a:spcPts val="0"/>
              </a:spcBef>
              <a:spcAft>
                <a:spcPts val="0"/>
              </a:spcAft>
              <a:buFont typeface="Arial" panose="020B0604020202020204" pitchFamily="34" charset="0"/>
              <a:buChar char="•"/>
              <a:defRPr/>
            </a:pPr>
            <a:r>
              <a:rPr lang="en-US" altLang="en-US" sz="1200" dirty="0">
                <a:solidFill>
                  <a:schemeClr val="tx1"/>
                </a:solidFill>
                <a:latin typeface="+mn-lt"/>
              </a:rPr>
              <a:t>To be burdened with </a:t>
            </a:r>
            <a:r>
              <a:rPr lang="en-US" altLang="en-US" sz="1200" i="1" dirty="0">
                <a:solidFill>
                  <a:schemeClr val="tx1"/>
                </a:solidFill>
                <a:latin typeface="+mn-lt"/>
              </a:rPr>
              <a:t>striving to imitate the earthly life of Christ</a:t>
            </a:r>
            <a:r>
              <a:rPr lang="en-US" altLang="en-US" sz="1200" dirty="0">
                <a:solidFill>
                  <a:schemeClr val="tx1"/>
                </a:solidFill>
                <a:latin typeface="+mn-lt"/>
              </a:rPr>
              <a:t>.</a:t>
            </a:r>
          </a:p>
          <a:p>
            <a:pPr marL="0" marR="0" indent="0" algn="l">
              <a:lnSpc>
                <a:spcPct val="100000"/>
              </a:lnSpc>
              <a:spcBef>
                <a:spcPts val="0"/>
              </a:spcBef>
              <a:spcAft>
                <a:spcPts val="0"/>
              </a:spcAft>
              <a:buNone/>
            </a:pPr>
            <a:r>
              <a:rPr lang="en-US" sz="1200" i="1" dirty="0">
                <a:solidFill>
                  <a:schemeClr val="tx1"/>
                </a:solidFill>
                <a:latin typeface="+mn-lt"/>
              </a:rPr>
              <a:t>It was for </a:t>
            </a:r>
            <a:r>
              <a:rPr lang="en-US" sz="1200" b="1" i="1" dirty="0">
                <a:solidFill>
                  <a:schemeClr val="tx1"/>
                </a:solidFill>
                <a:latin typeface="+mn-lt"/>
              </a:rPr>
              <a:t>freedom</a:t>
            </a:r>
            <a:r>
              <a:rPr lang="en-US" sz="1200" i="1" dirty="0">
                <a:solidFill>
                  <a:schemeClr val="tx1"/>
                </a:solidFill>
                <a:latin typeface="+mn-lt"/>
              </a:rPr>
              <a:t> that Christ set us free; therefore keep standing firm and </a:t>
            </a:r>
            <a:r>
              <a:rPr lang="en-US" sz="1200" b="1" i="1" dirty="0">
                <a:solidFill>
                  <a:schemeClr val="tx1"/>
                </a:solidFill>
                <a:latin typeface="+mn-lt"/>
              </a:rPr>
              <a:t>do not be subject again to a yoke of slavery</a:t>
            </a:r>
            <a:r>
              <a:rPr lang="en-US" sz="1200" i="1" dirty="0">
                <a:solidFill>
                  <a:schemeClr val="tx1"/>
                </a:solidFill>
                <a:latin typeface="+mn-lt"/>
              </a:rPr>
              <a:t>. Galatians 5:1 (NASB95) </a:t>
            </a:r>
          </a:p>
          <a:p>
            <a:pPr marL="0" marR="0" indent="0" algn="l" defTabSz="914400" rtl="0" eaLnBrk="1" fontAlgn="base" latinLnBrk="0" hangingPunct="1">
              <a:lnSpc>
                <a:spcPct val="100000"/>
              </a:lnSpc>
              <a:spcBef>
                <a:spcPts val="0"/>
              </a:spcBef>
              <a:spcAft>
                <a:spcPts val="0"/>
              </a:spcAft>
              <a:buClrTx/>
              <a:buSzTx/>
              <a:buFontTx/>
              <a:buNone/>
              <a:tabLst/>
              <a:defRPr/>
            </a:pPr>
            <a:r>
              <a:rPr lang="en-US" sz="1200" b="1" kern="1200" baseline="0" dirty="0">
                <a:solidFill>
                  <a:schemeClr val="tx1"/>
                </a:solidFill>
                <a:latin typeface="+mn-lt"/>
                <a:ea typeface="+mn-ea"/>
                <a:cs typeface="Arial" charset="0"/>
              </a:rPr>
              <a:t>NEXT SLIDE</a:t>
            </a:r>
            <a:endParaRPr lang="en-US" sz="1200" b="1" kern="1200" dirty="0">
              <a:solidFill>
                <a:schemeClr val="tx1"/>
              </a:solidFill>
              <a:latin typeface="+mn-lt"/>
              <a:ea typeface="+mn-ea"/>
              <a:cs typeface="Arial" charset="0"/>
            </a:endParaRPr>
          </a:p>
        </p:txBody>
      </p:sp>
      <p:sp>
        <p:nvSpPr>
          <p:cNvPr id="4506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1363" indent="-284163" eaLnBrk="0" hangingPunct="0">
              <a:spcBef>
                <a:spcPct val="30000"/>
              </a:spcBef>
              <a:defRPr sz="1200">
                <a:solidFill>
                  <a:schemeClr val="tx1"/>
                </a:solidFill>
                <a:latin typeface="Arial" charset="0"/>
                <a:cs typeface="Arial" charset="0"/>
              </a:defRPr>
            </a:lvl2pPr>
            <a:lvl3pPr marL="1141413" indent="-227013" eaLnBrk="0" hangingPunct="0">
              <a:spcBef>
                <a:spcPct val="30000"/>
              </a:spcBef>
              <a:defRPr sz="1200">
                <a:solidFill>
                  <a:schemeClr val="tx1"/>
                </a:solidFill>
                <a:latin typeface="Arial" charset="0"/>
                <a:cs typeface="Arial" charset="0"/>
              </a:defRPr>
            </a:lvl3pPr>
            <a:lvl4pPr marL="1598613" indent="-227013" eaLnBrk="0" hangingPunct="0">
              <a:spcBef>
                <a:spcPct val="30000"/>
              </a:spcBef>
              <a:defRPr sz="1200">
                <a:solidFill>
                  <a:schemeClr val="tx1"/>
                </a:solidFill>
                <a:latin typeface="Arial" charset="0"/>
                <a:cs typeface="Arial" charset="0"/>
              </a:defRPr>
            </a:lvl4pPr>
            <a:lvl5pPr marL="2055813" indent="-227013" eaLnBrk="0" hangingPunct="0">
              <a:spcBef>
                <a:spcPct val="30000"/>
              </a:spcBef>
              <a:defRPr sz="1200">
                <a:solidFill>
                  <a:schemeClr val="tx1"/>
                </a:solidFill>
                <a:latin typeface="Arial" charset="0"/>
                <a:cs typeface="Arial" charset="0"/>
              </a:defRPr>
            </a:lvl5pPr>
            <a:lvl6pPr marL="2513013" indent="-227013" eaLnBrk="0" fontAlgn="base" hangingPunct="0">
              <a:spcBef>
                <a:spcPct val="30000"/>
              </a:spcBef>
              <a:spcAft>
                <a:spcPct val="0"/>
              </a:spcAft>
              <a:defRPr sz="1200">
                <a:solidFill>
                  <a:schemeClr val="tx1"/>
                </a:solidFill>
                <a:latin typeface="Arial" charset="0"/>
                <a:cs typeface="Arial" charset="0"/>
              </a:defRPr>
            </a:lvl6pPr>
            <a:lvl7pPr marL="2970213" indent="-227013" eaLnBrk="0" fontAlgn="base" hangingPunct="0">
              <a:spcBef>
                <a:spcPct val="30000"/>
              </a:spcBef>
              <a:spcAft>
                <a:spcPct val="0"/>
              </a:spcAft>
              <a:defRPr sz="1200">
                <a:solidFill>
                  <a:schemeClr val="tx1"/>
                </a:solidFill>
                <a:latin typeface="Arial" charset="0"/>
                <a:cs typeface="Arial" charset="0"/>
              </a:defRPr>
            </a:lvl7pPr>
            <a:lvl8pPr marL="3427413" indent="-227013" eaLnBrk="0" fontAlgn="base" hangingPunct="0">
              <a:spcBef>
                <a:spcPct val="30000"/>
              </a:spcBef>
              <a:spcAft>
                <a:spcPct val="0"/>
              </a:spcAft>
              <a:defRPr sz="1200">
                <a:solidFill>
                  <a:schemeClr val="tx1"/>
                </a:solidFill>
                <a:latin typeface="Arial" charset="0"/>
                <a:cs typeface="Arial" charset="0"/>
              </a:defRPr>
            </a:lvl8pPr>
            <a:lvl9pPr marL="3884613" indent="-227013"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3AF22AD-3CDD-499C-89AC-A6AA9A9CB83B}" type="slidenum">
              <a:rPr lang="en-US" altLang="en-US" smtClean="0">
                <a:solidFill>
                  <a:srgbClr val="000000"/>
                </a:solidFill>
                <a:latin typeface="Calibri" pitchFamily="34" charset="0"/>
              </a:rPr>
              <a:pPr eaLnBrk="1" hangingPunct="1">
                <a:spcBef>
                  <a:spcPct val="0"/>
                </a:spcBef>
              </a:pPr>
              <a:t>61</a:t>
            </a:fld>
            <a:endParaRPr lang="en-US" altLang="en-US">
              <a:solidFill>
                <a:srgbClr val="000000"/>
              </a:solidFill>
              <a:latin typeface="Calibri" pitchFamily="34" charset="0"/>
            </a:endParaRPr>
          </a:p>
        </p:txBody>
      </p:sp>
      <p:sp>
        <p:nvSpPr>
          <p:cNvPr id="45061" name="Footer Placeholder 4"/>
          <p:cNvSpPr>
            <a:spLocks noGrp="1"/>
          </p:cNvSpPr>
          <p:nvPr>
            <p:ph type="ftr" sz="quarter" idx="4"/>
          </p:nvPr>
        </p:nvSpPr>
        <p:spPr>
          <a:noFill/>
        </p:spPr>
        <p:txBody>
          <a:bodyPr/>
          <a:lstStyle>
            <a:lvl1pPr eaLnBrk="0" hangingPunct="0">
              <a:spcBef>
                <a:spcPct val="30000"/>
              </a:spcBef>
              <a:defRPr sz="1200">
                <a:solidFill>
                  <a:schemeClr val="tx1"/>
                </a:solidFill>
                <a:latin typeface="Arial" charset="0"/>
                <a:cs typeface="Arial" charset="0"/>
              </a:defRPr>
            </a:lvl1pPr>
            <a:lvl2pPr marL="741363" indent="-284163" eaLnBrk="0" hangingPunct="0">
              <a:spcBef>
                <a:spcPct val="30000"/>
              </a:spcBef>
              <a:defRPr sz="1200">
                <a:solidFill>
                  <a:schemeClr val="tx1"/>
                </a:solidFill>
                <a:latin typeface="Arial" charset="0"/>
                <a:cs typeface="Arial" charset="0"/>
              </a:defRPr>
            </a:lvl2pPr>
            <a:lvl3pPr marL="1141413" indent="-227013" eaLnBrk="0" hangingPunct="0">
              <a:spcBef>
                <a:spcPct val="30000"/>
              </a:spcBef>
              <a:defRPr sz="1200">
                <a:solidFill>
                  <a:schemeClr val="tx1"/>
                </a:solidFill>
                <a:latin typeface="Arial" charset="0"/>
                <a:cs typeface="Arial" charset="0"/>
              </a:defRPr>
            </a:lvl3pPr>
            <a:lvl4pPr marL="1598613" indent="-227013" eaLnBrk="0" hangingPunct="0">
              <a:spcBef>
                <a:spcPct val="30000"/>
              </a:spcBef>
              <a:defRPr sz="1200">
                <a:solidFill>
                  <a:schemeClr val="tx1"/>
                </a:solidFill>
                <a:latin typeface="Arial" charset="0"/>
                <a:cs typeface="Arial" charset="0"/>
              </a:defRPr>
            </a:lvl4pPr>
            <a:lvl5pPr marL="2055813" indent="-227013" eaLnBrk="0" hangingPunct="0">
              <a:spcBef>
                <a:spcPct val="30000"/>
              </a:spcBef>
              <a:defRPr sz="1200">
                <a:solidFill>
                  <a:schemeClr val="tx1"/>
                </a:solidFill>
                <a:latin typeface="Arial" charset="0"/>
                <a:cs typeface="Arial" charset="0"/>
              </a:defRPr>
            </a:lvl5pPr>
            <a:lvl6pPr marL="2513013" indent="-227013" eaLnBrk="0" fontAlgn="base" hangingPunct="0">
              <a:spcBef>
                <a:spcPct val="30000"/>
              </a:spcBef>
              <a:spcAft>
                <a:spcPct val="0"/>
              </a:spcAft>
              <a:defRPr sz="1200">
                <a:solidFill>
                  <a:schemeClr val="tx1"/>
                </a:solidFill>
                <a:latin typeface="Arial" charset="0"/>
                <a:cs typeface="Arial" charset="0"/>
              </a:defRPr>
            </a:lvl6pPr>
            <a:lvl7pPr marL="2970213" indent="-227013" eaLnBrk="0" fontAlgn="base" hangingPunct="0">
              <a:spcBef>
                <a:spcPct val="30000"/>
              </a:spcBef>
              <a:spcAft>
                <a:spcPct val="0"/>
              </a:spcAft>
              <a:defRPr sz="1200">
                <a:solidFill>
                  <a:schemeClr val="tx1"/>
                </a:solidFill>
                <a:latin typeface="Arial" charset="0"/>
                <a:cs typeface="Arial" charset="0"/>
              </a:defRPr>
            </a:lvl7pPr>
            <a:lvl8pPr marL="3427413" indent="-227013" eaLnBrk="0" fontAlgn="base" hangingPunct="0">
              <a:spcBef>
                <a:spcPct val="30000"/>
              </a:spcBef>
              <a:spcAft>
                <a:spcPct val="0"/>
              </a:spcAft>
              <a:defRPr sz="1200">
                <a:solidFill>
                  <a:schemeClr val="tx1"/>
                </a:solidFill>
                <a:latin typeface="Arial" charset="0"/>
                <a:cs typeface="Arial" charset="0"/>
              </a:defRPr>
            </a:lvl8pPr>
            <a:lvl9pPr marL="3884613" indent="-227013"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r>
              <a:rPr lang="en-US" altLang="en-US">
                <a:solidFill>
                  <a:srgbClr val="000000"/>
                </a:solidFill>
                <a:latin typeface="Calibri" pitchFamily="34" charset="0"/>
              </a:rPr>
              <a:t>Sugar Land Bible Church</a:t>
            </a:r>
          </a:p>
        </p:txBody>
      </p:sp>
      <p:sp>
        <p:nvSpPr>
          <p:cNvPr id="45062" name="Header Placeholder 1"/>
          <p:cNvSpPr>
            <a:spLocks noGrp="1"/>
          </p:cNvSpPr>
          <p:nvPr>
            <p:ph type="hdr" sz="quarter"/>
          </p:nvPr>
        </p:nvSpPr>
        <p:spPr>
          <a:noFill/>
        </p:spPr>
        <p:txBody>
          <a:bodyPr/>
          <a:lstStyle>
            <a:lvl1pPr eaLnBrk="0" hangingPunct="0">
              <a:spcBef>
                <a:spcPct val="30000"/>
              </a:spcBef>
              <a:defRPr sz="1200">
                <a:solidFill>
                  <a:schemeClr val="tx1"/>
                </a:solidFill>
                <a:latin typeface="Arial" charset="0"/>
                <a:cs typeface="Arial" charset="0"/>
              </a:defRPr>
            </a:lvl1pPr>
            <a:lvl2pPr marL="741363" indent="-284163" eaLnBrk="0" hangingPunct="0">
              <a:spcBef>
                <a:spcPct val="30000"/>
              </a:spcBef>
              <a:defRPr sz="1200">
                <a:solidFill>
                  <a:schemeClr val="tx1"/>
                </a:solidFill>
                <a:latin typeface="Arial" charset="0"/>
                <a:cs typeface="Arial" charset="0"/>
              </a:defRPr>
            </a:lvl2pPr>
            <a:lvl3pPr marL="1141413" indent="-227013" eaLnBrk="0" hangingPunct="0">
              <a:spcBef>
                <a:spcPct val="30000"/>
              </a:spcBef>
              <a:defRPr sz="1200">
                <a:solidFill>
                  <a:schemeClr val="tx1"/>
                </a:solidFill>
                <a:latin typeface="Arial" charset="0"/>
                <a:cs typeface="Arial" charset="0"/>
              </a:defRPr>
            </a:lvl3pPr>
            <a:lvl4pPr marL="1598613" indent="-227013" eaLnBrk="0" hangingPunct="0">
              <a:spcBef>
                <a:spcPct val="30000"/>
              </a:spcBef>
              <a:defRPr sz="1200">
                <a:solidFill>
                  <a:schemeClr val="tx1"/>
                </a:solidFill>
                <a:latin typeface="Arial" charset="0"/>
                <a:cs typeface="Arial" charset="0"/>
              </a:defRPr>
            </a:lvl4pPr>
            <a:lvl5pPr marL="2055813" indent="-227013" eaLnBrk="0" hangingPunct="0">
              <a:spcBef>
                <a:spcPct val="30000"/>
              </a:spcBef>
              <a:defRPr sz="1200">
                <a:solidFill>
                  <a:schemeClr val="tx1"/>
                </a:solidFill>
                <a:latin typeface="Arial" charset="0"/>
                <a:cs typeface="Arial" charset="0"/>
              </a:defRPr>
            </a:lvl5pPr>
            <a:lvl6pPr marL="2513013" indent="-227013" eaLnBrk="0" fontAlgn="base" hangingPunct="0">
              <a:spcBef>
                <a:spcPct val="30000"/>
              </a:spcBef>
              <a:spcAft>
                <a:spcPct val="0"/>
              </a:spcAft>
              <a:defRPr sz="1200">
                <a:solidFill>
                  <a:schemeClr val="tx1"/>
                </a:solidFill>
                <a:latin typeface="Arial" charset="0"/>
                <a:cs typeface="Arial" charset="0"/>
              </a:defRPr>
            </a:lvl6pPr>
            <a:lvl7pPr marL="2970213" indent="-227013" eaLnBrk="0" fontAlgn="base" hangingPunct="0">
              <a:spcBef>
                <a:spcPct val="30000"/>
              </a:spcBef>
              <a:spcAft>
                <a:spcPct val="0"/>
              </a:spcAft>
              <a:defRPr sz="1200">
                <a:solidFill>
                  <a:schemeClr val="tx1"/>
                </a:solidFill>
                <a:latin typeface="Arial" charset="0"/>
                <a:cs typeface="Arial" charset="0"/>
              </a:defRPr>
            </a:lvl7pPr>
            <a:lvl8pPr marL="3427413" indent="-227013" eaLnBrk="0" fontAlgn="base" hangingPunct="0">
              <a:spcBef>
                <a:spcPct val="30000"/>
              </a:spcBef>
              <a:spcAft>
                <a:spcPct val="0"/>
              </a:spcAft>
              <a:defRPr sz="1200">
                <a:solidFill>
                  <a:schemeClr val="tx1"/>
                </a:solidFill>
                <a:latin typeface="Arial" charset="0"/>
                <a:cs typeface="Arial" charset="0"/>
              </a:defRPr>
            </a:lvl8pPr>
            <a:lvl9pPr marL="3884613" indent="-227013"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r>
              <a:rPr lang="en-US" altLang="en-US"/>
              <a:t>Dr. Jim McGowan - Law vs. Grace: An Overview:</a:t>
            </a:r>
            <a:endParaRPr lang="en-US" altLang="en-US" dirty="0"/>
          </a:p>
        </p:txBody>
      </p:sp>
      <p:sp>
        <p:nvSpPr>
          <p:cNvPr id="45063" name="Date Placeholder 2"/>
          <p:cNvSpPr>
            <a:spLocks noGrp="1"/>
          </p:cNvSpPr>
          <p:nvPr>
            <p:ph type="dt" sz="quarter" idx="1"/>
          </p:nvPr>
        </p:nvSpPr>
        <p:spPr>
          <a:noFill/>
        </p:spPr>
        <p:txBody>
          <a:bodyPr/>
          <a:lstStyle>
            <a:lvl1pPr eaLnBrk="0" hangingPunct="0">
              <a:spcBef>
                <a:spcPct val="30000"/>
              </a:spcBef>
              <a:defRPr sz="1200">
                <a:solidFill>
                  <a:schemeClr val="tx1"/>
                </a:solidFill>
                <a:latin typeface="Arial" charset="0"/>
                <a:cs typeface="Arial" charset="0"/>
              </a:defRPr>
            </a:lvl1pPr>
            <a:lvl2pPr marL="741363" indent="-284163" eaLnBrk="0" hangingPunct="0">
              <a:spcBef>
                <a:spcPct val="30000"/>
              </a:spcBef>
              <a:defRPr sz="1200">
                <a:solidFill>
                  <a:schemeClr val="tx1"/>
                </a:solidFill>
                <a:latin typeface="Arial" charset="0"/>
                <a:cs typeface="Arial" charset="0"/>
              </a:defRPr>
            </a:lvl2pPr>
            <a:lvl3pPr marL="1141413" indent="-227013" eaLnBrk="0" hangingPunct="0">
              <a:spcBef>
                <a:spcPct val="30000"/>
              </a:spcBef>
              <a:defRPr sz="1200">
                <a:solidFill>
                  <a:schemeClr val="tx1"/>
                </a:solidFill>
                <a:latin typeface="Arial" charset="0"/>
                <a:cs typeface="Arial" charset="0"/>
              </a:defRPr>
            </a:lvl3pPr>
            <a:lvl4pPr marL="1598613" indent="-227013" eaLnBrk="0" hangingPunct="0">
              <a:spcBef>
                <a:spcPct val="30000"/>
              </a:spcBef>
              <a:defRPr sz="1200">
                <a:solidFill>
                  <a:schemeClr val="tx1"/>
                </a:solidFill>
                <a:latin typeface="Arial" charset="0"/>
                <a:cs typeface="Arial" charset="0"/>
              </a:defRPr>
            </a:lvl4pPr>
            <a:lvl5pPr marL="2055813" indent="-227013" eaLnBrk="0" hangingPunct="0">
              <a:spcBef>
                <a:spcPct val="30000"/>
              </a:spcBef>
              <a:defRPr sz="1200">
                <a:solidFill>
                  <a:schemeClr val="tx1"/>
                </a:solidFill>
                <a:latin typeface="Arial" charset="0"/>
                <a:cs typeface="Arial" charset="0"/>
              </a:defRPr>
            </a:lvl5pPr>
            <a:lvl6pPr marL="2513013" indent="-227013" eaLnBrk="0" fontAlgn="base" hangingPunct="0">
              <a:spcBef>
                <a:spcPct val="30000"/>
              </a:spcBef>
              <a:spcAft>
                <a:spcPct val="0"/>
              </a:spcAft>
              <a:defRPr sz="1200">
                <a:solidFill>
                  <a:schemeClr val="tx1"/>
                </a:solidFill>
                <a:latin typeface="Arial" charset="0"/>
                <a:cs typeface="Arial" charset="0"/>
              </a:defRPr>
            </a:lvl6pPr>
            <a:lvl7pPr marL="2970213" indent="-227013" eaLnBrk="0" fontAlgn="base" hangingPunct="0">
              <a:spcBef>
                <a:spcPct val="30000"/>
              </a:spcBef>
              <a:spcAft>
                <a:spcPct val="0"/>
              </a:spcAft>
              <a:defRPr sz="1200">
                <a:solidFill>
                  <a:schemeClr val="tx1"/>
                </a:solidFill>
                <a:latin typeface="Arial" charset="0"/>
                <a:cs typeface="Arial" charset="0"/>
              </a:defRPr>
            </a:lvl7pPr>
            <a:lvl8pPr marL="3427413" indent="-227013" eaLnBrk="0" fontAlgn="base" hangingPunct="0">
              <a:spcBef>
                <a:spcPct val="30000"/>
              </a:spcBef>
              <a:spcAft>
                <a:spcPct val="0"/>
              </a:spcAft>
              <a:defRPr sz="1200">
                <a:solidFill>
                  <a:schemeClr val="tx1"/>
                </a:solidFill>
                <a:latin typeface="Arial" charset="0"/>
                <a:cs typeface="Arial" charset="0"/>
              </a:defRPr>
            </a:lvl8pPr>
            <a:lvl9pPr marL="3884613" indent="-227013"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AC7E885-8C35-4182-9C90-6C8E2386757A}" type="datetime1">
              <a:rPr lang="en-US" altLang="en-US" smtClean="0"/>
              <a:t>5/14/2016</a:t>
            </a:fld>
            <a:endParaRPr lang="en-US" altLang="en-US"/>
          </a:p>
        </p:txBody>
      </p:sp>
    </p:spTree>
    <p:extLst>
      <p:ext uri="{BB962C8B-B14F-4D97-AF65-F5344CB8AC3E}">
        <p14:creationId xmlns:p14="http://schemas.microsoft.com/office/powerpoint/2010/main" val="41354426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pPr eaLnBrk="1" hangingPunct="1">
              <a:spcBef>
                <a:spcPct val="0"/>
              </a:spcBef>
            </a:pPr>
            <a:r>
              <a:rPr lang="en-US" sz="1200" b="1" kern="1200" dirty="0">
                <a:solidFill>
                  <a:schemeClr val="tx1"/>
                </a:solidFill>
                <a:effectLst/>
                <a:latin typeface="+mn-lt"/>
                <a:ea typeface="+mn-ea"/>
                <a:cs typeface="Arial" panose="020B0604020202020204" pitchFamily="34" charset="0"/>
              </a:rPr>
              <a:t>Conclusion</a:t>
            </a:r>
          </a:p>
          <a:p>
            <a:pPr defTabSz="943174">
              <a:spcBef>
                <a:spcPts val="0"/>
              </a:spcBef>
              <a:spcAft>
                <a:spcPts val="619"/>
              </a:spcAft>
              <a:defRPr/>
            </a:pPr>
            <a:r>
              <a:rPr lang="en-US" sz="1200" b="1" kern="1200" dirty="0">
                <a:solidFill>
                  <a:schemeClr val="tx1"/>
                </a:solidFill>
                <a:latin typeface="+mn-lt"/>
                <a:ea typeface="+mn-ea"/>
                <a:cs typeface="Arial" charset="0"/>
              </a:rPr>
              <a:t>The admonition to those present who are unbelievers is: Today is the Day of Salvation. </a:t>
            </a:r>
          </a:p>
          <a:p>
            <a:pPr defTabSz="943174">
              <a:spcBef>
                <a:spcPts val="0"/>
              </a:spcBef>
              <a:spcAft>
                <a:spcPts val="619"/>
              </a:spcAft>
              <a:defRPr/>
            </a:pPr>
            <a:r>
              <a:rPr lang="en-US" sz="1200" b="1" kern="1200" dirty="0">
                <a:solidFill>
                  <a:schemeClr val="tx1"/>
                </a:solidFill>
                <a:latin typeface="+mn-lt"/>
                <a:ea typeface="+mn-ea"/>
                <a:cs typeface="Arial" charset="0"/>
              </a:rPr>
              <a:t>You can place your faith in Christ’s promises right now. </a:t>
            </a:r>
          </a:p>
          <a:p>
            <a:pPr marL="294742" indent="-294742" defTabSz="943174">
              <a:spcBef>
                <a:spcPts val="0"/>
              </a:spcBef>
              <a:spcAft>
                <a:spcPts val="619"/>
              </a:spcAft>
              <a:buFont typeface="Calibri" panose="020F0502020204030204" pitchFamily="34" charset="0"/>
              <a:buChar char="‒"/>
              <a:defRPr/>
            </a:pPr>
            <a:r>
              <a:rPr lang="en-US" sz="1200" kern="1200" dirty="0">
                <a:solidFill>
                  <a:schemeClr val="tx1"/>
                </a:solidFill>
                <a:latin typeface="+mn-lt"/>
                <a:ea typeface="+mn-ea"/>
                <a:cs typeface="Arial" charset="0"/>
              </a:rPr>
              <a:t>There are no magical incantations, no secret handshakes, no promise to do good deeds, no commitment to church membership, no emotional, pressure induced assurances, no hand raising, and no aisle walking required. </a:t>
            </a:r>
          </a:p>
          <a:p>
            <a:pPr marL="294742" indent="-294742" defTabSz="943174">
              <a:spcBef>
                <a:spcPts val="0"/>
              </a:spcBef>
              <a:spcAft>
                <a:spcPts val="619"/>
              </a:spcAft>
              <a:buFont typeface="Calibri" panose="020F0502020204030204" pitchFamily="34" charset="0"/>
              <a:buChar char="‒"/>
              <a:defRPr/>
            </a:pPr>
            <a:r>
              <a:rPr lang="en-US" sz="1200" kern="1200" dirty="0">
                <a:solidFill>
                  <a:schemeClr val="tx1"/>
                </a:solidFill>
                <a:latin typeface="+mn-lt"/>
                <a:ea typeface="+mn-ea"/>
                <a:cs typeface="Arial" charset="0"/>
              </a:rPr>
              <a:t>The one condition</a:t>
            </a:r>
            <a:r>
              <a:rPr lang="en-US" sz="1200" kern="1200" baseline="0" dirty="0">
                <a:solidFill>
                  <a:schemeClr val="tx1"/>
                </a:solidFill>
                <a:latin typeface="+mn-lt"/>
                <a:ea typeface="+mn-ea"/>
                <a:cs typeface="Arial" charset="0"/>
              </a:rPr>
              <a:t> of salvation is</a:t>
            </a:r>
            <a:r>
              <a:rPr lang="en-US" sz="1200" kern="1200" dirty="0">
                <a:solidFill>
                  <a:schemeClr val="tx1"/>
                </a:solidFill>
                <a:latin typeface="+mn-lt"/>
                <a:ea typeface="+mn-ea"/>
                <a:cs typeface="Arial" charset="0"/>
              </a:rPr>
              <a:t> simple faith, (which is trust in or confidence in or reliance upon), Christ’s promise to give</a:t>
            </a:r>
            <a:r>
              <a:rPr lang="en-US" sz="1200" kern="1200" baseline="0" dirty="0">
                <a:solidFill>
                  <a:schemeClr val="tx1"/>
                </a:solidFill>
                <a:latin typeface="+mn-lt"/>
                <a:ea typeface="+mn-ea"/>
                <a:cs typeface="Arial" charset="0"/>
              </a:rPr>
              <a:t> </a:t>
            </a:r>
            <a:r>
              <a:rPr lang="en-US" sz="1200" kern="1200" dirty="0">
                <a:solidFill>
                  <a:schemeClr val="tx1"/>
                </a:solidFill>
                <a:latin typeface="+mn-lt"/>
                <a:ea typeface="+mn-ea"/>
                <a:cs typeface="Arial" charset="0"/>
              </a:rPr>
              <a:t>New Life to all those who come to Him for salvation.  </a:t>
            </a:r>
          </a:p>
          <a:p>
            <a:pPr marL="294742" indent="-294742" defTabSz="943174">
              <a:spcBef>
                <a:spcPts val="0"/>
              </a:spcBef>
              <a:spcAft>
                <a:spcPts val="619"/>
              </a:spcAft>
              <a:buFont typeface="Calibri" panose="020F0502020204030204" pitchFamily="34" charset="0"/>
              <a:buChar char="‒"/>
              <a:defRPr/>
            </a:pPr>
            <a:r>
              <a:rPr lang="en-US" sz="1200" kern="1200" dirty="0">
                <a:solidFill>
                  <a:schemeClr val="tx1"/>
                </a:solidFill>
                <a:latin typeface="+mn-lt"/>
                <a:ea typeface="+mn-ea"/>
                <a:cs typeface="Arial" charset="0"/>
              </a:rPr>
              <a:t>If this is something you have done or are doing right now, God’s Word authoritatively declares that you are a Child of God and you have access to all of God’s Divine Riches of Grace.  God now wants you to grow and mature</a:t>
            </a:r>
            <a:r>
              <a:rPr lang="en-US" sz="1200" kern="1200" baseline="0" dirty="0">
                <a:solidFill>
                  <a:schemeClr val="tx1"/>
                </a:solidFill>
                <a:latin typeface="+mn-lt"/>
                <a:ea typeface="+mn-ea"/>
                <a:cs typeface="Arial" charset="0"/>
              </a:rPr>
              <a:t> spiritually, and I can of no better place to do so than here at SLBC.</a:t>
            </a:r>
            <a:endParaRPr lang="en-US" sz="1200" kern="1200" dirty="0">
              <a:solidFill>
                <a:schemeClr val="tx1"/>
              </a:solidFill>
              <a:latin typeface="+mn-lt"/>
              <a:ea typeface="+mn-ea"/>
              <a:cs typeface="Arial" charset="0"/>
            </a:endParaRPr>
          </a:p>
          <a:p>
            <a:pPr marL="294742" indent="-294742" defTabSz="943174">
              <a:spcBef>
                <a:spcPts val="0"/>
              </a:spcBef>
              <a:spcAft>
                <a:spcPts val="619"/>
              </a:spcAft>
              <a:buFont typeface="Calibri" panose="020F0502020204030204" pitchFamily="34" charset="0"/>
              <a:buChar char="‒"/>
              <a:defRPr/>
            </a:pPr>
            <a:r>
              <a:rPr lang="en-US" sz="1200" kern="1200" dirty="0">
                <a:solidFill>
                  <a:schemeClr val="tx1"/>
                </a:solidFill>
                <a:latin typeface="+mn-lt"/>
                <a:ea typeface="+mn-ea"/>
                <a:cs typeface="Arial" charset="0"/>
              </a:rPr>
              <a:t>If you would like more information, the Elders, Deacons, Pastora</a:t>
            </a:r>
            <a:r>
              <a:rPr lang="en-US" sz="1200" kern="1200" baseline="0" dirty="0">
                <a:solidFill>
                  <a:schemeClr val="tx1"/>
                </a:solidFill>
                <a:latin typeface="+mn-lt"/>
                <a:ea typeface="+mn-ea"/>
                <a:cs typeface="Arial" charset="0"/>
              </a:rPr>
              <a:t>l staff, and members would be happy to talk with your </a:t>
            </a:r>
            <a:r>
              <a:rPr lang="en-US" sz="1200" kern="1200" dirty="0">
                <a:solidFill>
                  <a:schemeClr val="tx1"/>
                </a:solidFill>
                <a:latin typeface="+mn-lt"/>
                <a:ea typeface="+mn-ea"/>
                <a:cs typeface="Arial" charset="0"/>
              </a:rPr>
              <a:t>immediately after the service.  </a:t>
            </a:r>
          </a:p>
          <a:p>
            <a:pPr defTabSz="943174">
              <a:spcBef>
                <a:spcPts val="0"/>
              </a:spcBef>
              <a:spcAft>
                <a:spcPts val="619"/>
              </a:spcAft>
              <a:defRPr/>
            </a:pPr>
            <a:r>
              <a:rPr lang="en-US" sz="1200" b="1" kern="1200" dirty="0">
                <a:solidFill>
                  <a:schemeClr val="tx1"/>
                </a:solidFill>
                <a:latin typeface="+mn-lt"/>
                <a:ea typeface="+mn-ea"/>
                <a:cs typeface="Arial" charset="0"/>
              </a:rPr>
              <a:t>PRAYER - Father, thank you for the convicting power of the Holy Spirit.  May we all be sensitive to heed His voice as He draws us to the Lord Jesus Christ for salvation, restoration of fellowship, or spiritual growth. Amen!</a:t>
            </a:r>
          </a:p>
        </p:txBody>
      </p:sp>
      <p:sp>
        <p:nvSpPr>
          <p:cNvPr id="4506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1363" indent="-284163" eaLnBrk="0" hangingPunct="0">
              <a:spcBef>
                <a:spcPct val="30000"/>
              </a:spcBef>
              <a:defRPr sz="1200">
                <a:solidFill>
                  <a:schemeClr val="tx1"/>
                </a:solidFill>
                <a:latin typeface="Arial" charset="0"/>
                <a:cs typeface="Arial" charset="0"/>
              </a:defRPr>
            </a:lvl2pPr>
            <a:lvl3pPr marL="1141413" indent="-227013" eaLnBrk="0" hangingPunct="0">
              <a:spcBef>
                <a:spcPct val="30000"/>
              </a:spcBef>
              <a:defRPr sz="1200">
                <a:solidFill>
                  <a:schemeClr val="tx1"/>
                </a:solidFill>
                <a:latin typeface="Arial" charset="0"/>
                <a:cs typeface="Arial" charset="0"/>
              </a:defRPr>
            </a:lvl3pPr>
            <a:lvl4pPr marL="1598613" indent="-227013" eaLnBrk="0" hangingPunct="0">
              <a:spcBef>
                <a:spcPct val="30000"/>
              </a:spcBef>
              <a:defRPr sz="1200">
                <a:solidFill>
                  <a:schemeClr val="tx1"/>
                </a:solidFill>
                <a:latin typeface="Arial" charset="0"/>
                <a:cs typeface="Arial" charset="0"/>
              </a:defRPr>
            </a:lvl4pPr>
            <a:lvl5pPr marL="2055813" indent="-227013" eaLnBrk="0" hangingPunct="0">
              <a:spcBef>
                <a:spcPct val="30000"/>
              </a:spcBef>
              <a:defRPr sz="1200">
                <a:solidFill>
                  <a:schemeClr val="tx1"/>
                </a:solidFill>
                <a:latin typeface="Arial" charset="0"/>
                <a:cs typeface="Arial" charset="0"/>
              </a:defRPr>
            </a:lvl5pPr>
            <a:lvl6pPr marL="2513013" indent="-227013" eaLnBrk="0" fontAlgn="base" hangingPunct="0">
              <a:spcBef>
                <a:spcPct val="30000"/>
              </a:spcBef>
              <a:spcAft>
                <a:spcPct val="0"/>
              </a:spcAft>
              <a:defRPr sz="1200">
                <a:solidFill>
                  <a:schemeClr val="tx1"/>
                </a:solidFill>
                <a:latin typeface="Arial" charset="0"/>
                <a:cs typeface="Arial" charset="0"/>
              </a:defRPr>
            </a:lvl6pPr>
            <a:lvl7pPr marL="2970213" indent="-227013" eaLnBrk="0" fontAlgn="base" hangingPunct="0">
              <a:spcBef>
                <a:spcPct val="30000"/>
              </a:spcBef>
              <a:spcAft>
                <a:spcPct val="0"/>
              </a:spcAft>
              <a:defRPr sz="1200">
                <a:solidFill>
                  <a:schemeClr val="tx1"/>
                </a:solidFill>
                <a:latin typeface="Arial" charset="0"/>
                <a:cs typeface="Arial" charset="0"/>
              </a:defRPr>
            </a:lvl7pPr>
            <a:lvl8pPr marL="3427413" indent="-227013" eaLnBrk="0" fontAlgn="base" hangingPunct="0">
              <a:spcBef>
                <a:spcPct val="30000"/>
              </a:spcBef>
              <a:spcAft>
                <a:spcPct val="0"/>
              </a:spcAft>
              <a:defRPr sz="1200">
                <a:solidFill>
                  <a:schemeClr val="tx1"/>
                </a:solidFill>
                <a:latin typeface="Arial" charset="0"/>
                <a:cs typeface="Arial" charset="0"/>
              </a:defRPr>
            </a:lvl8pPr>
            <a:lvl9pPr marL="3884613" indent="-227013"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3AF22AD-3CDD-499C-89AC-A6AA9A9CB83B}" type="slidenum">
              <a:rPr lang="en-US" altLang="en-US" smtClean="0">
                <a:solidFill>
                  <a:srgbClr val="000000"/>
                </a:solidFill>
                <a:latin typeface="Calibri" pitchFamily="34" charset="0"/>
              </a:rPr>
              <a:pPr eaLnBrk="1" hangingPunct="1">
                <a:spcBef>
                  <a:spcPct val="0"/>
                </a:spcBef>
              </a:pPr>
              <a:t>62</a:t>
            </a:fld>
            <a:endParaRPr lang="en-US" altLang="en-US">
              <a:solidFill>
                <a:srgbClr val="000000"/>
              </a:solidFill>
              <a:latin typeface="Calibri" pitchFamily="34" charset="0"/>
            </a:endParaRPr>
          </a:p>
        </p:txBody>
      </p:sp>
      <p:sp>
        <p:nvSpPr>
          <p:cNvPr id="45061" name="Footer Placeholder 4"/>
          <p:cNvSpPr>
            <a:spLocks noGrp="1"/>
          </p:cNvSpPr>
          <p:nvPr>
            <p:ph type="ftr" sz="quarter" idx="4"/>
          </p:nvPr>
        </p:nvSpPr>
        <p:spPr>
          <a:noFill/>
        </p:spPr>
        <p:txBody>
          <a:bodyPr/>
          <a:lstStyle>
            <a:lvl1pPr eaLnBrk="0" hangingPunct="0">
              <a:spcBef>
                <a:spcPct val="30000"/>
              </a:spcBef>
              <a:defRPr sz="1200">
                <a:solidFill>
                  <a:schemeClr val="tx1"/>
                </a:solidFill>
                <a:latin typeface="Arial" charset="0"/>
                <a:cs typeface="Arial" charset="0"/>
              </a:defRPr>
            </a:lvl1pPr>
            <a:lvl2pPr marL="741363" indent="-284163" eaLnBrk="0" hangingPunct="0">
              <a:spcBef>
                <a:spcPct val="30000"/>
              </a:spcBef>
              <a:defRPr sz="1200">
                <a:solidFill>
                  <a:schemeClr val="tx1"/>
                </a:solidFill>
                <a:latin typeface="Arial" charset="0"/>
                <a:cs typeface="Arial" charset="0"/>
              </a:defRPr>
            </a:lvl2pPr>
            <a:lvl3pPr marL="1141413" indent="-227013" eaLnBrk="0" hangingPunct="0">
              <a:spcBef>
                <a:spcPct val="30000"/>
              </a:spcBef>
              <a:defRPr sz="1200">
                <a:solidFill>
                  <a:schemeClr val="tx1"/>
                </a:solidFill>
                <a:latin typeface="Arial" charset="0"/>
                <a:cs typeface="Arial" charset="0"/>
              </a:defRPr>
            </a:lvl3pPr>
            <a:lvl4pPr marL="1598613" indent="-227013" eaLnBrk="0" hangingPunct="0">
              <a:spcBef>
                <a:spcPct val="30000"/>
              </a:spcBef>
              <a:defRPr sz="1200">
                <a:solidFill>
                  <a:schemeClr val="tx1"/>
                </a:solidFill>
                <a:latin typeface="Arial" charset="0"/>
                <a:cs typeface="Arial" charset="0"/>
              </a:defRPr>
            </a:lvl4pPr>
            <a:lvl5pPr marL="2055813" indent="-227013" eaLnBrk="0" hangingPunct="0">
              <a:spcBef>
                <a:spcPct val="30000"/>
              </a:spcBef>
              <a:defRPr sz="1200">
                <a:solidFill>
                  <a:schemeClr val="tx1"/>
                </a:solidFill>
                <a:latin typeface="Arial" charset="0"/>
                <a:cs typeface="Arial" charset="0"/>
              </a:defRPr>
            </a:lvl5pPr>
            <a:lvl6pPr marL="2513013" indent="-227013" eaLnBrk="0" fontAlgn="base" hangingPunct="0">
              <a:spcBef>
                <a:spcPct val="30000"/>
              </a:spcBef>
              <a:spcAft>
                <a:spcPct val="0"/>
              </a:spcAft>
              <a:defRPr sz="1200">
                <a:solidFill>
                  <a:schemeClr val="tx1"/>
                </a:solidFill>
                <a:latin typeface="Arial" charset="0"/>
                <a:cs typeface="Arial" charset="0"/>
              </a:defRPr>
            </a:lvl6pPr>
            <a:lvl7pPr marL="2970213" indent="-227013" eaLnBrk="0" fontAlgn="base" hangingPunct="0">
              <a:spcBef>
                <a:spcPct val="30000"/>
              </a:spcBef>
              <a:spcAft>
                <a:spcPct val="0"/>
              </a:spcAft>
              <a:defRPr sz="1200">
                <a:solidFill>
                  <a:schemeClr val="tx1"/>
                </a:solidFill>
                <a:latin typeface="Arial" charset="0"/>
                <a:cs typeface="Arial" charset="0"/>
              </a:defRPr>
            </a:lvl7pPr>
            <a:lvl8pPr marL="3427413" indent="-227013" eaLnBrk="0" fontAlgn="base" hangingPunct="0">
              <a:spcBef>
                <a:spcPct val="30000"/>
              </a:spcBef>
              <a:spcAft>
                <a:spcPct val="0"/>
              </a:spcAft>
              <a:defRPr sz="1200">
                <a:solidFill>
                  <a:schemeClr val="tx1"/>
                </a:solidFill>
                <a:latin typeface="Arial" charset="0"/>
                <a:cs typeface="Arial" charset="0"/>
              </a:defRPr>
            </a:lvl8pPr>
            <a:lvl9pPr marL="3884613" indent="-227013"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r>
              <a:rPr lang="en-US" altLang="en-US">
                <a:solidFill>
                  <a:srgbClr val="000000"/>
                </a:solidFill>
                <a:latin typeface="Calibri" pitchFamily="34" charset="0"/>
              </a:rPr>
              <a:t>Sugar Land Bible Church</a:t>
            </a:r>
          </a:p>
        </p:txBody>
      </p:sp>
      <p:sp>
        <p:nvSpPr>
          <p:cNvPr id="45062" name="Header Placeholder 1"/>
          <p:cNvSpPr>
            <a:spLocks noGrp="1"/>
          </p:cNvSpPr>
          <p:nvPr>
            <p:ph type="hdr" sz="quarter"/>
          </p:nvPr>
        </p:nvSpPr>
        <p:spPr>
          <a:noFill/>
        </p:spPr>
        <p:txBody>
          <a:bodyPr/>
          <a:lstStyle>
            <a:lvl1pPr eaLnBrk="0" hangingPunct="0">
              <a:spcBef>
                <a:spcPct val="30000"/>
              </a:spcBef>
              <a:defRPr sz="1200">
                <a:solidFill>
                  <a:schemeClr val="tx1"/>
                </a:solidFill>
                <a:latin typeface="Arial" charset="0"/>
                <a:cs typeface="Arial" charset="0"/>
              </a:defRPr>
            </a:lvl1pPr>
            <a:lvl2pPr marL="741363" indent="-284163" eaLnBrk="0" hangingPunct="0">
              <a:spcBef>
                <a:spcPct val="30000"/>
              </a:spcBef>
              <a:defRPr sz="1200">
                <a:solidFill>
                  <a:schemeClr val="tx1"/>
                </a:solidFill>
                <a:latin typeface="Arial" charset="0"/>
                <a:cs typeface="Arial" charset="0"/>
              </a:defRPr>
            </a:lvl2pPr>
            <a:lvl3pPr marL="1141413" indent="-227013" eaLnBrk="0" hangingPunct="0">
              <a:spcBef>
                <a:spcPct val="30000"/>
              </a:spcBef>
              <a:defRPr sz="1200">
                <a:solidFill>
                  <a:schemeClr val="tx1"/>
                </a:solidFill>
                <a:latin typeface="Arial" charset="0"/>
                <a:cs typeface="Arial" charset="0"/>
              </a:defRPr>
            </a:lvl3pPr>
            <a:lvl4pPr marL="1598613" indent="-227013" eaLnBrk="0" hangingPunct="0">
              <a:spcBef>
                <a:spcPct val="30000"/>
              </a:spcBef>
              <a:defRPr sz="1200">
                <a:solidFill>
                  <a:schemeClr val="tx1"/>
                </a:solidFill>
                <a:latin typeface="Arial" charset="0"/>
                <a:cs typeface="Arial" charset="0"/>
              </a:defRPr>
            </a:lvl4pPr>
            <a:lvl5pPr marL="2055813" indent="-227013" eaLnBrk="0" hangingPunct="0">
              <a:spcBef>
                <a:spcPct val="30000"/>
              </a:spcBef>
              <a:defRPr sz="1200">
                <a:solidFill>
                  <a:schemeClr val="tx1"/>
                </a:solidFill>
                <a:latin typeface="Arial" charset="0"/>
                <a:cs typeface="Arial" charset="0"/>
              </a:defRPr>
            </a:lvl5pPr>
            <a:lvl6pPr marL="2513013" indent="-227013" eaLnBrk="0" fontAlgn="base" hangingPunct="0">
              <a:spcBef>
                <a:spcPct val="30000"/>
              </a:spcBef>
              <a:spcAft>
                <a:spcPct val="0"/>
              </a:spcAft>
              <a:defRPr sz="1200">
                <a:solidFill>
                  <a:schemeClr val="tx1"/>
                </a:solidFill>
                <a:latin typeface="Arial" charset="0"/>
                <a:cs typeface="Arial" charset="0"/>
              </a:defRPr>
            </a:lvl6pPr>
            <a:lvl7pPr marL="2970213" indent="-227013" eaLnBrk="0" fontAlgn="base" hangingPunct="0">
              <a:spcBef>
                <a:spcPct val="30000"/>
              </a:spcBef>
              <a:spcAft>
                <a:spcPct val="0"/>
              </a:spcAft>
              <a:defRPr sz="1200">
                <a:solidFill>
                  <a:schemeClr val="tx1"/>
                </a:solidFill>
                <a:latin typeface="Arial" charset="0"/>
                <a:cs typeface="Arial" charset="0"/>
              </a:defRPr>
            </a:lvl7pPr>
            <a:lvl8pPr marL="3427413" indent="-227013" eaLnBrk="0" fontAlgn="base" hangingPunct="0">
              <a:spcBef>
                <a:spcPct val="30000"/>
              </a:spcBef>
              <a:spcAft>
                <a:spcPct val="0"/>
              </a:spcAft>
              <a:defRPr sz="1200">
                <a:solidFill>
                  <a:schemeClr val="tx1"/>
                </a:solidFill>
                <a:latin typeface="Arial" charset="0"/>
                <a:cs typeface="Arial" charset="0"/>
              </a:defRPr>
            </a:lvl8pPr>
            <a:lvl9pPr marL="3884613" indent="-227013"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r>
              <a:rPr lang="en-US" altLang="en-US"/>
              <a:t>Dr. Jim McGowan - Law vs. Grace: An Overview:</a:t>
            </a:r>
            <a:endParaRPr lang="en-US" altLang="en-US" dirty="0"/>
          </a:p>
        </p:txBody>
      </p:sp>
      <p:sp>
        <p:nvSpPr>
          <p:cNvPr id="45063" name="Date Placeholder 2"/>
          <p:cNvSpPr>
            <a:spLocks noGrp="1"/>
          </p:cNvSpPr>
          <p:nvPr>
            <p:ph type="dt" sz="quarter" idx="1"/>
          </p:nvPr>
        </p:nvSpPr>
        <p:spPr>
          <a:noFill/>
        </p:spPr>
        <p:txBody>
          <a:bodyPr/>
          <a:lstStyle>
            <a:lvl1pPr eaLnBrk="0" hangingPunct="0">
              <a:spcBef>
                <a:spcPct val="30000"/>
              </a:spcBef>
              <a:defRPr sz="1200">
                <a:solidFill>
                  <a:schemeClr val="tx1"/>
                </a:solidFill>
                <a:latin typeface="Arial" charset="0"/>
                <a:cs typeface="Arial" charset="0"/>
              </a:defRPr>
            </a:lvl1pPr>
            <a:lvl2pPr marL="741363" indent="-284163" eaLnBrk="0" hangingPunct="0">
              <a:spcBef>
                <a:spcPct val="30000"/>
              </a:spcBef>
              <a:defRPr sz="1200">
                <a:solidFill>
                  <a:schemeClr val="tx1"/>
                </a:solidFill>
                <a:latin typeface="Arial" charset="0"/>
                <a:cs typeface="Arial" charset="0"/>
              </a:defRPr>
            </a:lvl2pPr>
            <a:lvl3pPr marL="1141413" indent="-227013" eaLnBrk="0" hangingPunct="0">
              <a:spcBef>
                <a:spcPct val="30000"/>
              </a:spcBef>
              <a:defRPr sz="1200">
                <a:solidFill>
                  <a:schemeClr val="tx1"/>
                </a:solidFill>
                <a:latin typeface="Arial" charset="0"/>
                <a:cs typeface="Arial" charset="0"/>
              </a:defRPr>
            </a:lvl3pPr>
            <a:lvl4pPr marL="1598613" indent="-227013" eaLnBrk="0" hangingPunct="0">
              <a:spcBef>
                <a:spcPct val="30000"/>
              </a:spcBef>
              <a:defRPr sz="1200">
                <a:solidFill>
                  <a:schemeClr val="tx1"/>
                </a:solidFill>
                <a:latin typeface="Arial" charset="0"/>
                <a:cs typeface="Arial" charset="0"/>
              </a:defRPr>
            </a:lvl4pPr>
            <a:lvl5pPr marL="2055813" indent="-227013" eaLnBrk="0" hangingPunct="0">
              <a:spcBef>
                <a:spcPct val="30000"/>
              </a:spcBef>
              <a:defRPr sz="1200">
                <a:solidFill>
                  <a:schemeClr val="tx1"/>
                </a:solidFill>
                <a:latin typeface="Arial" charset="0"/>
                <a:cs typeface="Arial" charset="0"/>
              </a:defRPr>
            </a:lvl5pPr>
            <a:lvl6pPr marL="2513013" indent="-227013" eaLnBrk="0" fontAlgn="base" hangingPunct="0">
              <a:spcBef>
                <a:spcPct val="30000"/>
              </a:spcBef>
              <a:spcAft>
                <a:spcPct val="0"/>
              </a:spcAft>
              <a:defRPr sz="1200">
                <a:solidFill>
                  <a:schemeClr val="tx1"/>
                </a:solidFill>
                <a:latin typeface="Arial" charset="0"/>
                <a:cs typeface="Arial" charset="0"/>
              </a:defRPr>
            </a:lvl6pPr>
            <a:lvl7pPr marL="2970213" indent="-227013" eaLnBrk="0" fontAlgn="base" hangingPunct="0">
              <a:spcBef>
                <a:spcPct val="30000"/>
              </a:spcBef>
              <a:spcAft>
                <a:spcPct val="0"/>
              </a:spcAft>
              <a:defRPr sz="1200">
                <a:solidFill>
                  <a:schemeClr val="tx1"/>
                </a:solidFill>
                <a:latin typeface="Arial" charset="0"/>
                <a:cs typeface="Arial" charset="0"/>
              </a:defRPr>
            </a:lvl7pPr>
            <a:lvl8pPr marL="3427413" indent="-227013" eaLnBrk="0" fontAlgn="base" hangingPunct="0">
              <a:spcBef>
                <a:spcPct val="30000"/>
              </a:spcBef>
              <a:spcAft>
                <a:spcPct val="0"/>
              </a:spcAft>
              <a:defRPr sz="1200">
                <a:solidFill>
                  <a:schemeClr val="tx1"/>
                </a:solidFill>
                <a:latin typeface="Arial" charset="0"/>
                <a:cs typeface="Arial" charset="0"/>
              </a:defRPr>
            </a:lvl8pPr>
            <a:lvl9pPr marL="3884613" indent="-227013"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D8DF246-0503-4723-93AB-95727CF27A1C}" type="datetime1">
              <a:rPr lang="en-US" altLang="en-US" smtClean="0"/>
              <a:t>5/14/2016</a:t>
            </a:fld>
            <a:endParaRPr lang="en-US" altLang="en-US"/>
          </a:p>
        </p:txBody>
      </p:sp>
    </p:spTree>
    <p:extLst>
      <p:ext uri="{BB962C8B-B14F-4D97-AF65-F5344CB8AC3E}">
        <p14:creationId xmlns:p14="http://schemas.microsoft.com/office/powerpoint/2010/main" val="18959282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63</a:t>
            </a:fld>
            <a:endParaRPr lang="en-US"/>
          </a:p>
        </p:txBody>
      </p:sp>
      <p:sp>
        <p:nvSpPr>
          <p:cNvPr id="5" name="Date Placeholder 4"/>
          <p:cNvSpPr>
            <a:spLocks noGrp="1"/>
          </p:cNvSpPr>
          <p:nvPr>
            <p:ph type="dt" idx="11"/>
          </p:nvPr>
        </p:nvSpPr>
        <p:spPr/>
        <p:txBody>
          <a:bodyPr/>
          <a:lstStyle/>
          <a:p>
            <a:pPr>
              <a:defRPr/>
            </a:pPr>
            <a:fld id="{A39ED6EC-AF39-4801-BBD5-5929340CCC4D}" type="datetime1">
              <a:rPr lang="en-US" smtClean="0"/>
              <a:t>5/14/2016</a:t>
            </a:fld>
            <a:endParaRPr lang="en-US"/>
          </a:p>
        </p:txBody>
      </p:sp>
      <p:sp>
        <p:nvSpPr>
          <p:cNvPr id="6" name="Header Placeholder 5"/>
          <p:cNvSpPr>
            <a:spLocks noGrp="1"/>
          </p:cNvSpPr>
          <p:nvPr>
            <p:ph type="hdr" sz="quarter" idx="12"/>
          </p:nvPr>
        </p:nvSpPr>
        <p:spPr/>
        <p:txBody>
          <a:bodyPr/>
          <a:lstStyle/>
          <a:p>
            <a:pPr>
              <a:defRPr/>
            </a:pPr>
            <a:r>
              <a:rPr lang="en-US"/>
              <a:t>Dr. Jim McGowan - Law vs. Grace: An Overview:</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3583856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4278399-7200-48CF-A82E-6674A30C8037}" type="slidenum">
              <a:rPr lang="en-US" altLang="en-US" smtClean="0"/>
              <a:pPr eaLnBrk="1" hangingPunct="1">
                <a:spcBef>
                  <a:spcPct val="0"/>
                </a:spcBef>
              </a:pPr>
              <a:t>7</a:t>
            </a:fld>
            <a:endParaRPr lang="en-US"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914400" y="4343400"/>
            <a:ext cx="5029200" cy="4114800"/>
          </a:xfrm>
          <a:noFill/>
        </p:spPr>
        <p:txBody>
          <a:bodyPr/>
          <a:lstStyle/>
          <a:p>
            <a:pPr marL="228600" indent="-228600" eaLnBrk="1" hangingPunct="1">
              <a:buAutoNum type="alphaUcPeriod"/>
            </a:pPr>
            <a:r>
              <a:rPr lang="en-US" sz="1200" b="1" kern="1200" dirty="0">
                <a:solidFill>
                  <a:schemeClr val="tx1"/>
                </a:solidFill>
                <a:latin typeface="+mn-lt"/>
                <a:cs typeface="Arial" panose="020B0604020202020204" pitchFamily="34" charset="0"/>
              </a:rPr>
              <a:t>Comparing and Contrasting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solidFill>
                  <a:schemeClr val="tx1"/>
                </a:solidFill>
                <a:latin typeface="+mn-lt"/>
              </a:rPr>
              <a:t>As we go through portions of these three sections of Scripture, we’ll be comparing and contrasting Israel under the Law and the Church under Grace.</a:t>
            </a:r>
          </a:p>
        </p:txBody>
      </p:sp>
      <p:sp>
        <p:nvSpPr>
          <p:cNvPr id="2" name="Date Placeholder 1"/>
          <p:cNvSpPr>
            <a:spLocks noGrp="1"/>
          </p:cNvSpPr>
          <p:nvPr>
            <p:ph type="dt" idx="10"/>
          </p:nvPr>
        </p:nvSpPr>
        <p:spPr/>
        <p:txBody>
          <a:bodyPr/>
          <a:lstStyle/>
          <a:p>
            <a:pPr>
              <a:defRPr/>
            </a:pPr>
            <a:fld id="{EE459AFE-6E50-42CF-A6CD-894B76C1B018}"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2361772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7338BDB-5F24-4B44-AACD-913BEA152840}" type="slidenum">
              <a:rPr lang="en-US" altLang="en-US" smtClean="0"/>
              <a:pPr eaLnBrk="1" hangingPunct="1">
                <a:spcBef>
                  <a:spcPct val="0"/>
                </a:spcBef>
              </a:pPr>
              <a:t>8</a:t>
            </a:fld>
            <a:endParaRPr lang="en-US" alt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14400" y="4343400"/>
            <a:ext cx="5029200" cy="4114800"/>
          </a:xfrm>
          <a:noFill/>
        </p:spPr>
        <p:txBody>
          <a:bodyPr/>
          <a:lstStyle/>
          <a:p>
            <a:pPr marL="228600" indent="-228600" eaLnBrk="1" hangingPunct="1">
              <a:spcBef>
                <a:spcPts val="0"/>
              </a:spcBef>
              <a:spcAft>
                <a:spcPts val="0"/>
              </a:spcAft>
              <a:buFontTx/>
              <a:buAutoNum type="alphaUcPeriod"/>
            </a:pPr>
            <a:r>
              <a:rPr lang="en-US" sz="1200" b="1" kern="1200" dirty="0">
                <a:solidFill>
                  <a:schemeClr val="tx1"/>
                </a:solidFill>
                <a:latin typeface="+mn-lt"/>
                <a:cs typeface="Arial" panose="020B0604020202020204" pitchFamily="34" charset="0"/>
              </a:rPr>
              <a:t>Comparing and Contrasting </a:t>
            </a:r>
          </a:p>
          <a:p>
            <a:pPr marL="228600" indent="-228600" eaLnBrk="1" hangingPunct="1">
              <a:spcBef>
                <a:spcPts val="0"/>
              </a:spcBef>
              <a:spcAft>
                <a:spcPts val="0"/>
              </a:spcAft>
              <a:buFontTx/>
              <a:buAutoNum type="alphaUcPeriod"/>
            </a:pPr>
            <a:endParaRPr lang="en-US" altLang="en-US" dirty="0">
              <a:solidFill>
                <a:schemeClr val="tx1"/>
              </a:solidFill>
              <a:latin typeface="+mn-lt"/>
            </a:endParaRPr>
          </a:p>
          <a:p>
            <a:pPr marL="0" indent="0" eaLnBrk="1" hangingPunct="1">
              <a:spcBef>
                <a:spcPts val="0"/>
              </a:spcBef>
              <a:spcAft>
                <a:spcPts val="0"/>
              </a:spcAft>
              <a:buFontTx/>
              <a:buNone/>
              <a:defRPr/>
            </a:pPr>
            <a:r>
              <a:rPr lang="en-US" dirty="0">
                <a:solidFill>
                  <a:schemeClr val="tx1"/>
                </a:solidFill>
                <a:latin typeface="+mn-lt"/>
              </a:rPr>
              <a:t>As we </a:t>
            </a:r>
            <a:r>
              <a:rPr lang="en-US" altLang="en-US" dirty="0">
                <a:solidFill>
                  <a:schemeClr val="tx1"/>
                </a:solidFill>
                <a:latin typeface="+mn-lt"/>
              </a:rPr>
              <a:t>compare and contrast</a:t>
            </a:r>
            <a:r>
              <a:rPr lang="en-US" dirty="0">
                <a:solidFill>
                  <a:schemeClr val="tx1"/>
                </a:solidFill>
                <a:latin typeface="+mn-lt"/>
              </a:rPr>
              <a:t>, we’ll discover that there are indeed:</a:t>
            </a:r>
          </a:p>
          <a:p>
            <a:pPr marL="171450" indent="-171450" eaLnBrk="1" hangingPunct="1">
              <a:spcBef>
                <a:spcPts val="0"/>
              </a:spcBef>
              <a:spcAft>
                <a:spcPts val="0"/>
              </a:spcAft>
              <a:buFont typeface="Arial" panose="020B0604020202020204" pitchFamily="34" charset="0"/>
              <a:buChar char="•"/>
              <a:defRPr/>
            </a:pPr>
            <a:r>
              <a:rPr lang="en-US" dirty="0">
                <a:solidFill>
                  <a:schemeClr val="tx1"/>
                </a:solidFill>
                <a:latin typeface="+mn-lt"/>
              </a:rPr>
              <a:t>similarities between Israel &amp; the Church, and…</a:t>
            </a:r>
          </a:p>
          <a:p>
            <a:pPr eaLnBrk="1" hangingPunct="1">
              <a:spcBef>
                <a:spcPts val="0"/>
              </a:spcBef>
              <a:spcAft>
                <a:spcPts val="0"/>
              </a:spcAft>
              <a:buFontTx/>
              <a:buNone/>
            </a:pPr>
            <a:r>
              <a:rPr lang="en-US" altLang="en-US" sz="1200" b="1" dirty="0">
                <a:solidFill>
                  <a:schemeClr val="tx1"/>
                </a:solidFill>
                <a:latin typeface="+mn-lt"/>
              </a:rPr>
              <a:t>Exodus 7:4</a:t>
            </a:r>
          </a:p>
          <a:p>
            <a:pPr eaLnBrk="1" hangingPunct="1">
              <a:spcBef>
                <a:spcPts val="0"/>
              </a:spcBef>
              <a:spcAft>
                <a:spcPts val="0"/>
              </a:spcAft>
              <a:buFontTx/>
              <a:buNone/>
            </a:pPr>
            <a:r>
              <a:rPr lang="en-US" altLang="en-US" sz="1200" dirty="0">
                <a:solidFill>
                  <a:schemeClr val="tx1"/>
                </a:solidFill>
                <a:latin typeface="+mn-lt"/>
              </a:rPr>
              <a:t>“…My people the sons of Israel…”  </a:t>
            </a:r>
          </a:p>
          <a:p>
            <a:pPr eaLnBrk="1" hangingPunct="1">
              <a:spcBef>
                <a:spcPts val="0"/>
              </a:spcBef>
              <a:spcAft>
                <a:spcPts val="0"/>
              </a:spcAft>
              <a:buFontTx/>
              <a:buNone/>
            </a:pPr>
            <a:endParaRPr lang="en-US" altLang="en-US" sz="1200" dirty="0">
              <a:solidFill>
                <a:schemeClr val="tx1"/>
              </a:solidFill>
              <a:latin typeface="+mn-lt"/>
            </a:endParaRPr>
          </a:p>
          <a:p>
            <a:pPr eaLnBrk="1" hangingPunct="1">
              <a:spcBef>
                <a:spcPts val="0"/>
              </a:spcBef>
              <a:spcAft>
                <a:spcPts val="0"/>
              </a:spcAft>
              <a:buFontTx/>
              <a:buNone/>
            </a:pPr>
            <a:r>
              <a:rPr lang="en-US" altLang="en-US" sz="1200" b="1" dirty="0">
                <a:solidFill>
                  <a:schemeClr val="tx1"/>
                </a:solidFill>
                <a:latin typeface="+mn-lt"/>
              </a:rPr>
              <a:t>1 Peter 2:10  </a:t>
            </a:r>
            <a:r>
              <a:rPr lang="en-US" altLang="en-US" sz="1200" dirty="0">
                <a:solidFill>
                  <a:schemeClr val="tx1"/>
                </a:solidFill>
                <a:latin typeface="+mn-lt"/>
              </a:rPr>
              <a:t>“…now you [the Body of Christ] are the people of God…”</a:t>
            </a:r>
          </a:p>
        </p:txBody>
      </p:sp>
      <p:sp>
        <p:nvSpPr>
          <p:cNvPr id="2" name="Date Placeholder 1"/>
          <p:cNvSpPr>
            <a:spLocks noGrp="1"/>
          </p:cNvSpPr>
          <p:nvPr>
            <p:ph type="dt" idx="10"/>
          </p:nvPr>
        </p:nvSpPr>
        <p:spPr/>
        <p:txBody>
          <a:bodyPr/>
          <a:lstStyle/>
          <a:p>
            <a:pPr>
              <a:defRPr/>
            </a:pPr>
            <a:fld id="{385F34BE-954A-4191-91CF-9BE490434927}" type="datetime1">
              <a:rPr lang="en-US" smtClean="0"/>
              <a:t>5/14/2016</a:t>
            </a:fld>
            <a:endParaRPr lang="en-US"/>
          </a:p>
        </p:txBody>
      </p:sp>
      <p:sp>
        <p:nvSpPr>
          <p:cNvPr id="3" name="Header Placeholder 2"/>
          <p:cNvSpPr>
            <a:spLocks noGrp="1"/>
          </p:cNvSpPr>
          <p:nvPr>
            <p:ph type="hdr" sz="quarter" idx="11"/>
          </p:nvPr>
        </p:nvSpPr>
        <p:spPr/>
        <p:txBody>
          <a:bodyPr/>
          <a:lstStyle/>
          <a:p>
            <a:pPr>
              <a:defRPr/>
            </a:pPr>
            <a:r>
              <a:rPr lang="en-US"/>
              <a:t>Dr. Jim McGowan - Law vs. Grace: An Overview:</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3092050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eriod"/>
            </a:pPr>
            <a:r>
              <a:rPr lang="en-US" sz="1200" b="1" kern="1200" dirty="0">
                <a:solidFill>
                  <a:schemeClr val="tx1"/>
                </a:solidFill>
                <a:latin typeface="+mn-lt"/>
                <a:cs typeface="Arial" panose="020B0604020202020204" pitchFamily="34" charset="0"/>
              </a:rPr>
              <a:t>Comparing and Contrasting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a:solidFill>
                  <a:schemeClr val="tx1"/>
                </a:solidFill>
                <a:latin typeface="+mn-lt"/>
              </a:rPr>
              <a:t>and there are also important differences between Israel under the Law and the Church under Grace. </a:t>
            </a:r>
          </a:p>
          <a:p>
            <a:endParaRPr lang="en-US" dirty="0">
              <a:solidFill>
                <a:schemeClr val="tx1"/>
              </a:solidFill>
              <a:latin typeface="+mn-l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a:solidFill>
                  <a:schemeClr val="tx1"/>
                </a:solidFill>
                <a:latin typeface="+mn-lt"/>
              </a:rPr>
              <a:t>Where are you blessed?</a:t>
            </a:r>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9</a:t>
            </a:fld>
            <a:endParaRPr lang="en-US"/>
          </a:p>
        </p:txBody>
      </p:sp>
      <p:sp>
        <p:nvSpPr>
          <p:cNvPr id="5" name="Date Placeholder 4"/>
          <p:cNvSpPr>
            <a:spLocks noGrp="1"/>
          </p:cNvSpPr>
          <p:nvPr>
            <p:ph type="dt" idx="11"/>
          </p:nvPr>
        </p:nvSpPr>
        <p:spPr/>
        <p:txBody>
          <a:bodyPr/>
          <a:lstStyle/>
          <a:p>
            <a:pPr>
              <a:defRPr/>
            </a:pPr>
            <a:fld id="{CCBF8552-D16E-44E5-82A5-7CB5914F94DA}" type="datetime1">
              <a:rPr lang="en-US" smtClean="0"/>
              <a:t>5/14/2016</a:t>
            </a:fld>
            <a:endParaRPr lang="en-US"/>
          </a:p>
        </p:txBody>
      </p:sp>
      <p:sp>
        <p:nvSpPr>
          <p:cNvPr id="6" name="Header Placeholder 5"/>
          <p:cNvSpPr>
            <a:spLocks noGrp="1"/>
          </p:cNvSpPr>
          <p:nvPr>
            <p:ph type="hdr" sz="quarter" idx="12"/>
          </p:nvPr>
        </p:nvSpPr>
        <p:spPr/>
        <p:txBody>
          <a:bodyPr/>
          <a:lstStyle/>
          <a:p>
            <a:pPr>
              <a:defRPr/>
            </a:pPr>
            <a:r>
              <a:rPr lang="en-US"/>
              <a:t>Dr. Jim McGowan - Law vs. Grace: An Overview:</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24444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DFFFE6-54A7-4E05-956E-BBD79769A397}" type="slidenum">
              <a:rPr lang="en-US"/>
              <a:pPr>
                <a:defRPr/>
              </a:pPr>
              <a:t>‹#›</a:t>
            </a:fld>
            <a:endParaRPr lang="en-US"/>
          </a:p>
        </p:txBody>
      </p:sp>
    </p:spTree>
    <p:extLst>
      <p:ext uri="{BB962C8B-B14F-4D97-AF65-F5344CB8AC3E}">
        <p14:creationId xmlns:p14="http://schemas.microsoft.com/office/powerpoint/2010/main" val="926258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353C91-6AD8-4101-AD97-F13925C2547E}" type="slidenum">
              <a:rPr lang="en-US"/>
              <a:pPr>
                <a:defRPr/>
              </a:pPr>
              <a:t>‹#›</a:t>
            </a:fld>
            <a:endParaRPr lang="en-US"/>
          </a:p>
        </p:txBody>
      </p:sp>
    </p:spTree>
    <p:extLst>
      <p:ext uri="{BB962C8B-B14F-4D97-AF65-F5344CB8AC3E}">
        <p14:creationId xmlns:p14="http://schemas.microsoft.com/office/powerpoint/2010/main" val="3901695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69BD39-E451-42C0-A18C-C126B57EB455}" type="slidenum">
              <a:rPr lang="en-US"/>
              <a:pPr>
                <a:defRPr/>
              </a:pPr>
              <a:t>‹#›</a:t>
            </a:fld>
            <a:endParaRPr lang="en-US"/>
          </a:p>
        </p:txBody>
      </p:sp>
    </p:spTree>
    <p:extLst>
      <p:ext uri="{BB962C8B-B14F-4D97-AF65-F5344CB8AC3E}">
        <p14:creationId xmlns:p14="http://schemas.microsoft.com/office/powerpoint/2010/main" val="1342281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2EE6D9-59EF-4D8D-A4C0-BB724F93089A}" type="slidenum">
              <a:rPr lang="en-US"/>
              <a:pPr>
                <a:defRPr/>
              </a:pPr>
              <a:t>‹#›</a:t>
            </a:fld>
            <a:endParaRPr lang="en-US"/>
          </a:p>
        </p:txBody>
      </p:sp>
    </p:spTree>
    <p:extLst>
      <p:ext uri="{BB962C8B-B14F-4D97-AF65-F5344CB8AC3E}">
        <p14:creationId xmlns:p14="http://schemas.microsoft.com/office/powerpoint/2010/main" val="1422558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ED8C8A-46F4-4EEB-8BF4-FC5C74CF3D29}" type="slidenum">
              <a:rPr lang="en-US"/>
              <a:pPr>
                <a:defRPr/>
              </a:pPr>
              <a:t>‹#›</a:t>
            </a:fld>
            <a:endParaRPr lang="en-US"/>
          </a:p>
        </p:txBody>
      </p:sp>
    </p:spTree>
    <p:extLst>
      <p:ext uri="{BB962C8B-B14F-4D97-AF65-F5344CB8AC3E}">
        <p14:creationId xmlns:p14="http://schemas.microsoft.com/office/powerpoint/2010/main" val="1164896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B50C61-F245-4E0F-8AC4-5DCB66253B50}" type="slidenum">
              <a:rPr lang="en-US"/>
              <a:pPr>
                <a:defRPr/>
              </a:pPr>
              <a:t>‹#›</a:t>
            </a:fld>
            <a:endParaRPr lang="en-US"/>
          </a:p>
        </p:txBody>
      </p:sp>
    </p:spTree>
    <p:extLst>
      <p:ext uri="{BB962C8B-B14F-4D97-AF65-F5344CB8AC3E}">
        <p14:creationId xmlns:p14="http://schemas.microsoft.com/office/powerpoint/2010/main" val="1669530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D72D5F-4218-4D4F-87D6-EFE3194CD908}" type="slidenum">
              <a:rPr lang="en-US"/>
              <a:pPr>
                <a:defRPr/>
              </a:pPr>
              <a:t>‹#›</a:t>
            </a:fld>
            <a:endParaRPr lang="en-US"/>
          </a:p>
        </p:txBody>
      </p:sp>
    </p:spTree>
    <p:extLst>
      <p:ext uri="{BB962C8B-B14F-4D97-AF65-F5344CB8AC3E}">
        <p14:creationId xmlns:p14="http://schemas.microsoft.com/office/powerpoint/2010/main" val="1405629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23ABD1-521D-470A-BEE8-9001BE7FBF57}" type="slidenum">
              <a:rPr lang="en-US"/>
              <a:pPr>
                <a:defRPr/>
              </a:pPr>
              <a:t>‹#›</a:t>
            </a:fld>
            <a:endParaRPr lang="en-US"/>
          </a:p>
        </p:txBody>
      </p:sp>
    </p:spTree>
    <p:extLst>
      <p:ext uri="{BB962C8B-B14F-4D97-AF65-F5344CB8AC3E}">
        <p14:creationId xmlns:p14="http://schemas.microsoft.com/office/powerpoint/2010/main" val="4065800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4AF0C9-0447-430D-B114-C1C949F868D4}" type="slidenum">
              <a:rPr lang="en-US"/>
              <a:pPr>
                <a:defRPr/>
              </a:pPr>
              <a:t>‹#›</a:t>
            </a:fld>
            <a:endParaRPr lang="en-US"/>
          </a:p>
        </p:txBody>
      </p:sp>
    </p:spTree>
    <p:extLst>
      <p:ext uri="{BB962C8B-B14F-4D97-AF65-F5344CB8AC3E}">
        <p14:creationId xmlns:p14="http://schemas.microsoft.com/office/powerpoint/2010/main" val="2029998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C8EABE-C265-41A3-BB21-3CAA1159E748}" type="slidenum">
              <a:rPr lang="en-US"/>
              <a:pPr>
                <a:defRPr/>
              </a:pPr>
              <a:t>‹#›</a:t>
            </a:fld>
            <a:endParaRPr lang="en-US"/>
          </a:p>
        </p:txBody>
      </p:sp>
    </p:spTree>
    <p:extLst>
      <p:ext uri="{BB962C8B-B14F-4D97-AF65-F5344CB8AC3E}">
        <p14:creationId xmlns:p14="http://schemas.microsoft.com/office/powerpoint/2010/main" val="93274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C42E88-97FA-45EF-8A80-5F644F85A6CA}" type="slidenum">
              <a:rPr lang="en-US"/>
              <a:pPr>
                <a:defRPr/>
              </a:pPr>
              <a:t>‹#›</a:t>
            </a:fld>
            <a:endParaRPr lang="en-US"/>
          </a:p>
        </p:txBody>
      </p:sp>
    </p:spTree>
    <p:extLst>
      <p:ext uri="{BB962C8B-B14F-4D97-AF65-F5344CB8AC3E}">
        <p14:creationId xmlns:p14="http://schemas.microsoft.com/office/powerpoint/2010/main" val="81734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EE6114-BDAD-40CE-AB8B-502D23215C9A}" type="slidenum">
              <a:rPr lang="en-US"/>
              <a:pPr>
                <a:defRPr/>
              </a:pPr>
              <a:t>‹#›</a:t>
            </a:fld>
            <a:endParaRPr lang="en-US"/>
          </a:p>
        </p:txBody>
      </p:sp>
    </p:spTree>
    <p:extLst>
      <p:ext uri="{BB962C8B-B14F-4D97-AF65-F5344CB8AC3E}">
        <p14:creationId xmlns:p14="http://schemas.microsoft.com/office/powerpoint/2010/main" val="71201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63919B88-9CAE-4FE5-8037-738322F676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Box 3"/>
          <p:cNvSpPr txBox="1">
            <a:spLocks noChangeArrowheads="1"/>
          </p:cNvSpPr>
          <p:nvPr/>
        </p:nvSpPr>
        <p:spPr bwMode="auto">
          <a:xfrm>
            <a:off x="1333500" y="6459538"/>
            <a:ext cx="6477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800" b="1" dirty="0">
                <a:solidFill>
                  <a:srgbClr val="000000"/>
                </a:solidFill>
                <a:latin typeface="Calibri" panose="020F0502020204030204" pitchFamily="34" charset="0"/>
              </a:rPr>
              <a:t>Special thanks to Dr. Vern Peterman for access to his insights and resources.</a:t>
            </a:r>
          </a:p>
        </p:txBody>
      </p:sp>
      <p:pic>
        <p:nvPicPr>
          <p:cNvPr id="2052"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7433" y="1752600"/>
            <a:ext cx="682913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457200" y="241299"/>
            <a:ext cx="8229600" cy="1511301"/>
          </a:xfrm>
        </p:spPr>
        <p:txBody>
          <a:bodyPr/>
          <a:lstStyle/>
          <a:p>
            <a:pPr eaLnBrk="1" hangingPunct="1"/>
            <a:r>
              <a:rPr lang="en-US" sz="3200" b="1" dirty="0">
                <a:latin typeface="Calibri" panose="020F0502020204030204" pitchFamily="34" charset="0"/>
              </a:rPr>
              <a:t>Law vs. Grace: An Overview</a:t>
            </a:r>
            <a:br>
              <a:rPr lang="en-US" sz="3200" b="1" dirty="0">
                <a:latin typeface="Calibri" panose="020F0502020204030204" pitchFamily="34" charset="0"/>
              </a:rPr>
            </a:br>
            <a:r>
              <a:rPr lang="en-US" altLang="en-US" sz="2000" dirty="0">
                <a:latin typeface="Calibri" panose="020F0502020204030204" pitchFamily="34" charset="0"/>
              </a:rPr>
              <a:t>Jim McGowan, Th.D.</a:t>
            </a:r>
            <a:br>
              <a:rPr lang="en-US" altLang="en-US" sz="2000" dirty="0">
                <a:latin typeface="Calibri" panose="020F0502020204030204" pitchFamily="34" charset="0"/>
              </a:rPr>
            </a:br>
            <a:r>
              <a:rPr lang="en-US" altLang="en-US" sz="2000" dirty="0">
                <a:latin typeface="Calibri" panose="020F0502020204030204" pitchFamily="34" charset="0"/>
              </a:rPr>
              <a:t>Sugar Land Bible Church</a:t>
            </a:r>
            <a:br>
              <a:rPr lang="en-US" altLang="en-US" sz="2000" dirty="0">
                <a:latin typeface="Calibri" panose="020F0502020204030204" pitchFamily="34" charset="0"/>
              </a:rPr>
            </a:br>
            <a:r>
              <a:rPr lang="en-US" altLang="en-US" sz="2000" dirty="0">
                <a:latin typeface="Calibri" panose="020F0502020204030204" pitchFamily="34" charset="0"/>
              </a:rPr>
              <a:t>05-15-2016.</a:t>
            </a:r>
            <a:endParaRPr lang="en-US" sz="3200" b="1" dirty="0">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lstStyle/>
          <a:p>
            <a:r>
              <a:rPr lang="en-US" sz="3200" b="1" kern="1200" dirty="0">
                <a:solidFill>
                  <a:srgbClr val="0000FF"/>
                </a:solidFill>
                <a:latin typeface="Calibri" panose="020F0502020204030204" pitchFamily="34" charset="0"/>
                <a:cs typeface="Arial" panose="020B0604020202020204" pitchFamily="34" charset="0"/>
              </a:rPr>
              <a:t>A. Why Compare and Contrast?</a:t>
            </a:r>
            <a:r>
              <a:rPr lang="en-US" sz="3200" b="1" kern="1200" dirty="0">
                <a:solidFill>
                  <a:srgbClr val="000000"/>
                </a:solidFill>
                <a:latin typeface="Calibri" panose="020F0502020204030204" pitchFamily="34" charset="0"/>
                <a:cs typeface="Arial" panose="020B0604020202020204" pitchFamily="34" charset="0"/>
              </a:rPr>
              <a:t> </a:t>
            </a:r>
            <a:endParaRPr lang="en-US" sz="3200" dirty="0">
              <a:latin typeface="Calibri" panose="020F0502020204030204" pitchFamily="34" charset="0"/>
            </a:endParaRPr>
          </a:p>
        </p:txBody>
      </p:sp>
      <p:sp>
        <p:nvSpPr>
          <p:cNvPr id="4" name="Content Placeholder 3"/>
          <p:cNvSpPr>
            <a:spLocks noGrp="1"/>
          </p:cNvSpPr>
          <p:nvPr>
            <p:ph sz="half" idx="2"/>
          </p:nvPr>
        </p:nvSpPr>
        <p:spPr>
          <a:xfrm>
            <a:off x="4191000" y="1600201"/>
            <a:ext cx="4800600" cy="3200400"/>
          </a:xfrm>
        </p:spPr>
        <p:txBody>
          <a:bodyPr/>
          <a:lstStyle/>
          <a:p>
            <a:pPr marL="0" indent="0" eaLnBrk="1" hangingPunct="1">
              <a:lnSpc>
                <a:spcPct val="90000"/>
              </a:lnSpc>
              <a:spcBef>
                <a:spcPts val="600"/>
              </a:spcBef>
              <a:spcAft>
                <a:spcPts val="600"/>
              </a:spcAft>
              <a:buFontTx/>
              <a:buNone/>
            </a:pPr>
            <a:r>
              <a:rPr lang="en-US" altLang="en-US" dirty="0">
                <a:latin typeface="Calibri" panose="020F0502020204030204" pitchFamily="34" charset="0"/>
              </a:rPr>
              <a:t>As we compare and contrast, we will avoid </a:t>
            </a:r>
            <a:r>
              <a:rPr lang="en-US" altLang="en-US" i="1" dirty="0">
                <a:latin typeface="Calibri" panose="020F0502020204030204" pitchFamily="34" charset="0"/>
              </a:rPr>
              <a:t>extremes</a:t>
            </a:r>
            <a:r>
              <a:rPr lang="en-US" altLang="en-US" dirty="0">
                <a:latin typeface="Calibri" panose="020F0502020204030204" pitchFamily="34" charset="0"/>
              </a:rPr>
              <a:t> simply by observing: </a:t>
            </a:r>
          </a:p>
          <a:p>
            <a:pPr eaLnBrk="1" hangingPunct="1">
              <a:lnSpc>
                <a:spcPct val="90000"/>
              </a:lnSpc>
              <a:spcBef>
                <a:spcPts val="600"/>
              </a:spcBef>
              <a:spcAft>
                <a:spcPts val="600"/>
              </a:spcAft>
            </a:pPr>
            <a:r>
              <a:rPr lang="en-US" altLang="en-US" dirty="0">
                <a:solidFill>
                  <a:srgbClr val="0000FF"/>
                </a:solidFill>
                <a:latin typeface="Calibri" panose="020F0502020204030204" pitchFamily="34" charset="0"/>
              </a:rPr>
              <a:t>what is the same or similar between Israel and the Church? </a:t>
            </a:r>
          </a:p>
          <a:p>
            <a:pPr eaLnBrk="1" hangingPunct="1">
              <a:lnSpc>
                <a:spcPct val="90000"/>
              </a:lnSpc>
              <a:spcBef>
                <a:spcPts val="600"/>
              </a:spcBef>
              <a:spcAft>
                <a:spcPts val="600"/>
              </a:spcAft>
            </a:pPr>
            <a:r>
              <a:rPr lang="en-US" altLang="en-US" dirty="0">
                <a:solidFill>
                  <a:srgbClr val="0000FF"/>
                </a:solidFill>
                <a:latin typeface="Calibri" panose="020F0502020204030204" pitchFamily="34" charset="0"/>
              </a:rPr>
              <a:t>what is different between them.</a:t>
            </a:r>
            <a:r>
              <a:rPr lang="en-US" altLang="en-US" dirty="0">
                <a:latin typeface="Calibri" panose="020F0502020204030204" pitchFamily="34" charset="0"/>
              </a:rPr>
              <a:t> </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673028"/>
            <a:ext cx="3944454" cy="3737172"/>
          </a:xfrm>
          <a:prstGeom prst="rect">
            <a:avLst/>
          </a:prstGeom>
        </p:spPr>
      </p:pic>
      <p:sp>
        <p:nvSpPr>
          <p:cNvPr id="10"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3" name="Rectangle 2"/>
          <p:cNvSpPr/>
          <p:nvPr/>
        </p:nvSpPr>
        <p:spPr>
          <a:xfrm>
            <a:off x="1638300" y="5685270"/>
            <a:ext cx="5867400" cy="978729"/>
          </a:xfrm>
          <a:prstGeom prst="rect">
            <a:avLst/>
          </a:prstGeom>
          <a:solidFill>
            <a:schemeClr val="bg1"/>
          </a:solidFill>
          <a:ln w="38100">
            <a:solidFill>
              <a:srgbClr val="FF0000"/>
            </a:solidFill>
          </a:ln>
        </p:spPr>
        <p:txBody>
          <a:bodyPr wrap="square">
            <a:spAutoFit/>
          </a:bodyPr>
          <a:lstStyle/>
          <a:p>
            <a:pPr lvl="0" algn="ctr">
              <a:lnSpc>
                <a:spcPct val="90000"/>
              </a:lnSpc>
              <a:spcBef>
                <a:spcPts val="600"/>
              </a:spcBef>
              <a:spcAft>
                <a:spcPts val="600"/>
              </a:spcAft>
            </a:pPr>
            <a:r>
              <a:rPr lang="en-US" altLang="en-US" sz="3200" dirty="0">
                <a:latin typeface="Calibri" panose="020F0502020204030204" pitchFamily="34" charset="0"/>
              </a:rPr>
              <a:t>Fortunately, God’s Holy Word clearly spells out  these things.</a:t>
            </a:r>
          </a:p>
        </p:txBody>
      </p:sp>
    </p:spTree>
    <p:extLst>
      <p:ext uri="{BB962C8B-B14F-4D97-AF65-F5344CB8AC3E}">
        <p14:creationId xmlns:p14="http://schemas.microsoft.com/office/powerpoint/2010/main" val="54338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sz="half" idx="1"/>
          </p:nvPr>
        </p:nvSpPr>
        <p:spPr>
          <a:xfrm>
            <a:off x="457200" y="1600200"/>
            <a:ext cx="4800600" cy="3352800"/>
          </a:xfrm>
        </p:spPr>
        <p:txBody>
          <a:bodyPr/>
          <a:lstStyle/>
          <a:p>
            <a:pPr marL="0" indent="0" eaLnBrk="1" hangingPunct="1">
              <a:spcBef>
                <a:spcPts val="0"/>
              </a:spcBef>
              <a:spcAft>
                <a:spcPts val="1200"/>
              </a:spcAft>
              <a:buFontTx/>
              <a:buNone/>
            </a:pPr>
            <a:r>
              <a:rPr lang="en-US" altLang="en-US" dirty="0">
                <a:solidFill>
                  <a:srgbClr val="0000FF"/>
                </a:solidFill>
                <a:latin typeface="Calibri" panose="020F0502020204030204" pitchFamily="34" charset="0"/>
              </a:rPr>
              <a:t>Why would we consider it so important</a:t>
            </a:r>
            <a:r>
              <a:rPr lang="en-US" altLang="en-US" dirty="0">
                <a:latin typeface="Calibri" panose="020F0502020204030204" pitchFamily="34" charset="0"/>
              </a:rPr>
              <a:t> to compare and contrast Law and Grace – Israel and the Church?  </a:t>
            </a:r>
          </a:p>
          <a:p>
            <a:pPr marL="0" indent="0" eaLnBrk="1" hangingPunct="1">
              <a:spcBef>
                <a:spcPts val="0"/>
              </a:spcBef>
              <a:spcAft>
                <a:spcPts val="1200"/>
              </a:spcAft>
              <a:buFontTx/>
              <a:buNone/>
            </a:pPr>
            <a:r>
              <a:rPr lang="en-US" altLang="en-US" dirty="0">
                <a:latin typeface="Calibri" panose="020F0502020204030204" pitchFamily="34" charset="0"/>
              </a:rPr>
              <a:t>Isn’t this all just much to do about nothing?</a:t>
            </a:r>
          </a:p>
        </p:txBody>
      </p:sp>
      <p:pic>
        <p:nvPicPr>
          <p:cNvPr id="13316" name="Picture 9" descr="think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72138" y="1752600"/>
            <a:ext cx="3014662"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6389"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2" name="Title 1"/>
          <p:cNvSpPr>
            <a:spLocks noGrp="1"/>
          </p:cNvSpPr>
          <p:nvPr>
            <p:ph type="title"/>
          </p:nvPr>
        </p:nvSpPr>
        <p:spPr>
          <a:xfrm>
            <a:off x="457200" y="609600"/>
            <a:ext cx="8229600" cy="808038"/>
          </a:xfrm>
        </p:spPr>
        <p:txBody>
          <a:bodyPr/>
          <a:lstStyle/>
          <a:p>
            <a:r>
              <a:rPr lang="en-US" sz="3200" b="1" dirty="0">
                <a:solidFill>
                  <a:srgbClr val="0000FF"/>
                </a:solidFill>
                <a:latin typeface="Calibri" panose="020F0502020204030204" pitchFamily="34" charset="0"/>
              </a:rPr>
              <a:t>B. Does This Really</a:t>
            </a:r>
            <a:r>
              <a:rPr lang="en-US" sz="3200" b="1" baseline="0" dirty="0">
                <a:solidFill>
                  <a:srgbClr val="0000FF"/>
                </a:solidFill>
                <a:latin typeface="Calibri" panose="020F0502020204030204" pitchFamily="34" charset="0"/>
              </a:rPr>
              <a:t> Matter?</a:t>
            </a:r>
            <a:endParaRPr lang="en-US" sz="3200" b="1" dirty="0">
              <a:solidFill>
                <a:srgbClr val="0000FF"/>
              </a:solidFill>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2" name="Title 1"/>
          <p:cNvSpPr>
            <a:spLocks noGrp="1"/>
          </p:cNvSpPr>
          <p:nvPr>
            <p:ph type="title"/>
          </p:nvPr>
        </p:nvSpPr>
        <p:spPr>
          <a:xfrm>
            <a:off x="457200" y="609600"/>
            <a:ext cx="8229600" cy="808038"/>
          </a:xfrm>
        </p:spPr>
        <p:txBody>
          <a:bodyPr/>
          <a:lstStyle/>
          <a:p>
            <a:r>
              <a:rPr lang="en-US" sz="3200" b="1" dirty="0">
                <a:solidFill>
                  <a:srgbClr val="0000FF"/>
                </a:solidFill>
                <a:latin typeface="Calibri" panose="020F0502020204030204" pitchFamily="34" charset="0"/>
              </a:rPr>
              <a:t>B. Does This Really</a:t>
            </a:r>
            <a:r>
              <a:rPr lang="en-US" sz="3200" b="1" baseline="0" dirty="0">
                <a:solidFill>
                  <a:srgbClr val="0000FF"/>
                </a:solidFill>
                <a:latin typeface="Calibri" panose="020F0502020204030204" pitchFamily="34" charset="0"/>
              </a:rPr>
              <a:t> Matter?</a:t>
            </a:r>
            <a:endParaRPr lang="en-US" sz="3200" b="1" dirty="0">
              <a:solidFill>
                <a:srgbClr val="0000FF"/>
              </a:solidFill>
              <a:latin typeface="Calibri" panose="020F0502020204030204" pitchFamily="34" charset="0"/>
            </a:endParaRPr>
          </a:p>
        </p:txBody>
      </p:sp>
      <p:sp>
        <p:nvSpPr>
          <p:cNvPr id="7" name="Text Box 4"/>
          <p:cNvSpPr txBox="1">
            <a:spLocks noChangeArrowheads="1"/>
          </p:cNvSpPr>
          <p:nvPr/>
        </p:nvSpPr>
        <p:spPr bwMode="auto">
          <a:xfrm>
            <a:off x="152399" y="1334155"/>
            <a:ext cx="8839200" cy="5447645"/>
          </a:xfrm>
          <a:prstGeom prst="rect">
            <a:avLst/>
          </a:prstGeom>
          <a:noFill/>
          <a:ln w="9525">
            <a:noFill/>
            <a:miter lim="800000"/>
            <a:headEnd/>
            <a:tailEnd/>
          </a:ln>
          <a:effectLst/>
        </p:spPr>
        <p:txBody>
          <a:bodyPr wrap="square">
            <a:spAutoFit/>
          </a:bodyPr>
          <a:lstStyle/>
          <a:p>
            <a:pPr algn="just">
              <a:spcBef>
                <a:spcPts val="600"/>
              </a:spcBef>
              <a:spcAft>
                <a:spcPts val="600"/>
              </a:spcAft>
              <a:defRPr/>
            </a:pPr>
            <a:r>
              <a:rPr lang="en-US" altLang="zh-CN" sz="2600" kern="0" dirty="0">
                <a:ea typeface="宋体" pitchFamily="2" charset="-122"/>
                <a:cs typeface="Times New Roman" pitchFamily="18" charset="0"/>
              </a:rPr>
              <a:t>“There is a tendency, however, for dispensationalists to get </a:t>
            </a:r>
            <a:r>
              <a:rPr lang="en-US" altLang="zh-CN" sz="2600" b="1" i="1" kern="0" dirty="0">
                <a:solidFill>
                  <a:srgbClr val="0000FF"/>
                </a:solidFill>
                <a:ea typeface="宋体" pitchFamily="2" charset="-122"/>
                <a:cs typeface="Times New Roman" pitchFamily="18" charset="0"/>
              </a:rPr>
              <a:t>carried away</a:t>
            </a:r>
            <a:r>
              <a:rPr lang="en-US" altLang="zh-CN" sz="2600" kern="0" dirty="0">
                <a:solidFill>
                  <a:srgbClr val="0000FF"/>
                </a:solidFill>
                <a:ea typeface="宋体" pitchFamily="2" charset="-122"/>
                <a:cs typeface="Times New Roman" pitchFamily="18" charset="0"/>
              </a:rPr>
              <a:t> </a:t>
            </a:r>
            <a:r>
              <a:rPr lang="en-US" altLang="zh-CN" sz="2600" kern="0" dirty="0">
                <a:ea typeface="宋体" pitchFamily="2" charset="-122"/>
                <a:cs typeface="Times New Roman" pitchFamily="18" charset="0"/>
              </a:rPr>
              <a:t>with compartmentalizing truth to the point that they make </a:t>
            </a:r>
            <a:r>
              <a:rPr lang="en-US" altLang="zh-CN" sz="2600" b="1" i="1" kern="0" dirty="0">
                <a:solidFill>
                  <a:srgbClr val="0000FF"/>
                </a:solidFill>
                <a:ea typeface="宋体" pitchFamily="2" charset="-122"/>
                <a:cs typeface="Times New Roman" pitchFamily="18" charset="0"/>
              </a:rPr>
              <a:t>unbiblical differentiations</a:t>
            </a:r>
            <a:r>
              <a:rPr lang="en-US" altLang="zh-CN" sz="2600" kern="0" dirty="0">
                <a:ea typeface="宋体" pitchFamily="2" charset="-122"/>
                <a:cs typeface="Times New Roman" pitchFamily="18" charset="0"/>
              </a:rPr>
              <a:t>. An almost </a:t>
            </a:r>
            <a:r>
              <a:rPr lang="en-US" altLang="zh-CN" sz="2600" b="1" i="1" kern="0" dirty="0">
                <a:solidFill>
                  <a:srgbClr val="0000FF"/>
                </a:solidFill>
                <a:ea typeface="宋体" pitchFamily="2" charset="-122"/>
                <a:cs typeface="Times New Roman" pitchFamily="18" charset="0"/>
              </a:rPr>
              <a:t>obsessive desire </a:t>
            </a:r>
            <a:r>
              <a:rPr lang="en-US" altLang="zh-CN" sz="2600" kern="0" dirty="0">
                <a:ea typeface="宋体" pitchFamily="2" charset="-122"/>
                <a:cs typeface="Times New Roman" pitchFamily="18" charset="0"/>
              </a:rPr>
              <a:t>to categorize and contrast related truths has carried various dispensationalist interpreters (</a:t>
            </a:r>
            <a:r>
              <a:rPr lang="en-US" altLang="zh-CN" sz="2600" i="1" kern="0" dirty="0">
                <a:ea typeface="宋体" pitchFamily="2" charset="-122"/>
                <a:cs typeface="Times New Roman" pitchFamily="18" charset="0"/>
              </a:rPr>
              <a:t>Chafer, Ryrie, Hodges, etc.</a:t>
            </a:r>
            <a:r>
              <a:rPr lang="en-US" altLang="zh-CN" sz="2600" kern="0" dirty="0">
                <a:ea typeface="宋体" pitchFamily="2" charset="-122"/>
                <a:cs typeface="Times New Roman" pitchFamily="18" charset="0"/>
              </a:rPr>
              <a:t>) far beyond the legitimate distinctions between Israel and the Church. Many would also draw </a:t>
            </a:r>
            <a:r>
              <a:rPr lang="en-US" altLang="zh-CN" sz="2600" b="1" i="1" kern="0" dirty="0">
                <a:solidFill>
                  <a:srgbClr val="0000FF"/>
                </a:solidFill>
                <a:ea typeface="宋体" pitchFamily="2" charset="-122"/>
                <a:cs typeface="Times New Roman" pitchFamily="18" charset="0"/>
              </a:rPr>
              <a:t>hard lines </a:t>
            </a:r>
            <a:r>
              <a:rPr lang="en-US" altLang="zh-CN" sz="2600" kern="0" dirty="0">
                <a:ea typeface="宋体" pitchFamily="2" charset="-122"/>
                <a:cs typeface="Times New Roman" pitchFamily="18" charset="0"/>
              </a:rPr>
              <a:t>between salvation and discipleship (</a:t>
            </a:r>
            <a:r>
              <a:rPr lang="en-US" altLang="zh-CN" sz="2600" i="1" kern="0" dirty="0">
                <a:ea typeface="宋体" pitchFamily="2" charset="-122"/>
                <a:cs typeface="Times New Roman" pitchFamily="18" charset="0"/>
              </a:rPr>
              <a:t>justification and sanctification</a:t>
            </a:r>
            <a:r>
              <a:rPr lang="en-US" altLang="zh-CN" sz="2600" kern="0" dirty="0">
                <a:ea typeface="宋体" pitchFamily="2" charset="-122"/>
                <a:cs typeface="Times New Roman" pitchFamily="18" charset="0"/>
              </a:rPr>
              <a:t>), the church and the kingdom, Christ's preaching and the apostolic message, faith and repentance, and </a:t>
            </a:r>
            <a:r>
              <a:rPr lang="en-US" altLang="zh-CN" sz="2600" b="1" i="1" kern="0" dirty="0">
                <a:solidFill>
                  <a:srgbClr val="C00000"/>
                </a:solidFill>
                <a:ea typeface="宋体" pitchFamily="2" charset="-122"/>
                <a:cs typeface="Times New Roman" pitchFamily="18" charset="0"/>
              </a:rPr>
              <a:t>the age of law and the age of grace</a:t>
            </a:r>
            <a:r>
              <a:rPr lang="en-US" altLang="zh-CN" sz="2600" kern="0" dirty="0">
                <a:ea typeface="宋体" pitchFamily="2" charset="-122"/>
                <a:cs typeface="Times New Roman" pitchFamily="18" charset="0"/>
              </a:rPr>
              <a:t>." (bold &amp; emphasis mine) </a:t>
            </a:r>
            <a:r>
              <a:rPr lang="en-US" altLang="zh-CN" sz="2600" kern="0" dirty="0">
                <a:cs typeface="Times New Roman" pitchFamily="18" charset="0"/>
              </a:rPr>
              <a:t>John MacArthur Jr., </a:t>
            </a:r>
            <a:r>
              <a:rPr lang="en-US" altLang="zh-CN" sz="2600" i="1" kern="0" dirty="0">
                <a:ea typeface="宋体" pitchFamily="2" charset="-122"/>
                <a:cs typeface="Times New Roman" pitchFamily="18" charset="0"/>
              </a:rPr>
              <a:t>The Gospel According to Jesus</a:t>
            </a:r>
            <a:r>
              <a:rPr lang="en-US" altLang="zh-CN" sz="2600" kern="0" dirty="0">
                <a:ea typeface="宋体" pitchFamily="2" charset="-122"/>
                <a:cs typeface="Times New Roman" pitchFamily="18" charset="0"/>
              </a:rPr>
              <a:t>, page 31  </a:t>
            </a:r>
          </a:p>
        </p:txBody>
      </p:sp>
    </p:spTree>
    <p:extLst>
      <p:ext uri="{BB962C8B-B14F-4D97-AF65-F5344CB8AC3E}">
        <p14:creationId xmlns:p14="http://schemas.microsoft.com/office/powerpoint/2010/main" val="264704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Grp="1" noChangeArrowheads="1"/>
          </p:cNvSpPr>
          <p:nvPr>
            <p:ph type="body" sz="half" idx="2"/>
          </p:nvPr>
        </p:nvSpPr>
        <p:spPr>
          <a:xfrm>
            <a:off x="3276600" y="1600200"/>
            <a:ext cx="5791200" cy="3581400"/>
          </a:xfrm>
        </p:spPr>
        <p:txBody>
          <a:bodyPr/>
          <a:lstStyle/>
          <a:p>
            <a:pPr marL="233363" indent="-233363" eaLnBrk="1" hangingPunct="1">
              <a:spcBef>
                <a:spcPts val="600"/>
              </a:spcBef>
              <a:spcAft>
                <a:spcPts val="600"/>
              </a:spcAft>
            </a:pPr>
            <a:r>
              <a:rPr lang="en-US" altLang="en-US" dirty="0">
                <a:latin typeface="Calibri" panose="020F0502020204030204" pitchFamily="34" charset="0"/>
              </a:rPr>
              <a:t>For one thing, </a:t>
            </a:r>
            <a:r>
              <a:rPr lang="en-US" altLang="en-US" dirty="0">
                <a:solidFill>
                  <a:srgbClr val="0000FF"/>
                </a:solidFill>
                <a:latin typeface="Calibri" panose="020F0502020204030204" pitchFamily="34" charset="0"/>
              </a:rPr>
              <a:t>it is  a matter of what the Bible actually </a:t>
            </a:r>
            <a:r>
              <a:rPr lang="en-US" altLang="en-US" b="1" u="sng" dirty="0">
                <a:solidFill>
                  <a:srgbClr val="0000FF"/>
                </a:solidFill>
                <a:latin typeface="Calibri" panose="020F0502020204030204" pitchFamily="34" charset="0"/>
              </a:rPr>
              <a:t>says!</a:t>
            </a:r>
            <a:endParaRPr lang="en-US" altLang="en-US" i="1" dirty="0">
              <a:solidFill>
                <a:srgbClr val="0000FF"/>
              </a:solidFill>
              <a:latin typeface="Calibri" panose="020F0502020204030204" pitchFamily="34" charset="0"/>
            </a:endParaRPr>
          </a:p>
        </p:txBody>
      </p:sp>
      <p:pic>
        <p:nvPicPr>
          <p:cNvPr id="14340" name="Picture 8" descr="Bible with lamp - portra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5425" y="1676400"/>
            <a:ext cx="3051175"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414"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3" name="Title 2"/>
          <p:cNvSpPr>
            <a:spLocks noGrp="1"/>
          </p:cNvSpPr>
          <p:nvPr>
            <p:ph type="title"/>
          </p:nvPr>
        </p:nvSpPr>
        <p:spPr>
          <a:xfrm>
            <a:off x="457200" y="685800"/>
            <a:ext cx="8229600" cy="731838"/>
          </a:xfrm>
        </p:spPr>
        <p:txBody>
          <a:bodyPr/>
          <a:lstStyle/>
          <a:p>
            <a:r>
              <a:rPr lang="en-US" sz="3200" b="1" dirty="0">
                <a:solidFill>
                  <a:srgbClr val="0000FF"/>
                </a:solidFill>
                <a:latin typeface="Calibri" panose="020F0502020204030204" pitchFamily="34" charset="0"/>
                <a:cs typeface="Arial" panose="020B0604020202020204" pitchFamily="34" charset="0"/>
              </a:rPr>
              <a:t>B. Does This Really Matter? </a:t>
            </a:r>
            <a:endParaRPr lang="en-US" sz="3200" dirty="0">
              <a:latin typeface="Calibri" panose="020F0502020204030204" pitchFamily="34" charset="0"/>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05200" y="3172833"/>
            <a:ext cx="5410200" cy="3532767"/>
          </a:xfrm>
          <a:prstGeom prst="rect">
            <a:avLst/>
          </a:prstGeom>
        </p:spPr>
      </p:pic>
      <p:sp>
        <p:nvSpPr>
          <p:cNvPr id="4" name="Rectangle 3"/>
          <p:cNvSpPr/>
          <p:nvPr/>
        </p:nvSpPr>
        <p:spPr>
          <a:xfrm>
            <a:off x="3505200" y="3392192"/>
            <a:ext cx="5334000" cy="1969770"/>
          </a:xfrm>
          <a:prstGeom prst="rect">
            <a:avLst/>
          </a:prstGeom>
        </p:spPr>
        <p:txBody>
          <a:bodyPr wrap="square">
            <a:spAutoFit/>
          </a:bodyPr>
          <a:lstStyle/>
          <a:p>
            <a:pPr algn="ctr">
              <a:spcAft>
                <a:spcPts val="1200"/>
              </a:spcAft>
            </a:pPr>
            <a:r>
              <a:rPr lang="en-US" sz="2800" b="1" dirty="0">
                <a:latin typeface="Calibri" panose="020F0502020204030204" pitchFamily="34" charset="0"/>
              </a:rPr>
              <a:t>1 Corinthians 10:11</a:t>
            </a:r>
          </a:p>
          <a:p>
            <a:pPr algn="just">
              <a:spcAft>
                <a:spcPts val="1200"/>
              </a:spcAft>
            </a:pPr>
            <a:r>
              <a:rPr lang="en-US" sz="2800" b="1" baseline="30000" dirty="0">
                <a:solidFill>
                  <a:srgbClr val="0000FF"/>
                </a:solidFill>
                <a:latin typeface="Calibri" panose="020F0502020204030204" pitchFamily="34" charset="0"/>
              </a:rPr>
              <a:t>11</a:t>
            </a:r>
            <a:r>
              <a:rPr lang="en-US" sz="2800" b="1" dirty="0">
                <a:solidFill>
                  <a:srgbClr val="0000FF"/>
                </a:solidFill>
                <a:latin typeface="Calibri" panose="020F0502020204030204" pitchFamily="34" charset="0"/>
              </a:rPr>
              <a:t> Now these things happened to them as an </a:t>
            </a:r>
            <a:r>
              <a:rPr lang="en-US" sz="2800" b="1" u="sng" dirty="0">
                <a:solidFill>
                  <a:srgbClr val="0000FF"/>
                </a:solidFill>
                <a:latin typeface="Calibri" panose="020F0502020204030204" pitchFamily="34" charset="0"/>
              </a:rPr>
              <a:t>example</a:t>
            </a:r>
            <a:r>
              <a:rPr lang="en-US" sz="2800" b="1" dirty="0">
                <a:solidFill>
                  <a:srgbClr val="0000FF"/>
                </a:solidFill>
                <a:latin typeface="Calibri" panose="020F0502020204030204" pitchFamily="34" charset="0"/>
              </a:rPr>
              <a:t>, and they were written </a:t>
            </a:r>
            <a:r>
              <a:rPr lang="en-US" sz="2800" b="1" u="sng" dirty="0">
                <a:solidFill>
                  <a:srgbClr val="0000FF"/>
                </a:solidFill>
                <a:latin typeface="Calibri" panose="020F0502020204030204" pitchFamily="34" charset="0"/>
              </a:rPr>
              <a:t>for our instruction</a:t>
            </a:r>
            <a:r>
              <a:rPr lang="en-US" sz="2800" b="1" dirty="0">
                <a:solidFill>
                  <a:srgbClr val="0000FF"/>
                </a:solidFill>
                <a:latin typeface="Calibri" panose="020F050202020403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885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Grp="1" noChangeArrowheads="1"/>
          </p:cNvSpPr>
          <p:nvPr>
            <p:ph type="body" sz="half" idx="2"/>
          </p:nvPr>
        </p:nvSpPr>
        <p:spPr>
          <a:xfrm>
            <a:off x="3276600" y="1600200"/>
            <a:ext cx="5791200" cy="3581400"/>
          </a:xfrm>
        </p:spPr>
        <p:txBody>
          <a:bodyPr/>
          <a:lstStyle/>
          <a:p>
            <a:pPr marL="233363" indent="-233363" eaLnBrk="1" hangingPunct="1">
              <a:spcBef>
                <a:spcPts val="600"/>
              </a:spcBef>
              <a:spcAft>
                <a:spcPts val="600"/>
              </a:spcAft>
            </a:pPr>
            <a:r>
              <a:rPr lang="en-US" altLang="en-US" dirty="0">
                <a:latin typeface="Calibri" panose="020F0502020204030204" pitchFamily="34" charset="0"/>
              </a:rPr>
              <a:t>Secondly, </a:t>
            </a:r>
            <a:r>
              <a:rPr lang="en-US" altLang="en-US" dirty="0">
                <a:solidFill>
                  <a:srgbClr val="0000FF"/>
                </a:solidFill>
                <a:latin typeface="Calibri" panose="020F0502020204030204" pitchFamily="34" charset="0"/>
              </a:rPr>
              <a:t>properly</a:t>
            </a:r>
            <a:r>
              <a:rPr lang="en-US" altLang="en-US" dirty="0">
                <a:latin typeface="Calibri" panose="020F0502020204030204" pitchFamily="34" charset="0"/>
              </a:rPr>
              <a:t> </a:t>
            </a:r>
            <a:r>
              <a:rPr lang="en-US" altLang="en-US" dirty="0">
                <a:solidFill>
                  <a:srgbClr val="0000FF"/>
                </a:solidFill>
                <a:latin typeface="Calibri" panose="020F0502020204030204" pitchFamily="34" charset="0"/>
              </a:rPr>
              <a:t>understanding these distinction </a:t>
            </a:r>
            <a:r>
              <a:rPr lang="en-US" altLang="en-US" b="1" dirty="0">
                <a:solidFill>
                  <a:srgbClr val="0000FF"/>
                </a:solidFill>
                <a:latin typeface="Calibri" panose="020F0502020204030204" pitchFamily="34" charset="0"/>
              </a:rPr>
              <a:t>impacts relationships and identities.</a:t>
            </a:r>
          </a:p>
        </p:txBody>
      </p:sp>
      <p:pic>
        <p:nvPicPr>
          <p:cNvPr id="14340" name="Picture 8" descr="Bible with lamp - portra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5425" y="1676400"/>
            <a:ext cx="3051175"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414"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3" name="Title 2"/>
          <p:cNvSpPr>
            <a:spLocks noGrp="1"/>
          </p:cNvSpPr>
          <p:nvPr>
            <p:ph type="title"/>
          </p:nvPr>
        </p:nvSpPr>
        <p:spPr>
          <a:xfrm>
            <a:off x="457200" y="685800"/>
            <a:ext cx="8229600" cy="731838"/>
          </a:xfrm>
        </p:spPr>
        <p:txBody>
          <a:bodyPr/>
          <a:lstStyle/>
          <a:p>
            <a:r>
              <a:rPr lang="en-US" sz="3200" b="1" dirty="0">
                <a:solidFill>
                  <a:srgbClr val="0000FF"/>
                </a:solidFill>
                <a:latin typeface="Calibri" panose="020F0502020204030204" pitchFamily="34" charset="0"/>
                <a:cs typeface="Arial" panose="020B0604020202020204" pitchFamily="34" charset="0"/>
              </a:rPr>
              <a:t>B. Does This Really Matter?</a:t>
            </a:r>
            <a:endParaRPr lang="en-US" sz="3200" dirty="0">
              <a:latin typeface="Calibri" panose="020F0502020204030204" pitchFamily="34" charset="0"/>
            </a:endParaRPr>
          </a:p>
        </p:txBody>
      </p:sp>
      <p:pic>
        <p:nvPicPr>
          <p:cNvPr id="4" name="Picture 3"/>
          <p:cNvPicPr>
            <a:picLocks noChangeAspect="1"/>
          </p:cNvPicPr>
          <p:nvPr/>
        </p:nvPicPr>
        <p:blipFill>
          <a:blip r:embed="rId4"/>
          <a:stretch>
            <a:fillRect/>
          </a:stretch>
        </p:blipFill>
        <p:spPr>
          <a:xfrm>
            <a:off x="3639440" y="3124201"/>
            <a:ext cx="1828800" cy="1828800"/>
          </a:xfrm>
          <a:prstGeom prst="rect">
            <a:avLst/>
          </a:prstGeom>
        </p:spPr>
      </p:pic>
      <p:pic>
        <p:nvPicPr>
          <p:cNvPr id="1028" name="Picture 4" descr="http://www.patriotspeak.com/uploads/2/3/3/7/23374892/________________________________________________________________________________________________________3631422.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98070" y="3124200"/>
            <a:ext cx="1862514" cy="1828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9"/>
          <p:cNvSpPr txBox="1">
            <a:spLocks noChangeArrowheads="1"/>
          </p:cNvSpPr>
          <p:nvPr/>
        </p:nvSpPr>
        <p:spPr bwMode="auto">
          <a:xfrm>
            <a:off x="381000" y="5257800"/>
            <a:ext cx="8382000" cy="1077913"/>
          </a:xfrm>
          <a:prstGeom prst="rect">
            <a:avLst/>
          </a:prstGeom>
          <a:solidFill>
            <a:schemeClr val="bg1"/>
          </a:solidFill>
          <a:ln w="38100">
            <a:solidFill>
              <a:srgbClr val="FF0000"/>
            </a:solidFill>
            <a:miter lim="800000"/>
            <a:headEnd/>
            <a:tailEnd/>
          </a:ln>
          <a:effectLs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buFontTx/>
              <a:buNone/>
            </a:pPr>
            <a:r>
              <a:rPr lang="en-US" altLang="en-US" dirty="0">
                <a:latin typeface="Calibri" panose="020F0502020204030204" pitchFamily="34" charset="0"/>
              </a:rPr>
              <a:t>God designed this life and eternity so as to require </a:t>
            </a:r>
            <a:r>
              <a:rPr lang="en-US" altLang="en-US" dirty="0">
                <a:solidFill>
                  <a:srgbClr val="0000FF"/>
                </a:solidFill>
                <a:latin typeface="Calibri" panose="020F0502020204030204" pitchFamily="34" charset="0"/>
              </a:rPr>
              <a:t>clarity of identities and relationships. </a:t>
            </a:r>
          </a:p>
        </p:txBody>
      </p:sp>
    </p:spTree>
    <p:extLst>
      <p:ext uri="{BB962C8B-B14F-4D97-AF65-F5344CB8AC3E}">
        <p14:creationId xmlns:p14="http://schemas.microsoft.com/office/powerpoint/2010/main" val="400798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88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build="p"/>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6800" y="2453640"/>
            <a:ext cx="3231260" cy="4023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58288" y="2450551"/>
            <a:ext cx="2727157"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66334" y="4569996"/>
            <a:ext cx="27432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7"/>
          <p:cNvSpPr>
            <a:spLocks noGrp="1"/>
          </p:cNvSpPr>
          <p:nvPr>
            <p:ph type="title"/>
          </p:nvPr>
        </p:nvSpPr>
        <p:spPr>
          <a:xfrm>
            <a:off x="457200" y="609600"/>
            <a:ext cx="8229600" cy="1119984"/>
          </a:xfrm>
        </p:spPr>
        <p:txBody>
          <a:bodyPr/>
          <a:lstStyle/>
          <a:p>
            <a:r>
              <a:rPr lang="en-US" sz="3200" b="1" dirty="0">
                <a:solidFill>
                  <a:srgbClr val="0000FF"/>
                </a:solidFill>
                <a:latin typeface="Calibri" panose="020F0502020204030204" pitchFamily="34" charset="0"/>
                <a:cs typeface="Arial" panose="020B0604020202020204" pitchFamily="34" charset="0"/>
              </a:rPr>
              <a:t>B. Does This Really Matter? </a:t>
            </a:r>
            <a:br>
              <a:rPr lang="en-US" sz="3200" b="1" dirty="0">
                <a:solidFill>
                  <a:srgbClr val="0000FF"/>
                </a:solidFill>
                <a:latin typeface="Calibri" panose="020F0502020204030204" pitchFamily="34" charset="0"/>
                <a:cs typeface="Arial" panose="020B0604020202020204" pitchFamily="34" charset="0"/>
              </a:rPr>
            </a:br>
            <a:r>
              <a:rPr lang="en-US" sz="3200" b="1" i="1" dirty="0">
                <a:solidFill>
                  <a:srgbClr val="0000FF"/>
                </a:solidFill>
                <a:latin typeface="Calibri" panose="020F0502020204030204" pitchFamily="34" charset="0"/>
              </a:rPr>
              <a:t>Clarity of Identities and Relationships</a:t>
            </a:r>
            <a:endParaRPr lang="en-US" sz="3200" b="1" i="1" dirty="0">
              <a:latin typeface="Calibri" panose="020F0502020204030204" pitchFamily="34" charset="0"/>
            </a:endParaRPr>
          </a:p>
        </p:txBody>
      </p:sp>
      <p:sp>
        <p:nvSpPr>
          <p:cNvPr id="10" name="Rectangle 9"/>
          <p:cNvSpPr/>
          <p:nvPr/>
        </p:nvSpPr>
        <p:spPr>
          <a:xfrm>
            <a:off x="1905000" y="1816447"/>
            <a:ext cx="1452770" cy="523220"/>
          </a:xfrm>
          <a:prstGeom prst="rect">
            <a:avLst/>
          </a:prstGeom>
        </p:spPr>
        <p:txBody>
          <a:bodyPr wrap="none">
            <a:spAutoFit/>
          </a:bodyPr>
          <a:lstStyle/>
          <a:p>
            <a:r>
              <a:rPr lang="en-US" sz="2800" b="1" dirty="0">
                <a:latin typeface="Calibri" panose="020F0502020204030204" pitchFamily="34" charset="0"/>
              </a:rPr>
              <a:t>My Wife</a:t>
            </a:r>
          </a:p>
        </p:txBody>
      </p:sp>
      <p:sp>
        <p:nvSpPr>
          <p:cNvPr id="15" name="Rectangle 14"/>
          <p:cNvSpPr/>
          <p:nvPr/>
        </p:nvSpPr>
        <p:spPr>
          <a:xfrm>
            <a:off x="5413432" y="1840468"/>
            <a:ext cx="2331857" cy="523220"/>
          </a:xfrm>
          <a:prstGeom prst="rect">
            <a:avLst/>
          </a:prstGeom>
        </p:spPr>
        <p:txBody>
          <a:bodyPr wrap="none">
            <a:spAutoFit/>
          </a:bodyPr>
          <a:lstStyle/>
          <a:p>
            <a:r>
              <a:rPr lang="en-US" sz="2800" b="1" dirty="0">
                <a:latin typeface="Calibri" panose="020F0502020204030204" pitchFamily="34" charset="0"/>
              </a:rPr>
              <a:t>My Daughters</a:t>
            </a:r>
            <a:r>
              <a:rPr lang="en-US" dirty="0">
                <a:latin typeface="Calibri" panose="020F0502020204030204" pitchFamily="34" charset="0"/>
              </a:rPr>
              <a:t>.</a:t>
            </a:r>
          </a:p>
        </p:txBody>
      </p:sp>
    </p:spTree>
    <p:extLst>
      <p:ext uri="{BB962C8B-B14F-4D97-AF65-F5344CB8AC3E}">
        <p14:creationId xmlns:p14="http://schemas.microsoft.com/office/powerpoint/2010/main" val="301706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8" descr="Cross against sunset 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72644" y="2438400"/>
            <a:ext cx="2398712"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364" name="Picture 9" descr="Law Tablet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7200" y="3314700"/>
            <a:ext cx="2578044"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8438" name="Rectangle 2"/>
          <p:cNvSpPr txBox="1">
            <a:spLocks noChangeArrowheads="1"/>
          </p:cNvSpPr>
          <p:nvPr/>
        </p:nvSpPr>
        <p:spPr bwMode="auto">
          <a:xfrm>
            <a:off x="457200" y="14478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b="1" dirty="0">
                <a:solidFill>
                  <a:srgbClr val="C00000"/>
                </a:solidFill>
                <a:latin typeface="Calibri" panose="020F0502020204030204" pitchFamily="34" charset="0"/>
                <a:cs typeface="Arial" panose="020B0604020202020204" pitchFamily="34" charset="0"/>
              </a:rPr>
              <a:t>YES!</a:t>
            </a:r>
            <a:r>
              <a:rPr lang="en-US" b="1" dirty="0">
                <a:solidFill>
                  <a:srgbClr val="0000FF"/>
                </a:solidFill>
                <a:latin typeface="Calibri" panose="020F0502020204030204" pitchFamily="34" charset="0"/>
                <a:cs typeface="Arial" panose="020B0604020202020204" pitchFamily="34" charset="0"/>
              </a:rPr>
              <a:t> </a:t>
            </a:r>
            <a:r>
              <a:rPr lang="en-US" altLang="en-US" b="1" dirty="0">
                <a:latin typeface="Calibri" panose="020F0502020204030204" pitchFamily="34" charset="0"/>
              </a:rPr>
              <a:t>IT’S A MATTER OF LIFE &amp; DEATH!</a:t>
            </a:r>
          </a:p>
        </p:txBody>
      </p:sp>
      <p:sp>
        <p:nvSpPr>
          <p:cNvPr id="18439"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80664" y="3314700"/>
            <a:ext cx="2578044"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5"/>
          <p:cNvSpPr>
            <a:spLocks noGrp="1"/>
          </p:cNvSpPr>
          <p:nvPr>
            <p:ph type="title"/>
          </p:nvPr>
        </p:nvSpPr>
        <p:spPr>
          <a:xfrm>
            <a:off x="457200" y="685800"/>
            <a:ext cx="8229600" cy="731838"/>
          </a:xfrm>
        </p:spPr>
        <p:txBody>
          <a:bodyPr/>
          <a:lstStyle/>
          <a:p>
            <a:r>
              <a:rPr lang="en-US" sz="3200" b="1" dirty="0">
                <a:solidFill>
                  <a:srgbClr val="0000FF"/>
                </a:solidFill>
                <a:latin typeface="Calibri" panose="020F0502020204030204" pitchFamily="34" charset="0"/>
                <a:cs typeface="Arial" panose="020B0604020202020204" pitchFamily="34" charset="0"/>
              </a:rPr>
              <a:t>B. Does This Really Matter? </a:t>
            </a:r>
            <a:endParaRPr lang="en-US" sz="3200" dirty="0">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8847"/>
            <a:ext cx="9096020" cy="6840305"/>
          </a:xfrm>
          <a:prstGeom prst="rect">
            <a:avLst/>
          </a:prstGeom>
        </p:spPr>
      </p:pic>
      <p:sp>
        <p:nvSpPr>
          <p:cNvPr id="3" name="Rectangle 2"/>
          <p:cNvSpPr/>
          <p:nvPr/>
        </p:nvSpPr>
        <p:spPr>
          <a:xfrm>
            <a:off x="152400" y="171381"/>
            <a:ext cx="8763000" cy="5950347"/>
          </a:xfrm>
          <a:prstGeom prst="rect">
            <a:avLst/>
          </a:prstGeom>
        </p:spPr>
        <p:txBody>
          <a:bodyPr wrap="square">
            <a:spAutoFit/>
          </a:bodyPr>
          <a:lstStyle/>
          <a:p>
            <a:pPr marL="0" marR="0" algn="ctr">
              <a:spcBef>
                <a:spcPts val="0"/>
              </a:spcBef>
              <a:spcAft>
                <a:spcPts val="1000"/>
              </a:spcAft>
            </a:pPr>
            <a:r>
              <a:rPr lang="en-US" sz="2800" b="1" dirty="0">
                <a:latin typeface="Calibri" panose="020F0502020204030204" pitchFamily="34" charset="0"/>
              </a:rPr>
              <a:t>Numbers 15:32–36 </a:t>
            </a:r>
            <a:r>
              <a:rPr lang="en-US" sz="2800" baseline="30000" dirty="0">
                <a:latin typeface="Calibri" panose="020F0502020204030204" pitchFamily="34" charset="0"/>
              </a:rPr>
              <a:t>32</a:t>
            </a:r>
            <a:r>
              <a:rPr lang="en-US" sz="2800" dirty="0">
                <a:latin typeface="Calibri" panose="020F0502020204030204" pitchFamily="34" charset="0"/>
              </a:rPr>
              <a:t> </a:t>
            </a:r>
          </a:p>
          <a:p>
            <a:pPr marL="0" marR="0" algn="just">
              <a:spcBef>
                <a:spcPts val="0"/>
              </a:spcBef>
              <a:spcAft>
                <a:spcPts val="1000"/>
              </a:spcAft>
            </a:pPr>
            <a:r>
              <a:rPr lang="en-US" sz="2800" dirty="0">
                <a:latin typeface="Calibri" panose="020F0502020204030204" pitchFamily="34" charset="0"/>
              </a:rPr>
              <a:t>Now while the sons of Israel were in the wilderness, they found a man gathering wood on the </a:t>
            </a:r>
            <a:r>
              <a:rPr lang="en-US" sz="2800" dirty="0" err="1">
                <a:latin typeface="Calibri" panose="020F0502020204030204" pitchFamily="34" charset="0"/>
              </a:rPr>
              <a:t>sabbath</a:t>
            </a:r>
            <a:r>
              <a:rPr lang="en-US" sz="2800" dirty="0">
                <a:latin typeface="Calibri" panose="020F0502020204030204" pitchFamily="34" charset="0"/>
              </a:rPr>
              <a:t> day. </a:t>
            </a:r>
            <a:r>
              <a:rPr lang="en-US" sz="2800" baseline="30000" dirty="0">
                <a:latin typeface="Calibri" panose="020F0502020204030204" pitchFamily="34" charset="0"/>
              </a:rPr>
              <a:t>33</a:t>
            </a:r>
            <a:r>
              <a:rPr lang="en-US" sz="2800" dirty="0">
                <a:latin typeface="Calibri" panose="020F0502020204030204" pitchFamily="34" charset="0"/>
              </a:rPr>
              <a:t> Those who found him gathering wood brought him to Moses and Aaron and to all the congregation; </a:t>
            </a:r>
            <a:r>
              <a:rPr lang="en-US" sz="2800" baseline="30000" dirty="0">
                <a:latin typeface="Calibri" panose="020F0502020204030204" pitchFamily="34" charset="0"/>
              </a:rPr>
              <a:t>34</a:t>
            </a:r>
            <a:r>
              <a:rPr lang="en-US" sz="2800" dirty="0">
                <a:latin typeface="Calibri" panose="020F0502020204030204" pitchFamily="34" charset="0"/>
              </a:rPr>
              <a:t> and they put him in custody because it had not been declared what should be done to him. </a:t>
            </a:r>
            <a:r>
              <a:rPr lang="en-US" sz="2800" baseline="30000" dirty="0">
                <a:latin typeface="Calibri" panose="020F0502020204030204" pitchFamily="34" charset="0"/>
              </a:rPr>
              <a:t>35</a:t>
            </a:r>
            <a:r>
              <a:rPr lang="en-US" sz="2800" dirty="0">
                <a:latin typeface="Calibri" panose="020F0502020204030204" pitchFamily="34" charset="0"/>
              </a:rPr>
              <a:t> </a:t>
            </a:r>
            <a:r>
              <a:rPr lang="en-US" sz="2800" b="1" dirty="0">
                <a:solidFill>
                  <a:srgbClr val="0000FF"/>
                </a:solidFill>
                <a:latin typeface="Calibri" panose="020F0502020204030204" pitchFamily="34" charset="0"/>
              </a:rPr>
              <a:t>Then the </a:t>
            </a:r>
            <a:r>
              <a:rPr lang="en-US" sz="2800" b="1" cap="small" dirty="0">
                <a:solidFill>
                  <a:srgbClr val="0000FF"/>
                </a:solidFill>
                <a:latin typeface="Calibri" panose="020F0502020204030204" pitchFamily="34" charset="0"/>
              </a:rPr>
              <a:t>Lord</a:t>
            </a:r>
            <a:r>
              <a:rPr lang="en-US" sz="2800" b="1" dirty="0">
                <a:solidFill>
                  <a:srgbClr val="0000FF"/>
                </a:solidFill>
                <a:latin typeface="Calibri" panose="020F0502020204030204" pitchFamily="34" charset="0"/>
              </a:rPr>
              <a:t> said to Moses, “The man shall surely be put to death; all the congregation shall stone him with stones outside the camp.” </a:t>
            </a:r>
            <a:r>
              <a:rPr lang="en-US" sz="2800" baseline="30000" dirty="0">
                <a:latin typeface="Calibri" panose="020F0502020204030204" pitchFamily="34" charset="0"/>
              </a:rPr>
              <a:t>36</a:t>
            </a:r>
            <a:r>
              <a:rPr lang="en-US" sz="2800" dirty="0">
                <a:latin typeface="Calibri" panose="020F0502020204030204" pitchFamily="34" charset="0"/>
              </a:rPr>
              <a:t> So all the congregation brought him outside the camp and stoned him to death with stones, just as the </a:t>
            </a:r>
            <a:r>
              <a:rPr lang="en-US" sz="2800" cap="small" dirty="0">
                <a:latin typeface="Calibri" panose="020F0502020204030204" pitchFamily="34" charset="0"/>
              </a:rPr>
              <a:t>Lord</a:t>
            </a:r>
            <a:r>
              <a:rPr lang="en-US" sz="2800" dirty="0">
                <a:latin typeface="Calibri" panose="020F0502020204030204" pitchFamily="34" charset="0"/>
              </a:rPr>
              <a:t> had commanded Moses. (NASB95) </a:t>
            </a:r>
          </a:p>
          <a:p>
            <a:pPr marL="0" marR="0" algn="just">
              <a:spcBef>
                <a:spcPts val="0"/>
              </a:spcBef>
              <a:spcAft>
                <a:spcPts val="1000"/>
              </a:spcAft>
            </a:pPr>
            <a:endParaRPr lang="en-US" sz="2800" dirty="0">
              <a:effectLst/>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8" descr="Stoning Stephe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2255838"/>
            <a:ext cx="3352800" cy="4434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Rectangle 2"/>
          <p:cNvSpPr txBox="1">
            <a:spLocks noChangeArrowheads="1"/>
          </p:cNvSpPr>
          <p:nvPr/>
        </p:nvSpPr>
        <p:spPr bwMode="auto">
          <a:xfrm>
            <a:off x="457200" y="14478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b="1" dirty="0">
                <a:solidFill>
                  <a:srgbClr val="C00000"/>
                </a:solidFill>
                <a:latin typeface="Calibri" panose="020F0502020204030204" pitchFamily="34" charset="0"/>
                <a:cs typeface="Arial" panose="020B0604020202020204" pitchFamily="34" charset="0"/>
              </a:rPr>
              <a:t>YES!</a:t>
            </a:r>
            <a:r>
              <a:rPr lang="en-US" b="1" dirty="0">
                <a:solidFill>
                  <a:srgbClr val="0000FF"/>
                </a:solidFill>
                <a:latin typeface="Calibri" panose="020F0502020204030204" pitchFamily="34" charset="0"/>
                <a:cs typeface="Arial" panose="020B0604020202020204" pitchFamily="34" charset="0"/>
              </a:rPr>
              <a:t> </a:t>
            </a:r>
            <a:r>
              <a:rPr lang="en-US" altLang="en-US" b="1" dirty="0">
                <a:latin typeface="Calibri" panose="020F0502020204030204" pitchFamily="34" charset="0"/>
              </a:rPr>
              <a:t>IT’S A MATTER OF LIFE &amp; DEATH!</a:t>
            </a:r>
          </a:p>
        </p:txBody>
      </p:sp>
      <p:sp>
        <p:nvSpPr>
          <p:cNvPr id="11"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13" name="Title 5"/>
          <p:cNvSpPr>
            <a:spLocks noGrp="1"/>
          </p:cNvSpPr>
          <p:nvPr>
            <p:ph type="title"/>
          </p:nvPr>
        </p:nvSpPr>
        <p:spPr>
          <a:xfrm>
            <a:off x="457200" y="685800"/>
            <a:ext cx="8229600" cy="731838"/>
          </a:xfrm>
        </p:spPr>
        <p:txBody>
          <a:bodyPr/>
          <a:lstStyle/>
          <a:p>
            <a:r>
              <a:rPr lang="en-US" sz="3200" b="1" dirty="0">
                <a:solidFill>
                  <a:srgbClr val="0000FF"/>
                </a:solidFill>
                <a:latin typeface="Calibri" panose="020F0502020204030204" pitchFamily="34" charset="0"/>
                <a:cs typeface="Arial" panose="020B0604020202020204" pitchFamily="34" charset="0"/>
              </a:rPr>
              <a:t>B. Does This Really Matter? </a:t>
            </a:r>
            <a:endParaRPr lang="en-US" sz="3200" dirty="0">
              <a:latin typeface="Calibri" panose="020F0502020204030204" pitchFamily="34" charset="0"/>
            </a:endParaRPr>
          </a:p>
        </p:txBody>
      </p:sp>
    </p:spTree>
    <p:extLst>
      <p:ext uri="{BB962C8B-B14F-4D97-AF65-F5344CB8AC3E}">
        <p14:creationId xmlns:p14="http://schemas.microsoft.com/office/powerpoint/2010/main" val="224025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 y="45720"/>
            <a:ext cx="9022080" cy="6766560"/>
          </a:xfrm>
          <a:prstGeom prst="rect">
            <a:avLst/>
          </a:prstGeom>
          <a:ln w="38100">
            <a:solidFill>
              <a:schemeClr val="bg1"/>
            </a:solidFill>
          </a:ln>
        </p:spPr>
      </p:pic>
      <p:sp>
        <p:nvSpPr>
          <p:cNvPr id="7" name="Rectangle 6"/>
          <p:cNvSpPr/>
          <p:nvPr/>
        </p:nvSpPr>
        <p:spPr>
          <a:xfrm>
            <a:off x="304800" y="228600"/>
            <a:ext cx="8534400" cy="5206554"/>
          </a:xfrm>
          <a:prstGeom prst="rect">
            <a:avLst/>
          </a:prstGeom>
          <a:noFill/>
          <a:ln>
            <a:noFill/>
          </a:ln>
        </p:spPr>
        <p:txBody>
          <a:bodyPr wrap="square">
            <a:spAutoFit/>
          </a:bodyPr>
          <a:lstStyle/>
          <a:p>
            <a:pPr marL="0" marR="0" algn="ctr">
              <a:spcBef>
                <a:spcPts val="0"/>
              </a:spcBef>
              <a:spcAft>
                <a:spcPts val="1000"/>
              </a:spcAft>
            </a:pPr>
            <a:r>
              <a:rPr lang="en-US" sz="3600" b="1" dirty="0">
                <a:latin typeface="Calibri" panose="020F0502020204030204" pitchFamily="34" charset="0"/>
              </a:rPr>
              <a:t>2 Corinthians 3:7–9</a:t>
            </a:r>
          </a:p>
          <a:p>
            <a:pPr algn="just"/>
            <a:r>
              <a:rPr lang="en-US" sz="3200" baseline="30000" dirty="0">
                <a:latin typeface="Calibri" panose="020F0502020204030204" pitchFamily="34" charset="0"/>
              </a:rPr>
              <a:t>7</a:t>
            </a:r>
            <a:r>
              <a:rPr lang="en-US" sz="3200" dirty="0">
                <a:latin typeface="Calibri" panose="020F0502020204030204" pitchFamily="34" charset="0"/>
              </a:rPr>
              <a:t> But if the </a:t>
            </a:r>
            <a:r>
              <a:rPr lang="en-US" sz="3200" b="1" u="sng" dirty="0">
                <a:solidFill>
                  <a:srgbClr val="C00000"/>
                </a:solidFill>
                <a:latin typeface="Calibri" panose="020F0502020204030204" pitchFamily="34" charset="0"/>
              </a:rPr>
              <a:t>ministry of death</a:t>
            </a:r>
            <a:r>
              <a:rPr lang="en-US" sz="3200" dirty="0">
                <a:latin typeface="Calibri" panose="020F0502020204030204" pitchFamily="34" charset="0"/>
              </a:rPr>
              <a:t>, in letters engraved on stones, came with glory, so that the sons of Israel could not look intently at the face of Moses because of the glory of his face, fading </a:t>
            </a:r>
            <a:r>
              <a:rPr lang="en-US" sz="3200" i="1" dirty="0">
                <a:latin typeface="Calibri" panose="020F0502020204030204" pitchFamily="34" charset="0"/>
              </a:rPr>
              <a:t>as</a:t>
            </a:r>
            <a:r>
              <a:rPr lang="en-US" sz="3200" dirty="0">
                <a:latin typeface="Calibri" panose="020F0502020204030204" pitchFamily="34" charset="0"/>
              </a:rPr>
              <a:t> it was, </a:t>
            </a:r>
            <a:r>
              <a:rPr lang="en-US" sz="3200" baseline="30000" dirty="0">
                <a:latin typeface="Calibri" panose="020F0502020204030204" pitchFamily="34" charset="0"/>
              </a:rPr>
              <a:t>8</a:t>
            </a:r>
            <a:r>
              <a:rPr lang="en-US" sz="3200" dirty="0">
                <a:latin typeface="Calibri" panose="020F0502020204030204" pitchFamily="34" charset="0"/>
              </a:rPr>
              <a:t> how will the </a:t>
            </a:r>
            <a:r>
              <a:rPr lang="en-US" sz="3200" b="1" dirty="0">
                <a:solidFill>
                  <a:srgbClr val="0000FF"/>
                </a:solidFill>
                <a:latin typeface="Calibri" panose="020F0502020204030204" pitchFamily="34" charset="0"/>
              </a:rPr>
              <a:t>ministry of the Spirit</a:t>
            </a:r>
            <a:r>
              <a:rPr lang="en-US" sz="3200" dirty="0">
                <a:latin typeface="Calibri" panose="020F0502020204030204" pitchFamily="34" charset="0"/>
              </a:rPr>
              <a:t> fail to be even more with glory? </a:t>
            </a:r>
            <a:r>
              <a:rPr lang="en-US" sz="3200" baseline="30000" dirty="0">
                <a:latin typeface="Calibri" panose="020F0502020204030204" pitchFamily="34" charset="0"/>
              </a:rPr>
              <a:t>9</a:t>
            </a:r>
            <a:r>
              <a:rPr lang="en-US" sz="3200" dirty="0">
                <a:latin typeface="Calibri" panose="020F0502020204030204" pitchFamily="34" charset="0"/>
              </a:rPr>
              <a:t> For if the </a:t>
            </a:r>
            <a:r>
              <a:rPr lang="en-US" sz="3200" b="1" u="sng" dirty="0">
                <a:solidFill>
                  <a:srgbClr val="C00000"/>
                </a:solidFill>
                <a:latin typeface="Calibri" panose="020F0502020204030204" pitchFamily="34" charset="0"/>
              </a:rPr>
              <a:t>ministry of condemnation</a:t>
            </a:r>
            <a:r>
              <a:rPr lang="en-US" sz="3200" dirty="0">
                <a:latin typeface="Calibri" panose="020F0502020204030204" pitchFamily="34" charset="0"/>
              </a:rPr>
              <a:t> has glory, much more does the </a:t>
            </a:r>
            <a:r>
              <a:rPr lang="en-US" sz="3200" b="1" dirty="0">
                <a:solidFill>
                  <a:srgbClr val="0000FF"/>
                </a:solidFill>
                <a:latin typeface="Calibri" panose="020F0502020204030204" pitchFamily="34" charset="0"/>
              </a:rPr>
              <a:t>ministry of righteousness </a:t>
            </a:r>
            <a:r>
              <a:rPr lang="en-US" sz="3200" dirty="0">
                <a:latin typeface="Calibri" panose="020F0502020204030204" pitchFamily="34" charset="0"/>
              </a:rPr>
              <a:t>abound in glory. (NASB95) </a:t>
            </a:r>
          </a:p>
        </p:txBody>
      </p:sp>
    </p:spTree>
    <p:extLst>
      <p:ext uri="{BB962C8B-B14F-4D97-AF65-F5344CB8AC3E}">
        <p14:creationId xmlns:p14="http://schemas.microsoft.com/office/powerpoint/2010/main" val="193427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286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200" b="1" kern="0" dirty="0">
                <a:solidFill>
                  <a:schemeClr val="tx1"/>
                </a:solidFill>
                <a:latin typeface="Calibri" panose="020F0502020204030204" pitchFamily="34" charset="0"/>
              </a:rPr>
              <a:t>Outline</a:t>
            </a:r>
            <a:endParaRPr lang="en-US" sz="3200" kern="0" dirty="0">
              <a:solidFill>
                <a:schemeClr val="tx1"/>
              </a:solidFill>
              <a:latin typeface="Calibri" panose="020F0502020204030204" pitchFamily="34" charset="0"/>
            </a:endParaRPr>
          </a:p>
        </p:txBody>
      </p:sp>
      <p:sp>
        <p:nvSpPr>
          <p:cNvPr id="3" name="Rectangle 3"/>
          <p:cNvSpPr txBox="1">
            <a:spLocks noChangeArrowheads="1"/>
          </p:cNvSpPr>
          <p:nvPr/>
        </p:nvSpPr>
        <p:spPr>
          <a:xfrm>
            <a:off x="1295400" y="1143000"/>
            <a:ext cx="6553200" cy="52879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indent="-461963" eaLnBrk="1" hangingPunct="1">
              <a:spcBef>
                <a:spcPts val="0"/>
              </a:spcBef>
              <a:spcAft>
                <a:spcPts val="2400"/>
              </a:spcAft>
              <a:buFont typeface="+mj-lt"/>
              <a:buAutoNum type="romanUcPeriod"/>
              <a:tabLst>
                <a:tab pos="1939925" algn="l"/>
              </a:tabLst>
            </a:pPr>
            <a:r>
              <a:rPr lang="en-US" altLang="en-US" sz="2800" b="1" dirty="0">
                <a:latin typeface="Calibri" panose="020F0502020204030204" pitchFamily="34" charset="0"/>
              </a:rPr>
              <a:t>Our Purpose, Aim, and Objective</a:t>
            </a:r>
          </a:p>
          <a:p>
            <a:pPr marL="461963" indent="-461963" eaLnBrk="1" hangingPunct="1">
              <a:spcBef>
                <a:spcPts val="0"/>
              </a:spcBef>
              <a:spcAft>
                <a:spcPts val="2400"/>
              </a:spcAft>
              <a:buFont typeface="+mj-lt"/>
              <a:buAutoNum type="romanUcPeriod"/>
              <a:tabLst>
                <a:tab pos="1939925" algn="l"/>
              </a:tabLst>
            </a:pPr>
            <a:r>
              <a:rPr lang="en-US" sz="2800" b="1" dirty="0">
                <a:latin typeface="Calibri" panose="020F0502020204030204" pitchFamily="34" charset="0"/>
              </a:rPr>
              <a:t>Points of Contrast and Comparison</a:t>
            </a:r>
            <a:endParaRPr lang="en-US" altLang="en-US" sz="2800" b="1" dirty="0">
              <a:latin typeface="Calibri" panose="020F0502020204030204" pitchFamily="34" charset="0"/>
            </a:endParaRPr>
          </a:p>
          <a:p>
            <a:pPr marL="461963" lvl="1" indent="-461963" eaLnBrk="1" hangingPunct="1">
              <a:spcBef>
                <a:spcPts val="0"/>
              </a:spcBef>
              <a:spcAft>
                <a:spcPts val="2400"/>
              </a:spcAft>
              <a:buFont typeface="+mj-lt"/>
              <a:buAutoNum type="romanUcPeriod" startAt="3"/>
              <a:tabLst>
                <a:tab pos="1939925" algn="l"/>
              </a:tabLst>
            </a:pPr>
            <a:r>
              <a:rPr lang="en-US" altLang="en-US" b="1" dirty="0">
                <a:latin typeface="Calibri" panose="020F0502020204030204" pitchFamily="34" charset="0"/>
              </a:rPr>
              <a:t>Critical Insights into Christ’s 1st Coming</a:t>
            </a:r>
          </a:p>
          <a:p>
            <a:pPr marL="461963" lvl="1" indent="-461963" eaLnBrk="1" hangingPunct="1">
              <a:spcBef>
                <a:spcPts val="0"/>
              </a:spcBef>
              <a:spcAft>
                <a:spcPts val="2400"/>
              </a:spcAft>
              <a:buFont typeface="+mj-lt"/>
              <a:buAutoNum type="romanUcPeriod" startAt="3"/>
              <a:tabLst>
                <a:tab pos="1939925" algn="l"/>
              </a:tabLst>
            </a:pPr>
            <a:r>
              <a:rPr lang="en-US" b="1" dirty="0">
                <a:latin typeface="Calibri" panose="020F0502020204030204" pitchFamily="34" charset="0"/>
              </a:rPr>
              <a:t>Misunderstanding The Law &amp; Christ’s Earthly Ministry</a:t>
            </a:r>
          </a:p>
          <a:p>
            <a:pPr marL="461963" lvl="1" indent="-461963" eaLnBrk="1" hangingPunct="1">
              <a:spcBef>
                <a:spcPts val="0"/>
              </a:spcBef>
              <a:spcAft>
                <a:spcPts val="2400"/>
              </a:spcAft>
              <a:buFont typeface="+mj-lt"/>
              <a:buAutoNum type="romanUcPeriod" startAt="3"/>
              <a:tabLst>
                <a:tab pos="1939925" algn="l"/>
              </a:tabLst>
            </a:pPr>
            <a:r>
              <a:rPr lang="en-US" b="1" dirty="0">
                <a:latin typeface="Calibri" panose="020F0502020204030204" pitchFamily="34" charset="0"/>
              </a:rPr>
              <a:t>A Proper Response to the Grace Gift</a:t>
            </a:r>
          </a:p>
          <a:p>
            <a:pPr marL="461963" lvl="1" indent="-461963" eaLnBrk="1" hangingPunct="1">
              <a:spcBef>
                <a:spcPts val="0"/>
              </a:spcBef>
              <a:spcAft>
                <a:spcPts val="2400"/>
              </a:spcAft>
              <a:buFont typeface="+mj-lt"/>
              <a:buAutoNum type="romanUcPeriod" startAt="3"/>
              <a:tabLst>
                <a:tab pos="1939925" algn="l"/>
              </a:tabLst>
            </a:pPr>
            <a:r>
              <a:rPr lang="en-US" altLang="en-US" b="1" dirty="0">
                <a:latin typeface="Calibri" panose="020F0502020204030204" pitchFamily="34" charset="0"/>
              </a:rPr>
              <a:t>Conclusion</a:t>
            </a:r>
          </a:p>
        </p:txBody>
      </p:sp>
    </p:spTree>
    <p:extLst>
      <p:ext uri="{BB962C8B-B14F-4D97-AF65-F5344CB8AC3E}">
        <p14:creationId xmlns:p14="http://schemas.microsoft.com/office/powerpoint/2010/main" val="125893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457200" y="14478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b="1" dirty="0">
                <a:solidFill>
                  <a:srgbClr val="C00000"/>
                </a:solidFill>
                <a:latin typeface="Calibri" panose="020F0502020204030204" pitchFamily="34" charset="0"/>
                <a:cs typeface="Arial" panose="020B0604020202020204" pitchFamily="34" charset="0"/>
              </a:rPr>
              <a:t>YES!</a:t>
            </a:r>
            <a:r>
              <a:rPr lang="en-US" b="1" dirty="0">
                <a:solidFill>
                  <a:srgbClr val="0000FF"/>
                </a:solidFill>
                <a:latin typeface="Calibri" panose="020F0502020204030204" pitchFamily="34" charset="0"/>
                <a:cs typeface="Arial" panose="020B0604020202020204" pitchFamily="34" charset="0"/>
              </a:rPr>
              <a:t> </a:t>
            </a:r>
            <a:r>
              <a:rPr lang="en-US" altLang="en-US" b="1" dirty="0">
                <a:latin typeface="Calibri" panose="020F0502020204030204" pitchFamily="34" charset="0"/>
              </a:rPr>
              <a:t>IT’S A MATTER OF LIFE &amp; DEATH!</a:t>
            </a:r>
          </a:p>
        </p:txBody>
      </p:sp>
      <p:sp>
        <p:nvSpPr>
          <p:cNvPr id="11"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13" name="Title 5"/>
          <p:cNvSpPr>
            <a:spLocks noGrp="1"/>
          </p:cNvSpPr>
          <p:nvPr>
            <p:ph type="title"/>
          </p:nvPr>
        </p:nvSpPr>
        <p:spPr>
          <a:xfrm>
            <a:off x="457200" y="685800"/>
            <a:ext cx="8229600" cy="731838"/>
          </a:xfrm>
        </p:spPr>
        <p:txBody>
          <a:bodyPr/>
          <a:lstStyle/>
          <a:p>
            <a:r>
              <a:rPr lang="en-US" sz="3200" b="1" dirty="0">
                <a:solidFill>
                  <a:srgbClr val="0000FF"/>
                </a:solidFill>
                <a:latin typeface="Calibri" panose="020F0502020204030204" pitchFamily="34" charset="0"/>
                <a:cs typeface="Arial" panose="020B0604020202020204" pitchFamily="34" charset="0"/>
              </a:rPr>
              <a:t>B. Does This Really Matter? </a:t>
            </a:r>
            <a:endParaRPr lang="en-US" sz="3200" dirty="0">
              <a:latin typeface="Calibri" panose="020F0502020204030204" pitchFamily="34" charset="0"/>
            </a:endParaRPr>
          </a:p>
        </p:txBody>
      </p:sp>
      <p:sp>
        <p:nvSpPr>
          <p:cNvPr id="4" name="Rectangle 3"/>
          <p:cNvSpPr/>
          <p:nvPr/>
        </p:nvSpPr>
        <p:spPr>
          <a:xfrm>
            <a:off x="3352800" y="2286000"/>
            <a:ext cx="5562600" cy="2831544"/>
          </a:xfrm>
          <a:prstGeom prst="rect">
            <a:avLst/>
          </a:prstGeom>
        </p:spPr>
        <p:txBody>
          <a:bodyPr wrap="square">
            <a:spAutoFit/>
          </a:bodyPr>
          <a:lstStyle/>
          <a:p>
            <a:pPr algn="just">
              <a:spcBef>
                <a:spcPts val="600"/>
              </a:spcBef>
              <a:spcAft>
                <a:spcPts val="600"/>
              </a:spcAft>
            </a:pPr>
            <a:r>
              <a:rPr lang="en-US" sz="2800" b="1" dirty="0">
                <a:solidFill>
                  <a:srgbClr val="0000FF"/>
                </a:solidFill>
                <a:latin typeface="Calibri" panose="020F0502020204030204" pitchFamily="34" charset="0"/>
              </a:rPr>
              <a:t>God never intended that we in the Church live that way!  </a:t>
            </a:r>
          </a:p>
          <a:p>
            <a:pPr algn="just">
              <a:spcBef>
                <a:spcPts val="600"/>
              </a:spcBef>
              <a:spcAft>
                <a:spcPts val="600"/>
              </a:spcAft>
            </a:pPr>
            <a:r>
              <a:rPr lang="en-US" sz="2800" dirty="0">
                <a:latin typeface="Calibri" panose="020F0502020204030204" pitchFamily="34" charset="0"/>
              </a:rPr>
              <a:t>We’re </a:t>
            </a:r>
            <a:r>
              <a:rPr lang="en-US" sz="2800" b="1" i="1" dirty="0">
                <a:solidFill>
                  <a:srgbClr val="0000FF"/>
                </a:solidFill>
                <a:latin typeface="Calibri" panose="020F0502020204030204" pitchFamily="34" charset="0"/>
              </a:rPr>
              <a:t>already blessed</a:t>
            </a:r>
            <a:r>
              <a:rPr lang="en-US" sz="2800" dirty="0">
                <a:latin typeface="Calibri" panose="020F0502020204030204" pitchFamily="34" charset="0"/>
              </a:rPr>
              <a:t>, so why would we strive and work under </a:t>
            </a:r>
            <a:r>
              <a:rPr lang="en-US" altLang="en-US" sz="2800" b="1" dirty="0">
                <a:solidFill>
                  <a:srgbClr val="C00000"/>
                </a:solidFill>
                <a:latin typeface="Calibri" panose="020F0502020204030204" pitchFamily="34" charset="0"/>
              </a:rPr>
              <a:t>a ministry of death and condemnation</a:t>
            </a:r>
            <a:r>
              <a:rPr lang="en-US" altLang="en-US" sz="2800" dirty="0">
                <a:latin typeface="Calibri" panose="020F0502020204030204" pitchFamily="34" charset="0"/>
              </a:rPr>
              <a:t> </a:t>
            </a:r>
            <a:r>
              <a:rPr lang="en-US" sz="2800" dirty="0">
                <a:latin typeface="Calibri" panose="020F0502020204030204" pitchFamily="34" charset="0"/>
              </a:rPr>
              <a:t>in order to be blessed?</a:t>
            </a:r>
          </a:p>
        </p:txBody>
      </p:sp>
      <p:pic>
        <p:nvPicPr>
          <p:cNvPr id="9" name="Picture 8" descr="Stoning Stephe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476122"/>
            <a:ext cx="2909711" cy="38484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Multiply 11"/>
          <p:cNvSpPr/>
          <p:nvPr/>
        </p:nvSpPr>
        <p:spPr>
          <a:xfrm>
            <a:off x="304800" y="2476122"/>
            <a:ext cx="2819400" cy="3696078"/>
          </a:xfrm>
          <a:prstGeom prst="mathMultiply">
            <a:avLst>
              <a:gd name="adj1" fmla="val 7152"/>
            </a:avLst>
          </a:prstGeom>
          <a:solidFill>
            <a:srgbClr val="FF0000"/>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35486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457200" y="14478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b="1" dirty="0">
                <a:solidFill>
                  <a:srgbClr val="C00000"/>
                </a:solidFill>
                <a:latin typeface="Calibri" panose="020F0502020204030204" pitchFamily="34" charset="0"/>
                <a:cs typeface="Arial" panose="020B0604020202020204" pitchFamily="34" charset="0"/>
              </a:rPr>
              <a:t>YES!</a:t>
            </a:r>
            <a:r>
              <a:rPr lang="en-US" b="1" dirty="0">
                <a:solidFill>
                  <a:srgbClr val="0000FF"/>
                </a:solidFill>
                <a:latin typeface="Calibri" panose="020F0502020204030204" pitchFamily="34" charset="0"/>
                <a:cs typeface="Arial" panose="020B0604020202020204" pitchFamily="34" charset="0"/>
              </a:rPr>
              <a:t> </a:t>
            </a:r>
            <a:r>
              <a:rPr lang="en-US" altLang="en-US" b="1" dirty="0">
                <a:latin typeface="Calibri" panose="020F0502020204030204" pitchFamily="34" charset="0"/>
              </a:rPr>
              <a:t>IT’S A MATTER OF LIFE &amp; DEATH!</a:t>
            </a:r>
          </a:p>
        </p:txBody>
      </p:sp>
      <p:sp>
        <p:nvSpPr>
          <p:cNvPr id="11"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13" name="Title 5"/>
          <p:cNvSpPr>
            <a:spLocks noGrp="1"/>
          </p:cNvSpPr>
          <p:nvPr>
            <p:ph type="title"/>
          </p:nvPr>
        </p:nvSpPr>
        <p:spPr>
          <a:xfrm>
            <a:off x="457200" y="685800"/>
            <a:ext cx="8229600" cy="731838"/>
          </a:xfrm>
        </p:spPr>
        <p:txBody>
          <a:bodyPr/>
          <a:lstStyle/>
          <a:p>
            <a:r>
              <a:rPr lang="en-US" sz="3200" b="1" dirty="0">
                <a:solidFill>
                  <a:srgbClr val="0000FF"/>
                </a:solidFill>
                <a:latin typeface="Calibri" panose="020F0502020204030204" pitchFamily="34" charset="0"/>
                <a:cs typeface="Arial" panose="020B0604020202020204" pitchFamily="34" charset="0"/>
              </a:rPr>
              <a:t>B. Does This Really Matter? </a:t>
            </a:r>
            <a:endParaRPr lang="en-US" sz="3200" dirty="0">
              <a:latin typeface="Calibri" panose="020F0502020204030204" pitchFamily="34" charset="0"/>
            </a:endParaRPr>
          </a:p>
        </p:txBody>
      </p:sp>
      <p:pic>
        <p:nvPicPr>
          <p:cNvPr id="3" name="Picture 2"/>
          <p:cNvPicPr>
            <a:picLocks noChangeAspect="1"/>
          </p:cNvPicPr>
          <p:nvPr/>
        </p:nvPicPr>
        <p:blipFill>
          <a:blip r:embed="rId3"/>
          <a:stretch>
            <a:fillRect/>
          </a:stretch>
        </p:blipFill>
        <p:spPr>
          <a:xfrm>
            <a:off x="457200" y="2438400"/>
            <a:ext cx="3276600" cy="2914650"/>
          </a:xfrm>
          <a:prstGeom prst="rect">
            <a:avLst/>
          </a:prstGeom>
        </p:spPr>
      </p:pic>
      <p:sp>
        <p:nvSpPr>
          <p:cNvPr id="4" name="Rectangle 3"/>
          <p:cNvSpPr/>
          <p:nvPr/>
        </p:nvSpPr>
        <p:spPr>
          <a:xfrm>
            <a:off x="3886200" y="2286000"/>
            <a:ext cx="5029200" cy="2831544"/>
          </a:xfrm>
          <a:prstGeom prst="rect">
            <a:avLst/>
          </a:prstGeom>
        </p:spPr>
        <p:txBody>
          <a:bodyPr wrap="square">
            <a:spAutoFit/>
          </a:bodyPr>
          <a:lstStyle/>
          <a:p>
            <a:pPr algn="just">
              <a:spcBef>
                <a:spcPts val="600"/>
              </a:spcBef>
              <a:spcAft>
                <a:spcPts val="600"/>
              </a:spcAft>
            </a:pPr>
            <a:r>
              <a:rPr lang="en-US" sz="2800" b="1" dirty="0">
                <a:solidFill>
                  <a:srgbClr val="0000FF"/>
                </a:solidFill>
                <a:latin typeface="Calibri" panose="020F0502020204030204" pitchFamily="34" charset="0"/>
              </a:rPr>
              <a:t>Because of our “identification in Christ,” we died to the Law. </a:t>
            </a:r>
          </a:p>
          <a:p>
            <a:pPr algn="just">
              <a:spcBef>
                <a:spcPts val="600"/>
              </a:spcBef>
              <a:spcAft>
                <a:spcPts val="600"/>
              </a:spcAft>
            </a:pPr>
            <a:r>
              <a:rPr lang="en-US" sz="2800" b="1" i="1" dirty="0">
                <a:solidFill>
                  <a:srgbClr val="0000FF"/>
                </a:solidFill>
                <a:latin typeface="Calibri" panose="020F0502020204030204" pitchFamily="34" charset="0"/>
              </a:rPr>
              <a:t>Christ is now our life and our righteousness </a:t>
            </a:r>
            <a:r>
              <a:rPr lang="en-US" sz="2800" dirty="0">
                <a:latin typeface="Calibri" panose="020F0502020204030204" pitchFamily="34" charset="0"/>
              </a:rPr>
              <a:t>so we don’t have to try to FIND life or try to STAY ALIVE.</a:t>
            </a:r>
            <a:endParaRPr lang="en-US" sz="2800" b="1" i="1" dirty="0">
              <a:solidFill>
                <a:srgbClr val="0000FF"/>
              </a:solidFill>
              <a:latin typeface="Calibri" panose="020F0502020204030204" pitchFamily="34" charset="0"/>
            </a:endParaRPr>
          </a:p>
        </p:txBody>
      </p:sp>
    </p:spTree>
    <p:extLst>
      <p:ext uri="{BB962C8B-B14F-4D97-AF65-F5344CB8AC3E}">
        <p14:creationId xmlns:p14="http://schemas.microsoft.com/office/powerpoint/2010/main" val="120256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 y="2286000"/>
            <a:ext cx="7315200" cy="4373880"/>
          </a:xfrm>
          <a:prstGeom prst="rect">
            <a:avLst/>
          </a:prstGeom>
          <a:ln w="38100">
            <a:solidFill>
              <a:schemeClr val="bg1"/>
            </a:solidFill>
          </a:ln>
        </p:spPr>
      </p:pic>
      <p:sp>
        <p:nvSpPr>
          <p:cNvPr id="7" name="Rectangle 6"/>
          <p:cNvSpPr/>
          <p:nvPr/>
        </p:nvSpPr>
        <p:spPr>
          <a:xfrm>
            <a:off x="914400" y="2362200"/>
            <a:ext cx="7315200" cy="3236784"/>
          </a:xfrm>
          <a:prstGeom prst="rect">
            <a:avLst/>
          </a:prstGeom>
          <a:noFill/>
          <a:ln>
            <a:noFill/>
          </a:ln>
        </p:spPr>
        <p:txBody>
          <a:bodyPr wrap="square">
            <a:spAutoFit/>
          </a:bodyPr>
          <a:lstStyle/>
          <a:p>
            <a:pPr marL="0" marR="0" algn="ctr">
              <a:spcBef>
                <a:spcPts val="0"/>
              </a:spcBef>
              <a:spcAft>
                <a:spcPts val="1000"/>
              </a:spcAft>
            </a:pPr>
            <a:r>
              <a:rPr lang="en-US" sz="2800" b="1" dirty="0">
                <a:latin typeface="Calibri" panose="020F0502020204030204" pitchFamily="34" charset="0"/>
              </a:rPr>
              <a:t>Galatians 2:19–20</a:t>
            </a:r>
          </a:p>
          <a:p>
            <a:pPr algn="just">
              <a:spcBef>
                <a:spcPts val="0"/>
              </a:spcBef>
              <a:spcAft>
                <a:spcPts val="1000"/>
              </a:spcAft>
            </a:pPr>
            <a:r>
              <a:rPr lang="en-US" sz="2800" dirty="0">
                <a:latin typeface="Calibri" panose="020F0502020204030204" pitchFamily="34" charset="0"/>
              </a:rPr>
              <a:t> </a:t>
            </a:r>
            <a:r>
              <a:rPr lang="en-US" sz="2800" baseline="30000" dirty="0">
                <a:latin typeface="Calibri" panose="020F0502020204030204" pitchFamily="34" charset="0"/>
              </a:rPr>
              <a:t>19</a:t>
            </a:r>
            <a:r>
              <a:rPr lang="en-US" sz="2800" dirty="0">
                <a:latin typeface="Calibri" panose="020F0502020204030204" pitchFamily="34" charset="0"/>
              </a:rPr>
              <a:t> “For through the Law </a:t>
            </a:r>
            <a:r>
              <a:rPr lang="en-US" sz="2800" b="1" dirty="0">
                <a:solidFill>
                  <a:srgbClr val="0000FF"/>
                </a:solidFill>
                <a:latin typeface="Calibri" panose="020F0502020204030204" pitchFamily="34" charset="0"/>
              </a:rPr>
              <a:t>I </a:t>
            </a:r>
            <a:r>
              <a:rPr lang="en-US" sz="2800" b="1" u="sng" dirty="0">
                <a:solidFill>
                  <a:srgbClr val="0000FF"/>
                </a:solidFill>
                <a:latin typeface="Calibri" panose="020F0502020204030204" pitchFamily="34" charset="0"/>
              </a:rPr>
              <a:t>died</a:t>
            </a:r>
            <a:r>
              <a:rPr lang="en-US" sz="2800" b="1" dirty="0">
                <a:solidFill>
                  <a:srgbClr val="0000FF"/>
                </a:solidFill>
                <a:latin typeface="Calibri" panose="020F0502020204030204" pitchFamily="34" charset="0"/>
              </a:rPr>
              <a:t> to the Law</a:t>
            </a:r>
            <a:r>
              <a:rPr lang="en-US" sz="2800" dirty="0">
                <a:latin typeface="Calibri" panose="020F0502020204030204" pitchFamily="34" charset="0"/>
              </a:rPr>
              <a:t>, so that </a:t>
            </a:r>
            <a:r>
              <a:rPr lang="en-US" sz="2800" b="1" dirty="0">
                <a:solidFill>
                  <a:srgbClr val="0000FF"/>
                </a:solidFill>
                <a:latin typeface="Calibri" panose="020F0502020204030204" pitchFamily="34" charset="0"/>
              </a:rPr>
              <a:t>I might </a:t>
            </a:r>
            <a:r>
              <a:rPr lang="en-US" sz="2800" b="1" u="sng" dirty="0">
                <a:solidFill>
                  <a:srgbClr val="0000FF"/>
                </a:solidFill>
                <a:latin typeface="Calibri" panose="020F0502020204030204" pitchFamily="34" charset="0"/>
              </a:rPr>
              <a:t>live</a:t>
            </a:r>
            <a:r>
              <a:rPr lang="en-US" sz="2800" b="1" dirty="0">
                <a:solidFill>
                  <a:srgbClr val="0000FF"/>
                </a:solidFill>
                <a:latin typeface="Calibri" panose="020F0502020204030204" pitchFamily="34" charset="0"/>
              </a:rPr>
              <a:t> to God</a:t>
            </a:r>
            <a:r>
              <a:rPr lang="en-US" sz="2800" dirty="0">
                <a:latin typeface="Calibri" panose="020F0502020204030204" pitchFamily="34" charset="0"/>
              </a:rPr>
              <a:t>. </a:t>
            </a:r>
            <a:r>
              <a:rPr lang="en-US" sz="2800" baseline="30000" dirty="0">
                <a:latin typeface="Calibri" panose="020F0502020204030204" pitchFamily="34" charset="0"/>
              </a:rPr>
              <a:t>20</a:t>
            </a:r>
            <a:r>
              <a:rPr lang="en-US" sz="2800" dirty="0">
                <a:latin typeface="Calibri" panose="020F0502020204030204" pitchFamily="34" charset="0"/>
              </a:rPr>
              <a:t> “I have been crucified with Christ; and it is no longer I who live, but </a:t>
            </a:r>
            <a:r>
              <a:rPr lang="en-US" sz="2800" b="1" dirty="0">
                <a:solidFill>
                  <a:srgbClr val="0000FF"/>
                </a:solidFill>
                <a:latin typeface="Calibri" panose="020F0502020204030204" pitchFamily="34" charset="0"/>
              </a:rPr>
              <a:t>Christ lives in me</a:t>
            </a:r>
            <a:r>
              <a:rPr lang="en-US" sz="2800" dirty="0">
                <a:latin typeface="Calibri" panose="020F0502020204030204" pitchFamily="34" charset="0"/>
              </a:rPr>
              <a:t>; and the </a:t>
            </a:r>
            <a:r>
              <a:rPr lang="en-US" sz="2800" i="1" dirty="0">
                <a:latin typeface="Calibri" panose="020F0502020204030204" pitchFamily="34" charset="0"/>
              </a:rPr>
              <a:t>life</a:t>
            </a:r>
            <a:r>
              <a:rPr lang="en-US" sz="2800" dirty="0">
                <a:latin typeface="Calibri" panose="020F0502020204030204" pitchFamily="34" charset="0"/>
              </a:rPr>
              <a:t> which I now live in the flesh I live by faith in the Son of God, who loved me and gave Himself up for me. (NASB95) </a:t>
            </a:r>
          </a:p>
        </p:txBody>
      </p:sp>
      <p:sp>
        <p:nvSpPr>
          <p:cNvPr id="4" name="Rectangle 2"/>
          <p:cNvSpPr txBox="1">
            <a:spLocks noChangeArrowheads="1"/>
          </p:cNvSpPr>
          <p:nvPr/>
        </p:nvSpPr>
        <p:spPr bwMode="auto">
          <a:xfrm>
            <a:off x="457200" y="14478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b="1" dirty="0">
                <a:solidFill>
                  <a:srgbClr val="C00000"/>
                </a:solidFill>
                <a:latin typeface="Calibri" panose="020F0502020204030204" pitchFamily="34" charset="0"/>
                <a:cs typeface="Arial" panose="020B0604020202020204" pitchFamily="34" charset="0"/>
              </a:rPr>
              <a:t>YES!</a:t>
            </a:r>
            <a:r>
              <a:rPr lang="en-US" b="1" dirty="0">
                <a:solidFill>
                  <a:srgbClr val="0000FF"/>
                </a:solidFill>
                <a:latin typeface="Calibri" panose="020F0502020204030204" pitchFamily="34" charset="0"/>
                <a:cs typeface="Arial" panose="020B0604020202020204" pitchFamily="34" charset="0"/>
              </a:rPr>
              <a:t> </a:t>
            </a:r>
            <a:r>
              <a:rPr lang="en-US" altLang="en-US" b="1" dirty="0">
                <a:latin typeface="Calibri" panose="020F0502020204030204" pitchFamily="34" charset="0"/>
              </a:rPr>
              <a:t>IT’S A MATTER OF LIFE &amp; DEATH!</a:t>
            </a:r>
          </a:p>
        </p:txBody>
      </p:sp>
      <p:sp>
        <p:nvSpPr>
          <p:cNvPr id="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8" name="Title 5"/>
          <p:cNvSpPr>
            <a:spLocks noGrp="1"/>
          </p:cNvSpPr>
          <p:nvPr>
            <p:ph type="title"/>
          </p:nvPr>
        </p:nvSpPr>
        <p:spPr>
          <a:xfrm>
            <a:off x="457200" y="685800"/>
            <a:ext cx="8229600" cy="731838"/>
          </a:xfrm>
        </p:spPr>
        <p:txBody>
          <a:bodyPr/>
          <a:lstStyle/>
          <a:p>
            <a:r>
              <a:rPr lang="en-US" sz="3200" b="1" dirty="0">
                <a:solidFill>
                  <a:srgbClr val="0000FF"/>
                </a:solidFill>
                <a:latin typeface="Calibri" panose="020F0502020204030204" pitchFamily="34" charset="0"/>
                <a:cs typeface="Arial" panose="020B0604020202020204" pitchFamily="34" charset="0"/>
              </a:rPr>
              <a:t>B. Does This Really Matter? </a:t>
            </a:r>
            <a:endParaRPr lang="en-US" sz="3200" dirty="0">
              <a:latin typeface="Calibri" panose="020F0502020204030204" pitchFamily="34" charset="0"/>
            </a:endParaRPr>
          </a:p>
        </p:txBody>
      </p:sp>
    </p:spTree>
    <p:extLst>
      <p:ext uri="{BB962C8B-B14F-4D97-AF65-F5344CB8AC3E}">
        <p14:creationId xmlns:p14="http://schemas.microsoft.com/office/powerpoint/2010/main" val="352143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4600" y="2255134"/>
            <a:ext cx="6474592" cy="4450466"/>
          </a:xfrm>
          <a:prstGeom prst="rect">
            <a:avLst/>
          </a:prstGeom>
        </p:spPr>
      </p:pic>
      <p:pic>
        <p:nvPicPr>
          <p:cNvPr id="11" name="Picture 10"/>
          <p:cNvPicPr>
            <a:picLocks noChangeAspect="1"/>
          </p:cNvPicPr>
          <p:nvPr/>
        </p:nvPicPr>
        <p:blipFill>
          <a:blip r:embed="rId4" cstate="email">
            <a:duotone>
              <a:prstClr val="black"/>
              <a:srgbClr val="000066">
                <a:tint val="45000"/>
                <a:satMod val="400000"/>
              </a:srgbClr>
            </a:duotone>
            <a:extLst>
              <a:ext uri="{28A0092B-C50C-407E-A947-70E740481C1C}">
                <a14:useLocalDpi xmlns:a14="http://schemas.microsoft.com/office/drawing/2010/main"/>
              </a:ext>
            </a:extLst>
          </a:blip>
          <a:stretch>
            <a:fillRect/>
          </a:stretch>
        </p:blipFill>
        <p:spPr>
          <a:xfrm>
            <a:off x="141803" y="2267001"/>
            <a:ext cx="2296597" cy="2304999"/>
          </a:xfrm>
          <a:prstGeom prst="rect">
            <a:avLst/>
          </a:prstGeom>
        </p:spPr>
      </p:pic>
      <p:sp>
        <p:nvSpPr>
          <p:cNvPr id="7"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10" name="Rectangle 9"/>
          <p:cNvSpPr/>
          <p:nvPr/>
        </p:nvSpPr>
        <p:spPr>
          <a:xfrm>
            <a:off x="2590800" y="2330585"/>
            <a:ext cx="6248400" cy="3689215"/>
          </a:xfrm>
          <a:prstGeom prst="rect">
            <a:avLst/>
          </a:prstGeom>
        </p:spPr>
        <p:txBody>
          <a:bodyPr wrap="square">
            <a:spAutoFit/>
          </a:bodyPr>
          <a:lstStyle/>
          <a:p>
            <a:pPr marL="0" marR="0" algn="ctr">
              <a:lnSpc>
                <a:spcPct val="115000"/>
              </a:lnSpc>
              <a:spcBef>
                <a:spcPts val="0"/>
              </a:spcBef>
              <a:spcAft>
                <a:spcPts val="1000"/>
              </a:spcAft>
            </a:pPr>
            <a:r>
              <a:rPr lang="en-US" sz="2800" b="1" dirty="0">
                <a:latin typeface="Calibri" panose="020F0502020204030204" pitchFamily="34" charset="0"/>
              </a:rPr>
              <a:t>Romans 7:4</a:t>
            </a:r>
          </a:p>
          <a:p>
            <a:pPr marL="0" marR="0" algn="just">
              <a:lnSpc>
                <a:spcPct val="115000"/>
              </a:lnSpc>
              <a:spcBef>
                <a:spcPts val="0"/>
              </a:spcBef>
              <a:spcAft>
                <a:spcPts val="1000"/>
              </a:spcAft>
            </a:pPr>
            <a:r>
              <a:rPr lang="en-US" sz="2800" baseline="30000" dirty="0">
                <a:latin typeface="Calibri" panose="020F0502020204030204" pitchFamily="34" charset="0"/>
              </a:rPr>
              <a:t>4</a:t>
            </a:r>
            <a:r>
              <a:rPr lang="en-US" sz="2800" dirty="0">
                <a:latin typeface="Calibri" panose="020F0502020204030204" pitchFamily="34" charset="0"/>
              </a:rPr>
              <a:t> Therefore, my brethren, </a:t>
            </a:r>
            <a:r>
              <a:rPr lang="en-US" sz="2800" b="1" dirty="0">
                <a:solidFill>
                  <a:srgbClr val="0000FF"/>
                </a:solidFill>
                <a:latin typeface="Calibri" panose="020F0502020204030204" pitchFamily="34" charset="0"/>
              </a:rPr>
              <a:t>you also were made to die to the Law through the body of Christ</a:t>
            </a:r>
            <a:r>
              <a:rPr lang="en-US" sz="2800" dirty="0">
                <a:latin typeface="Calibri" panose="020F0502020204030204" pitchFamily="34" charset="0"/>
              </a:rPr>
              <a:t>, so that you might be joined to another, to Him who was raised from the dead, in order that we might bear fruit for God. (NASB95)</a:t>
            </a:r>
            <a:endParaRPr lang="en-US" sz="2800" dirty="0">
              <a:effectLst/>
              <a:latin typeface="Calibri" panose="020F0502020204030204" pitchFamily="34" charset="0"/>
            </a:endParaRPr>
          </a:p>
        </p:txBody>
      </p:sp>
      <p:sp>
        <p:nvSpPr>
          <p:cNvPr id="14" name="Rectangle 2"/>
          <p:cNvSpPr txBox="1">
            <a:spLocks noChangeArrowheads="1"/>
          </p:cNvSpPr>
          <p:nvPr/>
        </p:nvSpPr>
        <p:spPr bwMode="auto">
          <a:xfrm>
            <a:off x="457200" y="14478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b="1" dirty="0">
                <a:solidFill>
                  <a:srgbClr val="C00000"/>
                </a:solidFill>
                <a:latin typeface="Calibri" panose="020F0502020204030204" pitchFamily="34" charset="0"/>
                <a:cs typeface="Arial" panose="020B0604020202020204" pitchFamily="34" charset="0"/>
              </a:rPr>
              <a:t>YES!</a:t>
            </a:r>
            <a:r>
              <a:rPr lang="en-US" b="1" dirty="0">
                <a:solidFill>
                  <a:srgbClr val="0000FF"/>
                </a:solidFill>
                <a:latin typeface="Calibri" panose="020F0502020204030204" pitchFamily="34" charset="0"/>
                <a:cs typeface="Arial" panose="020B0604020202020204" pitchFamily="34" charset="0"/>
              </a:rPr>
              <a:t> </a:t>
            </a:r>
            <a:r>
              <a:rPr lang="en-US" altLang="en-US" b="1" dirty="0">
                <a:latin typeface="Calibri" panose="020F0502020204030204" pitchFamily="34" charset="0"/>
              </a:rPr>
              <a:t>IT’S A MATTER OF LIFE &amp; DEATH!</a:t>
            </a:r>
          </a:p>
        </p:txBody>
      </p:sp>
      <p:sp>
        <p:nvSpPr>
          <p:cNvPr id="15" name="Title 5"/>
          <p:cNvSpPr>
            <a:spLocks noGrp="1"/>
          </p:cNvSpPr>
          <p:nvPr>
            <p:ph type="title"/>
          </p:nvPr>
        </p:nvSpPr>
        <p:spPr>
          <a:xfrm>
            <a:off x="457200" y="685800"/>
            <a:ext cx="8229600" cy="731838"/>
          </a:xfrm>
        </p:spPr>
        <p:txBody>
          <a:bodyPr/>
          <a:lstStyle/>
          <a:p>
            <a:r>
              <a:rPr lang="en-US" sz="3200" b="1" dirty="0">
                <a:solidFill>
                  <a:srgbClr val="0000FF"/>
                </a:solidFill>
                <a:latin typeface="Calibri" panose="020F0502020204030204" pitchFamily="34" charset="0"/>
                <a:cs typeface="Arial" panose="020B0604020202020204" pitchFamily="34" charset="0"/>
              </a:rPr>
              <a:t>B. Does This Really Matter? </a:t>
            </a:r>
            <a:endParaRPr lang="en-US" sz="3200" dirty="0">
              <a:latin typeface="Calibri" panose="020F0502020204030204" pitchFamily="34" charset="0"/>
            </a:endParaRPr>
          </a:p>
        </p:txBody>
      </p:sp>
    </p:spTree>
    <p:extLst>
      <p:ext uri="{BB962C8B-B14F-4D97-AF65-F5344CB8AC3E}">
        <p14:creationId xmlns:p14="http://schemas.microsoft.com/office/powerpoint/2010/main" val="184854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286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200" b="1" kern="0" dirty="0">
                <a:solidFill>
                  <a:schemeClr val="tx1"/>
                </a:solidFill>
                <a:latin typeface="Calibri" panose="020F0502020204030204" pitchFamily="34" charset="0"/>
              </a:rPr>
              <a:t>Outline</a:t>
            </a:r>
            <a:endParaRPr lang="en-US" sz="3200" kern="0" dirty="0">
              <a:solidFill>
                <a:schemeClr val="tx1"/>
              </a:solidFill>
              <a:latin typeface="Calibri" panose="020F0502020204030204" pitchFamily="34" charset="0"/>
            </a:endParaRPr>
          </a:p>
        </p:txBody>
      </p:sp>
      <p:sp>
        <p:nvSpPr>
          <p:cNvPr id="3" name="Rectangle 3"/>
          <p:cNvSpPr txBox="1">
            <a:spLocks noChangeArrowheads="1"/>
          </p:cNvSpPr>
          <p:nvPr/>
        </p:nvSpPr>
        <p:spPr>
          <a:xfrm>
            <a:off x="1295400" y="1143000"/>
            <a:ext cx="6553200" cy="52879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indent="-461963" eaLnBrk="1" hangingPunct="1">
              <a:spcBef>
                <a:spcPts val="0"/>
              </a:spcBef>
              <a:spcAft>
                <a:spcPts val="2400"/>
              </a:spcAft>
              <a:buFont typeface="+mj-lt"/>
              <a:buAutoNum type="romanUcPeriod"/>
              <a:tabLst>
                <a:tab pos="1939925" algn="l"/>
              </a:tabLst>
            </a:pPr>
            <a:r>
              <a:rPr lang="en-US" altLang="en-US" sz="2800" b="1" dirty="0">
                <a:latin typeface="Calibri" panose="020F0502020204030204" pitchFamily="34" charset="0"/>
              </a:rPr>
              <a:t>Our Purpose, Aim, and Objective</a:t>
            </a:r>
          </a:p>
          <a:p>
            <a:pPr marL="461963" indent="-461963" eaLnBrk="1" hangingPunct="1">
              <a:spcBef>
                <a:spcPts val="0"/>
              </a:spcBef>
              <a:spcAft>
                <a:spcPts val="2400"/>
              </a:spcAft>
              <a:buFont typeface="+mj-lt"/>
              <a:buAutoNum type="romanUcPeriod"/>
              <a:tabLst>
                <a:tab pos="1939925" algn="l"/>
              </a:tabLst>
            </a:pPr>
            <a:r>
              <a:rPr lang="en-US" sz="2800" b="1" dirty="0">
                <a:solidFill>
                  <a:srgbClr val="0000FF"/>
                </a:solidFill>
                <a:latin typeface="Calibri" panose="020F0502020204030204" pitchFamily="34" charset="0"/>
              </a:rPr>
              <a:t>Points of Contrast and Comparison</a:t>
            </a:r>
            <a:endParaRPr lang="en-US" altLang="en-US" sz="2800" b="1" dirty="0">
              <a:solidFill>
                <a:srgbClr val="0000FF"/>
              </a:solidFill>
              <a:latin typeface="Calibri" panose="020F0502020204030204" pitchFamily="34" charset="0"/>
            </a:endParaRPr>
          </a:p>
          <a:p>
            <a:pPr marL="461963" lvl="1" indent="-461963" eaLnBrk="1" hangingPunct="1">
              <a:spcBef>
                <a:spcPts val="0"/>
              </a:spcBef>
              <a:spcAft>
                <a:spcPts val="2400"/>
              </a:spcAft>
              <a:buFont typeface="+mj-lt"/>
              <a:buAutoNum type="romanUcPeriod" startAt="3"/>
              <a:tabLst>
                <a:tab pos="1939925" algn="l"/>
              </a:tabLst>
            </a:pPr>
            <a:r>
              <a:rPr lang="en-US" altLang="en-US" b="1" dirty="0">
                <a:latin typeface="Calibri" panose="020F0502020204030204" pitchFamily="34" charset="0"/>
              </a:rPr>
              <a:t>Critical Insights into Christ’s 1st Coming</a:t>
            </a:r>
          </a:p>
          <a:p>
            <a:pPr marL="461963" lvl="1" indent="-461963" eaLnBrk="1" hangingPunct="1">
              <a:spcBef>
                <a:spcPts val="0"/>
              </a:spcBef>
              <a:spcAft>
                <a:spcPts val="2400"/>
              </a:spcAft>
              <a:buFont typeface="+mj-lt"/>
              <a:buAutoNum type="romanUcPeriod" startAt="3"/>
              <a:tabLst>
                <a:tab pos="1939925" algn="l"/>
              </a:tabLst>
            </a:pPr>
            <a:r>
              <a:rPr lang="en-US" b="1" dirty="0">
                <a:latin typeface="Calibri" panose="020F0502020204030204" pitchFamily="34" charset="0"/>
              </a:rPr>
              <a:t>Misunderstanding The Law &amp; Christ’s Earthly Ministry</a:t>
            </a:r>
          </a:p>
          <a:p>
            <a:pPr marL="461963" lvl="1" indent="-461963" eaLnBrk="1" hangingPunct="1">
              <a:spcBef>
                <a:spcPts val="0"/>
              </a:spcBef>
              <a:spcAft>
                <a:spcPts val="2400"/>
              </a:spcAft>
              <a:buFont typeface="+mj-lt"/>
              <a:buAutoNum type="romanUcPeriod" startAt="3"/>
              <a:tabLst>
                <a:tab pos="1939925" algn="l"/>
              </a:tabLst>
            </a:pPr>
            <a:r>
              <a:rPr lang="en-US" b="1" dirty="0">
                <a:latin typeface="Calibri" panose="020F0502020204030204" pitchFamily="34" charset="0"/>
              </a:rPr>
              <a:t>A Proper Response to the Grace Gift</a:t>
            </a:r>
          </a:p>
          <a:p>
            <a:pPr marL="461963" lvl="1" indent="-461963" eaLnBrk="1" hangingPunct="1">
              <a:spcBef>
                <a:spcPts val="0"/>
              </a:spcBef>
              <a:spcAft>
                <a:spcPts val="2400"/>
              </a:spcAft>
              <a:buFont typeface="+mj-lt"/>
              <a:buAutoNum type="romanUcPeriod" startAt="3"/>
              <a:tabLst>
                <a:tab pos="1939925" algn="l"/>
              </a:tabLst>
            </a:pPr>
            <a:r>
              <a:rPr lang="en-US" altLang="en-US" b="1" dirty="0">
                <a:latin typeface="Calibri" panose="020F0502020204030204" pitchFamily="34" charset="0"/>
              </a:rPr>
              <a:t>Conclusion</a:t>
            </a:r>
          </a:p>
        </p:txBody>
      </p:sp>
    </p:spTree>
    <p:extLst>
      <p:ext uri="{BB962C8B-B14F-4D97-AF65-F5344CB8AC3E}">
        <p14:creationId xmlns:p14="http://schemas.microsoft.com/office/powerpoint/2010/main" val="325061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7" descr="Sinai_mount sina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13716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descr="calvar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18904" y="3200400"/>
            <a:ext cx="4544096"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0484" name="TextBox 2"/>
          <p:cNvSpPr txBox="1">
            <a:spLocks noChangeArrowheads="1"/>
          </p:cNvSpPr>
          <p:nvPr/>
        </p:nvSpPr>
        <p:spPr bwMode="auto">
          <a:xfrm>
            <a:off x="1752600" y="1524000"/>
            <a:ext cx="190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US" altLang="en-US" b="1" u="sng" dirty="0">
                <a:solidFill>
                  <a:srgbClr val="FFFFFF"/>
                </a:solidFill>
                <a:latin typeface="Calibri" panose="020F0502020204030204" pitchFamily="34" charset="0"/>
              </a:rPr>
              <a:t>Mt. Sinai</a:t>
            </a:r>
          </a:p>
        </p:txBody>
      </p:sp>
      <p:sp>
        <p:nvSpPr>
          <p:cNvPr id="20485" name="TextBox 6"/>
          <p:cNvSpPr txBox="1">
            <a:spLocks noChangeArrowheads="1"/>
          </p:cNvSpPr>
          <p:nvPr/>
        </p:nvSpPr>
        <p:spPr bwMode="auto">
          <a:xfrm>
            <a:off x="5410200" y="5715000"/>
            <a:ext cx="243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US" altLang="en-US" b="1" u="sng" dirty="0">
                <a:solidFill>
                  <a:srgbClr val="FFFFFF"/>
                </a:solidFill>
                <a:latin typeface="Calibri" panose="020F0502020204030204" pitchFamily="34" charset="0"/>
              </a:rPr>
              <a:t>Mt. Calvary</a:t>
            </a:r>
          </a:p>
        </p:txBody>
      </p:sp>
      <p:sp>
        <p:nvSpPr>
          <p:cNvPr id="20487"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3" name="Title 2"/>
          <p:cNvSpPr>
            <a:spLocks noGrp="1"/>
          </p:cNvSpPr>
          <p:nvPr>
            <p:ph type="title" idx="4294967295"/>
          </p:nvPr>
        </p:nvSpPr>
        <p:spPr>
          <a:xfrm>
            <a:off x="457200" y="688932"/>
            <a:ext cx="8229600" cy="581068"/>
          </a:xfrm>
        </p:spPr>
        <p:txBody>
          <a:bodyPr/>
          <a:lstStyle/>
          <a:p>
            <a:r>
              <a:rPr lang="en-US" sz="3200" b="1" kern="1200" dirty="0">
                <a:solidFill>
                  <a:srgbClr val="0000FF"/>
                </a:solidFill>
                <a:latin typeface="Calibri" panose="020F0502020204030204" pitchFamily="34" charset="0"/>
                <a:cs typeface="Arial" panose="020B0604020202020204" pitchFamily="34" charset="0"/>
              </a:rPr>
              <a:t>II. Points of Contrast and Comparison</a:t>
            </a:r>
            <a:endParaRPr lang="en-US" sz="3200" dirty="0">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09600"/>
          </a:xfrm>
        </p:spPr>
        <p:txBody>
          <a:bodyPr/>
          <a:lstStyle/>
          <a:p>
            <a:r>
              <a:rPr lang="en-US" sz="3200" b="1" kern="1200" dirty="0">
                <a:solidFill>
                  <a:srgbClr val="0000FF"/>
                </a:solidFill>
                <a:latin typeface="Calibri" panose="020F0502020204030204" pitchFamily="34" charset="0"/>
                <a:cs typeface="Arial" panose="020B0604020202020204" pitchFamily="34" charset="0"/>
              </a:rPr>
              <a:t>II. Points of Contrast and Comparison</a:t>
            </a:r>
            <a:endParaRPr lang="en-US" sz="3200" dirty="0">
              <a:latin typeface="Calibri" panose="020F0502020204030204" pitchFamily="34" charset="0"/>
            </a:endParaRPr>
          </a:p>
        </p:txBody>
      </p:sp>
      <p:graphicFrame>
        <p:nvGraphicFramePr>
          <p:cNvPr id="4" name="Table Placeholder 3"/>
          <p:cNvGraphicFramePr>
            <a:graphicFrameLocks noGrp="1"/>
          </p:cNvGraphicFramePr>
          <p:nvPr>
            <p:ph type="tbl" idx="1"/>
            <p:extLst>
              <p:ext uri="{D42A27DB-BD31-4B8C-83A1-F6EECF244321}">
                <p14:modId xmlns:p14="http://schemas.microsoft.com/office/powerpoint/2010/main" val="1916419725"/>
              </p:ext>
            </p:extLst>
          </p:nvPr>
        </p:nvGraphicFramePr>
        <p:xfrm>
          <a:off x="152400" y="1143000"/>
          <a:ext cx="8839200" cy="5658724"/>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45720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650" b="1" i="0" u="none" strike="noStrike" cap="none" normalizeH="0" baseline="0" dirty="0">
                          <a:ln>
                            <a:noFill/>
                          </a:ln>
                          <a:solidFill>
                            <a:schemeClr val="tx1"/>
                          </a:solidFill>
                          <a:effectLst/>
                          <a:latin typeface="Calibri" panose="020F0502020204030204" pitchFamily="34" charset="0"/>
                          <a:cs typeface="Arial" charset="0"/>
                        </a:rPr>
                        <a:t>Steward</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50" b="1" i="0" u="none" strike="noStrike" cap="none" normalizeH="0" baseline="0" dirty="0">
                          <a:ln>
                            <a:noFill/>
                          </a:ln>
                          <a:solidFill>
                            <a:srgbClr val="C00000"/>
                          </a:solidFill>
                          <a:effectLst/>
                          <a:latin typeface="Calibri" panose="020F0502020204030204" pitchFamily="34" charset="0"/>
                          <a:cs typeface="Arial" charset="0"/>
                        </a:rPr>
                        <a:t>MOSES</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50" b="1" i="0" u="none" strike="noStrike" cap="none" normalizeH="0" baseline="0" dirty="0">
                          <a:ln>
                            <a:noFill/>
                          </a:ln>
                          <a:solidFill>
                            <a:srgbClr val="0000FF"/>
                          </a:solidFill>
                          <a:effectLst/>
                          <a:latin typeface="Calibri" panose="020F0502020204030204" pitchFamily="34" charset="0"/>
                          <a:cs typeface="Arial" charset="0"/>
                        </a:rPr>
                        <a:t>CHRIST</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45720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650" b="1" i="0" u="none" strike="noStrike" kern="1200" cap="none" normalizeH="0" baseline="0" dirty="0">
                          <a:ln>
                            <a:noFill/>
                          </a:ln>
                          <a:solidFill>
                            <a:schemeClr val="tx1"/>
                          </a:solidFill>
                          <a:effectLst/>
                          <a:latin typeface="Calibri" panose="020F0502020204030204" pitchFamily="34" charset="0"/>
                          <a:ea typeface="+mn-ea"/>
                          <a:cs typeface="Arial" charset="0"/>
                        </a:rPr>
                        <a:t>Governing Principle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50" b="0" i="0" u="none" strike="noStrike" cap="none" normalizeH="0" baseline="0" dirty="0">
                          <a:ln>
                            <a:noFill/>
                          </a:ln>
                          <a:solidFill>
                            <a:srgbClr val="C00000"/>
                          </a:solidFill>
                          <a:effectLst/>
                          <a:latin typeface="Calibri" panose="020F0502020204030204" pitchFamily="34" charset="0"/>
                          <a:cs typeface="Arial" charset="0"/>
                        </a:rPr>
                        <a:t>Law</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50" b="0" i="0" u="none" strike="noStrike" cap="none" normalizeH="0" baseline="0" dirty="0">
                          <a:ln>
                            <a:noFill/>
                          </a:ln>
                          <a:solidFill>
                            <a:srgbClr val="0000FF"/>
                          </a:solidFill>
                          <a:effectLst/>
                          <a:latin typeface="Calibri" panose="020F0502020204030204" pitchFamily="34" charset="0"/>
                          <a:cs typeface="Arial" charset="0"/>
                        </a:rPr>
                        <a:t>Grace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45720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650" b="1" i="0" u="none" strike="noStrike" kern="1200" cap="none" normalizeH="0" baseline="0" dirty="0">
                          <a:ln>
                            <a:noFill/>
                          </a:ln>
                          <a:solidFill>
                            <a:schemeClr val="tx1"/>
                          </a:solidFill>
                          <a:effectLst/>
                          <a:latin typeface="Calibri" panose="020F0502020204030204" pitchFamily="34" charset="0"/>
                          <a:ea typeface="+mn-ea"/>
                          <a:cs typeface="Arial" charset="0"/>
                        </a:rPr>
                        <a:t>Who’s Works are you depending on?</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50" b="0" i="0" u="none" strike="noStrike" cap="none" normalizeH="0" baseline="0" dirty="0">
                          <a:ln>
                            <a:noFill/>
                          </a:ln>
                          <a:solidFill>
                            <a:srgbClr val="C00000"/>
                          </a:solidFill>
                          <a:effectLst/>
                          <a:latin typeface="Calibri" panose="020F0502020204030204" pitchFamily="34" charset="0"/>
                          <a:cs typeface="Arial" charset="0"/>
                        </a:rPr>
                        <a:t>Self</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50" b="0" i="0" u="none" strike="noStrike" cap="none" normalizeH="0" baseline="0" dirty="0">
                          <a:ln>
                            <a:noFill/>
                          </a:ln>
                          <a:solidFill>
                            <a:srgbClr val="0000FF"/>
                          </a:solidFill>
                          <a:effectLst/>
                          <a:latin typeface="Calibri" panose="020F0502020204030204" pitchFamily="34" charset="0"/>
                          <a:cs typeface="Arial" charset="0"/>
                        </a:rPr>
                        <a:t>Christ</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2"/>
                  </a:ext>
                </a:extLst>
              </a:tr>
              <a:tr h="45720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650" b="1" i="0" u="none" strike="noStrike" kern="1200" cap="none" normalizeH="0" baseline="0" dirty="0">
                          <a:ln>
                            <a:noFill/>
                          </a:ln>
                          <a:solidFill>
                            <a:schemeClr val="tx1"/>
                          </a:solidFill>
                          <a:effectLst/>
                          <a:latin typeface="Calibri" panose="020F0502020204030204" pitchFamily="34" charset="0"/>
                          <a:ea typeface="+mn-ea"/>
                          <a:cs typeface="Arial" charset="0"/>
                        </a:rPr>
                        <a:t>People Group</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50" b="1" i="0" u="none" strike="noStrike" cap="none" normalizeH="0" baseline="0" dirty="0">
                          <a:ln>
                            <a:noFill/>
                          </a:ln>
                          <a:solidFill>
                            <a:srgbClr val="C00000"/>
                          </a:solidFill>
                          <a:effectLst/>
                          <a:latin typeface="Calibri" panose="020F0502020204030204" pitchFamily="34" charset="0"/>
                          <a:cs typeface="Arial" charset="0"/>
                        </a:rPr>
                        <a:t>ISRAEL</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50" b="1" i="0" u="none" strike="noStrike" cap="none" normalizeH="0" baseline="0" dirty="0">
                          <a:ln>
                            <a:noFill/>
                          </a:ln>
                          <a:solidFill>
                            <a:srgbClr val="0000FF"/>
                          </a:solidFill>
                          <a:effectLst/>
                          <a:latin typeface="Calibri" panose="020F0502020204030204" pitchFamily="34" charset="0"/>
                          <a:cs typeface="Arial" charset="0"/>
                        </a:rPr>
                        <a:t>CHURCH</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3"/>
                  </a:ext>
                </a:extLst>
              </a:tr>
              <a:tr h="45720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650" b="1" i="0" u="none" strike="noStrike" kern="1200" cap="none" normalizeH="0" baseline="0" dirty="0">
                          <a:ln>
                            <a:noFill/>
                          </a:ln>
                          <a:solidFill>
                            <a:schemeClr val="tx1"/>
                          </a:solidFill>
                          <a:effectLst/>
                          <a:latin typeface="Calibri" panose="020F0502020204030204" pitchFamily="34" charset="0"/>
                          <a:ea typeface="+mn-ea"/>
                          <a:cs typeface="Arial" charset="0"/>
                        </a:rPr>
                        <a:t>Baptism</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50" b="0" i="0" u="none" strike="noStrike" cap="none" normalizeH="0" baseline="0" dirty="0">
                          <a:ln>
                            <a:noFill/>
                          </a:ln>
                          <a:solidFill>
                            <a:srgbClr val="C00000"/>
                          </a:solidFill>
                          <a:effectLst/>
                          <a:latin typeface="Calibri" panose="020F0502020204030204" pitchFamily="34" charset="0"/>
                          <a:cs typeface="Arial" charset="0"/>
                        </a:rPr>
                        <a:t>Into Moses</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50" b="0" i="0" u="none" strike="noStrike" cap="none" normalizeH="0" baseline="0" dirty="0">
                          <a:ln>
                            <a:noFill/>
                          </a:ln>
                          <a:solidFill>
                            <a:srgbClr val="0000FF"/>
                          </a:solidFill>
                          <a:effectLst/>
                          <a:latin typeface="Calibri" panose="020F0502020204030204" pitchFamily="34" charset="0"/>
                          <a:cs typeface="Arial" charset="0"/>
                        </a:rPr>
                        <a:t>Into Christ</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4"/>
                  </a:ext>
                </a:extLst>
              </a:tr>
              <a:tr h="45720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650" b="1" i="0" u="none" strike="noStrike" kern="1200" cap="none" normalizeH="0" baseline="0" dirty="0">
                          <a:ln>
                            <a:noFill/>
                          </a:ln>
                          <a:solidFill>
                            <a:schemeClr val="tx1"/>
                          </a:solidFill>
                          <a:effectLst/>
                          <a:latin typeface="Calibri" panose="020F0502020204030204" pitchFamily="34" charset="0"/>
                          <a:ea typeface="+mn-ea"/>
                          <a:cs typeface="Arial" charset="0"/>
                        </a:rPr>
                        <a:t>Ministry Characteristic</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50" b="0" i="0" u="none" strike="noStrike" cap="none" normalizeH="0" baseline="0" dirty="0">
                          <a:ln>
                            <a:noFill/>
                          </a:ln>
                          <a:solidFill>
                            <a:srgbClr val="C00000"/>
                          </a:solidFill>
                          <a:effectLst/>
                          <a:latin typeface="Calibri" panose="020F0502020204030204" pitchFamily="34" charset="0"/>
                          <a:cs typeface="Arial" charset="0"/>
                        </a:rPr>
                        <a:t>Death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50" b="0" i="0" u="none" strike="noStrike" cap="none" normalizeH="0" baseline="0" dirty="0">
                          <a:ln>
                            <a:noFill/>
                          </a:ln>
                          <a:solidFill>
                            <a:srgbClr val="C00000"/>
                          </a:solidFill>
                          <a:effectLst/>
                          <a:latin typeface="Calibri" panose="020F0502020204030204" pitchFamily="34" charset="0"/>
                          <a:cs typeface="Arial" charset="0"/>
                        </a:rPr>
                        <a:t>Condemnation</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50" b="0" i="0" u="none" strike="noStrike" cap="none" normalizeH="0" baseline="0" dirty="0">
                          <a:ln>
                            <a:noFill/>
                          </a:ln>
                          <a:solidFill>
                            <a:srgbClr val="0000FF"/>
                          </a:solidFill>
                          <a:effectLst/>
                          <a:latin typeface="Calibri" panose="020F0502020204030204" pitchFamily="34" charset="0"/>
                          <a:cs typeface="Arial" charset="0"/>
                        </a:rPr>
                        <a:t>Spirit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50" b="0" i="0" u="none" strike="noStrike" cap="none" normalizeH="0" baseline="0" dirty="0">
                          <a:ln>
                            <a:noFill/>
                          </a:ln>
                          <a:solidFill>
                            <a:srgbClr val="0000FF"/>
                          </a:solidFill>
                          <a:effectLst/>
                          <a:latin typeface="Calibri" panose="020F0502020204030204" pitchFamily="34" charset="0"/>
                          <a:cs typeface="Arial" charset="0"/>
                        </a:rPr>
                        <a:t>Righteousness</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5"/>
                  </a:ext>
                </a:extLst>
              </a:tr>
              <a:tr h="45720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650" b="1" i="0" u="none" strike="noStrike" kern="1200" cap="none" normalizeH="0" baseline="0" dirty="0">
                          <a:ln>
                            <a:noFill/>
                          </a:ln>
                          <a:solidFill>
                            <a:schemeClr val="tx1"/>
                          </a:solidFill>
                          <a:effectLst/>
                          <a:latin typeface="Calibri" panose="020F0502020204030204" pitchFamily="34" charset="0"/>
                          <a:ea typeface="+mn-ea"/>
                          <a:cs typeface="Arial" charset="0"/>
                        </a:rPr>
                        <a:t>Nature of Blessings</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50" b="0" i="0" u="none" strike="noStrike" cap="none" normalizeH="0" baseline="0" dirty="0">
                          <a:ln>
                            <a:noFill/>
                          </a:ln>
                          <a:solidFill>
                            <a:srgbClr val="C00000"/>
                          </a:solidFill>
                          <a:effectLst/>
                          <a:latin typeface="Calibri" panose="020F0502020204030204" pitchFamily="34" charset="0"/>
                          <a:cs typeface="Arial" charset="0"/>
                        </a:rPr>
                        <a:t>Conditional (If) / Earthly</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50" b="0" i="0" u="none" strike="noStrike" cap="none" normalizeH="0" baseline="0" dirty="0">
                          <a:ln>
                            <a:noFill/>
                          </a:ln>
                          <a:solidFill>
                            <a:srgbClr val="0000FF"/>
                          </a:solidFill>
                          <a:effectLst/>
                          <a:latin typeface="Calibri" panose="020F0502020204030204" pitchFamily="34" charset="0"/>
                          <a:cs typeface="Arial" charset="0"/>
                        </a:rPr>
                        <a:t>Unconditional               / Heavenly</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6"/>
                  </a:ext>
                </a:extLst>
              </a:tr>
              <a:tr h="45720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650" b="1" i="0" u="none" strike="noStrike" kern="1200" cap="none" normalizeH="0" baseline="0" dirty="0">
                          <a:ln>
                            <a:noFill/>
                          </a:ln>
                          <a:solidFill>
                            <a:schemeClr val="tx1"/>
                          </a:solidFill>
                          <a:effectLst/>
                          <a:latin typeface="Calibri" panose="020F0502020204030204" pitchFamily="34" charset="0"/>
                          <a:ea typeface="+mn-ea"/>
                          <a:cs typeface="Arial" charset="0"/>
                        </a:rPr>
                        <a:t>Earthly Difficulties</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50" b="0" i="0" u="none" strike="noStrike" cap="none" normalizeH="0" baseline="0" dirty="0">
                          <a:ln>
                            <a:noFill/>
                          </a:ln>
                          <a:solidFill>
                            <a:srgbClr val="C00000"/>
                          </a:solidFill>
                          <a:effectLst/>
                          <a:latin typeface="Calibri" panose="020F0502020204030204" pitchFamily="34" charset="0"/>
                          <a:cs typeface="Arial" charset="0"/>
                        </a:rPr>
                        <a:t>Curses for disobedience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50" b="0" i="0" u="none" strike="noStrike" cap="none" normalizeH="0" baseline="0" dirty="0">
                          <a:ln>
                            <a:noFill/>
                          </a:ln>
                          <a:solidFill>
                            <a:srgbClr val="0000FF"/>
                          </a:solidFill>
                          <a:effectLst/>
                          <a:latin typeface="Calibri" panose="020F0502020204030204" pitchFamily="34" charset="0"/>
                          <a:cs typeface="Arial" charset="0"/>
                        </a:rPr>
                        <a:t>Growth or discipline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7"/>
                  </a:ext>
                </a:extLst>
              </a:tr>
            </a:tbl>
          </a:graphicData>
        </a:graphic>
      </p:graphicFrame>
      <p:sp>
        <p:nvSpPr>
          <p:cNvPr id="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Tree>
    <p:extLst>
      <p:ext uri="{BB962C8B-B14F-4D97-AF65-F5344CB8AC3E}">
        <p14:creationId xmlns:p14="http://schemas.microsoft.com/office/powerpoint/2010/main" val="64695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sz="half" idx="1"/>
          </p:nvPr>
        </p:nvSpPr>
        <p:spPr>
          <a:xfrm>
            <a:off x="152400" y="1600200"/>
            <a:ext cx="5411788" cy="1828800"/>
          </a:xfrm>
        </p:spPr>
        <p:txBody>
          <a:bodyPr/>
          <a:lstStyle/>
          <a:p>
            <a:pPr marL="0" indent="0" eaLnBrk="1" hangingPunct="1">
              <a:lnSpc>
                <a:spcPct val="90000"/>
              </a:lnSpc>
              <a:buFontTx/>
              <a:buNone/>
            </a:pPr>
            <a:r>
              <a:rPr lang="en-US" altLang="en-US" dirty="0">
                <a:latin typeface="Calibri" panose="020F0502020204030204" pitchFamily="34" charset="0"/>
              </a:rPr>
              <a:t>A significant point of contrast between Law and Grace is in </a:t>
            </a:r>
            <a:r>
              <a:rPr lang="en-US" altLang="en-US" b="1" dirty="0">
                <a:solidFill>
                  <a:srgbClr val="C00000"/>
                </a:solidFill>
                <a:latin typeface="Calibri" panose="020F0502020204030204" pitchFamily="34" charset="0"/>
              </a:rPr>
              <a:t>our access to </a:t>
            </a:r>
            <a:r>
              <a:rPr lang="en-US" altLang="en-US" dirty="0">
                <a:solidFill>
                  <a:srgbClr val="0000FF"/>
                </a:solidFill>
                <a:latin typeface="Calibri" panose="020F0502020204030204" pitchFamily="34" charset="0"/>
              </a:rPr>
              <a:t>and </a:t>
            </a:r>
            <a:r>
              <a:rPr lang="en-US" altLang="en-US" b="1" dirty="0">
                <a:solidFill>
                  <a:srgbClr val="C00000"/>
                </a:solidFill>
                <a:latin typeface="Calibri" panose="020F0502020204030204" pitchFamily="34" charset="0"/>
              </a:rPr>
              <a:t>our intimacy with </a:t>
            </a:r>
            <a:r>
              <a:rPr lang="en-US" altLang="en-US" dirty="0">
                <a:solidFill>
                  <a:srgbClr val="0000FF"/>
                </a:solidFill>
                <a:latin typeface="Calibri" panose="020F0502020204030204" pitchFamily="34" charset="0"/>
              </a:rPr>
              <a:t>God:</a:t>
            </a:r>
          </a:p>
        </p:txBody>
      </p:sp>
      <p:pic>
        <p:nvPicPr>
          <p:cNvPr id="22531" name="Picture 8" descr="Sinai_mount sina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3581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9" descr="Christ with boy - no edgi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64188" y="1752600"/>
            <a:ext cx="3275012"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2534"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2" name="Title 1"/>
          <p:cNvSpPr>
            <a:spLocks noGrp="1"/>
          </p:cNvSpPr>
          <p:nvPr>
            <p:ph type="title"/>
          </p:nvPr>
        </p:nvSpPr>
        <p:spPr>
          <a:xfrm>
            <a:off x="457200" y="685800"/>
            <a:ext cx="8229600" cy="609600"/>
          </a:xfrm>
        </p:spPr>
        <p:txBody>
          <a:bodyPr/>
          <a:lstStyle/>
          <a:p>
            <a:r>
              <a:rPr lang="en-US" sz="3200" b="1" dirty="0">
                <a:solidFill>
                  <a:srgbClr val="0000FF"/>
                </a:solidFill>
                <a:latin typeface="Calibri" panose="020F0502020204030204" pitchFamily="34" charset="0"/>
              </a:rPr>
              <a:t>A. Distance and</a:t>
            </a:r>
            <a:r>
              <a:rPr lang="en-US" sz="3200" b="1" baseline="0" dirty="0">
                <a:solidFill>
                  <a:srgbClr val="0000FF"/>
                </a:solidFill>
                <a:latin typeface="Calibri" panose="020F0502020204030204" pitchFamily="34" charset="0"/>
              </a:rPr>
              <a:t> Intimacy</a:t>
            </a:r>
            <a:endParaRPr lang="en-US" sz="3200" b="1" dirty="0">
              <a:solidFill>
                <a:srgbClr val="0000FF"/>
              </a:solidFill>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259" y="2381533"/>
            <a:ext cx="6688541" cy="4381871"/>
          </a:xfrm>
          <a:prstGeom prst="rect">
            <a:avLst/>
          </a:prstGeom>
          <a:ln w="38100">
            <a:solidFill>
              <a:schemeClr val="bg1"/>
            </a:solidFill>
          </a:ln>
        </p:spPr>
      </p:pic>
      <p:sp>
        <p:nvSpPr>
          <p:cNvPr id="23554" name="Rectangle 4"/>
          <p:cNvSpPr>
            <a:spLocks noGrp="1" noChangeArrowheads="1"/>
          </p:cNvSpPr>
          <p:nvPr>
            <p:ph type="body" sz="half" idx="2"/>
          </p:nvPr>
        </p:nvSpPr>
        <p:spPr>
          <a:xfrm>
            <a:off x="152401" y="1428750"/>
            <a:ext cx="8915400" cy="1543050"/>
          </a:xfrm>
        </p:spPr>
        <p:txBody>
          <a:bodyPr/>
          <a:lstStyle/>
          <a:p>
            <a:pPr eaLnBrk="1" hangingPunct="1">
              <a:lnSpc>
                <a:spcPct val="90000"/>
              </a:lnSpc>
            </a:pPr>
            <a:r>
              <a:rPr lang="en-US" altLang="en-US" dirty="0">
                <a:latin typeface="Calibri" panose="020F0502020204030204" pitchFamily="34" charset="0"/>
              </a:rPr>
              <a:t>Under the Law of Moses, </a:t>
            </a:r>
            <a:r>
              <a:rPr lang="en-US" altLang="en-US" dirty="0">
                <a:solidFill>
                  <a:srgbClr val="0000FF"/>
                </a:solidFill>
                <a:latin typeface="Calibri" panose="020F0502020204030204" pitchFamily="34" charset="0"/>
              </a:rPr>
              <a:t>distance from God was a </a:t>
            </a:r>
            <a:r>
              <a:rPr lang="en-US" altLang="en-US" b="1" u="sng" dirty="0">
                <a:solidFill>
                  <a:srgbClr val="0000FF"/>
                </a:solidFill>
                <a:latin typeface="Calibri" panose="020F0502020204030204" pitchFamily="34" charset="0"/>
              </a:rPr>
              <a:t>LEGAL REQUIREMENT</a:t>
            </a:r>
            <a:r>
              <a:rPr lang="en-US" altLang="en-US" dirty="0">
                <a:latin typeface="Calibri" panose="020F0502020204030204" pitchFamily="34" charset="0"/>
              </a:rPr>
              <a:t>.  </a:t>
            </a:r>
          </a:p>
        </p:txBody>
      </p:sp>
      <p:pic>
        <p:nvPicPr>
          <p:cNvPr id="20484" name="Picture 9" descr="burning_bush with Mos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34199" y="2362200"/>
            <a:ext cx="2040149" cy="259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3558"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2" name="Rectangle 1"/>
          <p:cNvSpPr/>
          <p:nvPr/>
        </p:nvSpPr>
        <p:spPr>
          <a:xfrm>
            <a:off x="76200" y="2362200"/>
            <a:ext cx="6629400" cy="3539430"/>
          </a:xfrm>
          <a:prstGeom prst="rect">
            <a:avLst/>
          </a:prstGeom>
          <a:noFill/>
          <a:ln w="38100">
            <a:noFill/>
          </a:ln>
        </p:spPr>
        <p:txBody>
          <a:bodyPr wrap="square">
            <a:spAutoFit/>
          </a:bodyPr>
          <a:lstStyle/>
          <a:p>
            <a:pPr algn="ctr">
              <a:defRPr/>
            </a:pPr>
            <a:r>
              <a:rPr lang="en-US" sz="2800" b="1" dirty="0">
                <a:latin typeface="Calibri" panose="020F0502020204030204" pitchFamily="34" charset="0"/>
              </a:rPr>
              <a:t>Exodus 3:4–5</a:t>
            </a:r>
          </a:p>
          <a:p>
            <a:pPr algn="just">
              <a:defRPr/>
            </a:pPr>
            <a:r>
              <a:rPr lang="en-US" sz="2800" baseline="30000" dirty="0">
                <a:latin typeface="Calibri" panose="020F0502020204030204" pitchFamily="34" charset="0"/>
              </a:rPr>
              <a:t>4</a:t>
            </a:r>
            <a:r>
              <a:rPr lang="en-US" sz="2800" dirty="0">
                <a:latin typeface="Calibri" panose="020F0502020204030204" pitchFamily="34" charset="0"/>
              </a:rPr>
              <a:t> When the </a:t>
            </a:r>
            <a:r>
              <a:rPr lang="en-US" sz="2800" cap="small" dirty="0">
                <a:latin typeface="Calibri" panose="020F0502020204030204" pitchFamily="34" charset="0"/>
              </a:rPr>
              <a:t>Lord</a:t>
            </a:r>
            <a:r>
              <a:rPr lang="en-US" sz="2800" dirty="0">
                <a:latin typeface="Calibri" panose="020F0502020204030204" pitchFamily="34" charset="0"/>
              </a:rPr>
              <a:t> saw that he turned aside to look, God called to him from the midst of the bush and said, “Moses, Moses!” And he said, “Here I am.” </a:t>
            </a:r>
            <a:r>
              <a:rPr lang="en-US" sz="2800" baseline="30000" dirty="0">
                <a:latin typeface="Calibri" panose="020F0502020204030204" pitchFamily="34" charset="0"/>
              </a:rPr>
              <a:t>5</a:t>
            </a:r>
            <a:r>
              <a:rPr lang="en-US" sz="2800" dirty="0">
                <a:latin typeface="Calibri" panose="020F0502020204030204" pitchFamily="34" charset="0"/>
              </a:rPr>
              <a:t> Then He said, “</a:t>
            </a:r>
            <a:r>
              <a:rPr lang="en-US" sz="2800" b="1" dirty="0">
                <a:solidFill>
                  <a:srgbClr val="C00000"/>
                </a:solidFill>
                <a:latin typeface="Calibri" panose="020F0502020204030204" pitchFamily="34" charset="0"/>
              </a:rPr>
              <a:t>Do not come near here</a:t>
            </a:r>
            <a:r>
              <a:rPr lang="en-US" sz="2800" dirty="0">
                <a:latin typeface="Calibri" panose="020F0502020204030204" pitchFamily="34" charset="0"/>
              </a:rPr>
              <a:t>; remove your sandals from your feet, for the place on which you are standing is holy ground.” </a:t>
            </a:r>
          </a:p>
        </p:txBody>
      </p:sp>
      <p:sp>
        <p:nvSpPr>
          <p:cNvPr id="3" name="Title 2"/>
          <p:cNvSpPr>
            <a:spLocks noGrp="1"/>
          </p:cNvSpPr>
          <p:nvPr>
            <p:ph type="title"/>
          </p:nvPr>
        </p:nvSpPr>
        <p:spPr>
          <a:xfrm>
            <a:off x="457200" y="685800"/>
            <a:ext cx="8229600" cy="612861"/>
          </a:xfrm>
        </p:spPr>
        <p:txBody>
          <a:bodyPr/>
          <a:lstStyle/>
          <a:p>
            <a:pPr eaLnBrk="1" hangingPunct="1"/>
            <a:r>
              <a:rPr lang="en-US" sz="3200" b="1" dirty="0">
                <a:solidFill>
                  <a:srgbClr val="0000FF"/>
                </a:solidFill>
                <a:latin typeface="Calibri" panose="020F0502020204030204" pitchFamily="34" charset="0"/>
              </a:rPr>
              <a:t>A. Distance and Intimacy</a:t>
            </a:r>
            <a:endParaRPr lang="en-US" sz="3200" dirty="0">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9800" y="1610436"/>
            <a:ext cx="6781799" cy="4790364"/>
          </a:xfrm>
          <a:prstGeom prst="rect">
            <a:avLst/>
          </a:prstGeom>
          <a:ln w="38100">
            <a:solidFill>
              <a:schemeClr val="bg1"/>
            </a:solidFill>
          </a:ln>
        </p:spPr>
      </p:pic>
      <p:sp>
        <p:nvSpPr>
          <p:cNvPr id="27651" name="Rectangle 2"/>
          <p:cNvSpPr>
            <a:spLocks noGrp="1" noChangeArrowheads="1"/>
          </p:cNvSpPr>
          <p:nvPr>
            <p:ph type="body" idx="1"/>
          </p:nvPr>
        </p:nvSpPr>
        <p:spPr>
          <a:xfrm>
            <a:off x="2209800" y="1600200"/>
            <a:ext cx="6781800" cy="3393516"/>
          </a:xfrm>
          <a:noFill/>
          <a:ln w="38100">
            <a:noFill/>
          </a:ln>
        </p:spPr>
        <p:txBody>
          <a:bodyPr/>
          <a:lstStyle/>
          <a:p>
            <a:pPr marL="0" indent="0" algn="ctr">
              <a:buNone/>
            </a:pPr>
            <a:r>
              <a:rPr lang="en-US" sz="2800" b="1" dirty="0">
                <a:latin typeface="Calibri" panose="020F0502020204030204" pitchFamily="34" charset="0"/>
              </a:rPr>
              <a:t>Exodus 19:12-13</a:t>
            </a:r>
            <a:endParaRPr lang="en-US" altLang="en-US" sz="2800" dirty="0">
              <a:latin typeface="Calibri" panose="020F0502020204030204" pitchFamily="34" charset="0"/>
            </a:endParaRPr>
          </a:p>
          <a:p>
            <a:pPr marL="0" indent="0" algn="just">
              <a:buNone/>
            </a:pPr>
            <a:r>
              <a:rPr lang="en-US" altLang="en-US" sz="2800" baseline="30000" dirty="0">
                <a:latin typeface="Calibri" panose="020F0502020204030204" pitchFamily="34" charset="0"/>
              </a:rPr>
              <a:t>12</a:t>
            </a:r>
            <a:r>
              <a:rPr lang="en-US" altLang="en-US" sz="2800" dirty="0">
                <a:latin typeface="Calibri" panose="020F0502020204030204" pitchFamily="34" charset="0"/>
              </a:rPr>
              <a:t> "You shall set bounds for the people all around, saying, 'Beware that you do not go up on the mountain or touch the border of it; whoever touches the mountain shall surely be </a:t>
            </a:r>
            <a:r>
              <a:rPr lang="en-US" altLang="en-US" sz="2800" b="1" dirty="0">
                <a:solidFill>
                  <a:srgbClr val="C00000"/>
                </a:solidFill>
                <a:latin typeface="Calibri" panose="020F0502020204030204" pitchFamily="34" charset="0"/>
              </a:rPr>
              <a:t>put to death. </a:t>
            </a:r>
            <a:r>
              <a:rPr lang="en-US" altLang="en-US" sz="2800" baseline="30000" dirty="0">
                <a:latin typeface="Calibri" panose="020F0502020204030204" pitchFamily="34" charset="0"/>
              </a:rPr>
              <a:t>13</a:t>
            </a:r>
            <a:r>
              <a:rPr lang="en-US" altLang="en-US" sz="2800" dirty="0">
                <a:latin typeface="Calibri" panose="020F0502020204030204" pitchFamily="34" charset="0"/>
              </a:rPr>
              <a:t> 'No hand shall touch him, but he shall surely be stoned or shot through; whether beast or man, </a:t>
            </a:r>
            <a:r>
              <a:rPr lang="en-US" altLang="en-US" sz="2800" b="1" dirty="0">
                <a:solidFill>
                  <a:srgbClr val="C00000"/>
                </a:solidFill>
                <a:latin typeface="Calibri" panose="020F0502020204030204" pitchFamily="34" charset="0"/>
              </a:rPr>
              <a:t>he shall not live</a:t>
            </a:r>
            <a:r>
              <a:rPr lang="en-US" altLang="en-US" sz="2800" dirty="0">
                <a:latin typeface="Calibri" panose="020F0502020204030204" pitchFamily="34" charset="0"/>
              </a:rPr>
              <a:t>…"</a:t>
            </a:r>
          </a:p>
        </p:txBody>
      </p:sp>
      <p:sp>
        <p:nvSpPr>
          <p:cNvPr id="27653"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1" y="1600200"/>
            <a:ext cx="1916052" cy="2514600"/>
          </a:xfrm>
          <a:prstGeom prst="rect">
            <a:avLst/>
          </a:prstGeom>
        </p:spPr>
      </p:pic>
      <p:sp>
        <p:nvSpPr>
          <p:cNvPr id="8" name="Title 2"/>
          <p:cNvSpPr>
            <a:spLocks noGrp="1"/>
          </p:cNvSpPr>
          <p:nvPr>
            <p:ph type="title"/>
          </p:nvPr>
        </p:nvSpPr>
        <p:spPr>
          <a:xfrm>
            <a:off x="457200" y="685800"/>
            <a:ext cx="8229600" cy="612861"/>
          </a:xfrm>
        </p:spPr>
        <p:txBody>
          <a:bodyPr/>
          <a:lstStyle/>
          <a:p>
            <a:pPr eaLnBrk="1" hangingPunct="1"/>
            <a:r>
              <a:rPr lang="en-US" sz="3200" b="1" dirty="0">
                <a:solidFill>
                  <a:srgbClr val="0000FF"/>
                </a:solidFill>
                <a:latin typeface="Calibri" panose="020F0502020204030204" pitchFamily="34" charset="0"/>
              </a:rPr>
              <a:t>A. Distance and Intimacy</a:t>
            </a:r>
            <a:endParaRPr lang="en-US" sz="3200" dirty="0">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685800"/>
            <a:ext cx="9144000" cy="762000"/>
          </a:xfrm>
        </p:spPr>
        <p:txBody>
          <a:bodyPr/>
          <a:lstStyle/>
          <a:p>
            <a:pPr eaLnBrk="1" hangingPunct="1"/>
            <a:r>
              <a:rPr lang="en-US" altLang="en-US" sz="3600" b="1" dirty="0">
                <a:solidFill>
                  <a:srgbClr val="C00000"/>
                </a:solidFill>
                <a:latin typeface="Calibri" panose="020F0502020204030204" pitchFamily="34" charset="0"/>
              </a:rPr>
              <a:t>I. OUR PURPOSE, AIM, AND OBJECTIVE</a:t>
            </a:r>
          </a:p>
        </p:txBody>
      </p:sp>
      <p:sp>
        <p:nvSpPr>
          <p:cNvPr id="3075" name="Content Placeholder 2"/>
          <p:cNvSpPr>
            <a:spLocks noGrp="1"/>
          </p:cNvSpPr>
          <p:nvPr>
            <p:ph idx="1"/>
          </p:nvPr>
        </p:nvSpPr>
        <p:spPr>
          <a:xfrm>
            <a:off x="3124200" y="1524000"/>
            <a:ext cx="5791200" cy="3048000"/>
          </a:xfrm>
        </p:spPr>
        <p:txBody>
          <a:bodyPr/>
          <a:lstStyle/>
          <a:p>
            <a:pPr marL="0" indent="0" algn="just" eaLnBrk="1" hangingPunct="1">
              <a:spcBef>
                <a:spcPts val="600"/>
              </a:spcBef>
              <a:spcAft>
                <a:spcPts val="600"/>
              </a:spcAft>
              <a:buFontTx/>
              <a:buNone/>
            </a:pPr>
            <a:r>
              <a:rPr lang="en-US" altLang="en-US" b="1" dirty="0">
                <a:latin typeface="Calibri" panose="020F0502020204030204" pitchFamily="34" charset="0"/>
              </a:rPr>
              <a:t>…is to Compare and Contrast </a:t>
            </a:r>
            <a:r>
              <a:rPr lang="en-US" altLang="en-US" b="1" dirty="0">
                <a:solidFill>
                  <a:srgbClr val="0000FF"/>
                </a:solidFill>
                <a:latin typeface="Calibri" panose="020F0502020204030204" pitchFamily="34" charset="0"/>
              </a:rPr>
              <a:t>Law</a:t>
            </a:r>
            <a:r>
              <a:rPr lang="en-US" altLang="en-US" b="1" dirty="0">
                <a:latin typeface="Calibri" panose="020F0502020204030204" pitchFamily="34" charset="0"/>
              </a:rPr>
              <a:t> and </a:t>
            </a:r>
            <a:r>
              <a:rPr lang="en-US" altLang="en-US" b="1" dirty="0">
                <a:solidFill>
                  <a:srgbClr val="C00000"/>
                </a:solidFill>
                <a:latin typeface="Calibri" panose="020F0502020204030204" pitchFamily="34" charset="0"/>
              </a:rPr>
              <a:t>Grace</a:t>
            </a:r>
            <a:r>
              <a:rPr lang="en-US" altLang="en-US" b="1" dirty="0">
                <a:latin typeface="Calibri" panose="020F0502020204030204" pitchFamily="34" charset="0"/>
              </a:rPr>
              <a:t> so as to properly understand these two important themes and </a:t>
            </a:r>
            <a:r>
              <a:rPr lang="en-US" altLang="en-US" b="1" i="1" dirty="0">
                <a:solidFill>
                  <a:srgbClr val="008000"/>
                </a:solidFill>
                <a:latin typeface="Calibri" panose="020F0502020204030204" pitchFamily="34" charset="0"/>
              </a:rPr>
              <a:t>how they are related to the life of the New Testament Believer</a:t>
            </a:r>
            <a:r>
              <a:rPr lang="en-US" altLang="en-US" b="1" dirty="0">
                <a:latin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598" y="1676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077"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1" y="1961322"/>
            <a:ext cx="5919610" cy="4210878"/>
          </a:xfrm>
          <a:prstGeom prst="rect">
            <a:avLst/>
          </a:prstGeom>
        </p:spPr>
      </p:pic>
      <p:sp>
        <p:nvSpPr>
          <p:cNvPr id="26627" name="Text Box 10"/>
          <p:cNvSpPr txBox="1">
            <a:spLocks noChangeArrowheads="1"/>
          </p:cNvSpPr>
          <p:nvPr/>
        </p:nvSpPr>
        <p:spPr bwMode="auto">
          <a:xfrm>
            <a:off x="3200400" y="1961322"/>
            <a:ext cx="5626805" cy="3236784"/>
          </a:xfrm>
          <a:prstGeom prst="rect">
            <a:avLst/>
          </a:prstGeom>
          <a:noFill/>
          <a:ln w="38100">
            <a:noFill/>
            <a:miter lim="800000"/>
            <a:headEnd/>
            <a:tailEnd/>
          </a:ln>
          <a:effectLs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marL="0" marR="0" algn="ctr">
              <a:spcBef>
                <a:spcPts val="0"/>
              </a:spcBef>
              <a:spcAft>
                <a:spcPts val="1000"/>
              </a:spcAft>
              <a:buNone/>
            </a:pPr>
            <a:r>
              <a:rPr lang="en-US" sz="2800" b="1" dirty="0">
                <a:latin typeface="Calibri" panose="020F0502020204030204" pitchFamily="34" charset="0"/>
              </a:rPr>
              <a:t>Isaiah 6:5</a:t>
            </a:r>
          </a:p>
          <a:p>
            <a:pPr marL="0" marR="0" algn="just">
              <a:spcBef>
                <a:spcPts val="0"/>
              </a:spcBef>
              <a:spcAft>
                <a:spcPts val="1000"/>
              </a:spcAft>
              <a:buNone/>
            </a:pPr>
            <a:r>
              <a:rPr lang="en-US" sz="2800" baseline="30000" dirty="0">
                <a:latin typeface="Calibri" panose="020F0502020204030204" pitchFamily="34" charset="0"/>
              </a:rPr>
              <a:t>5</a:t>
            </a:r>
            <a:r>
              <a:rPr lang="en-US" sz="2800" dirty="0">
                <a:latin typeface="Calibri" panose="020F0502020204030204" pitchFamily="34" charset="0"/>
              </a:rPr>
              <a:t> </a:t>
            </a:r>
            <a:r>
              <a:rPr lang="en-US" sz="2800" b="1" dirty="0">
                <a:solidFill>
                  <a:srgbClr val="C00000"/>
                </a:solidFill>
                <a:latin typeface="Calibri" panose="020F0502020204030204" pitchFamily="34" charset="0"/>
              </a:rPr>
              <a:t>Then I said, “Woe is me, for I am ruined! Because I am a man of unclean lips, And I live among a people of unclean lips; </a:t>
            </a:r>
            <a:r>
              <a:rPr lang="en-US" sz="2800" dirty="0">
                <a:latin typeface="Calibri" panose="020F0502020204030204" pitchFamily="34" charset="0"/>
              </a:rPr>
              <a:t>For my eyes have seen the King, the </a:t>
            </a:r>
            <a:r>
              <a:rPr lang="en-US" sz="2800" cap="small" dirty="0">
                <a:latin typeface="Calibri" panose="020F0502020204030204" pitchFamily="34" charset="0"/>
              </a:rPr>
              <a:t>Lord</a:t>
            </a:r>
            <a:r>
              <a:rPr lang="en-US" sz="2800" dirty="0">
                <a:latin typeface="Calibri" panose="020F0502020204030204" pitchFamily="34" charset="0"/>
              </a:rPr>
              <a:t> of hosts.” (NASB95) </a:t>
            </a:r>
            <a:endParaRPr lang="en-US" sz="2800" dirty="0">
              <a:effectLst/>
              <a:latin typeface="Calibri" panose="020F0502020204030204" pitchFamily="34" charset="0"/>
            </a:endParaRPr>
          </a:p>
        </p:txBody>
      </p:sp>
      <p:pic>
        <p:nvPicPr>
          <p:cNvPr id="3" name="Picture 2"/>
          <p:cNvPicPr>
            <a:picLocks noChangeAspect="1"/>
          </p:cNvPicPr>
          <p:nvPr/>
        </p:nvPicPr>
        <p:blipFill>
          <a:blip r:embed="rId4"/>
          <a:stretch>
            <a:fillRect/>
          </a:stretch>
        </p:blipFill>
        <p:spPr>
          <a:xfrm>
            <a:off x="126869" y="1981200"/>
            <a:ext cx="2746735" cy="2057400"/>
          </a:xfrm>
          <a:prstGeom prst="rect">
            <a:avLst/>
          </a:prstGeom>
          <a:ln w="28575">
            <a:solidFill>
              <a:schemeClr val="bg1"/>
            </a:solidFill>
          </a:ln>
        </p:spPr>
      </p:pic>
      <p:sp>
        <p:nvSpPr>
          <p:cNvPr id="8"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9" name="Title 2"/>
          <p:cNvSpPr>
            <a:spLocks noGrp="1"/>
          </p:cNvSpPr>
          <p:nvPr>
            <p:ph type="title"/>
          </p:nvPr>
        </p:nvSpPr>
        <p:spPr>
          <a:xfrm>
            <a:off x="457200" y="685800"/>
            <a:ext cx="8229600" cy="612861"/>
          </a:xfrm>
        </p:spPr>
        <p:txBody>
          <a:bodyPr/>
          <a:lstStyle/>
          <a:p>
            <a:pPr eaLnBrk="1" hangingPunct="1"/>
            <a:r>
              <a:rPr lang="en-US" sz="3200" b="1" dirty="0">
                <a:solidFill>
                  <a:srgbClr val="0000FF"/>
                </a:solidFill>
                <a:latin typeface="Calibri" panose="020F0502020204030204" pitchFamily="34" charset="0"/>
              </a:rPr>
              <a:t>A. Distance and Intimacy</a:t>
            </a:r>
            <a:endParaRPr lang="en-US" sz="3200" dirty="0">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2" name="Title 1"/>
          <p:cNvSpPr>
            <a:spLocks noGrp="1"/>
          </p:cNvSpPr>
          <p:nvPr>
            <p:ph type="title" idx="4294967295"/>
          </p:nvPr>
        </p:nvSpPr>
        <p:spPr>
          <a:xfrm>
            <a:off x="457200" y="609600"/>
            <a:ext cx="8229600" cy="457200"/>
          </a:xfrm>
        </p:spPr>
        <p:txBody>
          <a:bodyPr/>
          <a:lstStyle/>
          <a:p>
            <a:r>
              <a:rPr lang="en-US" sz="3200" b="1" dirty="0">
                <a:solidFill>
                  <a:srgbClr val="0000FF"/>
                </a:solidFill>
                <a:latin typeface="Calibri" panose="020F0502020204030204" pitchFamily="34" charset="0"/>
              </a:rPr>
              <a:t>A. Distance and Intimacy</a:t>
            </a:r>
            <a:endParaRPr lang="en-US" dirty="0">
              <a:latin typeface="Calibri" panose="020F0502020204030204"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295400"/>
            <a:ext cx="5438648" cy="40386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91200" y="3505200"/>
            <a:ext cx="3193517" cy="3200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9" descr="Christ with boy - no edg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0200" y="1600200"/>
            <a:ext cx="3505200" cy="4800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6629"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8" name="Title 2"/>
          <p:cNvSpPr txBox="1">
            <a:spLocks/>
          </p:cNvSpPr>
          <p:nvPr/>
        </p:nvSpPr>
        <p:spPr bwMode="auto">
          <a:xfrm>
            <a:off x="457200" y="685800"/>
            <a:ext cx="8229600" cy="612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r>
              <a:rPr lang="en-US" sz="3200" b="1" dirty="0">
                <a:solidFill>
                  <a:srgbClr val="0000FF"/>
                </a:solidFill>
                <a:latin typeface="Calibri" panose="020F0502020204030204" pitchFamily="34" charset="0"/>
                <a:cs typeface="Arial" panose="020B0604020202020204" pitchFamily="34" charset="0"/>
              </a:rPr>
              <a:t>B. Access</a:t>
            </a:r>
            <a:endParaRPr lang="en-US" sz="3200" kern="0" dirty="0">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228600" y="1573696"/>
            <a:ext cx="4916246" cy="3684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222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1275" y="1914163"/>
            <a:ext cx="5407925" cy="4181838"/>
          </a:xfrm>
          <a:prstGeom prst="rect">
            <a:avLst/>
          </a:prstGeom>
          <a:ln w="38100">
            <a:solidFill>
              <a:schemeClr val="bg1"/>
            </a:solidFill>
          </a:ln>
        </p:spPr>
      </p:pic>
      <p:sp>
        <p:nvSpPr>
          <p:cNvPr id="2" name="Title 1"/>
          <p:cNvSpPr>
            <a:spLocks noGrp="1"/>
          </p:cNvSpPr>
          <p:nvPr>
            <p:ph type="title"/>
          </p:nvPr>
        </p:nvSpPr>
        <p:spPr>
          <a:xfrm>
            <a:off x="457200" y="792162"/>
            <a:ext cx="8229600" cy="808038"/>
          </a:xfrm>
        </p:spPr>
        <p:txBody>
          <a:bodyPr/>
          <a:lstStyle/>
          <a:p>
            <a:r>
              <a:rPr lang="en-US" sz="3200" b="1" kern="1200" dirty="0">
                <a:solidFill>
                  <a:srgbClr val="0000FF"/>
                </a:solidFill>
                <a:latin typeface="Calibri" panose="020F0502020204030204" pitchFamily="34" charset="0"/>
                <a:cs typeface="Arial" panose="020B0604020202020204" pitchFamily="34" charset="0"/>
              </a:rPr>
              <a:t>B. Access</a:t>
            </a:r>
          </a:p>
        </p:txBody>
      </p:sp>
      <p:sp>
        <p:nvSpPr>
          <p:cNvPr id="3" name="Content Placeholder 2"/>
          <p:cNvSpPr>
            <a:spLocks noGrp="1"/>
          </p:cNvSpPr>
          <p:nvPr>
            <p:ph idx="1"/>
          </p:nvPr>
        </p:nvSpPr>
        <p:spPr>
          <a:xfrm>
            <a:off x="3429000" y="1899378"/>
            <a:ext cx="5410200" cy="1529622"/>
          </a:xfrm>
          <a:noFill/>
          <a:ln w="38100">
            <a:noFill/>
          </a:ln>
        </p:spPr>
        <p:txBody>
          <a:bodyPr/>
          <a:lstStyle/>
          <a:p>
            <a:pPr marL="0" indent="0" algn="ctr">
              <a:buNone/>
            </a:pPr>
            <a:r>
              <a:rPr lang="en-US" sz="2800" b="1" kern="1200" dirty="0">
                <a:latin typeface="Calibri" panose="020F0502020204030204" pitchFamily="34" charset="0"/>
                <a:cs typeface="Arial" panose="020B0604020202020204" pitchFamily="34" charset="0"/>
              </a:rPr>
              <a:t>Ephesians 2:18 &amp; 3:11-12</a:t>
            </a:r>
            <a:endParaRPr lang="en-US" altLang="en-US" sz="2800" dirty="0">
              <a:latin typeface="Calibri" panose="020F0502020204030204" pitchFamily="34" charset="0"/>
            </a:endParaRPr>
          </a:p>
          <a:p>
            <a:pPr marL="0" indent="0" algn="just">
              <a:buNone/>
            </a:pPr>
            <a:r>
              <a:rPr lang="en-US" altLang="en-US" sz="2800" baseline="30000" dirty="0">
                <a:latin typeface="Calibri" panose="020F0502020204030204" pitchFamily="34" charset="0"/>
              </a:rPr>
              <a:t>2:18</a:t>
            </a:r>
            <a:r>
              <a:rPr lang="en-US" altLang="en-US" sz="2800" dirty="0">
                <a:latin typeface="Calibri" panose="020F0502020204030204" pitchFamily="34" charset="0"/>
              </a:rPr>
              <a:t> …for through Him [Christ] </a:t>
            </a:r>
            <a:r>
              <a:rPr lang="en-US" altLang="en-US" sz="2800" b="1" kern="1200" dirty="0">
                <a:solidFill>
                  <a:srgbClr val="0000FF"/>
                </a:solidFill>
                <a:latin typeface="Calibri" panose="020F0502020204030204" pitchFamily="34" charset="0"/>
                <a:cs typeface="Arial" charset="0"/>
              </a:rPr>
              <a:t>we both have our access</a:t>
            </a:r>
            <a:r>
              <a:rPr lang="en-US" altLang="en-US" sz="2800" b="1" dirty="0">
                <a:latin typeface="Calibri" panose="020F0502020204030204" pitchFamily="34" charset="0"/>
              </a:rPr>
              <a:t> </a:t>
            </a:r>
            <a:r>
              <a:rPr lang="en-US" altLang="en-US" sz="2800" dirty="0">
                <a:latin typeface="Calibri" panose="020F0502020204030204" pitchFamily="34" charset="0"/>
              </a:rPr>
              <a:t>in one Spirit to the Father…</a:t>
            </a:r>
            <a:r>
              <a:rPr lang="en-US" altLang="en-US" sz="2800" baseline="30000" dirty="0">
                <a:latin typeface="Calibri" panose="020F0502020204030204" pitchFamily="34" charset="0"/>
              </a:rPr>
              <a:t>3:11</a:t>
            </a:r>
            <a:r>
              <a:rPr lang="en-US" altLang="en-US" sz="2800" dirty="0">
                <a:latin typeface="Calibri" panose="020F0502020204030204" pitchFamily="34" charset="0"/>
              </a:rPr>
              <a:t>…Christ Jesus our Lord, </a:t>
            </a:r>
            <a:r>
              <a:rPr lang="en-US" altLang="en-US" sz="2800" baseline="30000" dirty="0">
                <a:latin typeface="Calibri" panose="020F0502020204030204" pitchFamily="34" charset="0"/>
              </a:rPr>
              <a:t>12</a:t>
            </a:r>
            <a:r>
              <a:rPr lang="en-US" altLang="en-US" sz="2800" dirty="0">
                <a:latin typeface="Calibri" panose="020F0502020204030204" pitchFamily="34" charset="0"/>
              </a:rPr>
              <a:t> in whom </a:t>
            </a:r>
            <a:r>
              <a:rPr lang="en-US" altLang="en-US" sz="2800" b="1" dirty="0">
                <a:solidFill>
                  <a:srgbClr val="0000FF"/>
                </a:solidFill>
                <a:latin typeface="Calibri" panose="020F0502020204030204" pitchFamily="34" charset="0"/>
                <a:cs typeface="Arial" charset="0"/>
              </a:rPr>
              <a:t>we have </a:t>
            </a:r>
            <a:r>
              <a:rPr lang="en-US" altLang="en-US" sz="2800" b="1" u="sng" dirty="0">
                <a:solidFill>
                  <a:srgbClr val="0000FF"/>
                </a:solidFill>
                <a:latin typeface="Calibri" panose="020F0502020204030204" pitchFamily="34" charset="0"/>
                <a:cs typeface="Arial" charset="0"/>
              </a:rPr>
              <a:t>boldness</a:t>
            </a:r>
            <a:r>
              <a:rPr lang="en-US" altLang="en-US" sz="2800" b="1" dirty="0">
                <a:solidFill>
                  <a:srgbClr val="0000FF"/>
                </a:solidFill>
                <a:latin typeface="Calibri" panose="020F0502020204030204" pitchFamily="34" charset="0"/>
                <a:cs typeface="Arial" charset="0"/>
              </a:rPr>
              <a:t> and </a:t>
            </a:r>
            <a:r>
              <a:rPr lang="en-US" altLang="en-US" sz="2800" b="1" u="sng" dirty="0">
                <a:solidFill>
                  <a:srgbClr val="0000FF"/>
                </a:solidFill>
                <a:latin typeface="Calibri" panose="020F0502020204030204" pitchFamily="34" charset="0"/>
                <a:cs typeface="Arial" charset="0"/>
              </a:rPr>
              <a:t>confident</a:t>
            </a:r>
            <a:r>
              <a:rPr lang="en-US" altLang="en-US" sz="2800" b="1" dirty="0">
                <a:solidFill>
                  <a:srgbClr val="0000FF"/>
                </a:solidFill>
                <a:latin typeface="Calibri" panose="020F0502020204030204" pitchFamily="34" charset="0"/>
                <a:cs typeface="Arial" charset="0"/>
              </a:rPr>
              <a:t> access </a:t>
            </a:r>
            <a:r>
              <a:rPr lang="en-US" altLang="en-US" sz="2800" dirty="0">
                <a:latin typeface="Calibri" panose="020F0502020204030204" pitchFamily="34" charset="0"/>
              </a:rPr>
              <a:t>through faith in Him. (NASB)</a:t>
            </a:r>
          </a:p>
        </p:txBody>
      </p:sp>
      <p:sp>
        <p:nvSpPr>
          <p:cNvPr id="4"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pic>
        <p:nvPicPr>
          <p:cNvPr id="9" name="Picture 8"/>
          <p:cNvPicPr>
            <a:picLocks noChangeAspect="1"/>
          </p:cNvPicPr>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tretch>
            <a:fillRect/>
          </a:stretch>
        </p:blipFill>
        <p:spPr>
          <a:xfrm>
            <a:off x="176184" y="1859279"/>
            <a:ext cx="2948016" cy="4236721"/>
          </a:xfrm>
          <a:prstGeom prst="rect">
            <a:avLst/>
          </a:prstGeom>
        </p:spPr>
      </p:pic>
    </p:spTree>
    <p:extLst>
      <p:ext uri="{BB962C8B-B14F-4D97-AF65-F5344CB8AC3E}">
        <p14:creationId xmlns:p14="http://schemas.microsoft.com/office/powerpoint/2010/main" val="143270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460" y="1600200"/>
            <a:ext cx="6205668" cy="5105400"/>
          </a:xfrm>
          <a:prstGeom prst="rect">
            <a:avLst/>
          </a:prstGeom>
          <a:noFill/>
          <a:ln w="38100">
            <a:noFill/>
          </a:ln>
        </p:spPr>
      </p:pic>
      <p:sp>
        <p:nvSpPr>
          <p:cNvPr id="2" name="Title 1"/>
          <p:cNvSpPr>
            <a:spLocks noGrp="1"/>
          </p:cNvSpPr>
          <p:nvPr>
            <p:ph type="title"/>
          </p:nvPr>
        </p:nvSpPr>
        <p:spPr>
          <a:xfrm>
            <a:off x="457200" y="792162"/>
            <a:ext cx="8229600" cy="808038"/>
          </a:xfrm>
        </p:spPr>
        <p:txBody>
          <a:bodyPr/>
          <a:lstStyle/>
          <a:p>
            <a:r>
              <a:rPr lang="en-US" sz="3200" b="1" kern="1200" dirty="0">
                <a:solidFill>
                  <a:srgbClr val="0000FF"/>
                </a:solidFill>
                <a:latin typeface="Calibri" panose="020F0502020204030204" pitchFamily="34" charset="0"/>
                <a:cs typeface="Arial" panose="020B0604020202020204" pitchFamily="34" charset="0"/>
              </a:rPr>
              <a:t>B. Access</a:t>
            </a:r>
          </a:p>
        </p:txBody>
      </p:sp>
      <p:sp>
        <p:nvSpPr>
          <p:cNvPr id="3" name="Content Placeholder 2"/>
          <p:cNvSpPr>
            <a:spLocks noGrp="1"/>
          </p:cNvSpPr>
          <p:nvPr>
            <p:ph idx="1"/>
          </p:nvPr>
        </p:nvSpPr>
        <p:spPr>
          <a:xfrm>
            <a:off x="152399" y="1600200"/>
            <a:ext cx="6222729" cy="4038600"/>
          </a:xfrm>
          <a:noFill/>
          <a:ln w="38100">
            <a:noFill/>
          </a:ln>
        </p:spPr>
        <p:txBody>
          <a:bodyPr/>
          <a:lstStyle/>
          <a:p>
            <a:pPr marL="0" indent="0" algn="ctr">
              <a:buNone/>
            </a:pPr>
            <a:r>
              <a:rPr lang="en-US" sz="2800" b="1" dirty="0">
                <a:latin typeface="Calibri" panose="020F0502020204030204" pitchFamily="34" charset="0"/>
              </a:rPr>
              <a:t>Hebrews 4:15–16</a:t>
            </a:r>
          </a:p>
          <a:p>
            <a:pPr marL="0" indent="0" algn="just">
              <a:buNone/>
            </a:pPr>
            <a:r>
              <a:rPr lang="en-US" sz="2800" baseline="30000" dirty="0">
                <a:latin typeface="Calibri" panose="020F0502020204030204" pitchFamily="34" charset="0"/>
              </a:rPr>
              <a:t>15</a:t>
            </a:r>
            <a:r>
              <a:rPr lang="en-US" sz="2800" dirty="0">
                <a:latin typeface="Calibri" panose="020F0502020204030204" pitchFamily="34" charset="0"/>
              </a:rPr>
              <a:t> For we do not have a high priest who cannot sympathize with our weaknesses, but One who has been tempted in all things as </a:t>
            </a:r>
            <a:r>
              <a:rPr lang="en-US" sz="2800" i="1" dirty="0">
                <a:latin typeface="Calibri" panose="020F0502020204030204" pitchFamily="34" charset="0"/>
              </a:rPr>
              <a:t>we are, yet </a:t>
            </a:r>
            <a:r>
              <a:rPr lang="en-US" sz="2800" dirty="0">
                <a:latin typeface="Calibri" panose="020F0502020204030204" pitchFamily="34" charset="0"/>
              </a:rPr>
              <a:t>without sin.</a:t>
            </a:r>
            <a:r>
              <a:rPr lang="en-US" sz="2800" baseline="30000" dirty="0">
                <a:latin typeface="Calibri" panose="020F0502020204030204" pitchFamily="34" charset="0"/>
              </a:rPr>
              <a:t>16</a:t>
            </a:r>
            <a:r>
              <a:rPr lang="en-US" sz="2800" dirty="0">
                <a:latin typeface="Calibri" panose="020F0502020204030204" pitchFamily="34" charset="0"/>
              </a:rPr>
              <a:t> </a:t>
            </a:r>
            <a:r>
              <a:rPr lang="en-US" sz="2800" b="1" dirty="0">
                <a:solidFill>
                  <a:srgbClr val="0000FF"/>
                </a:solidFill>
                <a:latin typeface="Calibri" panose="020F0502020204030204" pitchFamily="34" charset="0"/>
              </a:rPr>
              <a:t>Let us therefore </a:t>
            </a:r>
            <a:r>
              <a:rPr lang="en-US" sz="2800" b="1" u="sng" dirty="0">
                <a:solidFill>
                  <a:srgbClr val="0000FF"/>
                </a:solidFill>
                <a:latin typeface="Calibri" panose="020F0502020204030204" pitchFamily="34" charset="0"/>
              </a:rPr>
              <a:t>draw near</a:t>
            </a:r>
            <a:r>
              <a:rPr lang="en-US" sz="2800" b="1" dirty="0">
                <a:solidFill>
                  <a:srgbClr val="0000FF"/>
                </a:solidFill>
                <a:latin typeface="Calibri" panose="020F0502020204030204" pitchFamily="34" charset="0"/>
              </a:rPr>
              <a:t> with confidence to the throne of grace</a:t>
            </a:r>
            <a:r>
              <a:rPr lang="en-US" sz="2800" dirty="0">
                <a:latin typeface="Calibri" panose="020F0502020204030204" pitchFamily="34" charset="0"/>
              </a:rPr>
              <a:t>, that we may receive mercy and may find grace to help in time of need. (NASB)</a:t>
            </a:r>
          </a:p>
        </p:txBody>
      </p:sp>
      <p:sp>
        <p:nvSpPr>
          <p:cNvPr id="4"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pic>
        <p:nvPicPr>
          <p:cNvPr id="5" name="Picture 4"/>
          <p:cNvPicPr>
            <a:picLocks noChangeAspect="1"/>
          </p:cNvPicPr>
          <p:nvPr/>
        </p:nvPicPr>
        <p:blipFill>
          <a:blip r:embed="rId4"/>
          <a:stretch>
            <a:fillRect/>
          </a:stretch>
        </p:blipFill>
        <p:spPr>
          <a:xfrm>
            <a:off x="6560334" y="2661378"/>
            <a:ext cx="2412216" cy="2977422"/>
          </a:xfrm>
          <a:prstGeom prst="rect">
            <a:avLst/>
          </a:prstGeom>
        </p:spPr>
      </p:pic>
    </p:spTree>
    <p:extLst>
      <p:ext uri="{BB962C8B-B14F-4D97-AF65-F5344CB8AC3E}">
        <p14:creationId xmlns:p14="http://schemas.microsoft.com/office/powerpoint/2010/main" val="367035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sz="half" idx="1"/>
          </p:nvPr>
        </p:nvSpPr>
        <p:spPr>
          <a:xfrm>
            <a:off x="152400" y="1600201"/>
            <a:ext cx="5562600" cy="1371599"/>
          </a:xfrm>
        </p:spPr>
        <p:txBody>
          <a:bodyPr/>
          <a:lstStyle/>
          <a:p>
            <a:pPr marL="0" indent="0" algn="just" eaLnBrk="1" hangingPunct="1">
              <a:lnSpc>
                <a:spcPct val="90000"/>
              </a:lnSpc>
              <a:buFontTx/>
              <a:buNone/>
            </a:pPr>
            <a:r>
              <a:rPr lang="en-US" altLang="en-US" dirty="0">
                <a:latin typeface="Calibri" panose="020F0502020204030204" pitchFamily="34" charset="0"/>
              </a:rPr>
              <a:t>Moses recorded the things that happened to the Israelites </a:t>
            </a:r>
            <a:r>
              <a:rPr lang="en-US" altLang="en-US" b="1" dirty="0">
                <a:solidFill>
                  <a:srgbClr val="0000FF"/>
                </a:solidFill>
                <a:latin typeface="Calibri" panose="020F0502020204030204" pitchFamily="34" charset="0"/>
              </a:rPr>
              <a:t>for our benefit and for our instruction</a:t>
            </a:r>
            <a:r>
              <a:rPr lang="en-US" altLang="en-US" dirty="0">
                <a:latin typeface="Calibri" panose="020F0502020204030204" pitchFamily="34" charset="0"/>
              </a:rPr>
              <a:t>.</a:t>
            </a:r>
          </a:p>
        </p:txBody>
      </p:sp>
      <p:pic>
        <p:nvPicPr>
          <p:cNvPr id="25604" name="Picture 8" descr="moses parting the sea - panoram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2971800"/>
            <a:ext cx="5334000" cy="3176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5605" name="Picture 10" descr="mosesrock"/>
          <p:cNvPicPr>
            <a:picLocks noChangeAspect="1" noChangeArrowheads="1"/>
          </p:cNvPicPr>
          <p:nvPr/>
        </p:nvPicPr>
        <p:blipFill>
          <a:blip r:embed="rId4">
            <a:lum contrast="30000"/>
            <a:extLst>
              <a:ext uri="{28A0092B-C50C-407E-A947-70E740481C1C}">
                <a14:useLocalDpi xmlns:a14="http://schemas.microsoft.com/office/drawing/2010/main"/>
              </a:ext>
            </a:extLst>
          </a:blip>
          <a:srcRect/>
          <a:stretch>
            <a:fillRect/>
          </a:stretch>
        </p:blipFill>
        <p:spPr bwMode="auto">
          <a:xfrm>
            <a:off x="5867400" y="1781175"/>
            <a:ext cx="3048000" cy="4367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9702"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3" name="Title 2"/>
          <p:cNvSpPr>
            <a:spLocks noGrp="1"/>
          </p:cNvSpPr>
          <p:nvPr>
            <p:ph type="title"/>
          </p:nvPr>
        </p:nvSpPr>
        <p:spPr>
          <a:xfrm>
            <a:off x="457200" y="609600"/>
            <a:ext cx="8229600" cy="808038"/>
          </a:xfrm>
        </p:spPr>
        <p:txBody>
          <a:bodyPr/>
          <a:lstStyle/>
          <a:p>
            <a:r>
              <a:rPr lang="en-US" sz="3200" b="1" kern="1200" dirty="0">
                <a:solidFill>
                  <a:srgbClr val="0000FF"/>
                </a:solidFill>
                <a:latin typeface="Calibri" panose="020F0502020204030204" pitchFamily="34" charset="0"/>
                <a:cs typeface="Arial" panose="020B0604020202020204" pitchFamily="34" charset="0"/>
              </a:rPr>
              <a:t>C. The Law Looks Ahead to Grace </a:t>
            </a:r>
            <a:endParaRPr lang="en-US" sz="3200" dirty="0">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0" y="1600201"/>
            <a:ext cx="8763000" cy="5113360"/>
          </a:xfrm>
          <a:prstGeom prst="rect">
            <a:avLst/>
          </a:prstGeom>
          <a:ln w="38100">
            <a:solidFill>
              <a:schemeClr val="bg1"/>
            </a:solidFill>
          </a:ln>
        </p:spPr>
      </p:pic>
      <p:sp>
        <p:nvSpPr>
          <p:cNvPr id="29698" name="Rectangle 3"/>
          <p:cNvSpPr>
            <a:spLocks noGrp="1" noChangeArrowheads="1"/>
          </p:cNvSpPr>
          <p:nvPr>
            <p:ph type="body" sz="half" idx="1"/>
          </p:nvPr>
        </p:nvSpPr>
        <p:spPr>
          <a:xfrm>
            <a:off x="190500" y="1600201"/>
            <a:ext cx="8763000" cy="2057399"/>
          </a:xfrm>
          <a:noFill/>
          <a:ln w="38100">
            <a:noFill/>
          </a:ln>
        </p:spPr>
        <p:txBody>
          <a:bodyPr/>
          <a:lstStyle/>
          <a:p>
            <a:pPr marL="0" indent="0" algn="ctr">
              <a:buNone/>
            </a:pPr>
            <a:r>
              <a:rPr lang="en-US" b="1" dirty="0">
                <a:latin typeface="Calibri" panose="020F0502020204030204" pitchFamily="34" charset="0"/>
              </a:rPr>
              <a:t>Romans 15:4</a:t>
            </a:r>
          </a:p>
          <a:p>
            <a:pPr marL="0" indent="0" algn="just">
              <a:buNone/>
            </a:pPr>
            <a:r>
              <a:rPr lang="en-US" baseline="30000" dirty="0">
                <a:latin typeface="Calibri" panose="020F0502020204030204" pitchFamily="34" charset="0"/>
              </a:rPr>
              <a:t>4</a:t>
            </a:r>
            <a:r>
              <a:rPr lang="en-US" dirty="0">
                <a:latin typeface="Calibri" panose="020F0502020204030204" pitchFamily="34" charset="0"/>
              </a:rPr>
              <a:t> For whatever was written in earlier times was written for </a:t>
            </a:r>
            <a:r>
              <a:rPr lang="en-US" b="1" dirty="0">
                <a:solidFill>
                  <a:srgbClr val="0000FF"/>
                </a:solidFill>
                <a:latin typeface="Calibri" panose="020F0502020204030204" pitchFamily="34" charset="0"/>
              </a:rPr>
              <a:t>our instruction</a:t>
            </a:r>
            <a:r>
              <a:rPr lang="en-US" dirty="0">
                <a:latin typeface="Calibri" panose="020F0502020204030204" pitchFamily="34" charset="0"/>
              </a:rPr>
              <a:t>, that through perseverance and the encouragement of the Scriptures we might have hope. </a:t>
            </a:r>
          </a:p>
        </p:txBody>
      </p:sp>
      <p:sp>
        <p:nvSpPr>
          <p:cNvPr id="29702"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3" name="Title 2"/>
          <p:cNvSpPr>
            <a:spLocks noGrp="1"/>
          </p:cNvSpPr>
          <p:nvPr>
            <p:ph type="title"/>
          </p:nvPr>
        </p:nvSpPr>
        <p:spPr>
          <a:xfrm>
            <a:off x="457200" y="609600"/>
            <a:ext cx="8229600" cy="808038"/>
          </a:xfrm>
        </p:spPr>
        <p:txBody>
          <a:bodyPr/>
          <a:lstStyle/>
          <a:p>
            <a:r>
              <a:rPr lang="en-US" sz="3200" b="1" kern="1200" dirty="0">
                <a:solidFill>
                  <a:srgbClr val="0000FF"/>
                </a:solidFill>
                <a:latin typeface="Calibri" panose="020F0502020204030204" pitchFamily="34" charset="0"/>
                <a:cs typeface="Arial" panose="020B0604020202020204" pitchFamily="34" charset="0"/>
              </a:rPr>
              <a:t>C. The Law Looks Ahead to Grace </a:t>
            </a:r>
            <a:endParaRPr lang="en-US" sz="3200" dirty="0">
              <a:latin typeface="Calibri" panose="020F0502020204030204" pitchFamily="34" charset="0"/>
            </a:endParaRPr>
          </a:p>
        </p:txBody>
      </p:sp>
      <p:sp>
        <p:nvSpPr>
          <p:cNvPr id="2" name="Rectangle 1"/>
          <p:cNvSpPr/>
          <p:nvPr/>
        </p:nvSpPr>
        <p:spPr>
          <a:xfrm>
            <a:off x="190500" y="3581400"/>
            <a:ext cx="8763000" cy="1944122"/>
          </a:xfrm>
          <a:prstGeom prst="rect">
            <a:avLst/>
          </a:prstGeom>
          <a:noFill/>
          <a:ln w="38100">
            <a:noFill/>
          </a:ln>
        </p:spPr>
        <p:txBody>
          <a:bodyPr wrap="square">
            <a:spAutoFit/>
          </a:bodyPr>
          <a:lstStyle/>
          <a:p>
            <a:pPr marL="0" marR="0" algn="ctr">
              <a:spcBef>
                <a:spcPts val="0"/>
              </a:spcBef>
              <a:spcAft>
                <a:spcPts val="1000"/>
              </a:spcAft>
            </a:pPr>
            <a:r>
              <a:rPr lang="en-US" sz="2800" b="1" dirty="0">
                <a:latin typeface="Calibri" panose="020F0502020204030204" pitchFamily="34" charset="0"/>
              </a:rPr>
              <a:t>1 Corinthians 10:11</a:t>
            </a:r>
          </a:p>
          <a:p>
            <a:pPr marL="0" marR="0" algn="just">
              <a:spcBef>
                <a:spcPts val="0"/>
              </a:spcBef>
              <a:spcAft>
                <a:spcPts val="1000"/>
              </a:spcAft>
            </a:pPr>
            <a:r>
              <a:rPr lang="en-US" sz="2800" baseline="30000" dirty="0">
                <a:latin typeface="Calibri" panose="020F0502020204030204" pitchFamily="34" charset="0"/>
              </a:rPr>
              <a:t>11</a:t>
            </a:r>
            <a:r>
              <a:rPr lang="en-US" sz="2800" dirty="0">
                <a:latin typeface="Calibri" panose="020F0502020204030204" pitchFamily="34" charset="0"/>
              </a:rPr>
              <a:t> Now these things happened to them as an example, and they were written for </a:t>
            </a:r>
            <a:r>
              <a:rPr lang="en-US" sz="2800" b="1" dirty="0">
                <a:solidFill>
                  <a:srgbClr val="0000FF"/>
                </a:solidFill>
                <a:latin typeface="Calibri" panose="020F0502020204030204" pitchFamily="34" charset="0"/>
              </a:rPr>
              <a:t>our instruction</a:t>
            </a:r>
            <a:r>
              <a:rPr lang="en-US" sz="2800" dirty="0">
                <a:latin typeface="Calibri" panose="020F0502020204030204" pitchFamily="34" charset="0"/>
              </a:rPr>
              <a:t>, upon whom the ends of the ages have come. </a:t>
            </a:r>
            <a:endParaRPr lang="en-US" sz="2800" dirty="0">
              <a:effectLst/>
              <a:latin typeface="Calibri" panose="020F0502020204030204" pitchFamily="34" charset="0"/>
            </a:endParaRPr>
          </a:p>
        </p:txBody>
      </p:sp>
    </p:spTree>
    <p:extLst>
      <p:ext uri="{BB962C8B-B14F-4D97-AF65-F5344CB8AC3E}">
        <p14:creationId xmlns:p14="http://schemas.microsoft.com/office/powerpoint/2010/main" val="11934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body" sz="half" idx="2"/>
          </p:nvPr>
        </p:nvSpPr>
        <p:spPr>
          <a:xfrm>
            <a:off x="914400" y="1600200"/>
            <a:ext cx="7315200" cy="1752600"/>
          </a:xfrm>
        </p:spPr>
        <p:txBody>
          <a:bodyPr/>
          <a:lstStyle/>
          <a:p>
            <a:pPr marL="0" indent="0" algn="just" eaLnBrk="1" hangingPunct="1">
              <a:lnSpc>
                <a:spcPct val="90000"/>
              </a:lnSpc>
              <a:buFontTx/>
              <a:buNone/>
            </a:pPr>
            <a:r>
              <a:rPr lang="en-US" altLang="en-US" dirty="0">
                <a:latin typeface="Calibri" panose="020F0502020204030204" pitchFamily="34" charset="0"/>
              </a:rPr>
              <a:t>And among those benefits and things written for our  instruction is that </a:t>
            </a:r>
            <a:r>
              <a:rPr lang="en-US" altLang="en-US" b="1" dirty="0">
                <a:solidFill>
                  <a:srgbClr val="0000FF"/>
                </a:solidFill>
                <a:latin typeface="Calibri" panose="020F0502020204030204" pitchFamily="34" charset="0"/>
              </a:rPr>
              <a:t>THE LAW POINTS TO WHO CHRIST IS AND WHAT HE DID FOR US</a:t>
            </a:r>
            <a:r>
              <a:rPr lang="en-US" altLang="en-US" dirty="0">
                <a:solidFill>
                  <a:srgbClr val="0000FF"/>
                </a:solidFill>
                <a:latin typeface="Calibri" panose="020F0502020204030204" pitchFamily="34" charset="0"/>
              </a:rPr>
              <a:t>.  </a:t>
            </a:r>
          </a:p>
        </p:txBody>
      </p:sp>
      <p:pic>
        <p:nvPicPr>
          <p:cNvPr id="27653" name="Picture 8" descr="passover_applying the bloo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81400" y="3032442"/>
            <a:ext cx="2624665"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9337" name="Picture 9" descr="Lamb"/>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2" y="3074326"/>
            <a:ext cx="2633133"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0727"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99333" name="Rectangle 5"/>
          <p:cNvSpPr>
            <a:spLocks noChangeArrowheads="1"/>
          </p:cNvSpPr>
          <p:nvPr/>
        </p:nvSpPr>
        <p:spPr bwMode="auto">
          <a:xfrm>
            <a:off x="1295400" y="5638800"/>
            <a:ext cx="6553200" cy="762000"/>
          </a:xfrm>
          <a:prstGeom prst="rect">
            <a:avLst/>
          </a:prstGeom>
          <a:solidFill>
            <a:srgbClr val="FFFFCC"/>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dirty="0">
                <a:solidFill>
                  <a:srgbClr val="0000FF"/>
                </a:solidFill>
                <a:latin typeface="Calibri" panose="020F0502020204030204" pitchFamily="34" charset="0"/>
              </a:rPr>
              <a:t>Grace also looks back on the Law.</a:t>
            </a:r>
          </a:p>
        </p:txBody>
      </p:sp>
      <p:sp>
        <p:nvSpPr>
          <p:cNvPr id="3" name="Title 2"/>
          <p:cNvSpPr>
            <a:spLocks noGrp="1"/>
          </p:cNvSpPr>
          <p:nvPr>
            <p:ph type="title"/>
          </p:nvPr>
        </p:nvSpPr>
        <p:spPr>
          <a:xfrm>
            <a:off x="457200" y="609600"/>
            <a:ext cx="8229600" cy="808038"/>
          </a:xfrm>
        </p:spPr>
        <p:txBody>
          <a:bodyPr/>
          <a:lstStyle/>
          <a:p>
            <a:r>
              <a:rPr lang="en-US" sz="3200" b="1" kern="1200" dirty="0">
                <a:solidFill>
                  <a:srgbClr val="0000FF"/>
                </a:solidFill>
                <a:latin typeface="Calibri" panose="020F0502020204030204" pitchFamily="34" charset="0"/>
                <a:cs typeface="Arial" panose="020B0604020202020204" pitchFamily="34" charset="0"/>
              </a:rPr>
              <a:t>C. The Law Looks Ahead to Grace </a:t>
            </a:r>
            <a:endParaRPr lang="en-US" sz="3200" dirty="0">
              <a:latin typeface="Calibri" panose="020F0502020204030204" pitchFamily="34" charset="0"/>
            </a:endParaRP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81800" y="2956560"/>
            <a:ext cx="2133600" cy="1996440"/>
          </a:xfrm>
          <a:prstGeom prst="rect">
            <a:avLst/>
          </a:prstGeom>
        </p:spPr>
      </p:pic>
    </p:spTree>
    <p:extLst>
      <p:ext uri="{BB962C8B-B14F-4D97-AF65-F5344CB8AC3E}">
        <p14:creationId xmlns:p14="http://schemas.microsoft.com/office/powerpoint/2010/main" val="307130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286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200" b="1" kern="0" dirty="0">
                <a:solidFill>
                  <a:schemeClr val="tx1"/>
                </a:solidFill>
                <a:latin typeface="Calibri" panose="020F0502020204030204" pitchFamily="34" charset="0"/>
              </a:rPr>
              <a:t>Outline</a:t>
            </a:r>
            <a:endParaRPr lang="en-US" sz="3200" kern="0" dirty="0">
              <a:solidFill>
                <a:schemeClr val="tx1"/>
              </a:solidFill>
              <a:latin typeface="Calibri" panose="020F0502020204030204" pitchFamily="34" charset="0"/>
            </a:endParaRPr>
          </a:p>
        </p:txBody>
      </p:sp>
      <p:sp>
        <p:nvSpPr>
          <p:cNvPr id="3" name="Rectangle 3"/>
          <p:cNvSpPr txBox="1">
            <a:spLocks noChangeArrowheads="1"/>
          </p:cNvSpPr>
          <p:nvPr/>
        </p:nvSpPr>
        <p:spPr>
          <a:xfrm>
            <a:off x="1295400" y="1143000"/>
            <a:ext cx="6553200" cy="52879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indent="-461963" eaLnBrk="1" hangingPunct="1">
              <a:spcBef>
                <a:spcPts val="0"/>
              </a:spcBef>
              <a:spcAft>
                <a:spcPts val="2400"/>
              </a:spcAft>
              <a:buFont typeface="+mj-lt"/>
              <a:buAutoNum type="romanUcPeriod"/>
              <a:tabLst>
                <a:tab pos="1939925" algn="l"/>
              </a:tabLst>
            </a:pPr>
            <a:r>
              <a:rPr lang="en-US" altLang="en-US" sz="2800" b="1" dirty="0">
                <a:latin typeface="Calibri" panose="020F0502020204030204" pitchFamily="34" charset="0"/>
              </a:rPr>
              <a:t>Our Purpose, Aim, and Objective</a:t>
            </a:r>
          </a:p>
          <a:p>
            <a:pPr marL="461963" indent="-461963" eaLnBrk="1" hangingPunct="1">
              <a:spcBef>
                <a:spcPts val="0"/>
              </a:spcBef>
              <a:spcAft>
                <a:spcPts val="2400"/>
              </a:spcAft>
              <a:buFont typeface="+mj-lt"/>
              <a:buAutoNum type="romanUcPeriod"/>
              <a:tabLst>
                <a:tab pos="1939925" algn="l"/>
              </a:tabLst>
            </a:pPr>
            <a:r>
              <a:rPr lang="en-US" sz="2800" b="1" dirty="0">
                <a:latin typeface="Calibri" panose="020F0502020204030204" pitchFamily="34" charset="0"/>
              </a:rPr>
              <a:t>Points of Contrast and Comparison</a:t>
            </a:r>
            <a:endParaRPr lang="en-US" altLang="en-US" sz="2800" b="1" dirty="0">
              <a:latin typeface="Calibri" panose="020F0502020204030204" pitchFamily="34" charset="0"/>
            </a:endParaRPr>
          </a:p>
          <a:p>
            <a:pPr marL="461963" lvl="1" indent="-461963" eaLnBrk="1" hangingPunct="1">
              <a:spcBef>
                <a:spcPts val="0"/>
              </a:spcBef>
              <a:spcAft>
                <a:spcPts val="2400"/>
              </a:spcAft>
              <a:buFont typeface="+mj-lt"/>
              <a:buAutoNum type="romanUcPeriod" startAt="3"/>
              <a:tabLst>
                <a:tab pos="1939925" algn="l"/>
              </a:tabLst>
            </a:pPr>
            <a:r>
              <a:rPr lang="en-US" altLang="en-US" b="1" dirty="0">
                <a:solidFill>
                  <a:srgbClr val="0000FF"/>
                </a:solidFill>
                <a:latin typeface="Calibri" panose="020F0502020204030204" pitchFamily="34" charset="0"/>
              </a:rPr>
              <a:t>Critical Insights into Christ’s 1st Coming</a:t>
            </a:r>
          </a:p>
          <a:p>
            <a:pPr marL="461963" lvl="1" indent="-461963" eaLnBrk="1" hangingPunct="1">
              <a:spcBef>
                <a:spcPts val="0"/>
              </a:spcBef>
              <a:spcAft>
                <a:spcPts val="2400"/>
              </a:spcAft>
              <a:buFont typeface="+mj-lt"/>
              <a:buAutoNum type="romanUcPeriod" startAt="3"/>
              <a:tabLst>
                <a:tab pos="1939925" algn="l"/>
              </a:tabLst>
            </a:pPr>
            <a:r>
              <a:rPr lang="en-US" b="1" dirty="0">
                <a:latin typeface="Calibri" panose="020F0502020204030204" pitchFamily="34" charset="0"/>
              </a:rPr>
              <a:t>Misunderstanding The Law &amp; Christ’s Earthly Ministry</a:t>
            </a:r>
          </a:p>
          <a:p>
            <a:pPr marL="461963" lvl="1" indent="-461963" eaLnBrk="1" hangingPunct="1">
              <a:spcBef>
                <a:spcPts val="0"/>
              </a:spcBef>
              <a:spcAft>
                <a:spcPts val="2400"/>
              </a:spcAft>
              <a:buFont typeface="+mj-lt"/>
              <a:buAutoNum type="romanUcPeriod" startAt="3"/>
              <a:tabLst>
                <a:tab pos="1939925" algn="l"/>
              </a:tabLst>
            </a:pPr>
            <a:r>
              <a:rPr lang="en-US" b="1" dirty="0">
                <a:latin typeface="Calibri" panose="020F0502020204030204" pitchFamily="34" charset="0"/>
              </a:rPr>
              <a:t>A Proper Response to the Grace Gift</a:t>
            </a:r>
          </a:p>
          <a:p>
            <a:pPr marL="461963" lvl="1" indent="-461963" eaLnBrk="1" hangingPunct="1">
              <a:spcBef>
                <a:spcPts val="0"/>
              </a:spcBef>
              <a:spcAft>
                <a:spcPts val="2400"/>
              </a:spcAft>
              <a:buFont typeface="+mj-lt"/>
              <a:buAutoNum type="romanUcPeriod" startAt="3"/>
              <a:tabLst>
                <a:tab pos="1939925" algn="l"/>
              </a:tabLst>
            </a:pPr>
            <a:r>
              <a:rPr lang="en-US" altLang="en-US" b="1" dirty="0">
                <a:latin typeface="Calibri" panose="020F0502020204030204" pitchFamily="34" charset="0"/>
              </a:rPr>
              <a:t>Conclusion</a:t>
            </a:r>
          </a:p>
        </p:txBody>
      </p:sp>
    </p:spTree>
    <p:extLst>
      <p:ext uri="{BB962C8B-B14F-4D97-AF65-F5344CB8AC3E}">
        <p14:creationId xmlns:p14="http://schemas.microsoft.com/office/powerpoint/2010/main" val="334779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body" sz="half" idx="1"/>
          </p:nvPr>
        </p:nvSpPr>
        <p:spPr>
          <a:xfrm>
            <a:off x="304800" y="1600200"/>
            <a:ext cx="8458200" cy="1676400"/>
          </a:xfrm>
        </p:spPr>
        <p:txBody>
          <a:bodyPr/>
          <a:lstStyle/>
          <a:p>
            <a:pPr marL="0" indent="0" algn="just" eaLnBrk="1" hangingPunct="1">
              <a:lnSpc>
                <a:spcPct val="90000"/>
              </a:lnSpc>
              <a:buFontTx/>
              <a:buNone/>
            </a:pPr>
            <a:r>
              <a:rPr lang="en-US" altLang="en-US" dirty="0">
                <a:latin typeface="Calibri" panose="020F0502020204030204" pitchFamily="34" charset="0"/>
              </a:rPr>
              <a:t>While Christ was the steward who initiated the Church through the apostles in His first coming, </a:t>
            </a:r>
            <a:r>
              <a:rPr lang="en-US" altLang="en-US" dirty="0">
                <a:solidFill>
                  <a:srgbClr val="0000FF"/>
                </a:solidFill>
                <a:latin typeface="Calibri" panose="020F0502020204030204" pitchFamily="34" charset="0"/>
              </a:rPr>
              <a:t>His 3 years of ministry are often misunderstood by Christians.  </a:t>
            </a:r>
          </a:p>
        </p:txBody>
      </p:sp>
      <p:pic>
        <p:nvPicPr>
          <p:cNvPr id="27653" name="Picture 7" descr="James Tissot Christ sending out disciples two by two"/>
          <p:cNvPicPr>
            <a:picLocks noChangeAspect="1" noChangeArrowheads="1"/>
          </p:cNvPicPr>
          <p:nvPr/>
        </p:nvPicPr>
        <p:blipFill>
          <a:blip r:embed="rId3" cstate="print">
            <a:lum contrast="12000"/>
            <a:extLst>
              <a:ext uri="{28A0092B-C50C-407E-A947-70E740481C1C}">
                <a14:useLocalDpi xmlns:a14="http://schemas.microsoft.com/office/drawing/2010/main"/>
              </a:ext>
            </a:extLst>
          </a:blip>
          <a:srcRect/>
          <a:stretch>
            <a:fillRect/>
          </a:stretch>
        </p:blipFill>
        <p:spPr bwMode="auto">
          <a:xfrm>
            <a:off x="2613819" y="3276600"/>
            <a:ext cx="3840162"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1749"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2" name="Title 1"/>
          <p:cNvSpPr>
            <a:spLocks noGrp="1"/>
          </p:cNvSpPr>
          <p:nvPr>
            <p:ph type="title"/>
          </p:nvPr>
        </p:nvSpPr>
        <p:spPr>
          <a:xfrm>
            <a:off x="457200" y="609600"/>
            <a:ext cx="8229600" cy="808038"/>
          </a:xfrm>
        </p:spPr>
        <p:txBody>
          <a:bodyPr/>
          <a:lstStyle/>
          <a:p>
            <a:pPr rtl="0" eaLnBrk="1" fontAlgn="base" hangingPunct="1"/>
            <a:r>
              <a:rPr lang="en-US" sz="3200" b="1" kern="1200" dirty="0">
                <a:solidFill>
                  <a:srgbClr val="0000FF"/>
                </a:solidFill>
                <a:effectLst/>
                <a:latin typeface="Calibri" panose="020F0502020204030204" pitchFamily="34" charset="0"/>
                <a:ea typeface="+mn-ea"/>
                <a:cs typeface="Arial" panose="020B0604020202020204" pitchFamily="34" charset="0"/>
              </a:rPr>
              <a:t>III. Critical Insights into Christ’s 1</a:t>
            </a:r>
            <a:r>
              <a:rPr lang="en-US" sz="3200" b="1" kern="1200" baseline="30000" dirty="0">
                <a:solidFill>
                  <a:srgbClr val="0000FF"/>
                </a:solidFill>
                <a:effectLst/>
                <a:latin typeface="Calibri" panose="020F0502020204030204" pitchFamily="34" charset="0"/>
                <a:ea typeface="+mn-ea"/>
                <a:cs typeface="Arial" panose="020B0604020202020204" pitchFamily="34" charset="0"/>
              </a:rPr>
              <a:t>st</a:t>
            </a:r>
            <a:r>
              <a:rPr lang="en-US" sz="3200" b="1" kern="1200" dirty="0">
                <a:solidFill>
                  <a:srgbClr val="0000FF"/>
                </a:solidFill>
                <a:effectLst/>
                <a:latin typeface="Calibri" panose="020F0502020204030204" pitchFamily="34" charset="0"/>
                <a:ea typeface="+mn-ea"/>
                <a:cs typeface="Arial" panose="020B0604020202020204" pitchFamily="34" charset="0"/>
              </a:rPr>
              <a:t> Coming</a:t>
            </a:r>
            <a:endParaRPr lang="en-US" sz="3200" dirty="0">
              <a:effectLst/>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 y="45720"/>
            <a:ext cx="9022080" cy="6766560"/>
          </a:xfrm>
          <a:prstGeom prst="rect">
            <a:avLst/>
          </a:prstGeom>
          <a:ln w="38100">
            <a:solidFill>
              <a:schemeClr val="bg1"/>
            </a:solidFill>
          </a:ln>
        </p:spPr>
      </p:pic>
      <p:sp>
        <p:nvSpPr>
          <p:cNvPr id="6" name="Rectangle 2"/>
          <p:cNvSpPr txBox="1">
            <a:spLocks noChangeArrowheads="1"/>
          </p:cNvSpPr>
          <p:nvPr/>
        </p:nvSpPr>
        <p:spPr bwMode="auto">
          <a:xfrm>
            <a:off x="152400" y="76200"/>
            <a:ext cx="8839200" cy="5295900"/>
          </a:xfrm>
          <a:prstGeom prst="rect">
            <a:avLst/>
          </a:prstGeom>
          <a:noFill/>
          <a:ln w="28575">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marR="0" indent="0" algn="ctr">
              <a:spcBef>
                <a:spcPts val="0"/>
              </a:spcBef>
              <a:spcAft>
                <a:spcPts val="600"/>
              </a:spcAft>
              <a:buNone/>
            </a:pPr>
            <a:r>
              <a:rPr lang="en-US" sz="2800" b="1" dirty="0">
                <a:latin typeface="Calibri" panose="020F0502020204030204" pitchFamily="34" charset="0"/>
              </a:rPr>
              <a:t>2 Corinthians 3:6–11 </a:t>
            </a:r>
          </a:p>
          <a:p>
            <a:pPr marL="0" indent="0" algn="just">
              <a:spcBef>
                <a:spcPts val="0"/>
              </a:spcBef>
              <a:spcAft>
                <a:spcPts val="0"/>
              </a:spcAft>
              <a:buNone/>
            </a:pPr>
            <a:r>
              <a:rPr lang="en-US" sz="2600" baseline="30000" dirty="0">
                <a:latin typeface="Calibri" panose="020F0502020204030204" pitchFamily="34" charset="0"/>
              </a:rPr>
              <a:t>6</a:t>
            </a:r>
            <a:r>
              <a:rPr lang="en-US" sz="2600" dirty="0">
                <a:latin typeface="Calibri" panose="020F0502020204030204" pitchFamily="34" charset="0"/>
              </a:rPr>
              <a:t> [God] also made us adequate </a:t>
            </a:r>
            <a:r>
              <a:rPr lang="en-US" sz="2600" i="1" dirty="0">
                <a:latin typeface="Calibri" panose="020F0502020204030204" pitchFamily="34" charset="0"/>
              </a:rPr>
              <a:t>as</a:t>
            </a:r>
            <a:r>
              <a:rPr lang="en-US" sz="2600" dirty="0">
                <a:latin typeface="Calibri" panose="020F0502020204030204" pitchFamily="34" charset="0"/>
              </a:rPr>
              <a:t> servants of a new covenant, not of the letter but of the Spirit; for the </a:t>
            </a:r>
            <a:r>
              <a:rPr lang="en-US" sz="2600" b="1" dirty="0">
                <a:solidFill>
                  <a:srgbClr val="0000FF"/>
                </a:solidFill>
                <a:latin typeface="Calibri" panose="020F0502020204030204" pitchFamily="34" charset="0"/>
              </a:rPr>
              <a:t>letter kills</a:t>
            </a:r>
            <a:r>
              <a:rPr lang="en-US" sz="2600" dirty="0">
                <a:latin typeface="Calibri" panose="020F0502020204030204" pitchFamily="34" charset="0"/>
              </a:rPr>
              <a:t>, but the </a:t>
            </a:r>
            <a:r>
              <a:rPr lang="en-US" sz="2600" b="1" dirty="0">
                <a:solidFill>
                  <a:srgbClr val="0000FF"/>
                </a:solidFill>
                <a:latin typeface="Calibri" panose="020F0502020204030204" pitchFamily="34" charset="0"/>
              </a:rPr>
              <a:t>Spirit gives life</a:t>
            </a:r>
            <a:r>
              <a:rPr lang="en-US" sz="2600" dirty="0">
                <a:latin typeface="Calibri" panose="020F0502020204030204" pitchFamily="34" charset="0"/>
              </a:rPr>
              <a:t>. </a:t>
            </a:r>
            <a:r>
              <a:rPr lang="en-US" sz="2600" baseline="30000" dirty="0">
                <a:latin typeface="Calibri" panose="020F0502020204030204" pitchFamily="34" charset="0"/>
              </a:rPr>
              <a:t>7</a:t>
            </a:r>
            <a:r>
              <a:rPr lang="en-US" sz="2600" dirty="0">
                <a:latin typeface="Calibri" panose="020F0502020204030204" pitchFamily="34" charset="0"/>
              </a:rPr>
              <a:t> But if the </a:t>
            </a:r>
            <a:r>
              <a:rPr lang="en-US" sz="2600" b="1" dirty="0">
                <a:solidFill>
                  <a:srgbClr val="0000FF"/>
                </a:solidFill>
                <a:latin typeface="Calibri" panose="020F0502020204030204" pitchFamily="34" charset="0"/>
              </a:rPr>
              <a:t>ministry of death</a:t>
            </a:r>
            <a:r>
              <a:rPr lang="en-US" sz="2600" dirty="0">
                <a:latin typeface="Calibri" panose="020F0502020204030204" pitchFamily="34" charset="0"/>
              </a:rPr>
              <a:t>, in letters engraved on stones, came with glory, so that the sons of Israel could not look intently at the face of Moses because of the glory of his face, fading </a:t>
            </a:r>
            <a:r>
              <a:rPr lang="en-US" sz="2600" i="1" dirty="0">
                <a:latin typeface="Calibri" panose="020F0502020204030204" pitchFamily="34" charset="0"/>
              </a:rPr>
              <a:t>as</a:t>
            </a:r>
            <a:r>
              <a:rPr lang="en-US" sz="2600" dirty="0">
                <a:latin typeface="Calibri" panose="020F0502020204030204" pitchFamily="34" charset="0"/>
              </a:rPr>
              <a:t> it was, </a:t>
            </a:r>
            <a:r>
              <a:rPr lang="en-US" sz="2600" baseline="30000" dirty="0">
                <a:latin typeface="Calibri" panose="020F0502020204030204" pitchFamily="34" charset="0"/>
              </a:rPr>
              <a:t>8</a:t>
            </a:r>
            <a:r>
              <a:rPr lang="en-US" sz="2600" dirty="0">
                <a:latin typeface="Calibri" panose="020F0502020204030204" pitchFamily="34" charset="0"/>
              </a:rPr>
              <a:t> how will the </a:t>
            </a:r>
            <a:r>
              <a:rPr lang="en-US" sz="2600" b="1" dirty="0">
                <a:solidFill>
                  <a:srgbClr val="0000FF"/>
                </a:solidFill>
                <a:latin typeface="Calibri" panose="020F0502020204030204" pitchFamily="34" charset="0"/>
              </a:rPr>
              <a:t>ministry</a:t>
            </a:r>
            <a:r>
              <a:rPr lang="en-US" sz="2600" b="1" dirty="0">
                <a:latin typeface="Calibri" panose="020F0502020204030204" pitchFamily="34" charset="0"/>
              </a:rPr>
              <a:t> </a:t>
            </a:r>
            <a:r>
              <a:rPr lang="en-US" sz="2600" b="1" dirty="0">
                <a:solidFill>
                  <a:srgbClr val="0000FF"/>
                </a:solidFill>
                <a:latin typeface="Calibri" panose="020F0502020204030204" pitchFamily="34" charset="0"/>
              </a:rPr>
              <a:t>of the Spirit </a:t>
            </a:r>
            <a:r>
              <a:rPr lang="en-US" sz="2600" dirty="0">
                <a:latin typeface="Calibri" panose="020F0502020204030204" pitchFamily="34" charset="0"/>
              </a:rPr>
              <a:t>fail to be even more with glory? </a:t>
            </a:r>
            <a:r>
              <a:rPr lang="en-US" sz="2600" baseline="30000" dirty="0">
                <a:latin typeface="Calibri" panose="020F0502020204030204" pitchFamily="34" charset="0"/>
              </a:rPr>
              <a:t>9</a:t>
            </a:r>
            <a:r>
              <a:rPr lang="en-US" sz="2600" dirty="0">
                <a:latin typeface="Calibri" panose="020F0502020204030204" pitchFamily="34" charset="0"/>
              </a:rPr>
              <a:t> For if the </a:t>
            </a:r>
            <a:r>
              <a:rPr lang="en-US" sz="2600" b="1" dirty="0">
                <a:solidFill>
                  <a:srgbClr val="0000FF"/>
                </a:solidFill>
                <a:latin typeface="Calibri" panose="020F0502020204030204" pitchFamily="34" charset="0"/>
              </a:rPr>
              <a:t>ministry of condemnation </a:t>
            </a:r>
            <a:r>
              <a:rPr lang="en-US" sz="2600" dirty="0">
                <a:latin typeface="Calibri" panose="020F0502020204030204" pitchFamily="34" charset="0"/>
              </a:rPr>
              <a:t>has </a:t>
            </a:r>
            <a:r>
              <a:rPr lang="en-US" sz="2600" b="1" dirty="0">
                <a:solidFill>
                  <a:srgbClr val="0000FF"/>
                </a:solidFill>
                <a:latin typeface="Calibri" panose="020F0502020204030204" pitchFamily="34" charset="0"/>
              </a:rPr>
              <a:t>glory</a:t>
            </a:r>
            <a:r>
              <a:rPr lang="en-US" sz="2600" dirty="0">
                <a:latin typeface="Calibri" panose="020F0502020204030204" pitchFamily="34" charset="0"/>
              </a:rPr>
              <a:t>, much more does the </a:t>
            </a:r>
            <a:r>
              <a:rPr lang="en-US" sz="2600" b="1" dirty="0">
                <a:solidFill>
                  <a:srgbClr val="0000FF"/>
                </a:solidFill>
                <a:latin typeface="Calibri" panose="020F0502020204030204" pitchFamily="34" charset="0"/>
              </a:rPr>
              <a:t>ministry of righteousness abound in glory</a:t>
            </a:r>
            <a:r>
              <a:rPr lang="en-US" sz="2600" dirty="0">
                <a:latin typeface="Calibri" panose="020F0502020204030204" pitchFamily="34" charset="0"/>
              </a:rPr>
              <a:t>. </a:t>
            </a:r>
            <a:r>
              <a:rPr lang="en-US" sz="2600" baseline="30000" dirty="0">
                <a:latin typeface="Calibri" panose="020F0502020204030204" pitchFamily="34" charset="0"/>
              </a:rPr>
              <a:t>10</a:t>
            </a:r>
            <a:r>
              <a:rPr lang="en-US" sz="2600" dirty="0">
                <a:latin typeface="Calibri" panose="020F0502020204030204" pitchFamily="34" charset="0"/>
              </a:rPr>
              <a:t> For indeed what had glory, in this case has no glory because of the glory that surpasses </a:t>
            </a:r>
            <a:r>
              <a:rPr lang="en-US" sz="2600" i="1" dirty="0">
                <a:latin typeface="Calibri" panose="020F0502020204030204" pitchFamily="34" charset="0"/>
              </a:rPr>
              <a:t>it.</a:t>
            </a:r>
            <a:r>
              <a:rPr lang="en-US" sz="2600" dirty="0">
                <a:latin typeface="Calibri" panose="020F0502020204030204" pitchFamily="34" charset="0"/>
              </a:rPr>
              <a:t> </a:t>
            </a:r>
            <a:r>
              <a:rPr lang="en-US" sz="2600" baseline="30000" dirty="0">
                <a:latin typeface="Calibri" panose="020F0502020204030204" pitchFamily="34" charset="0"/>
              </a:rPr>
              <a:t>11</a:t>
            </a:r>
            <a:r>
              <a:rPr lang="en-US" sz="2600" dirty="0">
                <a:latin typeface="Calibri" panose="020F0502020204030204" pitchFamily="34" charset="0"/>
              </a:rPr>
              <a:t> For if that which fades away </a:t>
            </a:r>
            <a:r>
              <a:rPr lang="en-US" sz="2600" i="1" dirty="0">
                <a:latin typeface="Calibri" panose="020F0502020204030204" pitchFamily="34" charset="0"/>
              </a:rPr>
              <a:t>was</a:t>
            </a:r>
            <a:r>
              <a:rPr lang="en-US" sz="2600" dirty="0">
                <a:latin typeface="Calibri" panose="020F0502020204030204" pitchFamily="34" charset="0"/>
              </a:rPr>
              <a:t> with glory, much more that which remains </a:t>
            </a:r>
            <a:r>
              <a:rPr lang="en-US" sz="2600" i="1" dirty="0">
                <a:latin typeface="Calibri" panose="020F0502020204030204" pitchFamily="34" charset="0"/>
              </a:rPr>
              <a:t>is</a:t>
            </a:r>
            <a:r>
              <a:rPr lang="en-US" sz="2600" dirty="0">
                <a:latin typeface="Calibri" panose="020F0502020204030204" pitchFamily="34" charset="0"/>
              </a:rPr>
              <a:t> in glory. (NASB95)  </a:t>
            </a:r>
            <a:endParaRPr lang="en-US" sz="2600" dirty="0">
              <a:effectLst/>
              <a:latin typeface="Calibri" panose="020F0502020204030204" pitchFamily="34" charset="0"/>
            </a:endParaRPr>
          </a:p>
        </p:txBody>
      </p:sp>
    </p:spTree>
    <p:extLst>
      <p:ext uri="{BB962C8B-B14F-4D97-AF65-F5344CB8AC3E}">
        <p14:creationId xmlns:p14="http://schemas.microsoft.com/office/powerpoint/2010/main" val="375796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body" sz="half" idx="2"/>
          </p:nvPr>
        </p:nvSpPr>
        <p:spPr>
          <a:xfrm>
            <a:off x="4343400" y="1600200"/>
            <a:ext cx="4495800" cy="3276600"/>
          </a:xfrm>
        </p:spPr>
        <p:txBody>
          <a:bodyPr/>
          <a:lstStyle/>
          <a:p>
            <a:pPr marL="0" indent="0" eaLnBrk="1" hangingPunct="1">
              <a:lnSpc>
                <a:spcPct val="90000"/>
              </a:lnSpc>
              <a:buFontTx/>
              <a:buNone/>
            </a:pPr>
            <a:r>
              <a:rPr lang="en-US" altLang="en-US" dirty="0">
                <a:latin typeface="Calibri" panose="020F0502020204030204" pitchFamily="34" charset="0"/>
              </a:rPr>
              <a:t>Christ was first sent to earth to be born a Jew, in the land of Israel, </a:t>
            </a:r>
            <a:r>
              <a:rPr lang="en-US" altLang="en-US" b="1" dirty="0">
                <a:solidFill>
                  <a:srgbClr val="0000FF"/>
                </a:solidFill>
                <a:latin typeface="Calibri" panose="020F0502020204030204" pitchFamily="34" charset="0"/>
              </a:rPr>
              <a:t>TO APPEAL ONLY TO THE JEWS</a:t>
            </a:r>
            <a:r>
              <a:rPr lang="en-US" altLang="en-US" dirty="0">
                <a:solidFill>
                  <a:srgbClr val="0000FF"/>
                </a:solidFill>
                <a:latin typeface="Calibri" panose="020F0502020204030204" pitchFamily="34" charset="0"/>
              </a:rPr>
              <a:t> to receive Him as their King and Messiah – </a:t>
            </a:r>
            <a:r>
              <a:rPr lang="en-US" altLang="en-US" i="1" dirty="0">
                <a:solidFill>
                  <a:srgbClr val="0000FF"/>
                </a:solidFill>
                <a:latin typeface="Calibri" panose="020F0502020204030204" pitchFamily="34" charset="0"/>
              </a:rPr>
              <a:t>by preaching the Gospel of the Kingdom of God</a:t>
            </a:r>
            <a:r>
              <a:rPr lang="en-US" altLang="en-US" dirty="0">
                <a:solidFill>
                  <a:srgbClr val="0000FF"/>
                </a:solidFill>
                <a:latin typeface="Calibri" panose="020F0502020204030204" pitchFamily="34" charset="0"/>
              </a:rPr>
              <a:t>. </a:t>
            </a:r>
          </a:p>
        </p:txBody>
      </p:sp>
      <p:pic>
        <p:nvPicPr>
          <p:cNvPr id="28676" name="Picture 7" descr="Nativity Sce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4419600"/>
            <a:ext cx="1654175"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8677" name="Picture 10" descr="Jewish man with Scrol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43200" y="4419600"/>
            <a:ext cx="14478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8678" name="Picture 11" descr="Jesus teaches at the temple"/>
          <p:cNvPicPr>
            <a:picLocks noChangeAspect="1" noChangeArrowheads="1"/>
          </p:cNvPicPr>
          <p:nvPr/>
        </p:nvPicPr>
        <p:blipFill>
          <a:blip r:embed="rId5" cstate="email">
            <a:lum contrast="12000"/>
            <a:extLst>
              <a:ext uri="{28A0092B-C50C-407E-A947-70E740481C1C}">
                <a14:useLocalDpi xmlns:a14="http://schemas.microsoft.com/office/drawing/2010/main"/>
              </a:ext>
            </a:extLst>
          </a:blip>
          <a:srcRect/>
          <a:stretch>
            <a:fillRect/>
          </a:stretch>
        </p:blipFill>
        <p:spPr bwMode="auto">
          <a:xfrm>
            <a:off x="457200" y="1600200"/>
            <a:ext cx="3733800" cy="2632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277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2" name="Title 1"/>
          <p:cNvSpPr>
            <a:spLocks noGrp="1"/>
          </p:cNvSpPr>
          <p:nvPr>
            <p:ph type="title"/>
          </p:nvPr>
        </p:nvSpPr>
        <p:spPr>
          <a:xfrm>
            <a:off x="457200" y="609600"/>
            <a:ext cx="8229600" cy="808038"/>
          </a:xfrm>
        </p:spPr>
        <p:txBody>
          <a:bodyPr/>
          <a:lstStyle/>
          <a:p>
            <a:pPr rtl="0" eaLnBrk="1" fontAlgn="base" hangingPunct="1"/>
            <a:r>
              <a:rPr lang="en-US" sz="3200" b="1" kern="1200" dirty="0">
                <a:solidFill>
                  <a:srgbClr val="0000FF"/>
                </a:solidFill>
                <a:effectLst/>
                <a:latin typeface="Calibri" panose="020F0502020204030204" pitchFamily="34" charset="0"/>
                <a:ea typeface="+mn-ea"/>
                <a:cs typeface="Arial" panose="020B0604020202020204" pitchFamily="34" charset="0"/>
              </a:rPr>
              <a:t>III. Critical Insights into Christ’s 1</a:t>
            </a:r>
            <a:r>
              <a:rPr lang="en-US" sz="3200" b="1" kern="1200" baseline="30000" dirty="0">
                <a:solidFill>
                  <a:srgbClr val="0000FF"/>
                </a:solidFill>
                <a:effectLst/>
                <a:latin typeface="Calibri" panose="020F0502020204030204" pitchFamily="34" charset="0"/>
                <a:ea typeface="+mn-ea"/>
                <a:cs typeface="Arial" panose="020B0604020202020204" pitchFamily="34" charset="0"/>
              </a:rPr>
              <a:t>st</a:t>
            </a:r>
            <a:r>
              <a:rPr lang="en-US" sz="3200" b="1" kern="1200" dirty="0">
                <a:solidFill>
                  <a:srgbClr val="0000FF"/>
                </a:solidFill>
                <a:effectLst/>
                <a:latin typeface="Calibri" panose="020F0502020204030204" pitchFamily="34" charset="0"/>
                <a:ea typeface="+mn-ea"/>
                <a:cs typeface="Arial" panose="020B0604020202020204" pitchFamily="34" charset="0"/>
              </a:rPr>
              <a:t> Coming</a:t>
            </a:r>
            <a:endParaRPr lang="en-US" sz="3200" dirty="0">
              <a:effectLst/>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600200"/>
            <a:ext cx="8686800" cy="4800600"/>
          </a:xfrm>
          <a:prstGeom prst="rect">
            <a:avLst/>
          </a:prstGeom>
          <a:ln w="38100">
            <a:solidFill>
              <a:schemeClr val="bg1"/>
            </a:solidFill>
          </a:ln>
        </p:spPr>
      </p:pic>
      <p:sp>
        <p:nvSpPr>
          <p:cNvPr id="33794" name="Rectangle 3"/>
          <p:cNvSpPr>
            <a:spLocks noGrp="1" noChangeArrowheads="1"/>
          </p:cNvSpPr>
          <p:nvPr>
            <p:ph type="body" sz="half" idx="1"/>
          </p:nvPr>
        </p:nvSpPr>
        <p:spPr>
          <a:xfrm>
            <a:off x="228600" y="1600200"/>
            <a:ext cx="8686800" cy="1981200"/>
          </a:xfrm>
          <a:noFill/>
          <a:ln w="38100">
            <a:noFill/>
          </a:ln>
        </p:spPr>
        <p:txBody>
          <a:bodyPr/>
          <a:lstStyle/>
          <a:p>
            <a:pPr marL="0" indent="0" algn="ctr">
              <a:buNone/>
            </a:pPr>
            <a:r>
              <a:rPr lang="en-US" b="1" kern="1200" dirty="0">
                <a:latin typeface="Calibri" panose="020F0502020204030204" pitchFamily="34" charset="0"/>
                <a:cs typeface="Arial" charset="0"/>
              </a:rPr>
              <a:t>Matthew 10:5–6</a:t>
            </a:r>
          </a:p>
          <a:p>
            <a:pPr marL="0" indent="0" algn="just">
              <a:buNone/>
            </a:pPr>
            <a:r>
              <a:rPr lang="en-US" kern="1200" dirty="0">
                <a:latin typeface="Calibri" panose="020F0502020204030204" pitchFamily="34" charset="0"/>
                <a:cs typeface="Arial" charset="0"/>
              </a:rPr>
              <a:t>“…Do not go in </a:t>
            </a:r>
            <a:r>
              <a:rPr lang="en-US" i="1" kern="1200" dirty="0">
                <a:latin typeface="Calibri" panose="020F0502020204030204" pitchFamily="34" charset="0"/>
                <a:cs typeface="Arial" charset="0"/>
              </a:rPr>
              <a:t>the</a:t>
            </a:r>
            <a:r>
              <a:rPr lang="en-US" kern="1200" dirty="0">
                <a:latin typeface="Calibri" panose="020F0502020204030204" pitchFamily="34" charset="0"/>
                <a:cs typeface="Arial" charset="0"/>
              </a:rPr>
              <a:t> way of </a:t>
            </a:r>
            <a:r>
              <a:rPr lang="en-US" i="1" kern="1200" dirty="0">
                <a:latin typeface="Calibri" panose="020F0502020204030204" pitchFamily="34" charset="0"/>
                <a:cs typeface="Arial" charset="0"/>
              </a:rPr>
              <a:t>the</a:t>
            </a:r>
            <a:r>
              <a:rPr lang="en-US" kern="1200" dirty="0">
                <a:latin typeface="Calibri" panose="020F0502020204030204" pitchFamily="34" charset="0"/>
                <a:cs typeface="Arial" charset="0"/>
              </a:rPr>
              <a:t> Gentiles, and do not enter </a:t>
            </a:r>
            <a:r>
              <a:rPr lang="en-US" i="1" kern="1200" dirty="0">
                <a:latin typeface="Calibri" panose="020F0502020204030204" pitchFamily="34" charset="0"/>
                <a:cs typeface="Arial" charset="0"/>
              </a:rPr>
              <a:t>any</a:t>
            </a:r>
            <a:r>
              <a:rPr lang="en-US" kern="1200" dirty="0">
                <a:latin typeface="Calibri" panose="020F0502020204030204" pitchFamily="34" charset="0"/>
                <a:cs typeface="Arial" charset="0"/>
              </a:rPr>
              <a:t> city of the Samaritans; </a:t>
            </a:r>
            <a:r>
              <a:rPr lang="en-US" kern="1200" baseline="30000" dirty="0">
                <a:latin typeface="Calibri" panose="020F0502020204030204" pitchFamily="34" charset="0"/>
                <a:cs typeface="Arial" charset="0"/>
              </a:rPr>
              <a:t>6</a:t>
            </a:r>
            <a:r>
              <a:rPr lang="en-US" kern="1200" dirty="0">
                <a:latin typeface="Calibri" panose="020F0502020204030204" pitchFamily="34" charset="0"/>
                <a:cs typeface="Arial" charset="0"/>
              </a:rPr>
              <a:t> but rather </a:t>
            </a:r>
            <a:r>
              <a:rPr lang="en-US" b="1" kern="1200" dirty="0">
                <a:solidFill>
                  <a:srgbClr val="0000FF"/>
                </a:solidFill>
                <a:latin typeface="Calibri" panose="020F0502020204030204" pitchFamily="34" charset="0"/>
                <a:cs typeface="Arial" charset="0"/>
              </a:rPr>
              <a:t>go to the lost sheep of the house of Israel</a:t>
            </a:r>
            <a:r>
              <a:rPr lang="en-US" kern="1200" dirty="0">
                <a:latin typeface="Calibri" panose="020F0502020204030204" pitchFamily="34" charset="0"/>
                <a:cs typeface="Arial" charset="0"/>
              </a:rPr>
              <a:t>.” (NASB95) </a:t>
            </a:r>
          </a:p>
        </p:txBody>
      </p:sp>
      <p:sp>
        <p:nvSpPr>
          <p:cNvPr id="33797"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2" name="Title 1"/>
          <p:cNvSpPr>
            <a:spLocks noGrp="1"/>
          </p:cNvSpPr>
          <p:nvPr>
            <p:ph type="title"/>
          </p:nvPr>
        </p:nvSpPr>
        <p:spPr>
          <a:xfrm>
            <a:off x="457200" y="609600"/>
            <a:ext cx="8229600" cy="808038"/>
          </a:xfrm>
        </p:spPr>
        <p:txBody>
          <a:bodyPr/>
          <a:lstStyle/>
          <a:p>
            <a:pPr rtl="0" eaLnBrk="1" fontAlgn="base" hangingPunct="1"/>
            <a:r>
              <a:rPr lang="en-US" sz="3200" b="1" kern="1200" dirty="0">
                <a:solidFill>
                  <a:srgbClr val="0000FF"/>
                </a:solidFill>
                <a:effectLst/>
                <a:latin typeface="Calibri" panose="020F0502020204030204" pitchFamily="34" charset="0"/>
                <a:ea typeface="+mn-ea"/>
                <a:cs typeface="Arial" panose="020B0604020202020204" pitchFamily="34" charset="0"/>
              </a:rPr>
              <a:t>III. Critical Insights into Christ’s 1</a:t>
            </a:r>
            <a:r>
              <a:rPr lang="en-US" sz="3200" b="1" kern="1200" baseline="30000" dirty="0">
                <a:solidFill>
                  <a:srgbClr val="0000FF"/>
                </a:solidFill>
                <a:effectLst/>
                <a:latin typeface="Calibri" panose="020F0502020204030204" pitchFamily="34" charset="0"/>
                <a:ea typeface="+mn-ea"/>
                <a:cs typeface="Arial" panose="020B0604020202020204" pitchFamily="34" charset="0"/>
              </a:rPr>
              <a:t>st</a:t>
            </a:r>
            <a:r>
              <a:rPr lang="en-US" sz="3200" b="1" kern="1200" dirty="0">
                <a:solidFill>
                  <a:srgbClr val="0000FF"/>
                </a:solidFill>
                <a:effectLst/>
                <a:latin typeface="Calibri" panose="020F0502020204030204" pitchFamily="34" charset="0"/>
                <a:ea typeface="+mn-ea"/>
                <a:cs typeface="Arial" panose="020B0604020202020204" pitchFamily="34" charset="0"/>
              </a:rPr>
              <a:t> Coming</a:t>
            </a:r>
            <a:endParaRPr lang="en-US" sz="3200" dirty="0">
              <a:effectLst/>
              <a:latin typeface="Calibri" panose="020F0502020204030204" pitchFamily="34" charset="0"/>
            </a:endParaRPr>
          </a:p>
        </p:txBody>
      </p:sp>
      <p:sp>
        <p:nvSpPr>
          <p:cNvPr id="6" name="Rectangle 3"/>
          <p:cNvSpPr txBox="1">
            <a:spLocks noChangeArrowheads="1"/>
          </p:cNvSpPr>
          <p:nvPr/>
        </p:nvSpPr>
        <p:spPr bwMode="auto">
          <a:xfrm>
            <a:off x="304800" y="3657600"/>
            <a:ext cx="8686800" cy="1524000"/>
          </a:xfrm>
          <a:prstGeom prst="rect">
            <a:avLst/>
          </a:prstGeom>
          <a:noFill/>
          <a:ln w="38100">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sz="1800">
                <a:solidFill>
                  <a:schemeClr val="tx1"/>
                </a:solidFill>
                <a:latin typeface="+mn-lt"/>
                <a:cs typeface="+mn-cs"/>
              </a:defRPr>
            </a:lvl4pPr>
            <a:lvl5pPr marL="2057400" indent="-228600" algn="l" rtl="0" eaLnBrk="0" fontAlgn="base" hangingPunct="0">
              <a:spcBef>
                <a:spcPct val="20000"/>
              </a:spcBef>
              <a:spcAft>
                <a:spcPct val="0"/>
              </a:spcAft>
              <a:buChar char="»"/>
              <a:defRPr sz="1800">
                <a:solidFill>
                  <a:schemeClr val="tx1"/>
                </a:solidFill>
                <a:latin typeface="+mn-lt"/>
                <a:cs typeface="+mn-cs"/>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marL="0" indent="0" algn="ctr">
              <a:buNone/>
            </a:pPr>
            <a:r>
              <a:rPr lang="en-US" b="1" dirty="0">
                <a:latin typeface="Calibri" panose="020F0502020204030204" pitchFamily="34" charset="0"/>
                <a:cs typeface="Arial" charset="0"/>
              </a:rPr>
              <a:t>Matthew 15:24</a:t>
            </a:r>
          </a:p>
          <a:p>
            <a:pPr marL="0" indent="0" algn="just">
              <a:buNone/>
            </a:pPr>
            <a:r>
              <a:rPr lang="en-US" dirty="0">
                <a:latin typeface="Calibri" panose="020F0502020204030204" pitchFamily="34" charset="0"/>
                <a:cs typeface="Arial" charset="0"/>
              </a:rPr>
              <a:t>“…I was sent only to </a:t>
            </a:r>
            <a:r>
              <a:rPr lang="en-US" b="1" dirty="0">
                <a:solidFill>
                  <a:srgbClr val="0000FF"/>
                </a:solidFill>
                <a:latin typeface="Calibri" panose="020F0502020204030204" pitchFamily="34" charset="0"/>
                <a:cs typeface="Arial" charset="0"/>
              </a:rPr>
              <a:t>the lost sheep of the house of Israel</a:t>
            </a:r>
            <a:r>
              <a:rPr lang="en-US" dirty="0">
                <a:latin typeface="Calibri" panose="020F0502020204030204" pitchFamily="34" charset="0"/>
                <a:cs typeface="Arial" charset="0"/>
              </a:rPr>
              <a:t>.” (NASB95) </a:t>
            </a:r>
          </a:p>
        </p:txBody>
      </p:sp>
    </p:spTree>
    <p:extLst>
      <p:ext uri="{BB962C8B-B14F-4D97-AF65-F5344CB8AC3E}">
        <p14:creationId xmlns:p14="http://schemas.microsoft.com/office/powerpoint/2010/main" val="315654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body" sz="half" idx="1"/>
          </p:nvPr>
        </p:nvSpPr>
        <p:spPr>
          <a:xfrm>
            <a:off x="152400" y="1600200"/>
            <a:ext cx="8763000" cy="1371600"/>
          </a:xfrm>
        </p:spPr>
        <p:txBody>
          <a:bodyPr/>
          <a:lstStyle/>
          <a:p>
            <a:pPr marL="0" indent="0" algn="just" eaLnBrk="1" hangingPunct="1">
              <a:lnSpc>
                <a:spcPct val="90000"/>
              </a:lnSpc>
              <a:buFontTx/>
              <a:buNone/>
            </a:pPr>
            <a:r>
              <a:rPr lang="en-US" altLang="en-US" dirty="0">
                <a:solidFill>
                  <a:srgbClr val="0000FF"/>
                </a:solidFill>
                <a:latin typeface="Calibri" panose="020F0502020204030204" pitchFamily="34" charset="0"/>
              </a:rPr>
              <a:t>All but the very last part of the earthly ministry of Christ was </a:t>
            </a:r>
            <a:r>
              <a:rPr lang="en-US" altLang="en-US" b="1" dirty="0">
                <a:solidFill>
                  <a:srgbClr val="0000FF"/>
                </a:solidFill>
                <a:latin typeface="Calibri" panose="020F0502020204030204" pitchFamily="34" charset="0"/>
              </a:rPr>
              <a:t>TO JEWS IN THE LAND OF ISRAEL</a:t>
            </a:r>
            <a:r>
              <a:rPr lang="en-US" altLang="en-US" dirty="0">
                <a:solidFill>
                  <a:srgbClr val="0000FF"/>
                </a:solidFill>
                <a:latin typeface="Calibri" panose="020F0502020204030204" pitchFamily="34" charset="0"/>
              </a:rPr>
              <a:t>,</a:t>
            </a:r>
            <a:r>
              <a:rPr lang="en-US" altLang="en-US" dirty="0">
                <a:latin typeface="Calibri" panose="020F0502020204030204" pitchFamily="34" charset="0"/>
              </a:rPr>
              <a:t> as an appeal </a:t>
            </a:r>
            <a:r>
              <a:rPr lang="en-US" altLang="en-US" b="1" u="sng" dirty="0">
                <a:latin typeface="Calibri" panose="020F0502020204030204" pitchFamily="34" charset="0"/>
              </a:rPr>
              <a:t>TO LIVE UNDER THE LAW</a:t>
            </a:r>
            <a:r>
              <a:rPr lang="en-US" altLang="en-US" b="1" dirty="0">
                <a:latin typeface="Calibri" panose="020F0502020204030204" pitchFamily="34" charset="0"/>
              </a:rPr>
              <a:t> </a:t>
            </a:r>
            <a:r>
              <a:rPr lang="en-US" altLang="en-US" dirty="0">
                <a:latin typeface="Calibri" panose="020F0502020204030204" pitchFamily="34" charset="0"/>
              </a:rPr>
              <a:t>and to accept Him as their King.</a:t>
            </a:r>
          </a:p>
        </p:txBody>
      </p:sp>
      <p:sp>
        <p:nvSpPr>
          <p:cNvPr id="35844"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pic>
        <p:nvPicPr>
          <p:cNvPr id="3584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25896" y="3200400"/>
            <a:ext cx="4092209"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609600"/>
            <a:ext cx="8229600" cy="808038"/>
          </a:xfrm>
        </p:spPr>
        <p:txBody>
          <a:bodyPr/>
          <a:lstStyle/>
          <a:p>
            <a:pPr rtl="0" eaLnBrk="1" fontAlgn="base" hangingPunct="1"/>
            <a:r>
              <a:rPr lang="en-US" sz="3200" b="1" kern="1200" dirty="0">
                <a:solidFill>
                  <a:srgbClr val="0000FF"/>
                </a:solidFill>
                <a:effectLst/>
                <a:latin typeface="Calibri" panose="020F0502020204030204" pitchFamily="34" charset="0"/>
                <a:ea typeface="+mn-ea"/>
                <a:cs typeface="Arial" panose="020B0604020202020204" pitchFamily="34" charset="0"/>
              </a:rPr>
              <a:t>III. Critical Insights into Christ’s 1</a:t>
            </a:r>
            <a:r>
              <a:rPr lang="en-US" sz="3200" b="1" kern="1200" baseline="30000" dirty="0">
                <a:solidFill>
                  <a:srgbClr val="0000FF"/>
                </a:solidFill>
                <a:effectLst/>
                <a:latin typeface="Calibri" panose="020F0502020204030204" pitchFamily="34" charset="0"/>
                <a:ea typeface="+mn-ea"/>
                <a:cs typeface="Arial" panose="020B0604020202020204" pitchFamily="34" charset="0"/>
              </a:rPr>
              <a:t>st</a:t>
            </a:r>
            <a:r>
              <a:rPr lang="en-US" sz="3200" b="1" kern="1200" dirty="0">
                <a:solidFill>
                  <a:srgbClr val="0000FF"/>
                </a:solidFill>
                <a:effectLst/>
                <a:latin typeface="Calibri" panose="020F0502020204030204" pitchFamily="34" charset="0"/>
                <a:ea typeface="+mn-ea"/>
                <a:cs typeface="Arial" panose="020B0604020202020204" pitchFamily="34" charset="0"/>
              </a:rPr>
              <a:t> Coming</a:t>
            </a:r>
            <a:endParaRPr lang="en-US" sz="3200" dirty="0">
              <a:effectLst/>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sz="half" idx="1"/>
          </p:nvPr>
        </p:nvSpPr>
        <p:spPr>
          <a:xfrm>
            <a:off x="228600" y="1600200"/>
            <a:ext cx="4953000" cy="3048000"/>
          </a:xfrm>
        </p:spPr>
        <p:txBody>
          <a:bodyPr/>
          <a:lstStyle/>
          <a:p>
            <a:pPr marL="0" indent="0" eaLnBrk="1" hangingPunct="1">
              <a:lnSpc>
                <a:spcPct val="90000"/>
              </a:lnSpc>
              <a:buFontTx/>
              <a:buNone/>
            </a:pPr>
            <a:r>
              <a:rPr lang="en-US" altLang="en-US" dirty="0">
                <a:latin typeface="Calibri" panose="020F0502020204030204" pitchFamily="34" charset="0"/>
              </a:rPr>
              <a:t>Only after it was abundantly clear that the Jews had rejected Him as their King, </a:t>
            </a:r>
            <a:r>
              <a:rPr lang="en-US" altLang="en-US" b="1" dirty="0">
                <a:latin typeface="Calibri" panose="020F0502020204030204" pitchFamily="34" charset="0"/>
              </a:rPr>
              <a:t>“</a:t>
            </a:r>
            <a:r>
              <a:rPr lang="en-US" altLang="en-US" b="1" u="sng" dirty="0">
                <a:latin typeface="Calibri" panose="020F0502020204030204" pitchFamily="34" charset="0"/>
              </a:rPr>
              <a:t>UNDER  THE LAW OF MOSES</a:t>
            </a:r>
            <a:r>
              <a:rPr lang="en-US" altLang="en-US" b="1" dirty="0">
                <a:latin typeface="Calibri" panose="020F0502020204030204" pitchFamily="34" charset="0"/>
              </a:rPr>
              <a:t>”</a:t>
            </a:r>
            <a:r>
              <a:rPr lang="en-US" altLang="en-US" dirty="0">
                <a:latin typeface="Calibri" panose="020F0502020204030204" pitchFamily="34" charset="0"/>
              </a:rPr>
              <a:t>, </a:t>
            </a:r>
            <a:r>
              <a:rPr lang="en-US" altLang="en-US" dirty="0">
                <a:solidFill>
                  <a:srgbClr val="0000FF"/>
                </a:solidFill>
                <a:latin typeface="Calibri" panose="020F0502020204030204" pitchFamily="34" charset="0"/>
              </a:rPr>
              <a:t>did Jesus begin to introduce to His disciples the mystery of the Church.</a:t>
            </a:r>
            <a:r>
              <a:rPr lang="en-US" altLang="en-US" dirty="0">
                <a:latin typeface="Calibri" panose="020F0502020204030204" pitchFamily="34" charset="0"/>
              </a:rPr>
              <a:t>   </a:t>
            </a:r>
          </a:p>
        </p:txBody>
      </p:sp>
      <p:pic>
        <p:nvPicPr>
          <p:cNvPr id="29700" name="Picture 7" descr="Jesus breaking bread &amp; last supper with discipl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3838" y="1752600"/>
            <a:ext cx="3611562"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3797"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2" name="Title 1"/>
          <p:cNvSpPr>
            <a:spLocks noGrp="1"/>
          </p:cNvSpPr>
          <p:nvPr>
            <p:ph type="title"/>
          </p:nvPr>
        </p:nvSpPr>
        <p:spPr>
          <a:xfrm>
            <a:off x="457200" y="609600"/>
            <a:ext cx="8229600" cy="808038"/>
          </a:xfrm>
        </p:spPr>
        <p:txBody>
          <a:bodyPr/>
          <a:lstStyle/>
          <a:p>
            <a:pPr rtl="0" eaLnBrk="1" fontAlgn="base" hangingPunct="1"/>
            <a:r>
              <a:rPr lang="en-US" sz="3200" b="1" kern="1200" dirty="0">
                <a:solidFill>
                  <a:srgbClr val="0000FF"/>
                </a:solidFill>
                <a:effectLst/>
                <a:latin typeface="Calibri" panose="020F0502020204030204" pitchFamily="34" charset="0"/>
                <a:ea typeface="+mn-ea"/>
                <a:cs typeface="Arial" panose="020B0604020202020204" pitchFamily="34" charset="0"/>
              </a:rPr>
              <a:t>III. Critical Insights into Christ’s 1</a:t>
            </a:r>
            <a:r>
              <a:rPr lang="en-US" sz="3200" b="1" kern="1200" baseline="30000" dirty="0">
                <a:solidFill>
                  <a:srgbClr val="0000FF"/>
                </a:solidFill>
                <a:effectLst/>
                <a:latin typeface="Calibri" panose="020F0502020204030204" pitchFamily="34" charset="0"/>
                <a:ea typeface="+mn-ea"/>
                <a:cs typeface="Arial" panose="020B0604020202020204" pitchFamily="34" charset="0"/>
              </a:rPr>
              <a:t>st</a:t>
            </a:r>
            <a:r>
              <a:rPr lang="en-US" sz="3200" b="1" kern="1200" dirty="0">
                <a:solidFill>
                  <a:srgbClr val="0000FF"/>
                </a:solidFill>
                <a:effectLst/>
                <a:latin typeface="Calibri" panose="020F0502020204030204" pitchFamily="34" charset="0"/>
                <a:ea typeface="+mn-ea"/>
                <a:cs typeface="Arial" panose="020B0604020202020204" pitchFamily="34" charset="0"/>
              </a:rPr>
              <a:t> Coming</a:t>
            </a:r>
            <a:endParaRPr lang="en-US" sz="3200" dirty="0">
              <a:effectLst/>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600200"/>
            <a:ext cx="8686800" cy="4800600"/>
          </a:xfrm>
          <a:prstGeom prst="rect">
            <a:avLst/>
          </a:prstGeom>
          <a:ln w="38100">
            <a:solidFill>
              <a:schemeClr val="bg1"/>
            </a:solidFill>
          </a:ln>
        </p:spPr>
      </p:pic>
      <p:sp>
        <p:nvSpPr>
          <p:cNvPr id="33794" name="Rectangle 3"/>
          <p:cNvSpPr>
            <a:spLocks noGrp="1" noChangeArrowheads="1"/>
          </p:cNvSpPr>
          <p:nvPr>
            <p:ph type="body" sz="half" idx="1"/>
          </p:nvPr>
        </p:nvSpPr>
        <p:spPr>
          <a:xfrm>
            <a:off x="228600" y="1600200"/>
            <a:ext cx="8686800" cy="4191000"/>
          </a:xfrm>
          <a:noFill/>
          <a:ln w="38100">
            <a:noFill/>
          </a:ln>
        </p:spPr>
        <p:txBody>
          <a:bodyPr/>
          <a:lstStyle/>
          <a:p>
            <a:pPr marL="0" indent="0" algn="ctr">
              <a:buNone/>
            </a:pPr>
            <a:r>
              <a:rPr lang="en-US" b="1" dirty="0">
                <a:latin typeface="Calibri" panose="020F0502020204030204" pitchFamily="34" charset="0"/>
              </a:rPr>
              <a:t>Matthew 23:37–39</a:t>
            </a:r>
          </a:p>
          <a:p>
            <a:pPr marL="0" indent="0" algn="just">
              <a:buNone/>
            </a:pPr>
            <a:r>
              <a:rPr lang="en-US" baseline="30000" dirty="0">
                <a:latin typeface="Calibri" panose="020F0502020204030204" pitchFamily="34" charset="0"/>
              </a:rPr>
              <a:t>37</a:t>
            </a:r>
            <a:r>
              <a:rPr lang="en-US" dirty="0">
                <a:latin typeface="Calibri" panose="020F0502020204030204" pitchFamily="34" charset="0"/>
              </a:rPr>
              <a:t> “O Jerusalem, Jerusalem, who kills the prophets and stones those who are sent to her! How often I wanted to gather your children together, the way a hen gathers her chicks under her wings, and </a:t>
            </a:r>
            <a:r>
              <a:rPr lang="en-US" b="1" u="sng" dirty="0">
                <a:solidFill>
                  <a:srgbClr val="0000FF"/>
                </a:solidFill>
                <a:latin typeface="Calibri" panose="020F0502020204030204" pitchFamily="34" charset="0"/>
              </a:rPr>
              <a:t>you were unwilling</a:t>
            </a:r>
            <a:r>
              <a:rPr lang="en-US" dirty="0">
                <a:latin typeface="Calibri" panose="020F0502020204030204" pitchFamily="34" charset="0"/>
              </a:rPr>
              <a:t>.</a:t>
            </a:r>
            <a:r>
              <a:rPr lang="en-US" b="1" baseline="30000" dirty="0">
                <a:solidFill>
                  <a:srgbClr val="0000FF"/>
                </a:solidFill>
                <a:latin typeface="Calibri" panose="020F0502020204030204" pitchFamily="34" charset="0"/>
              </a:rPr>
              <a:t>38</a:t>
            </a:r>
            <a:r>
              <a:rPr lang="en-US" b="1" dirty="0">
                <a:solidFill>
                  <a:srgbClr val="0000FF"/>
                </a:solidFill>
                <a:latin typeface="Calibri" panose="020F0502020204030204" pitchFamily="34" charset="0"/>
              </a:rPr>
              <a:t> “</a:t>
            </a:r>
            <a:r>
              <a:rPr lang="en-US" b="1" u="sng" dirty="0">
                <a:solidFill>
                  <a:srgbClr val="0000FF"/>
                </a:solidFill>
                <a:latin typeface="Calibri" panose="020F0502020204030204" pitchFamily="34" charset="0"/>
              </a:rPr>
              <a:t>Behold, your house is being left to you desolate</a:t>
            </a:r>
            <a:r>
              <a:rPr lang="en-US" b="1" dirty="0">
                <a:solidFill>
                  <a:srgbClr val="0000FF"/>
                </a:solidFill>
                <a:latin typeface="Calibri" panose="020F0502020204030204" pitchFamily="34" charset="0"/>
              </a:rPr>
              <a:t>!</a:t>
            </a:r>
            <a:r>
              <a:rPr lang="en-US" dirty="0">
                <a:latin typeface="Calibri" panose="020F0502020204030204" pitchFamily="34" charset="0"/>
              </a:rPr>
              <a:t> </a:t>
            </a:r>
            <a:r>
              <a:rPr lang="en-US" baseline="30000" dirty="0">
                <a:latin typeface="Calibri" panose="020F0502020204030204" pitchFamily="34" charset="0"/>
              </a:rPr>
              <a:t>39</a:t>
            </a:r>
            <a:r>
              <a:rPr lang="en-US" dirty="0">
                <a:latin typeface="Calibri" panose="020F0502020204030204" pitchFamily="34" charset="0"/>
              </a:rPr>
              <a:t> “For I say to you, from now on you shall not see Me until you say, ‘</a:t>
            </a:r>
            <a:r>
              <a:rPr lang="en-US" cap="small" dirty="0">
                <a:latin typeface="Calibri" panose="020F0502020204030204" pitchFamily="34" charset="0"/>
              </a:rPr>
              <a:t>Blessed is He who comes in the name of</a:t>
            </a:r>
            <a:r>
              <a:rPr lang="en-US" dirty="0">
                <a:latin typeface="Calibri" panose="020F0502020204030204" pitchFamily="34" charset="0"/>
              </a:rPr>
              <a:t> </a:t>
            </a:r>
            <a:r>
              <a:rPr lang="en-US" cap="small" dirty="0">
                <a:latin typeface="Calibri" panose="020F0502020204030204" pitchFamily="34" charset="0"/>
              </a:rPr>
              <a:t>the Lord</a:t>
            </a:r>
            <a:r>
              <a:rPr lang="en-US" dirty="0">
                <a:latin typeface="Calibri" panose="020F0502020204030204" pitchFamily="34" charset="0"/>
              </a:rPr>
              <a:t>!’” (NASB)</a:t>
            </a:r>
          </a:p>
        </p:txBody>
      </p:sp>
      <p:sp>
        <p:nvSpPr>
          <p:cNvPr id="33797"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2" name="Title 1"/>
          <p:cNvSpPr>
            <a:spLocks noGrp="1"/>
          </p:cNvSpPr>
          <p:nvPr>
            <p:ph type="title"/>
          </p:nvPr>
        </p:nvSpPr>
        <p:spPr>
          <a:xfrm>
            <a:off x="457200" y="609600"/>
            <a:ext cx="8229600" cy="808038"/>
          </a:xfrm>
        </p:spPr>
        <p:txBody>
          <a:bodyPr/>
          <a:lstStyle/>
          <a:p>
            <a:pPr rtl="0" eaLnBrk="1" fontAlgn="base" hangingPunct="1"/>
            <a:r>
              <a:rPr lang="en-US" sz="3200" b="1" kern="1200" dirty="0">
                <a:solidFill>
                  <a:srgbClr val="0000FF"/>
                </a:solidFill>
                <a:effectLst/>
                <a:latin typeface="Calibri" panose="020F0502020204030204" pitchFamily="34" charset="0"/>
                <a:ea typeface="+mn-ea"/>
                <a:cs typeface="Arial" panose="020B0604020202020204" pitchFamily="34" charset="0"/>
              </a:rPr>
              <a:t>III. Critical Insights into Christ’s 1</a:t>
            </a:r>
            <a:r>
              <a:rPr lang="en-US" sz="3200" b="1" kern="1200" baseline="30000" dirty="0">
                <a:solidFill>
                  <a:srgbClr val="0000FF"/>
                </a:solidFill>
                <a:effectLst/>
                <a:latin typeface="Calibri" panose="020F0502020204030204" pitchFamily="34" charset="0"/>
                <a:ea typeface="+mn-ea"/>
                <a:cs typeface="Arial" panose="020B0604020202020204" pitchFamily="34" charset="0"/>
              </a:rPr>
              <a:t>st</a:t>
            </a:r>
            <a:r>
              <a:rPr lang="en-US" sz="3200" b="1" kern="1200" dirty="0">
                <a:solidFill>
                  <a:srgbClr val="0000FF"/>
                </a:solidFill>
                <a:effectLst/>
                <a:latin typeface="Calibri" panose="020F0502020204030204" pitchFamily="34" charset="0"/>
                <a:ea typeface="+mn-ea"/>
                <a:cs typeface="Arial" panose="020B0604020202020204" pitchFamily="34" charset="0"/>
              </a:rPr>
              <a:t> Coming</a:t>
            </a:r>
            <a:endParaRPr lang="en-US" sz="3200" dirty="0">
              <a:effectLst/>
              <a:latin typeface="Calibri" panose="020F0502020204030204" pitchFamily="34" charset="0"/>
            </a:endParaRPr>
          </a:p>
        </p:txBody>
      </p:sp>
    </p:spTree>
    <p:extLst>
      <p:ext uri="{BB962C8B-B14F-4D97-AF65-F5344CB8AC3E}">
        <p14:creationId xmlns:p14="http://schemas.microsoft.com/office/powerpoint/2010/main" val="58125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286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200" b="1" kern="0" dirty="0">
                <a:solidFill>
                  <a:schemeClr val="tx1"/>
                </a:solidFill>
                <a:latin typeface="Calibri" panose="020F0502020204030204" pitchFamily="34" charset="0"/>
              </a:rPr>
              <a:t>Outline</a:t>
            </a:r>
            <a:endParaRPr lang="en-US" sz="3200" kern="0" dirty="0">
              <a:solidFill>
                <a:schemeClr val="tx1"/>
              </a:solidFill>
              <a:latin typeface="Calibri" panose="020F0502020204030204" pitchFamily="34" charset="0"/>
            </a:endParaRPr>
          </a:p>
        </p:txBody>
      </p:sp>
      <p:sp>
        <p:nvSpPr>
          <p:cNvPr id="3" name="Rectangle 3"/>
          <p:cNvSpPr txBox="1">
            <a:spLocks noChangeArrowheads="1"/>
          </p:cNvSpPr>
          <p:nvPr/>
        </p:nvSpPr>
        <p:spPr>
          <a:xfrm>
            <a:off x="1295400" y="1143000"/>
            <a:ext cx="6553200" cy="52879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indent="-461963" eaLnBrk="1" hangingPunct="1">
              <a:spcBef>
                <a:spcPts val="0"/>
              </a:spcBef>
              <a:spcAft>
                <a:spcPts val="2400"/>
              </a:spcAft>
              <a:buFont typeface="+mj-lt"/>
              <a:buAutoNum type="romanUcPeriod"/>
              <a:tabLst>
                <a:tab pos="1939925" algn="l"/>
              </a:tabLst>
            </a:pPr>
            <a:r>
              <a:rPr lang="en-US" altLang="en-US" sz="2800" b="1" dirty="0">
                <a:latin typeface="Calibri" panose="020F0502020204030204" pitchFamily="34" charset="0"/>
              </a:rPr>
              <a:t>Our Purpose, Aim, and Objective</a:t>
            </a:r>
          </a:p>
          <a:p>
            <a:pPr marL="461963" indent="-461963" eaLnBrk="1" hangingPunct="1">
              <a:spcBef>
                <a:spcPts val="0"/>
              </a:spcBef>
              <a:spcAft>
                <a:spcPts val="2400"/>
              </a:spcAft>
              <a:buFont typeface="+mj-lt"/>
              <a:buAutoNum type="romanUcPeriod"/>
              <a:tabLst>
                <a:tab pos="1939925" algn="l"/>
              </a:tabLst>
            </a:pPr>
            <a:r>
              <a:rPr lang="en-US" sz="2800" b="1" dirty="0">
                <a:latin typeface="Calibri" panose="020F0502020204030204" pitchFamily="34" charset="0"/>
              </a:rPr>
              <a:t>Points of Contrast and Comparison</a:t>
            </a:r>
            <a:endParaRPr lang="en-US" altLang="en-US" sz="2800" b="1" dirty="0">
              <a:latin typeface="Calibri" panose="020F0502020204030204" pitchFamily="34" charset="0"/>
            </a:endParaRPr>
          </a:p>
          <a:p>
            <a:pPr marL="461963" lvl="1" indent="-461963" eaLnBrk="1" hangingPunct="1">
              <a:spcBef>
                <a:spcPts val="0"/>
              </a:spcBef>
              <a:spcAft>
                <a:spcPts val="2400"/>
              </a:spcAft>
              <a:buFont typeface="+mj-lt"/>
              <a:buAutoNum type="romanUcPeriod" startAt="3"/>
              <a:tabLst>
                <a:tab pos="1939925" algn="l"/>
              </a:tabLst>
            </a:pPr>
            <a:r>
              <a:rPr lang="en-US" altLang="en-US" b="1" dirty="0">
                <a:latin typeface="Calibri" panose="020F0502020204030204" pitchFamily="34" charset="0"/>
              </a:rPr>
              <a:t>Critical Insights into Christ’s 1st Coming</a:t>
            </a:r>
          </a:p>
          <a:p>
            <a:pPr marL="461963" lvl="1" indent="-461963" eaLnBrk="1" hangingPunct="1">
              <a:spcBef>
                <a:spcPts val="0"/>
              </a:spcBef>
              <a:spcAft>
                <a:spcPts val="2400"/>
              </a:spcAft>
              <a:buFont typeface="+mj-lt"/>
              <a:buAutoNum type="romanUcPeriod" startAt="3"/>
              <a:tabLst>
                <a:tab pos="1939925" algn="l"/>
              </a:tabLst>
            </a:pPr>
            <a:r>
              <a:rPr lang="en-US" b="1" dirty="0">
                <a:solidFill>
                  <a:srgbClr val="0000FF"/>
                </a:solidFill>
                <a:latin typeface="Calibri" panose="020F0502020204030204" pitchFamily="34" charset="0"/>
              </a:rPr>
              <a:t>Misunderstanding The Law &amp; Christ’s Earthly Ministry</a:t>
            </a:r>
          </a:p>
          <a:p>
            <a:pPr marL="461963" lvl="1" indent="-461963" eaLnBrk="1" hangingPunct="1">
              <a:spcBef>
                <a:spcPts val="0"/>
              </a:spcBef>
              <a:spcAft>
                <a:spcPts val="2400"/>
              </a:spcAft>
              <a:buFont typeface="+mj-lt"/>
              <a:buAutoNum type="romanUcPeriod" startAt="3"/>
              <a:tabLst>
                <a:tab pos="1939925" algn="l"/>
              </a:tabLst>
            </a:pPr>
            <a:r>
              <a:rPr lang="en-US" b="1" dirty="0">
                <a:latin typeface="Calibri" panose="020F0502020204030204" pitchFamily="34" charset="0"/>
              </a:rPr>
              <a:t>A Proper Response to the Grace Gift</a:t>
            </a:r>
          </a:p>
          <a:p>
            <a:pPr marL="461963" lvl="1" indent="-461963" eaLnBrk="1" hangingPunct="1">
              <a:spcBef>
                <a:spcPts val="0"/>
              </a:spcBef>
              <a:spcAft>
                <a:spcPts val="2400"/>
              </a:spcAft>
              <a:buFont typeface="+mj-lt"/>
              <a:buAutoNum type="romanUcPeriod" startAt="3"/>
              <a:tabLst>
                <a:tab pos="1939925" algn="l"/>
              </a:tabLst>
            </a:pPr>
            <a:r>
              <a:rPr lang="en-US" altLang="en-US" b="1" dirty="0">
                <a:latin typeface="Calibri" panose="020F0502020204030204" pitchFamily="34" charset="0"/>
              </a:rPr>
              <a:t>Conclusion</a:t>
            </a:r>
          </a:p>
        </p:txBody>
      </p:sp>
    </p:spTree>
    <p:extLst>
      <p:ext uri="{BB962C8B-B14F-4D97-AF65-F5344CB8AC3E}">
        <p14:creationId xmlns:p14="http://schemas.microsoft.com/office/powerpoint/2010/main" val="13514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10" descr="Scribe &amp; scro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1245413">
            <a:off x="385788" y="2206456"/>
            <a:ext cx="2984500" cy="172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2774" name="Picture 12" descr="Prosperity-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490746">
            <a:off x="304800" y="3886200"/>
            <a:ext cx="2305050" cy="1798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6871"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997265">
            <a:off x="682774" y="5117893"/>
            <a:ext cx="30956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Rectangle 4"/>
          <p:cNvSpPr>
            <a:spLocks noGrp="1" noChangeArrowheads="1"/>
          </p:cNvSpPr>
          <p:nvPr>
            <p:ph type="body" sz="half" idx="2"/>
          </p:nvPr>
        </p:nvSpPr>
        <p:spPr>
          <a:xfrm>
            <a:off x="3657600" y="2008188"/>
            <a:ext cx="5410200" cy="4011612"/>
          </a:xfrm>
        </p:spPr>
        <p:txBody>
          <a:bodyPr/>
          <a:lstStyle/>
          <a:p>
            <a:pPr marL="0" indent="0" eaLnBrk="1" hangingPunct="1">
              <a:lnSpc>
                <a:spcPct val="90000"/>
              </a:lnSpc>
              <a:spcBef>
                <a:spcPts val="600"/>
              </a:spcBef>
              <a:spcAft>
                <a:spcPts val="600"/>
              </a:spcAft>
              <a:buFontTx/>
              <a:buNone/>
              <a:defRPr/>
            </a:pPr>
            <a:r>
              <a:rPr lang="en-US" altLang="en-US" b="1" dirty="0">
                <a:solidFill>
                  <a:srgbClr val="0000FF"/>
                </a:solidFill>
                <a:latin typeface="Calibri" panose="020F0502020204030204" pitchFamily="34" charset="0"/>
              </a:rPr>
              <a:t>Many believers in the Church now</a:t>
            </a:r>
            <a:r>
              <a:rPr lang="en-US" altLang="en-US" b="1" dirty="0">
                <a:latin typeface="Calibri" panose="020F0502020204030204" pitchFamily="34" charset="0"/>
              </a:rPr>
              <a:t> </a:t>
            </a:r>
            <a:r>
              <a:rPr lang="en-US" altLang="en-US" dirty="0">
                <a:latin typeface="Calibri" panose="020F0502020204030204" pitchFamily="34" charset="0"/>
              </a:rPr>
              <a:t>are trying to carry out parts of the Law: </a:t>
            </a:r>
          </a:p>
          <a:p>
            <a:pPr eaLnBrk="1" hangingPunct="1">
              <a:lnSpc>
                <a:spcPct val="90000"/>
              </a:lnSpc>
              <a:spcBef>
                <a:spcPts val="600"/>
              </a:spcBef>
              <a:spcAft>
                <a:spcPts val="600"/>
              </a:spcAft>
              <a:buFont typeface="Arial" panose="020B0604020202020204" pitchFamily="34" charset="0"/>
              <a:buChar char="•"/>
              <a:defRPr/>
            </a:pPr>
            <a:r>
              <a:rPr lang="en-US" altLang="en-US" dirty="0">
                <a:latin typeface="Calibri" panose="020F0502020204030204" pitchFamily="34" charset="0"/>
              </a:rPr>
              <a:t>seeking its </a:t>
            </a:r>
            <a:r>
              <a:rPr lang="en-US" altLang="en-US" b="1" dirty="0">
                <a:solidFill>
                  <a:srgbClr val="0000FF"/>
                </a:solidFill>
                <a:latin typeface="Calibri" panose="020F0502020204030204" pitchFamily="34" charset="0"/>
              </a:rPr>
              <a:t>Jewish</a:t>
            </a:r>
            <a:r>
              <a:rPr lang="en-US" altLang="en-US" dirty="0">
                <a:latin typeface="Calibri" panose="020F0502020204030204" pitchFamily="34" charset="0"/>
              </a:rPr>
              <a:t> </a:t>
            </a:r>
            <a:r>
              <a:rPr lang="en-US" altLang="en-US" b="1" dirty="0">
                <a:solidFill>
                  <a:srgbClr val="0000FF"/>
                </a:solidFill>
                <a:latin typeface="Calibri" panose="020F0502020204030204" pitchFamily="34" charset="0"/>
              </a:rPr>
              <a:t>earthly blessings</a:t>
            </a:r>
            <a:endParaRPr lang="en-US" altLang="en-US" dirty="0">
              <a:latin typeface="Calibri" panose="020F0502020204030204" pitchFamily="34" charset="0"/>
            </a:endParaRPr>
          </a:p>
          <a:p>
            <a:pPr eaLnBrk="1" hangingPunct="1">
              <a:lnSpc>
                <a:spcPct val="90000"/>
              </a:lnSpc>
              <a:spcBef>
                <a:spcPts val="600"/>
              </a:spcBef>
              <a:spcAft>
                <a:spcPts val="600"/>
              </a:spcAft>
              <a:buFont typeface="Arial" panose="020B0604020202020204" pitchFamily="34" charset="0"/>
              <a:buChar char="•"/>
              <a:defRPr/>
            </a:pPr>
            <a:r>
              <a:rPr lang="en-US" altLang="en-US" b="1" dirty="0">
                <a:solidFill>
                  <a:srgbClr val="0000FF"/>
                </a:solidFill>
                <a:latin typeface="Calibri" panose="020F0502020204030204" pitchFamily="34" charset="0"/>
              </a:rPr>
              <a:t>forgiving so that they can be forgiven </a:t>
            </a:r>
            <a:r>
              <a:rPr lang="en-US" altLang="en-US" dirty="0">
                <a:latin typeface="Calibri" panose="020F0502020204030204" pitchFamily="34" charset="0"/>
              </a:rPr>
              <a:t>by God</a:t>
            </a:r>
          </a:p>
          <a:p>
            <a:pPr eaLnBrk="1" hangingPunct="1">
              <a:lnSpc>
                <a:spcPct val="90000"/>
              </a:lnSpc>
              <a:spcBef>
                <a:spcPts val="600"/>
              </a:spcBef>
              <a:spcAft>
                <a:spcPts val="600"/>
              </a:spcAft>
              <a:buFont typeface="Arial" panose="020B0604020202020204" pitchFamily="34" charset="0"/>
              <a:buChar char="•"/>
              <a:defRPr/>
            </a:pPr>
            <a:r>
              <a:rPr lang="en-US" altLang="en-US" b="1" dirty="0">
                <a:solidFill>
                  <a:srgbClr val="0000FF"/>
                </a:solidFill>
                <a:latin typeface="Calibri" panose="020F0502020204030204" pitchFamily="34" charset="0"/>
              </a:rPr>
              <a:t>striving to imitate the earthly life </a:t>
            </a:r>
            <a:r>
              <a:rPr lang="en-US" altLang="en-US" dirty="0">
                <a:latin typeface="Calibri" panose="020F0502020204030204" pitchFamily="34" charset="0"/>
              </a:rPr>
              <a:t>of Christ.</a:t>
            </a:r>
          </a:p>
        </p:txBody>
      </p:sp>
      <p:sp>
        <p:nvSpPr>
          <p:cNvPr id="36870"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2" name="Title 1"/>
          <p:cNvSpPr>
            <a:spLocks noGrp="1"/>
          </p:cNvSpPr>
          <p:nvPr>
            <p:ph type="title"/>
          </p:nvPr>
        </p:nvSpPr>
        <p:spPr>
          <a:xfrm>
            <a:off x="0" y="693489"/>
            <a:ext cx="9144000" cy="1054011"/>
          </a:xfrm>
        </p:spPr>
        <p:txBody>
          <a:bodyPr/>
          <a:lstStyle/>
          <a:p>
            <a:pPr rtl="0" fontAlgn="base"/>
            <a:r>
              <a:rPr lang="en-US" sz="3200" b="1" kern="1200" dirty="0">
                <a:solidFill>
                  <a:srgbClr val="0000FF"/>
                </a:solidFill>
                <a:effectLst/>
                <a:latin typeface="Calibri" panose="020F0502020204030204" pitchFamily="34" charset="0"/>
                <a:ea typeface="+mn-ea"/>
                <a:cs typeface="Arial" panose="020B0604020202020204" pitchFamily="34" charset="0"/>
              </a:rPr>
              <a:t>IV. Misunderstanding The Law  </a:t>
            </a:r>
            <a:br>
              <a:rPr lang="en-US" sz="3200" b="1" kern="1200" dirty="0">
                <a:solidFill>
                  <a:srgbClr val="0000FF"/>
                </a:solidFill>
                <a:effectLst/>
                <a:latin typeface="Calibri" panose="020F0502020204030204" pitchFamily="34" charset="0"/>
                <a:ea typeface="+mn-ea"/>
                <a:cs typeface="Arial" panose="020B0604020202020204" pitchFamily="34" charset="0"/>
              </a:rPr>
            </a:br>
            <a:r>
              <a:rPr lang="en-US" sz="3200" b="1" kern="1200" dirty="0">
                <a:solidFill>
                  <a:srgbClr val="0000FF"/>
                </a:solidFill>
                <a:effectLst/>
                <a:latin typeface="Calibri" panose="020F0502020204030204" pitchFamily="34" charset="0"/>
                <a:ea typeface="+mn-ea"/>
                <a:cs typeface="Arial" panose="020B0604020202020204" pitchFamily="34" charset="0"/>
              </a:rPr>
              <a:t>&amp; Christ’s Earthly Ministry</a:t>
            </a:r>
            <a:endParaRPr lang="en-US" sz="3200" dirty="0">
              <a:effectLst/>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981200"/>
            <a:ext cx="5715000" cy="2667000"/>
          </a:xfrm>
        </p:spPr>
        <p:txBody>
          <a:bodyPr/>
          <a:lstStyle/>
          <a:p>
            <a:pPr marL="0" indent="0" algn="just">
              <a:buNone/>
            </a:pPr>
            <a:r>
              <a:rPr lang="en-US" altLang="en-US" dirty="0">
                <a:latin typeface="Calibri" panose="020F0502020204030204" pitchFamily="34" charset="0"/>
              </a:rPr>
              <a:t>These theological misunderstandings cause many Christians to misinterpret Grace as well, leading them to think that </a:t>
            </a:r>
            <a:r>
              <a:rPr lang="en-US" altLang="en-US" b="1" dirty="0">
                <a:latin typeface="Calibri" panose="020F0502020204030204" pitchFamily="34" charset="0"/>
              </a:rPr>
              <a:t>they must do or not do things by living </a:t>
            </a:r>
            <a:r>
              <a:rPr lang="en-US" altLang="en-US" b="1" dirty="0">
                <a:solidFill>
                  <a:srgbClr val="0000FF"/>
                </a:solidFill>
                <a:latin typeface="Calibri" panose="020F0502020204030204" pitchFamily="34" charset="0"/>
              </a:rPr>
              <a:t>“under the Law”</a:t>
            </a:r>
            <a:r>
              <a:rPr lang="en-US" altLang="en-US" dirty="0">
                <a:latin typeface="Calibri" panose="020F0502020204030204" pitchFamily="34" charset="0"/>
              </a:rPr>
              <a:t> in order to be blessed and have spiritual victory.</a:t>
            </a:r>
          </a:p>
        </p:txBody>
      </p:sp>
      <p:sp>
        <p:nvSpPr>
          <p:cNvPr id="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pic>
        <p:nvPicPr>
          <p:cNvPr id="6" name="Picture 8" descr="older man ponder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5050" y="2209800"/>
            <a:ext cx="2724150"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Title 1"/>
          <p:cNvSpPr>
            <a:spLocks noGrp="1"/>
          </p:cNvSpPr>
          <p:nvPr>
            <p:ph type="title"/>
          </p:nvPr>
        </p:nvSpPr>
        <p:spPr>
          <a:xfrm>
            <a:off x="0" y="693489"/>
            <a:ext cx="9144000" cy="1054011"/>
          </a:xfrm>
        </p:spPr>
        <p:txBody>
          <a:bodyPr/>
          <a:lstStyle/>
          <a:p>
            <a:r>
              <a:rPr lang="en-US" sz="3200" b="1" kern="1200" dirty="0">
                <a:solidFill>
                  <a:srgbClr val="0000FF"/>
                </a:solidFill>
                <a:latin typeface="Calibri" panose="020F0502020204030204" pitchFamily="34" charset="0"/>
                <a:cs typeface="Arial" panose="020B0604020202020204" pitchFamily="34" charset="0"/>
              </a:rPr>
              <a:t>IV. Misunderstanding The Law  </a:t>
            </a:r>
            <a:br>
              <a:rPr lang="en-US" sz="3200" b="1" kern="1200" dirty="0">
                <a:solidFill>
                  <a:srgbClr val="0000FF"/>
                </a:solidFill>
                <a:latin typeface="Calibri" panose="020F0502020204030204" pitchFamily="34" charset="0"/>
                <a:cs typeface="Arial" panose="020B0604020202020204" pitchFamily="34" charset="0"/>
              </a:rPr>
            </a:br>
            <a:r>
              <a:rPr lang="en-US" sz="3200" b="1" kern="1200" dirty="0">
                <a:solidFill>
                  <a:srgbClr val="0000FF"/>
                </a:solidFill>
                <a:latin typeface="Calibri" panose="020F0502020204030204" pitchFamily="34" charset="0"/>
                <a:cs typeface="Arial" panose="020B0604020202020204" pitchFamily="34" charset="0"/>
              </a:rPr>
              <a:t>&amp; Christ’s Earthly Ministry</a:t>
            </a:r>
            <a:endParaRPr lang="en-US" sz="3200" dirty="0">
              <a:effectLst/>
              <a:latin typeface="Calibri" panose="020F0502020204030204" pitchFamily="34" charset="0"/>
            </a:endParaRPr>
          </a:p>
        </p:txBody>
      </p:sp>
    </p:spTree>
    <p:extLst>
      <p:ext uri="{BB962C8B-B14F-4D97-AF65-F5344CB8AC3E}">
        <p14:creationId xmlns:p14="http://schemas.microsoft.com/office/powerpoint/2010/main" val="93066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72428" y="2794535"/>
            <a:ext cx="4866772" cy="2996665"/>
          </a:xfrm>
          <a:prstGeom prst="rect">
            <a:avLst/>
          </a:prstGeom>
          <a:ln w="38100">
            <a:solidFill>
              <a:schemeClr val="bg1"/>
            </a:solidFill>
          </a:ln>
        </p:spPr>
      </p:pic>
      <p:pic>
        <p:nvPicPr>
          <p:cNvPr id="35844" name="Picture 8" descr="Load on man_stone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4801" y="1831388"/>
            <a:ext cx="3276600" cy="4798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8918"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7" name="Rectangle 9"/>
          <p:cNvSpPr>
            <a:spLocks noChangeArrowheads="1"/>
          </p:cNvSpPr>
          <p:nvPr/>
        </p:nvSpPr>
        <p:spPr bwMode="auto">
          <a:xfrm>
            <a:off x="4048627" y="2769669"/>
            <a:ext cx="4790573" cy="2310865"/>
          </a:xfrm>
          <a:prstGeom prst="rect">
            <a:avLst/>
          </a:prstGeom>
          <a:noFill/>
          <a:ln w="38100">
            <a:noFill/>
            <a:miter lim="800000"/>
            <a:headEnd/>
            <a:tailEnd/>
          </a:ln>
          <a:effectLst/>
          <a:extLst/>
        </p:spPr>
        <p:txBody>
          <a:bodyPr anchor="t"/>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marL="0" marR="0" algn="ctr">
              <a:spcBef>
                <a:spcPts val="0"/>
              </a:spcBef>
              <a:spcAft>
                <a:spcPts val="600"/>
              </a:spcAft>
              <a:buNone/>
            </a:pPr>
            <a:r>
              <a:rPr lang="en-US" sz="3000" b="1" dirty="0">
                <a:latin typeface="Calibri" panose="020F0502020204030204" pitchFamily="34" charset="0"/>
              </a:rPr>
              <a:t>Romans 3:20 </a:t>
            </a:r>
          </a:p>
          <a:p>
            <a:pPr marL="0" marR="0">
              <a:spcBef>
                <a:spcPts val="0"/>
              </a:spcBef>
              <a:spcAft>
                <a:spcPts val="0"/>
              </a:spcAft>
              <a:buNone/>
            </a:pPr>
            <a:r>
              <a:rPr lang="en-US" sz="3000" dirty="0">
                <a:latin typeface="Calibri" panose="020F0502020204030204" pitchFamily="34" charset="0"/>
              </a:rPr>
              <a:t>“</a:t>
            </a:r>
            <a:r>
              <a:rPr lang="en-US" sz="3000" baseline="30000" dirty="0">
                <a:latin typeface="Calibri" panose="020F0502020204030204" pitchFamily="34" charset="0"/>
              </a:rPr>
              <a:t>20</a:t>
            </a:r>
            <a:r>
              <a:rPr lang="en-US" sz="3000" dirty="0">
                <a:latin typeface="Calibri" panose="020F0502020204030204" pitchFamily="34" charset="0"/>
              </a:rPr>
              <a:t>…</a:t>
            </a:r>
            <a:r>
              <a:rPr lang="en-US" sz="3000" b="1" dirty="0">
                <a:solidFill>
                  <a:srgbClr val="0000FF"/>
                </a:solidFill>
                <a:latin typeface="Calibri" panose="020F0502020204030204" pitchFamily="34" charset="0"/>
              </a:rPr>
              <a:t>by</a:t>
            </a:r>
            <a:r>
              <a:rPr lang="en-US" sz="3000" b="1" dirty="0">
                <a:latin typeface="Calibri" panose="020F0502020204030204" pitchFamily="34" charset="0"/>
              </a:rPr>
              <a:t> </a:t>
            </a:r>
            <a:r>
              <a:rPr lang="en-US" sz="3000" b="1" dirty="0">
                <a:solidFill>
                  <a:srgbClr val="0000FF"/>
                </a:solidFill>
                <a:latin typeface="Calibri" panose="020F0502020204030204" pitchFamily="34" charset="0"/>
              </a:rPr>
              <a:t>the works of the Law </a:t>
            </a:r>
            <a:r>
              <a:rPr lang="en-US" sz="3000" dirty="0">
                <a:latin typeface="Calibri" panose="020F0502020204030204" pitchFamily="34" charset="0"/>
              </a:rPr>
              <a:t>no flesh will be justified in His sight...” NASB</a:t>
            </a:r>
          </a:p>
        </p:txBody>
      </p:sp>
      <p:sp>
        <p:nvSpPr>
          <p:cNvPr id="9" name="Title 1"/>
          <p:cNvSpPr>
            <a:spLocks noGrp="1"/>
          </p:cNvSpPr>
          <p:nvPr>
            <p:ph type="title"/>
          </p:nvPr>
        </p:nvSpPr>
        <p:spPr>
          <a:xfrm>
            <a:off x="0" y="693489"/>
            <a:ext cx="9144000" cy="1054011"/>
          </a:xfrm>
        </p:spPr>
        <p:txBody>
          <a:bodyPr/>
          <a:lstStyle/>
          <a:p>
            <a:r>
              <a:rPr lang="en-US" sz="3200" b="1" kern="1200" dirty="0">
                <a:solidFill>
                  <a:srgbClr val="0000FF"/>
                </a:solidFill>
                <a:latin typeface="Calibri" panose="020F0502020204030204" pitchFamily="34" charset="0"/>
                <a:cs typeface="Arial" panose="020B0604020202020204" pitchFamily="34" charset="0"/>
              </a:rPr>
              <a:t>IV. Misunderstanding The Law  </a:t>
            </a:r>
            <a:br>
              <a:rPr lang="en-US" sz="3200" b="1" kern="1200" dirty="0">
                <a:solidFill>
                  <a:srgbClr val="0000FF"/>
                </a:solidFill>
                <a:latin typeface="Calibri" panose="020F0502020204030204" pitchFamily="34" charset="0"/>
                <a:cs typeface="Arial" panose="020B0604020202020204" pitchFamily="34" charset="0"/>
              </a:rPr>
            </a:br>
            <a:r>
              <a:rPr lang="en-US" sz="3200" b="1" kern="1200" dirty="0">
                <a:solidFill>
                  <a:srgbClr val="0000FF"/>
                </a:solidFill>
                <a:latin typeface="Calibri" panose="020F0502020204030204" pitchFamily="34" charset="0"/>
                <a:cs typeface="Arial" panose="020B0604020202020204" pitchFamily="34" charset="0"/>
              </a:rPr>
              <a:t>&amp; Christ’s Earthly Ministry</a:t>
            </a:r>
            <a:endParaRPr lang="en-US" sz="3200" dirty="0">
              <a:effectLst/>
              <a:latin typeface="Calibri" panose="020F0502020204030204" pitchFamily="34" charset="0"/>
            </a:endParaRPr>
          </a:p>
        </p:txBody>
      </p:sp>
    </p:spTree>
    <p:extLst>
      <p:ext uri="{BB962C8B-B14F-4D97-AF65-F5344CB8AC3E}">
        <p14:creationId xmlns:p14="http://schemas.microsoft.com/office/powerpoint/2010/main" val="262080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1" y="1905000"/>
            <a:ext cx="5029200" cy="4572000"/>
          </a:xfrm>
          <a:prstGeom prst="rect">
            <a:avLst/>
          </a:prstGeom>
          <a:ln w="38100">
            <a:solidFill>
              <a:schemeClr val="bg1"/>
            </a:solidFill>
          </a:ln>
        </p:spPr>
      </p:pic>
      <p:sp>
        <p:nvSpPr>
          <p:cNvPr id="38918"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7" name="Rectangle 9"/>
          <p:cNvSpPr>
            <a:spLocks noChangeArrowheads="1"/>
          </p:cNvSpPr>
          <p:nvPr/>
        </p:nvSpPr>
        <p:spPr bwMode="auto">
          <a:xfrm>
            <a:off x="3810002" y="1943903"/>
            <a:ext cx="5029199" cy="3466298"/>
          </a:xfrm>
          <a:prstGeom prst="rect">
            <a:avLst/>
          </a:prstGeom>
          <a:noFill/>
          <a:ln w="38100">
            <a:noFill/>
            <a:miter lim="800000"/>
            <a:headEnd/>
            <a:tailEnd/>
          </a:ln>
          <a:effectLst/>
          <a:extLst/>
        </p:spPr>
        <p:txBody>
          <a:bodyPr anchor="t"/>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buNone/>
            </a:pPr>
            <a:r>
              <a:rPr lang="en-US" sz="3000" b="1" dirty="0">
                <a:latin typeface="Calibri" panose="020F0502020204030204" pitchFamily="34" charset="0"/>
              </a:rPr>
              <a:t>Acts 15:10</a:t>
            </a:r>
          </a:p>
          <a:p>
            <a:pPr algn="just">
              <a:buNone/>
            </a:pPr>
            <a:r>
              <a:rPr lang="en-US" sz="3000" baseline="30000" dirty="0">
                <a:latin typeface="Calibri" panose="020F0502020204030204" pitchFamily="34" charset="0"/>
              </a:rPr>
              <a:t>10</a:t>
            </a:r>
            <a:r>
              <a:rPr lang="en-US" sz="3000" dirty="0">
                <a:latin typeface="Calibri" panose="020F0502020204030204" pitchFamily="34" charset="0"/>
              </a:rPr>
              <a:t> “Now therefore why do you put God to the test by placing upon the neck of the disciples </a:t>
            </a:r>
            <a:r>
              <a:rPr lang="en-US" sz="3000" b="1" dirty="0">
                <a:solidFill>
                  <a:srgbClr val="0000FF"/>
                </a:solidFill>
                <a:latin typeface="Calibri" panose="020F0502020204030204" pitchFamily="34" charset="0"/>
              </a:rPr>
              <a:t>a yoke which neither our fathers nor we have been able to bear</a:t>
            </a:r>
            <a:r>
              <a:rPr lang="en-US" sz="3000" dirty="0">
                <a:latin typeface="Calibri" panose="020F0502020204030204" pitchFamily="34" charset="0"/>
              </a:rPr>
              <a:t>? (NASB95)</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225" y="1905000"/>
            <a:ext cx="3454400" cy="2590800"/>
          </a:xfrm>
          <a:prstGeom prst="rect">
            <a:avLst/>
          </a:prstGeom>
          <a:ln w="38100">
            <a:solidFill>
              <a:schemeClr val="bg1"/>
            </a:solidFill>
          </a:ln>
        </p:spPr>
      </p:pic>
      <p:sp>
        <p:nvSpPr>
          <p:cNvPr id="8" name="Title 1"/>
          <p:cNvSpPr>
            <a:spLocks noGrp="1"/>
          </p:cNvSpPr>
          <p:nvPr>
            <p:ph type="title"/>
          </p:nvPr>
        </p:nvSpPr>
        <p:spPr>
          <a:xfrm>
            <a:off x="0" y="693489"/>
            <a:ext cx="9144000" cy="1054011"/>
          </a:xfrm>
        </p:spPr>
        <p:txBody>
          <a:bodyPr/>
          <a:lstStyle/>
          <a:p>
            <a:r>
              <a:rPr lang="en-US" sz="3200" b="1" kern="1200" dirty="0">
                <a:solidFill>
                  <a:srgbClr val="0000FF"/>
                </a:solidFill>
                <a:latin typeface="Calibri" panose="020F0502020204030204" pitchFamily="34" charset="0"/>
                <a:cs typeface="Arial" panose="020B0604020202020204" pitchFamily="34" charset="0"/>
              </a:rPr>
              <a:t>IV. Misunderstanding The Law  </a:t>
            </a:r>
            <a:br>
              <a:rPr lang="en-US" sz="3200" b="1" kern="1200" dirty="0">
                <a:solidFill>
                  <a:srgbClr val="0000FF"/>
                </a:solidFill>
                <a:latin typeface="Calibri" panose="020F0502020204030204" pitchFamily="34" charset="0"/>
                <a:cs typeface="Arial" panose="020B0604020202020204" pitchFamily="34" charset="0"/>
              </a:rPr>
            </a:br>
            <a:r>
              <a:rPr lang="en-US" sz="3200" b="1" kern="1200" dirty="0">
                <a:solidFill>
                  <a:srgbClr val="0000FF"/>
                </a:solidFill>
                <a:latin typeface="Calibri" panose="020F0502020204030204" pitchFamily="34" charset="0"/>
                <a:cs typeface="Arial" panose="020B0604020202020204" pitchFamily="34" charset="0"/>
              </a:rPr>
              <a:t>&amp; Christ’s Earthly Ministry</a:t>
            </a:r>
            <a:endParaRPr lang="en-US" sz="3200" dirty="0">
              <a:effectLst/>
              <a:latin typeface="Calibri" panose="020F0502020204030204" pitchFamily="34" charset="0"/>
            </a:endParaRPr>
          </a:p>
        </p:txBody>
      </p:sp>
    </p:spTree>
    <p:extLst>
      <p:ext uri="{BB962C8B-B14F-4D97-AF65-F5344CB8AC3E}">
        <p14:creationId xmlns:p14="http://schemas.microsoft.com/office/powerpoint/2010/main" val="238928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6" descr="1234373313aYjGPN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57500" y="1752600"/>
            <a:ext cx="342900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316" name="Text Box 7"/>
          <p:cNvSpPr txBox="1">
            <a:spLocks noChangeArrowheads="1"/>
          </p:cNvSpPr>
          <p:nvPr/>
        </p:nvSpPr>
        <p:spPr bwMode="auto">
          <a:xfrm>
            <a:off x="1581150" y="5292725"/>
            <a:ext cx="5981700" cy="584775"/>
          </a:xfrm>
          <a:prstGeom prst="rect">
            <a:avLst/>
          </a:prstGeom>
          <a:solidFill>
            <a:schemeClr val="bg1"/>
          </a:solidFill>
          <a:ln w="9525">
            <a:solidFill>
              <a:srgbClr val="663300"/>
            </a:solidFill>
            <a:miter lim="800000"/>
            <a:headEnd/>
            <a:tailEnd/>
          </a:ln>
          <a:effectLs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buFontTx/>
              <a:buNone/>
            </a:pPr>
            <a:r>
              <a:rPr lang="en-US" altLang="en-US" dirty="0">
                <a:latin typeface="Calibri" panose="020F0502020204030204" pitchFamily="34" charset="0"/>
              </a:rPr>
              <a:t>Looking at things in opposite ways</a:t>
            </a:r>
          </a:p>
        </p:txBody>
      </p:sp>
      <p:sp>
        <p:nvSpPr>
          <p:cNvPr id="13318"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3" name="Title 2"/>
          <p:cNvSpPr>
            <a:spLocks noGrp="1"/>
          </p:cNvSpPr>
          <p:nvPr>
            <p:ph type="title"/>
          </p:nvPr>
        </p:nvSpPr>
        <p:spPr>
          <a:xfrm>
            <a:off x="457200" y="609600"/>
            <a:ext cx="8229600" cy="808038"/>
          </a:xfrm>
        </p:spPr>
        <p:txBody>
          <a:bodyPr/>
          <a:lstStyle/>
          <a:p>
            <a:r>
              <a:rPr lang="en-US" sz="3200" b="1" i="1" kern="1200" dirty="0">
                <a:solidFill>
                  <a:srgbClr val="0000FF"/>
                </a:solidFill>
                <a:latin typeface="Calibri" panose="020F0502020204030204" pitchFamily="34" charset="0"/>
                <a:cs typeface="Arial" panose="020B0604020202020204" pitchFamily="34" charset="0"/>
              </a:rPr>
              <a:t>Disclaimer: </a:t>
            </a:r>
            <a:r>
              <a:rPr lang="en-US" sz="3200" b="1" i="1" u="sng" kern="1200" dirty="0">
                <a:solidFill>
                  <a:srgbClr val="0000FF"/>
                </a:solidFill>
                <a:latin typeface="Calibri" panose="020F0502020204030204" pitchFamily="34" charset="0"/>
                <a:cs typeface="Arial" panose="020B0604020202020204" pitchFamily="34" charset="0"/>
              </a:rPr>
              <a:t>NOT</a:t>
            </a:r>
            <a:r>
              <a:rPr lang="en-US" sz="3200" b="1" i="1" kern="1200" dirty="0">
                <a:solidFill>
                  <a:srgbClr val="0000FF"/>
                </a:solidFill>
                <a:latin typeface="Calibri" panose="020F0502020204030204" pitchFamily="34" charset="0"/>
                <a:cs typeface="Arial" panose="020B0604020202020204" pitchFamily="34" charset="0"/>
              </a:rPr>
              <a:t> an Extreme Teaching! </a:t>
            </a:r>
            <a:endParaRPr lang="en-US" sz="3200" dirty="0">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1" y="1905000"/>
            <a:ext cx="5029200" cy="4572000"/>
          </a:xfrm>
          <a:prstGeom prst="rect">
            <a:avLst/>
          </a:prstGeom>
          <a:ln w="38100">
            <a:solidFill>
              <a:schemeClr val="bg1"/>
            </a:solidFill>
          </a:ln>
        </p:spPr>
      </p:pic>
      <p:sp>
        <p:nvSpPr>
          <p:cNvPr id="38918"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7" name="Rectangle 9"/>
          <p:cNvSpPr>
            <a:spLocks noChangeArrowheads="1"/>
          </p:cNvSpPr>
          <p:nvPr/>
        </p:nvSpPr>
        <p:spPr bwMode="auto">
          <a:xfrm>
            <a:off x="3810002" y="1943903"/>
            <a:ext cx="5029199" cy="3009098"/>
          </a:xfrm>
          <a:prstGeom prst="rect">
            <a:avLst/>
          </a:prstGeom>
          <a:noFill/>
          <a:ln w="38100">
            <a:noFill/>
            <a:miter lim="800000"/>
            <a:headEnd/>
            <a:tailEnd/>
          </a:ln>
          <a:effectLst/>
          <a:extLst/>
        </p:spPr>
        <p:txBody>
          <a:bodyPr anchor="t"/>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buNone/>
            </a:pPr>
            <a:r>
              <a:rPr lang="en-US" sz="3000" b="1" dirty="0">
                <a:latin typeface="Calibri" panose="020F0502020204030204" pitchFamily="34" charset="0"/>
              </a:rPr>
              <a:t>Galatians 5:1</a:t>
            </a:r>
          </a:p>
          <a:p>
            <a:pPr algn="just">
              <a:buNone/>
            </a:pPr>
            <a:r>
              <a:rPr lang="en-US" sz="3000" baseline="30000" dirty="0">
                <a:latin typeface="Calibri" panose="020F0502020204030204" pitchFamily="34" charset="0"/>
              </a:rPr>
              <a:t>1</a:t>
            </a:r>
            <a:r>
              <a:rPr lang="en-US" sz="3000" dirty="0">
                <a:latin typeface="Calibri" panose="020F0502020204030204" pitchFamily="34" charset="0"/>
              </a:rPr>
              <a:t> It was for freedom that Christ set us free; therefore keep standing firm and </a:t>
            </a:r>
            <a:r>
              <a:rPr lang="en-US" sz="3000" b="1" dirty="0">
                <a:solidFill>
                  <a:srgbClr val="0000FF"/>
                </a:solidFill>
                <a:latin typeface="Calibri" panose="020F0502020204030204" pitchFamily="34" charset="0"/>
              </a:rPr>
              <a:t>do not be subject again to a yoke of slavery.</a:t>
            </a:r>
            <a:r>
              <a:rPr lang="en-US" sz="3000" dirty="0">
                <a:latin typeface="Calibri" panose="020F0502020204030204" pitchFamily="34" charset="0"/>
              </a:rPr>
              <a:t> (NASB95)</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225" y="1905000"/>
            <a:ext cx="3454400" cy="2590800"/>
          </a:xfrm>
          <a:prstGeom prst="rect">
            <a:avLst/>
          </a:prstGeom>
          <a:ln w="38100">
            <a:solidFill>
              <a:schemeClr val="bg1"/>
            </a:solidFill>
          </a:ln>
        </p:spPr>
      </p:pic>
      <p:sp>
        <p:nvSpPr>
          <p:cNvPr id="9" name="Title 1"/>
          <p:cNvSpPr>
            <a:spLocks noGrp="1"/>
          </p:cNvSpPr>
          <p:nvPr>
            <p:ph type="title"/>
          </p:nvPr>
        </p:nvSpPr>
        <p:spPr>
          <a:xfrm>
            <a:off x="0" y="693489"/>
            <a:ext cx="9144000" cy="1054011"/>
          </a:xfrm>
        </p:spPr>
        <p:txBody>
          <a:bodyPr/>
          <a:lstStyle/>
          <a:p>
            <a:r>
              <a:rPr lang="en-US" sz="3200" b="1" kern="1200" dirty="0">
                <a:solidFill>
                  <a:srgbClr val="0000FF"/>
                </a:solidFill>
                <a:latin typeface="Calibri" panose="020F0502020204030204" pitchFamily="34" charset="0"/>
                <a:cs typeface="Arial" panose="020B0604020202020204" pitchFamily="34" charset="0"/>
              </a:rPr>
              <a:t>IV. Misunderstanding The Law  </a:t>
            </a:r>
            <a:br>
              <a:rPr lang="en-US" sz="3200" b="1" kern="1200" dirty="0">
                <a:solidFill>
                  <a:srgbClr val="0000FF"/>
                </a:solidFill>
                <a:latin typeface="Calibri" panose="020F0502020204030204" pitchFamily="34" charset="0"/>
                <a:cs typeface="Arial" panose="020B0604020202020204" pitchFamily="34" charset="0"/>
              </a:rPr>
            </a:br>
            <a:r>
              <a:rPr lang="en-US" sz="3200" b="1" kern="1200" dirty="0">
                <a:solidFill>
                  <a:srgbClr val="0000FF"/>
                </a:solidFill>
                <a:latin typeface="Calibri" panose="020F0502020204030204" pitchFamily="34" charset="0"/>
                <a:cs typeface="Arial" panose="020B0604020202020204" pitchFamily="34" charset="0"/>
              </a:rPr>
              <a:t>&amp; Christ’s Earthly Ministry</a:t>
            </a:r>
            <a:endParaRPr lang="en-US" sz="3200" dirty="0">
              <a:effectLst/>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981200"/>
            <a:ext cx="7162800" cy="1905000"/>
          </a:xfrm>
        </p:spPr>
        <p:txBody>
          <a:bodyPr/>
          <a:lstStyle/>
          <a:p>
            <a:pPr marL="0" indent="0" algn="just">
              <a:buNone/>
            </a:pPr>
            <a:r>
              <a:rPr lang="en-US" altLang="en-US" b="1" dirty="0">
                <a:solidFill>
                  <a:srgbClr val="0000FF"/>
                </a:solidFill>
                <a:latin typeface="Calibri" panose="020F0502020204030204" pitchFamily="34" charset="0"/>
              </a:rPr>
              <a:t>Living “under Grace” </a:t>
            </a:r>
            <a:r>
              <a:rPr lang="en-US" altLang="en-US" dirty="0">
                <a:latin typeface="Calibri" panose="020F0502020204030204" pitchFamily="34" charset="0"/>
              </a:rPr>
              <a:t>it is not what we do or don’t do, rather it is </a:t>
            </a:r>
            <a:r>
              <a:rPr lang="en-US" altLang="en-US" b="1" dirty="0">
                <a:latin typeface="Calibri" panose="020F0502020204030204" pitchFamily="34" charset="0"/>
              </a:rPr>
              <a:t>our </a:t>
            </a:r>
            <a:r>
              <a:rPr lang="en-US" altLang="en-US" b="1" u="sng" dirty="0">
                <a:latin typeface="Calibri" panose="020F0502020204030204" pitchFamily="34" charset="0"/>
              </a:rPr>
              <a:t>reliance upon</a:t>
            </a:r>
            <a:r>
              <a:rPr lang="en-US" altLang="en-US" b="1" dirty="0">
                <a:latin typeface="Calibri" panose="020F0502020204030204" pitchFamily="34" charset="0"/>
              </a:rPr>
              <a:t> what Christ has already done </a:t>
            </a:r>
            <a:r>
              <a:rPr lang="en-US" altLang="en-US" dirty="0">
                <a:latin typeface="Calibri" panose="020F0502020204030204" pitchFamily="34" charset="0"/>
              </a:rPr>
              <a:t>that determines our blessings and spiritual victory.</a:t>
            </a:r>
          </a:p>
        </p:txBody>
      </p:sp>
      <p:sp>
        <p:nvSpPr>
          <p:cNvPr id="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pic>
        <p:nvPicPr>
          <p:cNvPr id="6" name="Picture 8" descr="older man ponder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67600" y="2209800"/>
            <a:ext cx="1371600" cy="149629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Title 1"/>
          <p:cNvSpPr>
            <a:spLocks noGrp="1"/>
          </p:cNvSpPr>
          <p:nvPr>
            <p:ph type="title"/>
          </p:nvPr>
        </p:nvSpPr>
        <p:spPr>
          <a:xfrm>
            <a:off x="0" y="693489"/>
            <a:ext cx="9144000" cy="1054011"/>
          </a:xfrm>
        </p:spPr>
        <p:txBody>
          <a:bodyPr/>
          <a:lstStyle/>
          <a:p>
            <a:r>
              <a:rPr lang="en-US" sz="3200" b="1" kern="1200" dirty="0">
                <a:solidFill>
                  <a:srgbClr val="0000FF"/>
                </a:solidFill>
                <a:latin typeface="Calibri" panose="020F0502020204030204" pitchFamily="34" charset="0"/>
                <a:cs typeface="Arial" panose="020B0604020202020204" pitchFamily="34" charset="0"/>
              </a:rPr>
              <a:t>IV. Misunderstanding The Law  </a:t>
            </a:r>
            <a:br>
              <a:rPr lang="en-US" sz="3200" b="1" kern="1200" dirty="0">
                <a:solidFill>
                  <a:srgbClr val="0000FF"/>
                </a:solidFill>
                <a:latin typeface="Calibri" panose="020F0502020204030204" pitchFamily="34" charset="0"/>
                <a:cs typeface="Arial" panose="020B0604020202020204" pitchFamily="34" charset="0"/>
              </a:rPr>
            </a:br>
            <a:r>
              <a:rPr lang="en-US" sz="3200" b="1" kern="1200" dirty="0">
                <a:solidFill>
                  <a:srgbClr val="0000FF"/>
                </a:solidFill>
                <a:latin typeface="Calibri" panose="020F0502020204030204" pitchFamily="34" charset="0"/>
                <a:cs typeface="Arial" panose="020B0604020202020204" pitchFamily="34" charset="0"/>
              </a:rPr>
              <a:t>&amp; Christ’s Earthly Ministry</a:t>
            </a:r>
            <a:endParaRPr lang="en-US" sz="3200" dirty="0">
              <a:effectLst/>
              <a:latin typeface="Calibri" panose="020F0502020204030204" pitchFamily="34"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3886200"/>
            <a:ext cx="3604765" cy="2822981"/>
          </a:xfrm>
          <a:prstGeom prst="rect">
            <a:avLst/>
          </a:prstGeom>
        </p:spPr>
      </p:pic>
      <p:sp>
        <p:nvSpPr>
          <p:cNvPr id="9" name="Rectangle 9"/>
          <p:cNvSpPr>
            <a:spLocks noChangeArrowheads="1"/>
          </p:cNvSpPr>
          <p:nvPr/>
        </p:nvSpPr>
        <p:spPr bwMode="auto">
          <a:xfrm>
            <a:off x="3886200" y="4495800"/>
            <a:ext cx="5029200" cy="1524000"/>
          </a:xfrm>
          <a:prstGeom prst="rect">
            <a:avLst/>
          </a:prstGeom>
          <a:solidFill>
            <a:schemeClr val="bg1"/>
          </a:solidFill>
          <a:ln w="38100">
            <a:solidFill>
              <a:srgbClr val="FF0000"/>
            </a:solidFill>
            <a:miter lim="800000"/>
            <a:headEnd/>
            <a:tailEnd/>
          </a:ln>
          <a:effectLst/>
          <a:extLst/>
        </p:spPr>
        <p:txBody>
          <a:bodyPr anchor="t"/>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just" eaLnBrk="1" hangingPunct="1">
              <a:spcBef>
                <a:spcPct val="0"/>
              </a:spcBef>
              <a:buFontTx/>
              <a:buNone/>
            </a:pPr>
            <a:r>
              <a:rPr lang="en-US" altLang="en-US" sz="2800" dirty="0">
                <a:latin typeface="Calibri" panose="020F0502020204030204" pitchFamily="34" charset="0"/>
              </a:rPr>
              <a:t>We do or don’t do things, not in order to be blessed, but </a:t>
            </a:r>
            <a:r>
              <a:rPr lang="en-US" altLang="en-US" sz="2800" b="1" dirty="0">
                <a:solidFill>
                  <a:srgbClr val="0000FF"/>
                </a:solidFill>
                <a:latin typeface="Calibri" panose="020F0502020204030204" pitchFamily="34" charset="0"/>
              </a:rPr>
              <a:t>because we already </a:t>
            </a:r>
            <a:r>
              <a:rPr lang="en-US" altLang="en-US" sz="2800" b="1" i="1" dirty="0">
                <a:solidFill>
                  <a:srgbClr val="0000FF"/>
                </a:solidFill>
                <a:latin typeface="Calibri" panose="020F0502020204030204" pitchFamily="34" charset="0"/>
              </a:rPr>
              <a:t>are</a:t>
            </a:r>
            <a:r>
              <a:rPr lang="en-US" altLang="en-US" sz="2800" b="1" dirty="0">
                <a:solidFill>
                  <a:srgbClr val="0000FF"/>
                </a:solidFill>
                <a:latin typeface="Calibri" panose="020F0502020204030204" pitchFamily="34" charset="0"/>
              </a:rPr>
              <a:t> blessed</a:t>
            </a:r>
            <a:r>
              <a:rPr lang="en-US" altLang="en-US" sz="2800" dirty="0">
                <a:solidFill>
                  <a:srgbClr val="0000FF"/>
                </a:solidFill>
                <a:latin typeface="Calibri" panose="020F0502020204030204" pitchFamily="34" charset="0"/>
              </a:rPr>
              <a:t>.</a:t>
            </a:r>
          </a:p>
        </p:txBody>
      </p:sp>
    </p:spTree>
    <p:extLst>
      <p:ext uri="{BB962C8B-B14F-4D97-AF65-F5344CB8AC3E}">
        <p14:creationId xmlns:p14="http://schemas.microsoft.com/office/powerpoint/2010/main" val="112922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9400" y="2057400"/>
            <a:ext cx="5867400" cy="3809524"/>
          </a:xfrm>
          <a:prstGeom prst="rect">
            <a:avLst/>
          </a:prstGeom>
          <a:ln w="38100">
            <a:solidFill>
              <a:schemeClr val="bg1"/>
            </a:solidFill>
          </a:ln>
        </p:spPr>
      </p:pic>
      <p:sp>
        <p:nvSpPr>
          <p:cNvPr id="4096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8" name="Rectangle 9"/>
          <p:cNvSpPr>
            <a:spLocks noChangeArrowheads="1"/>
          </p:cNvSpPr>
          <p:nvPr/>
        </p:nvSpPr>
        <p:spPr bwMode="auto">
          <a:xfrm>
            <a:off x="2819400" y="2057400"/>
            <a:ext cx="5867400" cy="3276600"/>
          </a:xfrm>
          <a:prstGeom prst="rect">
            <a:avLst/>
          </a:prstGeom>
          <a:noFill/>
          <a:ln w="38100">
            <a:noFill/>
            <a:miter lim="800000"/>
            <a:headEnd/>
            <a:tailEnd/>
          </a:ln>
          <a:effectLst/>
          <a:extLst/>
        </p:spPr>
        <p:txBody>
          <a:bodyPr anchor="t"/>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buNone/>
            </a:pPr>
            <a:r>
              <a:rPr lang="en-US" sz="3000" b="1" dirty="0">
                <a:latin typeface="Calibri" panose="020F0502020204030204" pitchFamily="34" charset="0"/>
              </a:rPr>
              <a:t>Ephesians 1:3</a:t>
            </a:r>
          </a:p>
          <a:p>
            <a:pPr algn="just">
              <a:buNone/>
            </a:pPr>
            <a:r>
              <a:rPr lang="en-US" sz="2800" baseline="30000" dirty="0">
                <a:latin typeface="Calibri" panose="020F0502020204030204" pitchFamily="34" charset="0"/>
              </a:rPr>
              <a:t>3</a:t>
            </a:r>
            <a:r>
              <a:rPr lang="en-US" sz="2800" dirty="0">
                <a:latin typeface="Calibri" panose="020F0502020204030204" pitchFamily="34" charset="0"/>
              </a:rPr>
              <a:t> Blessed </a:t>
            </a:r>
            <a:r>
              <a:rPr lang="en-US" sz="2800" i="1" dirty="0">
                <a:latin typeface="Calibri" panose="020F0502020204030204" pitchFamily="34" charset="0"/>
              </a:rPr>
              <a:t>be</a:t>
            </a:r>
            <a:r>
              <a:rPr lang="en-US" sz="2800" dirty="0">
                <a:latin typeface="Calibri" panose="020F0502020204030204" pitchFamily="34" charset="0"/>
              </a:rPr>
              <a:t> the God and Father of our Lord Jesus Christ, who </a:t>
            </a:r>
            <a:r>
              <a:rPr lang="en-US" sz="2800" b="1" dirty="0">
                <a:solidFill>
                  <a:srgbClr val="0000FF"/>
                </a:solidFill>
                <a:latin typeface="Calibri" panose="020F0502020204030204" pitchFamily="34" charset="0"/>
              </a:rPr>
              <a:t>has blessed us with every spiritual blessing</a:t>
            </a:r>
            <a:r>
              <a:rPr lang="en-US" sz="2800" dirty="0">
                <a:latin typeface="Calibri" panose="020F0502020204030204" pitchFamily="34" charset="0"/>
              </a:rPr>
              <a:t> in the heavenly </a:t>
            </a:r>
            <a:r>
              <a:rPr lang="en-US" sz="2800" i="1" dirty="0">
                <a:latin typeface="Calibri" panose="020F0502020204030204" pitchFamily="34" charset="0"/>
              </a:rPr>
              <a:t>places</a:t>
            </a:r>
            <a:r>
              <a:rPr lang="en-US" sz="2800" dirty="0">
                <a:latin typeface="Calibri" panose="020F0502020204030204" pitchFamily="34" charset="0"/>
              </a:rPr>
              <a:t> in Christ, (NASB95)</a:t>
            </a:r>
          </a:p>
        </p:txBody>
      </p:sp>
      <p:pic>
        <p:nvPicPr>
          <p:cNvPr id="3" name="Picture 2"/>
          <p:cNvPicPr>
            <a:picLocks noChangeAspect="1"/>
          </p:cNvPicPr>
          <p:nvPr/>
        </p:nvPicPr>
        <p:blipFill>
          <a:blip r:embed="rId4"/>
          <a:stretch>
            <a:fillRect/>
          </a:stretch>
        </p:blipFill>
        <p:spPr>
          <a:xfrm>
            <a:off x="362219" y="2057400"/>
            <a:ext cx="2152381" cy="3809524"/>
          </a:xfrm>
          <a:prstGeom prst="rect">
            <a:avLst/>
          </a:prstGeom>
        </p:spPr>
      </p:pic>
      <p:sp>
        <p:nvSpPr>
          <p:cNvPr id="9" name="Title 1"/>
          <p:cNvSpPr>
            <a:spLocks noGrp="1"/>
          </p:cNvSpPr>
          <p:nvPr>
            <p:ph type="title"/>
          </p:nvPr>
        </p:nvSpPr>
        <p:spPr>
          <a:xfrm>
            <a:off x="0" y="693489"/>
            <a:ext cx="9144000" cy="1054011"/>
          </a:xfrm>
        </p:spPr>
        <p:txBody>
          <a:bodyPr/>
          <a:lstStyle/>
          <a:p>
            <a:r>
              <a:rPr lang="en-US" sz="3200" b="1" kern="1200" dirty="0">
                <a:solidFill>
                  <a:srgbClr val="0000FF"/>
                </a:solidFill>
                <a:latin typeface="Calibri" panose="020F0502020204030204" pitchFamily="34" charset="0"/>
                <a:cs typeface="Arial" panose="020B0604020202020204" pitchFamily="34" charset="0"/>
              </a:rPr>
              <a:t>IV. Misunderstanding The Law  </a:t>
            </a:r>
            <a:br>
              <a:rPr lang="en-US" sz="3200" b="1" kern="1200" dirty="0">
                <a:solidFill>
                  <a:srgbClr val="0000FF"/>
                </a:solidFill>
                <a:latin typeface="Calibri" panose="020F0502020204030204" pitchFamily="34" charset="0"/>
                <a:cs typeface="Arial" panose="020B0604020202020204" pitchFamily="34" charset="0"/>
              </a:rPr>
            </a:br>
            <a:r>
              <a:rPr lang="en-US" sz="3200" b="1" kern="1200" dirty="0">
                <a:solidFill>
                  <a:srgbClr val="0000FF"/>
                </a:solidFill>
                <a:latin typeface="Calibri" panose="020F0502020204030204" pitchFamily="34" charset="0"/>
                <a:cs typeface="Arial" panose="020B0604020202020204" pitchFamily="34" charset="0"/>
              </a:rPr>
              <a:t>&amp; Christ’s Earthly Ministry</a:t>
            </a:r>
            <a:endParaRPr lang="en-US" sz="3200" dirty="0">
              <a:effectLst/>
              <a:latin typeface="Calibri" panose="020F0502020204030204" pitchFamily="34" charset="0"/>
            </a:endParaRPr>
          </a:p>
        </p:txBody>
      </p:sp>
    </p:spTree>
    <p:extLst>
      <p:ext uri="{BB962C8B-B14F-4D97-AF65-F5344CB8AC3E}">
        <p14:creationId xmlns:p14="http://schemas.microsoft.com/office/powerpoint/2010/main" val="3254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981200"/>
            <a:ext cx="8741444" cy="4800600"/>
          </a:xfrm>
          <a:prstGeom prst="rect">
            <a:avLst/>
          </a:prstGeom>
          <a:ln w="38100">
            <a:solidFill>
              <a:schemeClr val="bg1"/>
            </a:solidFill>
          </a:ln>
        </p:spPr>
      </p:pic>
      <p:sp>
        <p:nvSpPr>
          <p:cNvPr id="4096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8" name="Rectangle 9"/>
          <p:cNvSpPr>
            <a:spLocks noChangeArrowheads="1"/>
          </p:cNvSpPr>
          <p:nvPr/>
        </p:nvSpPr>
        <p:spPr bwMode="auto">
          <a:xfrm>
            <a:off x="152400" y="1981200"/>
            <a:ext cx="8741444" cy="3657600"/>
          </a:xfrm>
          <a:prstGeom prst="rect">
            <a:avLst/>
          </a:prstGeom>
          <a:noFill/>
          <a:ln w="38100">
            <a:noFill/>
            <a:miter lim="800000"/>
            <a:headEnd/>
            <a:tailEnd/>
          </a:ln>
          <a:effectLst/>
          <a:extLst/>
        </p:spPr>
        <p:txBody>
          <a:bodyPr anchor="t"/>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marL="0" marR="0" algn="ctr">
              <a:spcBef>
                <a:spcPts val="0"/>
              </a:spcBef>
              <a:spcAft>
                <a:spcPts val="1000"/>
              </a:spcAft>
              <a:buNone/>
            </a:pPr>
            <a:r>
              <a:rPr lang="en-US" sz="3000" b="1" dirty="0">
                <a:latin typeface="Calibri" panose="020F0502020204030204" pitchFamily="34" charset="0"/>
              </a:rPr>
              <a:t>2 Peter 1:2–4</a:t>
            </a:r>
          </a:p>
          <a:p>
            <a:pPr marL="0" marR="0" algn="just">
              <a:spcBef>
                <a:spcPts val="0"/>
              </a:spcBef>
              <a:spcAft>
                <a:spcPts val="1000"/>
              </a:spcAft>
              <a:buNone/>
            </a:pPr>
            <a:r>
              <a:rPr lang="en-US" sz="2400" baseline="30000" dirty="0">
                <a:latin typeface="Calibri" panose="020F0502020204030204" pitchFamily="34" charset="0"/>
              </a:rPr>
              <a:t>3</a:t>
            </a:r>
            <a:r>
              <a:rPr lang="en-US" sz="2800" dirty="0">
                <a:latin typeface="Calibri" panose="020F0502020204030204" pitchFamily="34" charset="0"/>
              </a:rPr>
              <a:t>seeing that [God’s] divine power </a:t>
            </a:r>
            <a:r>
              <a:rPr lang="en-US" sz="2800" b="1" dirty="0">
                <a:solidFill>
                  <a:srgbClr val="0000FF"/>
                </a:solidFill>
                <a:latin typeface="Calibri" panose="020F0502020204030204" pitchFamily="34" charset="0"/>
              </a:rPr>
              <a:t>has granted to us everything pertaining to life and godliness</a:t>
            </a:r>
            <a:r>
              <a:rPr lang="en-US" sz="2800" dirty="0">
                <a:latin typeface="Calibri" panose="020F0502020204030204" pitchFamily="34" charset="0"/>
              </a:rPr>
              <a:t>, through the true knowledge of Him who called us by His own glory and excellence.</a:t>
            </a:r>
            <a:r>
              <a:rPr lang="en-US" sz="2400" dirty="0">
                <a:latin typeface="Calibri" panose="020F0502020204030204" pitchFamily="34" charset="0"/>
              </a:rPr>
              <a:t> </a:t>
            </a:r>
            <a:r>
              <a:rPr lang="en-US" sz="2400" baseline="30000" dirty="0">
                <a:latin typeface="Calibri" panose="020F0502020204030204" pitchFamily="34" charset="0"/>
              </a:rPr>
              <a:t>4</a:t>
            </a:r>
            <a:r>
              <a:rPr lang="en-US" sz="2400" dirty="0">
                <a:latin typeface="Calibri" panose="020F0502020204030204" pitchFamily="34" charset="0"/>
              </a:rPr>
              <a:t> </a:t>
            </a:r>
            <a:r>
              <a:rPr lang="en-US" sz="2800" dirty="0">
                <a:latin typeface="Calibri" panose="020F0502020204030204" pitchFamily="34" charset="0"/>
              </a:rPr>
              <a:t>For by these </a:t>
            </a:r>
            <a:r>
              <a:rPr lang="en-US" sz="2800" b="1" dirty="0">
                <a:solidFill>
                  <a:srgbClr val="0000FF"/>
                </a:solidFill>
                <a:latin typeface="Calibri" panose="020F0502020204030204" pitchFamily="34" charset="0"/>
              </a:rPr>
              <a:t>He has granted to us His precious and magnificent promises</a:t>
            </a:r>
            <a:r>
              <a:rPr lang="en-US" sz="2800" dirty="0">
                <a:latin typeface="Calibri" panose="020F0502020204030204" pitchFamily="34" charset="0"/>
              </a:rPr>
              <a:t>, so that by them you may become partakers of </a:t>
            </a:r>
            <a:r>
              <a:rPr lang="en-US" sz="2800" i="1" dirty="0">
                <a:latin typeface="Calibri" panose="020F0502020204030204" pitchFamily="34" charset="0"/>
              </a:rPr>
              <a:t>the</a:t>
            </a:r>
            <a:r>
              <a:rPr lang="en-US" sz="2800" dirty="0">
                <a:latin typeface="Calibri" panose="020F0502020204030204" pitchFamily="34" charset="0"/>
              </a:rPr>
              <a:t> divine nature, having escaped the corruption that is in the world by lust.</a:t>
            </a:r>
            <a:r>
              <a:rPr lang="en-US" sz="2400" dirty="0">
                <a:latin typeface="Calibri" panose="020F0502020204030204" pitchFamily="34" charset="0"/>
              </a:rPr>
              <a:t> (NASB95)</a:t>
            </a:r>
            <a:endParaRPr lang="en-US" sz="2400" dirty="0">
              <a:effectLst/>
              <a:latin typeface="Calibri" panose="020F0502020204030204"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76200"/>
            <a:ext cx="1066800" cy="1348673"/>
          </a:xfrm>
          <a:prstGeom prst="rect">
            <a:avLst/>
          </a:prstGeom>
        </p:spPr>
      </p:pic>
      <p:sp>
        <p:nvSpPr>
          <p:cNvPr id="7" name="Title 1"/>
          <p:cNvSpPr>
            <a:spLocks noGrp="1"/>
          </p:cNvSpPr>
          <p:nvPr>
            <p:ph type="title"/>
          </p:nvPr>
        </p:nvSpPr>
        <p:spPr>
          <a:xfrm>
            <a:off x="0" y="693489"/>
            <a:ext cx="9144000" cy="1054011"/>
          </a:xfrm>
        </p:spPr>
        <p:txBody>
          <a:bodyPr/>
          <a:lstStyle/>
          <a:p>
            <a:r>
              <a:rPr lang="en-US" sz="3200" b="1" kern="1200" dirty="0">
                <a:solidFill>
                  <a:srgbClr val="0000FF"/>
                </a:solidFill>
                <a:latin typeface="Calibri" panose="020F0502020204030204" pitchFamily="34" charset="0"/>
                <a:cs typeface="Arial" panose="020B0604020202020204" pitchFamily="34" charset="0"/>
              </a:rPr>
              <a:t>IV. Misunderstanding The Law  </a:t>
            </a:r>
            <a:br>
              <a:rPr lang="en-US" sz="3200" b="1" kern="1200" dirty="0">
                <a:solidFill>
                  <a:srgbClr val="0000FF"/>
                </a:solidFill>
                <a:latin typeface="Calibri" panose="020F0502020204030204" pitchFamily="34" charset="0"/>
                <a:cs typeface="Arial" panose="020B0604020202020204" pitchFamily="34" charset="0"/>
              </a:rPr>
            </a:br>
            <a:r>
              <a:rPr lang="en-US" sz="3200" b="1" kern="1200" dirty="0">
                <a:solidFill>
                  <a:srgbClr val="0000FF"/>
                </a:solidFill>
                <a:latin typeface="Calibri" panose="020F0502020204030204" pitchFamily="34" charset="0"/>
                <a:cs typeface="Arial" panose="020B0604020202020204" pitchFamily="34" charset="0"/>
              </a:rPr>
              <a:t>&amp; Christ’s Earthly Ministry</a:t>
            </a:r>
            <a:endParaRPr lang="en-US" sz="3200" dirty="0">
              <a:effectLst/>
              <a:latin typeface="Calibri" panose="020F0502020204030204" pitchFamily="34" charset="0"/>
            </a:endParaRPr>
          </a:p>
        </p:txBody>
      </p:sp>
    </p:spTree>
    <p:extLst>
      <p:ext uri="{BB962C8B-B14F-4D97-AF65-F5344CB8AC3E}">
        <p14:creationId xmlns:p14="http://schemas.microsoft.com/office/powerpoint/2010/main" val="390609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286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200" b="1" kern="0" dirty="0">
                <a:solidFill>
                  <a:schemeClr val="tx1"/>
                </a:solidFill>
                <a:latin typeface="Calibri" panose="020F0502020204030204" pitchFamily="34" charset="0"/>
              </a:rPr>
              <a:t>Outline</a:t>
            </a:r>
            <a:endParaRPr lang="en-US" sz="3200" kern="0" dirty="0">
              <a:solidFill>
                <a:schemeClr val="tx1"/>
              </a:solidFill>
              <a:latin typeface="Calibri" panose="020F0502020204030204" pitchFamily="34" charset="0"/>
            </a:endParaRPr>
          </a:p>
        </p:txBody>
      </p:sp>
      <p:sp>
        <p:nvSpPr>
          <p:cNvPr id="3" name="Rectangle 3"/>
          <p:cNvSpPr txBox="1">
            <a:spLocks noChangeArrowheads="1"/>
          </p:cNvSpPr>
          <p:nvPr/>
        </p:nvSpPr>
        <p:spPr>
          <a:xfrm>
            <a:off x="1295400" y="1143000"/>
            <a:ext cx="6553200" cy="52879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indent="-461963" eaLnBrk="1" hangingPunct="1">
              <a:spcBef>
                <a:spcPts val="0"/>
              </a:spcBef>
              <a:spcAft>
                <a:spcPts val="2400"/>
              </a:spcAft>
              <a:buFont typeface="+mj-lt"/>
              <a:buAutoNum type="romanUcPeriod"/>
              <a:tabLst>
                <a:tab pos="1939925" algn="l"/>
              </a:tabLst>
            </a:pPr>
            <a:r>
              <a:rPr lang="en-US" altLang="en-US" sz="2800" b="1" dirty="0">
                <a:latin typeface="Calibri" panose="020F0502020204030204" pitchFamily="34" charset="0"/>
              </a:rPr>
              <a:t>Our Purpose, Aim, and Objective</a:t>
            </a:r>
          </a:p>
          <a:p>
            <a:pPr marL="461963" indent="-461963" eaLnBrk="1" hangingPunct="1">
              <a:spcBef>
                <a:spcPts val="0"/>
              </a:spcBef>
              <a:spcAft>
                <a:spcPts val="2400"/>
              </a:spcAft>
              <a:buFont typeface="+mj-lt"/>
              <a:buAutoNum type="romanUcPeriod"/>
              <a:tabLst>
                <a:tab pos="1939925" algn="l"/>
              </a:tabLst>
            </a:pPr>
            <a:r>
              <a:rPr lang="en-US" sz="2800" b="1" dirty="0">
                <a:latin typeface="Calibri" panose="020F0502020204030204" pitchFamily="34" charset="0"/>
              </a:rPr>
              <a:t>Points of Contrast and Comparison</a:t>
            </a:r>
            <a:endParaRPr lang="en-US" altLang="en-US" sz="2800" b="1" dirty="0">
              <a:latin typeface="Calibri" panose="020F0502020204030204" pitchFamily="34" charset="0"/>
            </a:endParaRPr>
          </a:p>
          <a:p>
            <a:pPr marL="461963" lvl="1" indent="-461963" eaLnBrk="1" hangingPunct="1">
              <a:spcBef>
                <a:spcPts val="0"/>
              </a:spcBef>
              <a:spcAft>
                <a:spcPts val="2400"/>
              </a:spcAft>
              <a:buFont typeface="+mj-lt"/>
              <a:buAutoNum type="romanUcPeriod" startAt="3"/>
              <a:tabLst>
                <a:tab pos="1939925" algn="l"/>
              </a:tabLst>
            </a:pPr>
            <a:r>
              <a:rPr lang="en-US" altLang="en-US" b="1" dirty="0">
                <a:latin typeface="Calibri" panose="020F0502020204030204" pitchFamily="34" charset="0"/>
              </a:rPr>
              <a:t>Critical Insights into Christ’s 1st Coming</a:t>
            </a:r>
          </a:p>
          <a:p>
            <a:pPr marL="461963" lvl="1" indent="-461963" eaLnBrk="1" hangingPunct="1">
              <a:spcBef>
                <a:spcPts val="0"/>
              </a:spcBef>
              <a:spcAft>
                <a:spcPts val="2400"/>
              </a:spcAft>
              <a:buFont typeface="+mj-lt"/>
              <a:buAutoNum type="romanUcPeriod" startAt="3"/>
              <a:tabLst>
                <a:tab pos="1939925" algn="l"/>
              </a:tabLst>
            </a:pPr>
            <a:r>
              <a:rPr lang="en-US" b="1" dirty="0">
                <a:latin typeface="Calibri" panose="020F0502020204030204" pitchFamily="34" charset="0"/>
              </a:rPr>
              <a:t>Misunderstanding The Law &amp; Christ’s Earthly Ministry</a:t>
            </a:r>
          </a:p>
          <a:p>
            <a:pPr marL="461963" lvl="1" indent="-461963" eaLnBrk="1" hangingPunct="1">
              <a:spcBef>
                <a:spcPts val="0"/>
              </a:spcBef>
              <a:spcAft>
                <a:spcPts val="2400"/>
              </a:spcAft>
              <a:buFont typeface="+mj-lt"/>
              <a:buAutoNum type="romanUcPeriod" startAt="3"/>
              <a:tabLst>
                <a:tab pos="1939925" algn="l"/>
              </a:tabLst>
            </a:pPr>
            <a:r>
              <a:rPr lang="en-US" b="1" dirty="0">
                <a:solidFill>
                  <a:srgbClr val="0000FF"/>
                </a:solidFill>
                <a:latin typeface="Calibri" panose="020F0502020204030204" pitchFamily="34" charset="0"/>
              </a:rPr>
              <a:t>A Proper Response to the Grace Gift</a:t>
            </a:r>
          </a:p>
          <a:p>
            <a:pPr marL="461963" lvl="1" indent="-461963" eaLnBrk="1" hangingPunct="1">
              <a:spcBef>
                <a:spcPts val="0"/>
              </a:spcBef>
              <a:spcAft>
                <a:spcPts val="2400"/>
              </a:spcAft>
              <a:buFont typeface="+mj-lt"/>
              <a:buAutoNum type="romanUcPeriod" startAt="3"/>
              <a:tabLst>
                <a:tab pos="1939925" algn="l"/>
              </a:tabLst>
            </a:pPr>
            <a:r>
              <a:rPr lang="en-US" altLang="en-US" b="1" dirty="0">
                <a:latin typeface="Calibri" panose="020F0502020204030204" pitchFamily="34" charset="0"/>
              </a:rPr>
              <a:t>Conclusion</a:t>
            </a:r>
          </a:p>
        </p:txBody>
      </p:sp>
    </p:spTree>
    <p:extLst>
      <p:ext uri="{BB962C8B-B14F-4D97-AF65-F5344CB8AC3E}">
        <p14:creationId xmlns:p14="http://schemas.microsoft.com/office/powerpoint/2010/main" val="427066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1600200"/>
            <a:ext cx="8839200" cy="4093428"/>
          </a:xfrm>
          <a:prstGeom prst="rect">
            <a:avLst/>
          </a:prstGeom>
        </p:spPr>
        <p:txBody>
          <a:bodyPr wrap="square">
            <a:spAutoFit/>
          </a:bodyPr>
          <a:lstStyle/>
          <a:p>
            <a:pPr algn="just"/>
            <a:r>
              <a:rPr lang="en-US" sz="2800" dirty="0">
                <a:latin typeface="Calibri" panose="020F0502020204030204" pitchFamily="34" charset="0"/>
              </a:rPr>
              <a:t>The Old Covenant (LAW) was very specific concerning human responsibilities. It was essentially an objective, external standard that God revealed for His people Israel </a:t>
            </a:r>
            <a:r>
              <a:rPr lang="en-US" sz="2800" b="1" u="sng" dirty="0">
                <a:solidFill>
                  <a:srgbClr val="0000FF"/>
                </a:solidFill>
                <a:latin typeface="Calibri" panose="020F0502020204030204" pitchFamily="34" charset="0"/>
              </a:rPr>
              <a:t>without any special enabling grace</a:t>
            </a:r>
            <a:r>
              <a:rPr lang="en-US" sz="2800" dirty="0">
                <a:latin typeface="Calibri" panose="020F0502020204030204" pitchFamily="34" charset="0"/>
              </a:rPr>
              <a:t>. However the New Covenant (GRACE) rests on promises that include the indwelling and empowering presence of God’s Holy Spirit </a:t>
            </a:r>
            <a:r>
              <a:rPr lang="en-US" sz="2800" b="1" u="sng" dirty="0">
                <a:solidFill>
                  <a:srgbClr val="0000FF"/>
                </a:solidFill>
                <a:latin typeface="Calibri" panose="020F0502020204030204" pitchFamily="34" charset="0"/>
              </a:rPr>
              <a:t>who enables the believer to obey </a:t>
            </a:r>
            <a:r>
              <a:rPr lang="en-US" sz="2800" dirty="0">
                <a:latin typeface="Calibri" panose="020F0502020204030204" pitchFamily="34" charset="0"/>
              </a:rPr>
              <a:t>(John 14:17; 16:13; Acts 1:4, 8; Rom. 8:4). Emphasis mine.</a:t>
            </a:r>
          </a:p>
          <a:p>
            <a:endParaRPr lang="en-US" sz="2000" dirty="0">
              <a:latin typeface="Calibri" panose="020F0502020204030204" pitchFamily="34" charset="0"/>
            </a:endParaRPr>
          </a:p>
          <a:p>
            <a:pPr algn="ctr"/>
            <a:r>
              <a:rPr lang="en-US" sz="1600" dirty="0">
                <a:latin typeface="Calibri" panose="020F0502020204030204" pitchFamily="34" charset="0"/>
              </a:rPr>
              <a:t>Constable, T. (2003). Tom Constables Expository Notes on the Bible (2 Co 3:6). </a:t>
            </a:r>
            <a:r>
              <a:rPr lang="en-US" sz="1600" dirty="0" err="1">
                <a:latin typeface="Calibri" panose="020F0502020204030204" pitchFamily="34" charset="0"/>
              </a:rPr>
              <a:t>Galaxie</a:t>
            </a:r>
            <a:r>
              <a:rPr lang="en-US" sz="1600" dirty="0">
                <a:latin typeface="Calibri" panose="020F0502020204030204" pitchFamily="34" charset="0"/>
              </a:rPr>
              <a:t> Software.</a:t>
            </a:r>
          </a:p>
        </p:txBody>
      </p:sp>
      <p:sp>
        <p:nvSpPr>
          <p:cNvPr id="3"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4" name="Title 1"/>
          <p:cNvSpPr>
            <a:spLocks noGrp="1"/>
          </p:cNvSpPr>
          <p:nvPr>
            <p:ph type="title"/>
          </p:nvPr>
        </p:nvSpPr>
        <p:spPr>
          <a:xfrm>
            <a:off x="457200" y="609600"/>
            <a:ext cx="8229600" cy="808038"/>
          </a:xfrm>
        </p:spPr>
        <p:txBody>
          <a:bodyPr/>
          <a:lstStyle/>
          <a:p>
            <a:r>
              <a:rPr lang="en-US" sz="3200" b="1" kern="1200" dirty="0">
                <a:solidFill>
                  <a:srgbClr val="0000FF"/>
                </a:solidFill>
                <a:latin typeface="Calibri" panose="020F0502020204030204" pitchFamily="34" charset="0"/>
                <a:ea typeface="+mn-ea"/>
                <a:cs typeface="Arial" panose="020B0604020202020204" pitchFamily="34" charset="0"/>
              </a:rPr>
              <a:t>V. A Proper Response to the Grace </a:t>
            </a:r>
            <a:r>
              <a:rPr lang="en-US" sz="3200" b="1" kern="1200" dirty="0">
                <a:solidFill>
                  <a:srgbClr val="0000FF"/>
                </a:solidFill>
                <a:effectLst/>
                <a:latin typeface="Calibri" panose="020F0502020204030204" pitchFamily="34" charset="0"/>
                <a:ea typeface="+mn-ea"/>
                <a:cs typeface="Arial" panose="020B0604020202020204" pitchFamily="34" charset="0"/>
              </a:rPr>
              <a:t>Gift</a:t>
            </a:r>
            <a:endParaRPr lang="en-US" sz="3200" dirty="0">
              <a:effectLst/>
              <a:latin typeface="Calibri" panose="020F0502020204030204" pitchFamily="34" charset="0"/>
            </a:endParaRPr>
          </a:p>
        </p:txBody>
      </p:sp>
    </p:spTree>
    <p:extLst>
      <p:ext uri="{BB962C8B-B14F-4D97-AF65-F5344CB8AC3E}">
        <p14:creationId xmlns:p14="http://schemas.microsoft.com/office/powerpoint/2010/main" val="89624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body" sz="half" idx="2"/>
          </p:nvPr>
        </p:nvSpPr>
        <p:spPr>
          <a:xfrm>
            <a:off x="3886200" y="1752600"/>
            <a:ext cx="4953000" cy="2819400"/>
          </a:xfrm>
        </p:spPr>
        <p:txBody>
          <a:bodyPr/>
          <a:lstStyle/>
          <a:p>
            <a:pPr marL="0" indent="0" algn="just" eaLnBrk="1" hangingPunct="1">
              <a:spcBef>
                <a:spcPts val="600"/>
              </a:spcBef>
              <a:spcAft>
                <a:spcPts val="600"/>
              </a:spcAft>
              <a:buNone/>
            </a:pPr>
            <a:r>
              <a:rPr lang="en-US" altLang="en-US" dirty="0">
                <a:solidFill>
                  <a:srgbClr val="0000FF"/>
                </a:solidFill>
                <a:latin typeface="Calibri" panose="020F0502020204030204" pitchFamily="34" charset="0"/>
              </a:rPr>
              <a:t>Grace is a gift in the fullest sense therefore</a:t>
            </a:r>
            <a:r>
              <a:rPr lang="en-US" altLang="en-US" dirty="0">
                <a:latin typeface="Calibri" panose="020F0502020204030204" pitchFamily="34" charset="0"/>
              </a:rPr>
              <a:t>, </a:t>
            </a:r>
            <a:r>
              <a:rPr lang="en-US" altLang="en-US" b="1" dirty="0">
                <a:solidFill>
                  <a:srgbClr val="C00000"/>
                </a:solidFill>
                <a:latin typeface="Calibri" panose="020F0502020204030204" pitchFamily="34" charset="0"/>
              </a:rPr>
              <a:t>there is no paying God back for the gift – it is given freely out of His love.  </a:t>
            </a:r>
            <a:r>
              <a:rPr lang="en-US" altLang="en-US" dirty="0">
                <a:solidFill>
                  <a:srgbClr val="0000FF"/>
                </a:solidFill>
                <a:latin typeface="Calibri" panose="020F0502020204030204" pitchFamily="34" charset="0"/>
              </a:rPr>
              <a:t>What God expects is a response of thankfulness</a:t>
            </a:r>
            <a:r>
              <a:rPr lang="en-US" altLang="en-US" dirty="0">
                <a:latin typeface="Calibri" panose="020F0502020204030204" pitchFamily="34" charset="0"/>
              </a:rPr>
              <a:t>.</a:t>
            </a:r>
            <a:endParaRPr lang="en-US" altLang="en-US" b="1" dirty="0">
              <a:solidFill>
                <a:srgbClr val="C00000"/>
              </a:solidFill>
              <a:latin typeface="Calibri" panose="020F0502020204030204" pitchFamily="34" charset="0"/>
            </a:endParaRPr>
          </a:p>
        </p:txBody>
      </p:sp>
      <p:pic>
        <p:nvPicPr>
          <p:cNvPr id="36869" name="Picture 8" descr="Gift of salvation"/>
          <p:cNvPicPr>
            <a:picLocks noChangeAspect="1" noChangeArrowheads="1"/>
          </p:cNvPicPr>
          <p:nvPr/>
        </p:nvPicPr>
        <p:blipFill>
          <a:blip r:embed="rId3" cstate="email">
            <a:lum bright="-24000" contrast="42000"/>
            <a:extLst>
              <a:ext uri="{28A0092B-C50C-407E-A947-70E740481C1C}">
                <a14:useLocalDpi xmlns:a14="http://schemas.microsoft.com/office/drawing/2010/main"/>
              </a:ext>
            </a:extLst>
          </a:blip>
          <a:srcRect/>
          <a:stretch>
            <a:fillRect/>
          </a:stretch>
        </p:blipFill>
        <p:spPr bwMode="auto">
          <a:xfrm>
            <a:off x="457200" y="1981200"/>
            <a:ext cx="3280721"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096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2" name="Title 1"/>
          <p:cNvSpPr>
            <a:spLocks noGrp="1"/>
          </p:cNvSpPr>
          <p:nvPr>
            <p:ph type="title"/>
          </p:nvPr>
        </p:nvSpPr>
        <p:spPr>
          <a:xfrm>
            <a:off x="457200" y="609600"/>
            <a:ext cx="8229600" cy="808038"/>
          </a:xfrm>
        </p:spPr>
        <p:txBody>
          <a:bodyPr/>
          <a:lstStyle/>
          <a:p>
            <a:r>
              <a:rPr lang="en-US" sz="3200" b="1" kern="1200" dirty="0">
                <a:solidFill>
                  <a:srgbClr val="0000FF"/>
                </a:solidFill>
                <a:latin typeface="Calibri" panose="020F0502020204030204" pitchFamily="34" charset="0"/>
                <a:ea typeface="+mn-ea"/>
                <a:cs typeface="Arial" panose="020B0604020202020204" pitchFamily="34" charset="0"/>
              </a:rPr>
              <a:t>V. A Proper Response to the Grace </a:t>
            </a:r>
            <a:r>
              <a:rPr lang="en-US" sz="3200" b="1" kern="1200" dirty="0">
                <a:solidFill>
                  <a:srgbClr val="0000FF"/>
                </a:solidFill>
                <a:effectLst/>
                <a:latin typeface="Calibri" panose="020F0502020204030204" pitchFamily="34" charset="0"/>
                <a:ea typeface="+mn-ea"/>
                <a:cs typeface="Arial" panose="020B0604020202020204" pitchFamily="34" charset="0"/>
              </a:rPr>
              <a:t>Gift</a:t>
            </a:r>
            <a:endParaRPr lang="en-US" sz="3200" dirty="0">
              <a:effectLst/>
              <a:latin typeface="Calibri" panose="020F0502020204030204" pitchFamily="34" charset="0"/>
            </a:endParaRPr>
          </a:p>
        </p:txBody>
      </p:sp>
      <p:pic>
        <p:nvPicPr>
          <p:cNvPr id="6" name="Picture 7" descr="thankful-scrip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69459" y="4724400"/>
            <a:ext cx="3805083"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91223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157" y="1447800"/>
            <a:ext cx="8643687" cy="5334000"/>
          </a:xfrm>
          <a:prstGeom prst="rect">
            <a:avLst/>
          </a:prstGeom>
          <a:ln w="38100">
            <a:solidFill>
              <a:schemeClr val="bg1"/>
            </a:solidFill>
          </a:ln>
        </p:spPr>
      </p:pic>
      <p:sp>
        <p:nvSpPr>
          <p:cNvPr id="4096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8" name="Rectangle 9"/>
          <p:cNvSpPr>
            <a:spLocks noChangeArrowheads="1"/>
          </p:cNvSpPr>
          <p:nvPr/>
        </p:nvSpPr>
        <p:spPr bwMode="auto">
          <a:xfrm>
            <a:off x="250157" y="1447800"/>
            <a:ext cx="8643687" cy="4114800"/>
          </a:xfrm>
          <a:prstGeom prst="rect">
            <a:avLst/>
          </a:prstGeom>
          <a:noFill/>
          <a:ln w="38100">
            <a:noFill/>
            <a:miter lim="800000"/>
            <a:headEnd/>
            <a:tailEnd/>
          </a:ln>
          <a:effectLst/>
          <a:extLst/>
        </p:spPr>
        <p:txBody>
          <a:bodyPr anchor="t"/>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marL="0" indent="0" algn="ctr" eaLnBrk="1" hangingPunct="1">
              <a:spcBef>
                <a:spcPts val="0"/>
              </a:spcBef>
              <a:spcAft>
                <a:spcPts val="600"/>
              </a:spcAft>
              <a:buNone/>
            </a:pPr>
            <a:r>
              <a:rPr lang="en-US" altLang="en-US" sz="2800" b="1" dirty="0">
                <a:latin typeface="Calibri" panose="020F0502020204030204" pitchFamily="34" charset="0"/>
              </a:rPr>
              <a:t>Colossians 3:15–17</a:t>
            </a:r>
          </a:p>
          <a:p>
            <a:pPr marL="0" indent="0" algn="just" eaLnBrk="1" hangingPunct="1">
              <a:spcBef>
                <a:spcPts val="0"/>
              </a:spcBef>
              <a:spcAft>
                <a:spcPts val="0"/>
              </a:spcAft>
              <a:buNone/>
            </a:pPr>
            <a:r>
              <a:rPr lang="en-US" altLang="en-US" sz="2800" baseline="30000" dirty="0">
                <a:latin typeface="Calibri" panose="020F0502020204030204" pitchFamily="34" charset="0"/>
              </a:rPr>
              <a:t>15</a:t>
            </a:r>
            <a:r>
              <a:rPr lang="en-US" altLang="en-US" sz="2800" dirty="0">
                <a:latin typeface="Calibri" panose="020F0502020204030204" pitchFamily="34" charset="0"/>
              </a:rPr>
              <a:t> Let the peace of Christ rule in your hearts, to which indeed you were called in one body; and </a:t>
            </a:r>
            <a:r>
              <a:rPr lang="en-US" altLang="en-US" sz="2800" b="1" dirty="0">
                <a:solidFill>
                  <a:srgbClr val="0000FF"/>
                </a:solidFill>
                <a:latin typeface="Calibri" panose="020F0502020204030204" pitchFamily="34" charset="0"/>
              </a:rPr>
              <a:t>be thankful</a:t>
            </a:r>
            <a:r>
              <a:rPr lang="en-US" altLang="en-US" sz="2800" dirty="0">
                <a:latin typeface="Calibri" panose="020F0502020204030204" pitchFamily="34" charset="0"/>
              </a:rPr>
              <a:t>. </a:t>
            </a:r>
            <a:r>
              <a:rPr lang="en-US" altLang="en-US" sz="2800" baseline="30000" dirty="0">
                <a:latin typeface="Calibri" panose="020F0502020204030204" pitchFamily="34" charset="0"/>
              </a:rPr>
              <a:t>16</a:t>
            </a:r>
            <a:r>
              <a:rPr lang="en-US" altLang="en-US" sz="2800" dirty="0">
                <a:latin typeface="Calibri" panose="020F0502020204030204" pitchFamily="34" charset="0"/>
              </a:rPr>
              <a:t> Let the word of Christ richly dwell within you, with all wisdom teaching and admonishing one another with psalms and hymns and spiritual songs, singing </a:t>
            </a:r>
            <a:r>
              <a:rPr lang="en-US" altLang="en-US" sz="2800" b="1" dirty="0">
                <a:solidFill>
                  <a:srgbClr val="0000FF"/>
                </a:solidFill>
                <a:latin typeface="Calibri" panose="020F0502020204030204" pitchFamily="34" charset="0"/>
              </a:rPr>
              <a:t>with thankfulness in your hearts to God</a:t>
            </a:r>
            <a:r>
              <a:rPr lang="en-US" altLang="en-US" sz="2800" dirty="0">
                <a:latin typeface="Calibri" panose="020F0502020204030204" pitchFamily="34" charset="0"/>
              </a:rPr>
              <a:t>. </a:t>
            </a:r>
            <a:r>
              <a:rPr lang="en-US" altLang="en-US" sz="2800" baseline="30000" dirty="0">
                <a:latin typeface="Calibri" panose="020F0502020204030204" pitchFamily="34" charset="0"/>
              </a:rPr>
              <a:t>17</a:t>
            </a:r>
            <a:r>
              <a:rPr lang="en-US" altLang="en-US" sz="2800" dirty="0">
                <a:latin typeface="Calibri" panose="020F0502020204030204" pitchFamily="34" charset="0"/>
              </a:rPr>
              <a:t> Whatever you do in word or deed, do all in the name of the Lord Jesus, </a:t>
            </a:r>
            <a:r>
              <a:rPr lang="en-US" altLang="en-US" sz="2800" b="1" dirty="0">
                <a:solidFill>
                  <a:srgbClr val="0000FF"/>
                </a:solidFill>
                <a:latin typeface="Calibri" panose="020F0502020204030204" pitchFamily="34" charset="0"/>
              </a:rPr>
              <a:t>giving thanks</a:t>
            </a:r>
            <a:r>
              <a:rPr lang="en-US" altLang="en-US" sz="2800" dirty="0">
                <a:solidFill>
                  <a:srgbClr val="0000FF"/>
                </a:solidFill>
                <a:latin typeface="Calibri" panose="020F0502020204030204" pitchFamily="34" charset="0"/>
              </a:rPr>
              <a:t> </a:t>
            </a:r>
            <a:r>
              <a:rPr lang="en-US" altLang="en-US" sz="2800" dirty="0">
                <a:latin typeface="Calibri" panose="020F0502020204030204" pitchFamily="34" charset="0"/>
              </a:rPr>
              <a:t>through Him to God the Father. (NASB)</a:t>
            </a:r>
          </a:p>
        </p:txBody>
      </p:sp>
      <p:sp>
        <p:nvSpPr>
          <p:cNvPr id="6" name="Title 1"/>
          <p:cNvSpPr>
            <a:spLocks noGrp="1"/>
          </p:cNvSpPr>
          <p:nvPr>
            <p:ph type="title"/>
          </p:nvPr>
        </p:nvSpPr>
        <p:spPr>
          <a:xfrm>
            <a:off x="457200" y="609600"/>
            <a:ext cx="8229600" cy="808038"/>
          </a:xfrm>
        </p:spPr>
        <p:txBody>
          <a:bodyPr/>
          <a:lstStyle/>
          <a:p>
            <a:r>
              <a:rPr lang="en-US" sz="3200" b="1" kern="1200" dirty="0">
                <a:solidFill>
                  <a:srgbClr val="0000FF"/>
                </a:solidFill>
                <a:latin typeface="Calibri" panose="020F0502020204030204" pitchFamily="34" charset="0"/>
                <a:ea typeface="+mn-ea"/>
                <a:cs typeface="Arial" panose="020B0604020202020204" pitchFamily="34" charset="0"/>
              </a:rPr>
              <a:t>V. A Proper Response to the Grace </a:t>
            </a:r>
            <a:r>
              <a:rPr lang="en-US" sz="3200" b="1" kern="1200" dirty="0">
                <a:solidFill>
                  <a:srgbClr val="0000FF"/>
                </a:solidFill>
                <a:effectLst/>
                <a:latin typeface="Calibri" panose="020F0502020204030204" pitchFamily="34" charset="0"/>
                <a:ea typeface="+mn-ea"/>
                <a:cs typeface="Arial" panose="020B0604020202020204" pitchFamily="34" charset="0"/>
              </a:rPr>
              <a:t>Gift</a:t>
            </a:r>
            <a:endParaRPr lang="en-US" sz="3200" dirty="0">
              <a:effectLst/>
              <a:latin typeface="Calibri" panose="020F0502020204030204" pitchFamily="34" charset="0"/>
            </a:endParaRPr>
          </a:p>
        </p:txBody>
      </p:sp>
    </p:spTree>
    <p:extLst>
      <p:ext uri="{BB962C8B-B14F-4D97-AF65-F5344CB8AC3E}">
        <p14:creationId xmlns:p14="http://schemas.microsoft.com/office/powerpoint/2010/main" val="409769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286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200" b="1" kern="0" dirty="0">
                <a:solidFill>
                  <a:schemeClr val="tx1"/>
                </a:solidFill>
                <a:latin typeface="Calibri" panose="020F0502020204030204" pitchFamily="34" charset="0"/>
              </a:rPr>
              <a:t>Outline</a:t>
            </a:r>
            <a:endParaRPr lang="en-US" sz="3200" kern="0" dirty="0">
              <a:solidFill>
                <a:schemeClr val="tx1"/>
              </a:solidFill>
              <a:latin typeface="Calibri" panose="020F0502020204030204" pitchFamily="34" charset="0"/>
            </a:endParaRPr>
          </a:p>
        </p:txBody>
      </p:sp>
      <p:sp>
        <p:nvSpPr>
          <p:cNvPr id="3" name="Rectangle 3"/>
          <p:cNvSpPr txBox="1">
            <a:spLocks noChangeArrowheads="1"/>
          </p:cNvSpPr>
          <p:nvPr/>
        </p:nvSpPr>
        <p:spPr>
          <a:xfrm>
            <a:off x="1295400" y="1143000"/>
            <a:ext cx="6553200" cy="52879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indent="-461963" eaLnBrk="1" hangingPunct="1">
              <a:spcBef>
                <a:spcPts val="0"/>
              </a:spcBef>
              <a:spcAft>
                <a:spcPts val="2400"/>
              </a:spcAft>
              <a:buFont typeface="+mj-lt"/>
              <a:buAutoNum type="romanUcPeriod"/>
              <a:tabLst>
                <a:tab pos="1939925" algn="l"/>
              </a:tabLst>
            </a:pPr>
            <a:r>
              <a:rPr lang="en-US" altLang="en-US" sz="2800" b="1" dirty="0">
                <a:latin typeface="Calibri" panose="020F0502020204030204" pitchFamily="34" charset="0"/>
              </a:rPr>
              <a:t>Our Purpose, Aim, and Objective</a:t>
            </a:r>
          </a:p>
          <a:p>
            <a:pPr marL="461963" indent="-461963" eaLnBrk="1" hangingPunct="1">
              <a:spcBef>
                <a:spcPts val="0"/>
              </a:spcBef>
              <a:spcAft>
                <a:spcPts val="2400"/>
              </a:spcAft>
              <a:buFont typeface="+mj-lt"/>
              <a:buAutoNum type="romanUcPeriod"/>
              <a:tabLst>
                <a:tab pos="1939925" algn="l"/>
              </a:tabLst>
            </a:pPr>
            <a:r>
              <a:rPr lang="en-US" sz="2800" b="1" dirty="0">
                <a:latin typeface="Calibri" panose="020F0502020204030204" pitchFamily="34" charset="0"/>
              </a:rPr>
              <a:t>Points of Contrast and Comparison</a:t>
            </a:r>
            <a:endParaRPr lang="en-US" altLang="en-US" sz="2800" b="1" dirty="0">
              <a:latin typeface="Calibri" panose="020F0502020204030204" pitchFamily="34" charset="0"/>
            </a:endParaRPr>
          </a:p>
          <a:p>
            <a:pPr marL="461963" lvl="1" indent="-461963" eaLnBrk="1" hangingPunct="1">
              <a:spcBef>
                <a:spcPts val="0"/>
              </a:spcBef>
              <a:spcAft>
                <a:spcPts val="2400"/>
              </a:spcAft>
              <a:buFont typeface="+mj-lt"/>
              <a:buAutoNum type="romanUcPeriod" startAt="3"/>
              <a:tabLst>
                <a:tab pos="1939925" algn="l"/>
              </a:tabLst>
            </a:pPr>
            <a:r>
              <a:rPr lang="en-US" altLang="en-US" b="1" dirty="0">
                <a:latin typeface="Calibri" panose="020F0502020204030204" pitchFamily="34" charset="0"/>
              </a:rPr>
              <a:t>Critical Insights into Christ’s 1st Coming</a:t>
            </a:r>
          </a:p>
          <a:p>
            <a:pPr marL="461963" lvl="1" indent="-461963" eaLnBrk="1" hangingPunct="1">
              <a:spcBef>
                <a:spcPts val="0"/>
              </a:spcBef>
              <a:spcAft>
                <a:spcPts val="2400"/>
              </a:spcAft>
              <a:buFont typeface="+mj-lt"/>
              <a:buAutoNum type="romanUcPeriod" startAt="3"/>
              <a:tabLst>
                <a:tab pos="1939925" algn="l"/>
              </a:tabLst>
            </a:pPr>
            <a:r>
              <a:rPr lang="en-US" b="1" dirty="0">
                <a:latin typeface="Calibri" panose="020F0502020204030204" pitchFamily="34" charset="0"/>
              </a:rPr>
              <a:t>Misunderstanding The Law &amp; Christ’s Earthly Ministry</a:t>
            </a:r>
          </a:p>
          <a:p>
            <a:pPr marL="461963" lvl="1" indent="-461963" eaLnBrk="1" hangingPunct="1">
              <a:spcBef>
                <a:spcPts val="0"/>
              </a:spcBef>
              <a:spcAft>
                <a:spcPts val="2400"/>
              </a:spcAft>
              <a:buFont typeface="+mj-lt"/>
              <a:buAutoNum type="romanUcPeriod" startAt="3"/>
              <a:tabLst>
                <a:tab pos="1939925" algn="l"/>
              </a:tabLst>
            </a:pPr>
            <a:r>
              <a:rPr lang="en-US" b="1" dirty="0">
                <a:latin typeface="Calibri" panose="020F0502020204030204" pitchFamily="34" charset="0"/>
              </a:rPr>
              <a:t>A Proper Response to the Grace Gift</a:t>
            </a:r>
          </a:p>
          <a:p>
            <a:pPr marL="461963" lvl="1" indent="-461963" eaLnBrk="1" hangingPunct="1">
              <a:spcBef>
                <a:spcPts val="0"/>
              </a:spcBef>
              <a:spcAft>
                <a:spcPts val="2400"/>
              </a:spcAft>
              <a:buFont typeface="+mj-lt"/>
              <a:buAutoNum type="romanUcPeriod" startAt="3"/>
              <a:tabLst>
                <a:tab pos="1939925" algn="l"/>
              </a:tabLst>
            </a:pPr>
            <a:r>
              <a:rPr lang="en-US" altLang="en-US" b="1" dirty="0">
                <a:solidFill>
                  <a:srgbClr val="0000FF"/>
                </a:solidFill>
                <a:latin typeface="Calibri" panose="020F0502020204030204" pitchFamily="34" charset="0"/>
              </a:rPr>
              <a:t>Conclusion</a:t>
            </a:r>
          </a:p>
        </p:txBody>
      </p:sp>
    </p:spTree>
    <p:extLst>
      <p:ext uri="{BB962C8B-B14F-4D97-AF65-F5344CB8AC3E}">
        <p14:creationId xmlns:p14="http://schemas.microsoft.com/office/powerpoint/2010/main" val="276732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b="1" dirty="0">
                <a:solidFill>
                  <a:srgbClr val="0000FF"/>
                </a:solidFill>
                <a:latin typeface="Calibri" panose="020F0502020204030204" pitchFamily="34" charset="0"/>
              </a:rPr>
              <a:t>VI. Conclusion</a:t>
            </a:r>
          </a:p>
        </p:txBody>
      </p:sp>
      <p:pic>
        <p:nvPicPr>
          <p:cNvPr id="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7433" y="1752600"/>
            <a:ext cx="682913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205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457200" y="239713"/>
            <a:ext cx="8229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pic>
        <p:nvPicPr>
          <p:cNvPr id="5" name="Picture 4"/>
          <p:cNvPicPr>
            <a:picLocks noChangeAspect="1"/>
          </p:cNvPicPr>
          <p:nvPr/>
        </p:nvPicPr>
        <p:blipFill>
          <a:blip r:embed="rId3"/>
          <a:stretch>
            <a:fillRect/>
          </a:stretch>
        </p:blipFill>
        <p:spPr>
          <a:xfrm>
            <a:off x="914400" y="906548"/>
            <a:ext cx="7315200" cy="3880752"/>
          </a:xfrm>
          <a:prstGeom prst="rect">
            <a:avLst/>
          </a:prstGeom>
        </p:spPr>
      </p:pic>
      <p:sp>
        <p:nvSpPr>
          <p:cNvPr id="8" name="Multiply 7"/>
          <p:cNvSpPr/>
          <p:nvPr/>
        </p:nvSpPr>
        <p:spPr>
          <a:xfrm>
            <a:off x="1600200" y="457200"/>
            <a:ext cx="6096000" cy="5105400"/>
          </a:xfrm>
          <a:prstGeom prst="mathMultiply">
            <a:avLst>
              <a:gd name="adj1" fmla="val 7152"/>
            </a:avLst>
          </a:prstGeom>
          <a:solidFill>
            <a:srgbClr val="FF0000"/>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 name="TextBox 8"/>
          <p:cNvSpPr txBox="1"/>
          <p:nvPr/>
        </p:nvSpPr>
        <p:spPr>
          <a:xfrm>
            <a:off x="1790700" y="4461064"/>
            <a:ext cx="5562600" cy="2015936"/>
          </a:xfrm>
          <a:prstGeom prst="rect">
            <a:avLst/>
          </a:prstGeom>
          <a:noFill/>
        </p:spPr>
        <p:txBody>
          <a:bodyPr wrap="square" rtlCol="0">
            <a:spAutoFit/>
          </a:bodyPr>
          <a:lstStyle/>
          <a:p>
            <a:r>
              <a:rPr lang="en-US" sz="12500" b="1" dirty="0">
                <a:solidFill>
                  <a:srgbClr val="0000FF"/>
                </a:solidFill>
                <a:latin typeface="Calibri" panose="020F0502020204030204" pitchFamily="34" charset="0"/>
              </a:rPr>
              <a:t>Biblical!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819400" y="1599914"/>
            <a:ext cx="5867400" cy="1858962"/>
          </a:xfrm>
        </p:spPr>
        <p:txBody>
          <a:bodyPr/>
          <a:lstStyle/>
          <a:p>
            <a:pPr marL="0" indent="0">
              <a:buNone/>
            </a:pPr>
            <a:r>
              <a:rPr lang="en-US" altLang="en-US" b="1" i="1" dirty="0">
                <a:solidFill>
                  <a:srgbClr val="0000FF"/>
                </a:solidFill>
                <a:latin typeface="Calibri" panose="020F0502020204030204" pitchFamily="34" charset="0"/>
              </a:rPr>
              <a:t>If we don’t understand how overwhelmingly, </a:t>
            </a:r>
            <a:r>
              <a:rPr lang="en-US" altLang="en-US" b="1" i="1" dirty="0">
                <a:solidFill>
                  <a:srgbClr val="C00000"/>
                </a:solidFill>
                <a:latin typeface="Calibri" panose="020F0502020204030204" pitchFamily="34" charset="0"/>
              </a:rPr>
              <a:t>earth-</a:t>
            </a:r>
            <a:r>
              <a:rPr lang="en-US" altLang="en-US" b="1" i="1" dirty="0" err="1">
                <a:solidFill>
                  <a:srgbClr val="C00000"/>
                </a:solidFill>
                <a:latin typeface="Calibri" panose="020F0502020204030204" pitchFamily="34" charset="0"/>
              </a:rPr>
              <a:t>shakingly</a:t>
            </a:r>
            <a:r>
              <a:rPr lang="en-US" altLang="en-US" b="1" i="1" dirty="0">
                <a:solidFill>
                  <a:srgbClr val="0000FF"/>
                </a:solidFill>
                <a:latin typeface="Calibri" panose="020F0502020204030204" pitchFamily="34" charset="0"/>
              </a:rPr>
              <a:t>, awesome the Law is…</a:t>
            </a:r>
            <a:endParaRPr lang="en-US" dirty="0">
              <a:latin typeface="Calibri" panose="020F0502020204030204" pitchFamily="34" charset="0"/>
            </a:endParaRPr>
          </a:p>
        </p:txBody>
      </p:sp>
      <p:sp>
        <p:nvSpPr>
          <p:cNvPr id="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2800" y="3048000"/>
            <a:ext cx="2438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3"/>
          <p:cNvSpPr>
            <a:spLocks noGrp="1"/>
          </p:cNvSpPr>
          <p:nvPr>
            <p:ph sz="half" idx="2"/>
          </p:nvPr>
        </p:nvSpPr>
        <p:spPr>
          <a:xfrm>
            <a:off x="1676400" y="4953000"/>
            <a:ext cx="4953000" cy="1524000"/>
          </a:xfrm>
        </p:spPr>
        <p:txBody>
          <a:bodyPr/>
          <a:lstStyle/>
          <a:p>
            <a:pPr marL="0" indent="0">
              <a:buNone/>
            </a:pPr>
            <a:r>
              <a:rPr lang="en-US" altLang="en-US" b="1" i="1" dirty="0">
                <a:solidFill>
                  <a:srgbClr val="0000FF"/>
                </a:solidFill>
                <a:latin typeface="Calibri" panose="020F0502020204030204" pitchFamily="34" charset="0"/>
              </a:rPr>
              <a:t>…we won’t understand how overwhelmingly, </a:t>
            </a:r>
            <a:r>
              <a:rPr lang="en-US" altLang="en-US" b="1" i="1" dirty="0">
                <a:solidFill>
                  <a:srgbClr val="C00000"/>
                </a:solidFill>
                <a:latin typeface="Calibri" panose="020F0502020204030204" pitchFamily="34" charset="0"/>
              </a:rPr>
              <a:t>heavenly-shaking</a:t>
            </a:r>
            <a:r>
              <a:rPr lang="en-US" altLang="en-US" b="1" i="1" dirty="0">
                <a:solidFill>
                  <a:srgbClr val="0000FF"/>
                </a:solidFill>
                <a:latin typeface="Calibri" panose="020F0502020204030204" pitchFamily="34" charset="0"/>
              </a:rPr>
              <a:t>, Grace is!</a:t>
            </a:r>
            <a:endParaRPr lang="en-US" dirty="0">
              <a:latin typeface="Calibri" panose="020F050202020403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1676400"/>
            <a:ext cx="2034540" cy="27432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05600" y="3733800"/>
            <a:ext cx="2000251" cy="2743200"/>
          </a:xfrm>
          <a:prstGeom prst="rect">
            <a:avLst/>
          </a:prstGeom>
        </p:spPr>
      </p:pic>
      <p:sp>
        <p:nvSpPr>
          <p:cNvPr id="10" name="Title 2"/>
          <p:cNvSpPr>
            <a:spLocks noGrp="1"/>
          </p:cNvSpPr>
          <p:nvPr>
            <p:ph type="title"/>
          </p:nvPr>
        </p:nvSpPr>
        <p:spPr>
          <a:xfrm>
            <a:off x="457200" y="533400"/>
            <a:ext cx="8229600" cy="655638"/>
          </a:xfrm>
        </p:spPr>
        <p:txBody>
          <a:bodyPr/>
          <a:lstStyle/>
          <a:p>
            <a:r>
              <a:rPr lang="en-US" sz="2800" b="1" kern="1200" dirty="0">
                <a:solidFill>
                  <a:srgbClr val="0000FF"/>
                </a:solidFill>
                <a:effectLst/>
                <a:latin typeface="Calibri" panose="020F0502020204030204" pitchFamily="34" charset="0"/>
                <a:ea typeface="+mn-ea"/>
                <a:cs typeface="Arial" panose="020B0604020202020204" pitchFamily="34" charset="0"/>
              </a:rPr>
              <a:t>VI. Conclusion</a:t>
            </a:r>
            <a:endParaRPr lang="en-US" dirty="0">
              <a:latin typeface="Calibri" panose="020F0502020204030204" pitchFamily="34" charset="0"/>
            </a:endParaRPr>
          </a:p>
        </p:txBody>
      </p:sp>
    </p:spTree>
    <p:extLst>
      <p:ext uri="{BB962C8B-B14F-4D97-AF65-F5344CB8AC3E}">
        <p14:creationId xmlns:p14="http://schemas.microsoft.com/office/powerpoint/2010/main" val="34907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152400" y="1219199"/>
            <a:ext cx="8915400" cy="5562601"/>
          </a:xfrm>
        </p:spPr>
        <p:txBody>
          <a:bodyPr/>
          <a:lstStyle/>
          <a:p>
            <a:pPr marL="0" indent="0" eaLnBrk="1" hangingPunct="1">
              <a:spcBef>
                <a:spcPts val="600"/>
              </a:spcBef>
              <a:spcAft>
                <a:spcPts val="600"/>
              </a:spcAft>
              <a:buFontTx/>
              <a:buNone/>
            </a:pPr>
            <a:r>
              <a:rPr lang="en-US" altLang="en-US" sz="2750" b="1" dirty="0">
                <a:latin typeface="Calibri" panose="020F0502020204030204" pitchFamily="34" charset="0"/>
              </a:rPr>
              <a:t>For the Believer:</a:t>
            </a:r>
          </a:p>
          <a:p>
            <a:pPr marL="0" indent="0" algn="just" eaLnBrk="1" hangingPunct="1">
              <a:spcBef>
                <a:spcPts val="600"/>
              </a:spcBef>
              <a:spcAft>
                <a:spcPts val="600"/>
              </a:spcAft>
              <a:buFontTx/>
              <a:buNone/>
              <a:defRPr/>
            </a:pPr>
            <a:r>
              <a:rPr lang="en-US" altLang="en-US" sz="2750" dirty="0">
                <a:latin typeface="Calibri" panose="020F0502020204030204" pitchFamily="34" charset="0"/>
              </a:rPr>
              <a:t>Misunderstanding the clear distinctions between Law and Grace causes them: </a:t>
            </a:r>
          </a:p>
          <a:p>
            <a:pPr marL="577850" algn="just" eaLnBrk="1" hangingPunct="1">
              <a:spcBef>
                <a:spcPts val="600"/>
              </a:spcBef>
              <a:spcAft>
                <a:spcPts val="600"/>
              </a:spcAft>
              <a:defRPr/>
            </a:pPr>
            <a:r>
              <a:rPr lang="en-US" altLang="en-US" sz="2750" dirty="0">
                <a:latin typeface="Calibri" panose="020F0502020204030204" pitchFamily="34" charset="0"/>
              </a:rPr>
              <a:t>to </a:t>
            </a:r>
            <a:r>
              <a:rPr lang="en-US" altLang="en-US" sz="2750" i="1" dirty="0">
                <a:solidFill>
                  <a:srgbClr val="0000FF"/>
                </a:solidFill>
                <a:latin typeface="Calibri" panose="020F0502020204030204" pitchFamily="34" charset="0"/>
              </a:rPr>
              <a:t>incorrectly seek Israel’s earthly blessings </a:t>
            </a:r>
            <a:r>
              <a:rPr lang="en-US" altLang="en-US" sz="2750" dirty="0">
                <a:latin typeface="Calibri" panose="020F0502020204030204" pitchFamily="34" charset="0"/>
              </a:rPr>
              <a:t>or </a:t>
            </a:r>
          </a:p>
          <a:p>
            <a:pPr marL="577850" algn="just" eaLnBrk="1" hangingPunct="1">
              <a:spcBef>
                <a:spcPts val="600"/>
              </a:spcBef>
              <a:spcAft>
                <a:spcPts val="600"/>
              </a:spcAft>
              <a:buFont typeface="Arial" panose="020B0604020202020204" pitchFamily="34" charset="0"/>
              <a:buChar char="•"/>
              <a:defRPr/>
            </a:pPr>
            <a:r>
              <a:rPr lang="en-US" altLang="en-US" sz="2750" dirty="0">
                <a:latin typeface="Calibri" panose="020F0502020204030204" pitchFamily="34" charset="0"/>
              </a:rPr>
              <a:t>come under bondage - </a:t>
            </a:r>
            <a:r>
              <a:rPr lang="en-US" altLang="en-US" sz="2750" i="1" dirty="0">
                <a:solidFill>
                  <a:srgbClr val="0000FF"/>
                </a:solidFill>
                <a:latin typeface="Calibri" panose="020F0502020204030204" pitchFamily="34" charset="0"/>
              </a:rPr>
              <a:t>forgiving in order to be forgiven by God </a:t>
            </a:r>
            <a:r>
              <a:rPr lang="en-US" altLang="en-US" sz="2750" dirty="0">
                <a:latin typeface="Calibri" panose="020F0502020204030204" pitchFamily="34" charset="0"/>
              </a:rPr>
              <a:t>and,</a:t>
            </a:r>
          </a:p>
          <a:p>
            <a:pPr marL="577850" algn="just" eaLnBrk="1" hangingPunct="1">
              <a:spcBef>
                <a:spcPts val="600"/>
              </a:spcBef>
              <a:spcAft>
                <a:spcPts val="600"/>
              </a:spcAft>
              <a:buFont typeface="Arial" panose="020B0604020202020204" pitchFamily="34" charset="0"/>
              <a:buChar char="•"/>
              <a:defRPr/>
            </a:pPr>
            <a:r>
              <a:rPr lang="en-US" altLang="en-US" sz="2750" dirty="0">
                <a:latin typeface="Calibri" panose="020F0502020204030204" pitchFamily="34" charset="0"/>
              </a:rPr>
              <a:t>To be burdened with </a:t>
            </a:r>
            <a:r>
              <a:rPr lang="en-US" altLang="en-US" sz="2750" i="1" dirty="0">
                <a:solidFill>
                  <a:srgbClr val="0000FF"/>
                </a:solidFill>
                <a:latin typeface="Calibri" panose="020F0502020204030204" pitchFamily="34" charset="0"/>
              </a:rPr>
              <a:t>striving to imitate the earthly life of Christ</a:t>
            </a:r>
            <a:r>
              <a:rPr lang="en-US" altLang="en-US" sz="2750" dirty="0">
                <a:latin typeface="Calibri" panose="020F0502020204030204" pitchFamily="34" charset="0"/>
              </a:rPr>
              <a:t>.</a:t>
            </a:r>
          </a:p>
          <a:p>
            <a:pPr marL="0" marR="0" indent="0" algn="ctr">
              <a:spcBef>
                <a:spcPts val="0"/>
              </a:spcBef>
              <a:spcAft>
                <a:spcPts val="1000"/>
              </a:spcAft>
              <a:buNone/>
            </a:pPr>
            <a:r>
              <a:rPr lang="en-US" sz="2750" i="1" dirty="0">
                <a:latin typeface="Calibri" panose="020F0502020204030204" pitchFamily="34" charset="0"/>
              </a:rPr>
              <a:t>It was for </a:t>
            </a:r>
            <a:r>
              <a:rPr lang="en-US" sz="2750" b="1" i="1" dirty="0">
                <a:solidFill>
                  <a:srgbClr val="0000FF"/>
                </a:solidFill>
                <a:latin typeface="Calibri" panose="020F0502020204030204" pitchFamily="34" charset="0"/>
              </a:rPr>
              <a:t>freedom</a:t>
            </a:r>
            <a:r>
              <a:rPr lang="en-US" sz="2750" i="1" dirty="0">
                <a:latin typeface="Calibri" panose="020F0502020204030204" pitchFamily="34" charset="0"/>
              </a:rPr>
              <a:t> that Christ set us free; therefore keep standing firm and </a:t>
            </a:r>
            <a:r>
              <a:rPr lang="en-US" sz="2750" b="1" i="1" dirty="0">
                <a:solidFill>
                  <a:srgbClr val="0000FF"/>
                </a:solidFill>
                <a:latin typeface="Calibri" panose="020F0502020204030204" pitchFamily="34" charset="0"/>
              </a:rPr>
              <a:t>do not be subject again to a yoke of slavery</a:t>
            </a:r>
            <a:r>
              <a:rPr lang="en-US" sz="2750" i="1" dirty="0">
                <a:latin typeface="Calibri" panose="020F0502020204030204" pitchFamily="34" charset="0"/>
              </a:rPr>
              <a:t>. Galatians 5:1 (NASB95) </a:t>
            </a:r>
          </a:p>
        </p:txBody>
      </p:sp>
      <p:sp>
        <p:nvSpPr>
          <p:cNvPr id="3" name="Title 2"/>
          <p:cNvSpPr>
            <a:spLocks noGrp="1"/>
          </p:cNvSpPr>
          <p:nvPr>
            <p:ph type="title"/>
          </p:nvPr>
        </p:nvSpPr>
        <p:spPr>
          <a:xfrm>
            <a:off x="457200" y="533400"/>
            <a:ext cx="8229600" cy="655638"/>
          </a:xfrm>
        </p:spPr>
        <p:txBody>
          <a:bodyPr/>
          <a:lstStyle/>
          <a:p>
            <a:r>
              <a:rPr lang="en-US" sz="2800" b="1" kern="1200" dirty="0">
                <a:solidFill>
                  <a:srgbClr val="0000FF"/>
                </a:solidFill>
                <a:latin typeface="Calibri" panose="020F0502020204030204" pitchFamily="34" charset="0"/>
                <a:ea typeface="+mn-ea"/>
                <a:cs typeface="Arial" panose="020B0604020202020204" pitchFamily="34" charset="0"/>
              </a:rPr>
              <a:t>What Should I Take Away From This?</a:t>
            </a:r>
          </a:p>
        </p:txBody>
      </p:sp>
      <p:sp>
        <p:nvSpPr>
          <p:cNvPr id="9"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Tree>
    <p:extLst>
      <p:ext uri="{BB962C8B-B14F-4D97-AF65-F5344CB8AC3E}">
        <p14:creationId xmlns:p14="http://schemas.microsoft.com/office/powerpoint/2010/main" val="240341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 calcmode="lin" valueType="num">
                                      <p:cBhvr additive="base">
                                        <p:cTn id="17" dur="500" fill="hold"/>
                                        <p:tgtEl>
                                          <p:spTgt spid="307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0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075">
                                            <p:txEl>
                                              <p:pRg st="3" end="3"/>
                                            </p:txEl>
                                          </p:spTgt>
                                        </p:tgtEl>
                                        <p:attrNameLst>
                                          <p:attrName>style.visibility</p:attrName>
                                        </p:attrNameLst>
                                      </p:cBhvr>
                                      <p:to>
                                        <p:strVal val="visible"/>
                                      </p:to>
                                    </p:set>
                                    <p:anim calcmode="lin" valueType="num">
                                      <p:cBhvr additive="base">
                                        <p:cTn id="23" dur="500" fill="hold"/>
                                        <p:tgtEl>
                                          <p:spTgt spid="3075">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0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075">
                                            <p:txEl>
                                              <p:pRg st="4" end="4"/>
                                            </p:txEl>
                                          </p:spTgt>
                                        </p:tgtEl>
                                        <p:attrNameLst>
                                          <p:attrName>style.visibility</p:attrName>
                                        </p:attrNameLst>
                                      </p:cBhvr>
                                      <p:to>
                                        <p:strVal val="visible"/>
                                      </p:to>
                                    </p:set>
                                    <p:anim calcmode="lin" valueType="num">
                                      <p:cBhvr additive="base">
                                        <p:cTn id="29" dur="500" fill="hold"/>
                                        <p:tgtEl>
                                          <p:spTgt spid="3075">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07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075">
                                            <p:txEl>
                                              <p:pRg st="5" end="5"/>
                                            </p:txEl>
                                          </p:spTgt>
                                        </p:tgtEl>
                                        <p:attrNameLst>
                                          <p:attrName>style.visibility</p:attrName>
                                        </p:attrNameLst>
                                      </p:cBhvr>
                                      <p:to>
                                        <p:strVal val="visible"/>
                                      </p:to>
                                    </p:set>
                                    <p:anim calcmode="lin" valueType="num">
                                      <p:cBhvr additive="base">
                                        <p:cTn id="35" dur="500" fill="hold"/>
                                        <p:tgtEl>
                                          <p:spTgt spid="3075">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07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228600" y="1524000"/>
            <a:ext cx="8686800" cy="2057400"/>
          </a:xfrm>
        </p:spPr>
        <p:txBody>
          <a:bodyPr/>
          <a:lstStyle/>
          <a:p>
            <a:pPr marL="0" indent="0" eaLnBrk="1" hangingPunct="1">
              <a:spcBef>
                <a:spcPts val="600"/>
              </a:spcBef>
              <a:spcAft>
                <a:spcPts val="600"/>
              </a:spcAft>
              <a:buFontTx/>
              <a:buNone/>
            </a:pPr>
            <a:r>
              <a:rPr lang="en-US" altLang="en-US" sz="2800" dirty="0">
                <a:latin typeface="Calibri" panose="020F0502020204030204" pitchFamily="34" charset="0"/>
              </a:rPr>
              <a:t>For the Non-Believer:</a:t>
            </a:r>
          </a:p>
          <a:p>
            <a:pPr defTabSz="943174">
              <a:spcBef>
                <a:spcPts val="0"/>
              </a:spcBef>
              <a:spcAft>
                <a:spcPts val="619"/>
              </a:spcAft>
              <a:defRPr/>
            </a:pPr>
            <a:r>
              <a:rPr lang="en-US" sz="2800" kern="1200" dirty="0">
                <a:latin typeface="Calibri" panose="020F0502020204030204" pitchFamily="34" charset="0"/>
                <a:cs typeface="Arial" charset="0"/>
              </a:rPr>
              <a:t>The admonition to those present who are unbelievers is: </a:t>
            </a:r>
            <a:r>
              <a:rPr lang="en-US" sz="2800" b="1" kern="1200" dirty="0">
                <a:solidFill>
                  <a:srgbClr val="0000FF"/>
                </a:solidFill>
                <a:latin typeface="Calibri" panose="020F0502020204030204" pitchFamily="34" charset="0"/>
                <a:cs typeface="Arial" charset="0"/>
              </a:rPr>
              <a:t>Today is the Day of Salvation</a:t>
            </a:r>
            <a:r>
              <a:rPr lang="en-US" sz="2800" kern="1200" dirty="0">
                <a:latin typeface="Calibri" panose="020F0502020204030204" pitchFamily="34" charset="0"/>
                <a:cs typeface="Arial" charset="0"/>
              </a:rPr>
              <a:t>. </a:t>
            </a:r>
          </a:p>
          <a:p>
            <a:pPr defTabSz="943174">
              <a:spcBef>
                <a:spcPts val="0"/>
              </a:spcBef>
              <a:spcAft>
                <a:spcPts val="619"/>
              </a:spcAft>
              <a:defRPr/>
            </a:pPr>
            <a:r>
              <a:rPr lang="en-US" sz="2800" kern="1200" dirty="0">
                <a:latin typeface="Calibri" panose="020F0502020204030204" pitchFamily="34" charset="0"/>
                <a:cs typeface="Arial" charset="0"/>
              </a:rPr>
              <a:t>You can place your faith in Christ’s promises </a:t>
            </a:r>
            <a:r>
              <a:rPr lang="en-US" sz="2800" b="1" kern="1200" dirty="0">
                <a:solidFill>
                  <a:srgbClr val="0000FF"/>
                </a:solidFill>
                <a:latin typeface="Calibri" panose="020F0502020204030204" pitchFamily="34" charset="0"/>
                <a:cs typeface="Arial" charset="0"/>
              </a:rPr>
              <a:t>right now</a:t>
            </a:r>
            <a:r>
              <a:rPr lang="en-US" sz="2800" kern="1200" dirty="0">
                <a:latin typeface="Calibri" panose="020F0502020204030204" pitchFamily="34" charset="0"/>
                <a:cs typeface="Arial" charset="0"/>
              </a:rPr>
              <a:t>. </a:t>
            </a:r>
          </a:p>
        </p:txBody>
      </p:sp>
      <p:sp>
        <p:nvSpPr>
          <p:cNvPr id="3" name="Title 2"/>
          <p:cNvSpPr>
            <a:spLocks noGrp="1"/>
          </p:cNvSpPr>
          <p:nvPr>
            <p:ph type="title"/>
          </p:nvPr>
        </p:nvSpPr>
        <p:spPr>
          <a:xfrm>
            <a:off x="457200" y="533400"/>
            <a:ext cx="8229600" cy="655638"/>
          </a:xfrm>
        </p:spPr>
        <p:txBody>
          <a:bodyPr/>
          <a:lstStyle/>
          <a:p>
            <a:r>
              <a:rPr lang="en-US" sz="2800" b="1" kern="1200" dirty="0">
                <a:solidFill>
                  <a:srgbClr val="0000FF"/>
                </a:solidFill>
                <a:latin typeface="Calibri" panose="020F0502020204030204" pitchFamily="34" charset="0"/>
                <a:ea typeface="+mn-ea"/>
                <a:cs typeface="Arial" panose="020B0604020202020204" pitchFamily="34" charset="0"/>
              </a:rPr>
              <a:t>What Should I Take Away From This?</a:t>
            </a:r>
          </a:p>
        </p:txBody>
      </p:sp>
      <p:sp>
        <p:nvSpPr>
          <p:cNvPr id="9"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pic>
        <p:nvPicPr>
          <p:cNvPr id="2" name="Picture 1"/>
          <p:cNvPicPr>
            <a:picLocks noChangeAspect="1"/>
          </p:cNvPicPr>
          <p:nvPr/>
        </p:nvPicPr>
        <p:blipFill>
          <a:blip r:embed="rId3"/>
          <a:stretch>
            <a:fillRect/>
          </a:stretch>
        </p:blipFill>
        <p:spPr>
          <a:xfrm>
            <a:off x="2859205" y="3733800"/>
            <a:ext cx="3425591" cy="2743200"/>
          </a:xfrm>
          <a:prstGeom prst="rect">
            <a:avLst/>
          </a:prstGeom>
        </p:spPr>
      </p:pic>
    </p:spTree>
    <p:extLst>
      <p:ext uri="{BB962C8B-B14F-4D97-AF65-F5344CB8AC3E}">
        <p14:creationId xmlns:p14="http://schemas.microsoft.com/office/powerpoint/2010/main" val="382977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982" y="1295400"/>
            <a:ext cx="8718036" cy="5407621"/>
          </a:xfrm>
          <a:prstGeom prst="rect">
            <a:avLst/>
          </a:prstGeom>
        </p:spPr>
      </p:pic>
      <p:sp>
        <p:nvSpPr>
          <p:cNvPr id="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10" name="Title 2"/>
          <p:cNvSpPr>
            <a:spLocks noGrp="1"/>
          </p:cNvSpPr>
          <p:nvPr>
            <p:ph type="title"/>
          </p:nvPr>
        </p:nvSpPr>
        <p:spPr>
          <a:xfrm>
            <a:off x="457200" y="533400"/>
            <a:ext cx="8229600" cy="655638"/>
          </a:xfrm>
        </p:spPr>
        <p:txBody>
          <a:bodyPr/>
          <a:lstStyle/>
          <a:p>
            <a:r>
              <a:rPr lang="en-US" sz="2800" b="1" kern="1200" dirty="0">
                <a:solidFill>
                  <a:srgbClr val="0000FF"/>
                </a:solidFill>
                <a:effectLst/>
                <a:latin typeface="Calibri" panose="020F0502020204030204" pitchFamily="34" charset="0"/>
                <a:ea typeface="+mn-ea"/>
                <a:cs typeface="Arial" panose="020B0604020202020204" pitchFamily="34" charset="0"/>
              </a:rPr>
              <a:t>VI. Conclusion</a:t>
            </a:r>
            <a:endParaRPr lang="en-US" dirty="0">
              <a:latin typeface="Calibri" panose="020F0502020204030204" pitchFamily="34" charset="0"/>
            </a:endParaRPr>
          </a:p>
        </p:txBody>
      </p:sp>
      <p:sp>
        <p:nvSpPr>
          <p:cNvPr id="11" name="Rectangle 10"/>
          <p:cNvSpPr/>
          <p:nvPr/>
        </p:nvSpPr>
        <p:spPr>
          <a:xfrm>
            <a:off x="457200" y="1426726"/>
            <a:ext cx="8229600" cy="3754874"/>
          </a:xfrm>
          <a:prstGeom prst="rect">
            <a:avLst/>
          </a:prstGeom>
          <a:noFill/>
          <a:ln w="28575">
            <a:noFill/>
          </a:ln>
        </p:spPr>
        <p:txBody>
          <a:bodyPr wrap="square">
            <a:spAutoFit/>
          </a:bodyPr>
          <a:lstStyle/>
          <a:p>
            <a:pPr marL="0" marR="0" lvl="0" indent="0" algn="ctr" defTabSz="914400" eaLnBrk="1" fontAlgn="auto" latinLnBrk="0" hangingPunct="1">
              <a:lnSpc>
                <a:spcPct val="100000"/>
              </a:lnSpc>
              <a:spcBef>
                <a:spcPts val="600"/>
              </a:spcBef>
              <a:spcAft>
                <a:spcPts val="600"/>
              </a:spcAft>
              <a:buClrTx/>
              <a:buSzTx/>
              <a:buFontTx/>
              <a:buNone/>
              <a:tabLst/>
              <a:defRPr/>
            </a:pPr>
            <a:r>
              <a:rPr kumimoji="0" lang="en-US" sz="3800" b="1" i="0" u="none" strike="noStrike" kern="0" cap="none" spc="0" normalizeH="0" baseline="0" noProof="0" dirty="0">
                <a:ln>
                  <a:noFill/>
                </a:ln>
                <a:solidFill>
                  <a:sysClr val="windowText" lastClr="000000"/>
                </a:solidFill>
                <a:effectLst/>
                <a:uLnTx/>
                <a:uFillTx/>
                <a:latin typeface="Calibri" panose="020F0502020204030204" pitchFamily="34" charset="0"/>
              </a:rPr>
              <a:t>Numbers 6:24–26</a:t>
            </a:r>
          </a:p>
          <a:p>
            <a:pPr marL="0" marR="0" lvl="0" indent="0" algn="just" defTabSz="914400" eaLnBrk="1" fontAlgn="auto" latinLnBrk="0" hangingPunct="1">
              <a:lnSpc>
                <a:spcPct val="100000"/>
              </a:lnSpc>
              <a:spcBef>
                <a:spcPts val="600"/>
              </a:spcBef>
              <a:spcAft>
                <a:spcPts val="600"/>
              </a:spcAft>
              <a:buClrTx/>
              <a:buSzTx/>
              <a:buFontTx/>
              <a:buNone/>
              <a:tabLst/>
              <a:defRPr/>
            </a:pPr>
            <a:r>
              <a:rPr kumimoji="0" lang="en-US" sz="3800" b="1" i="0" u="none" strike="noStrike" kern="0" cap="none" spc="0" normalizeH="0" baseline="30000" noProof="0" dirty="0">
                <a:ln>
                  <a:noFill/>
                </a:ln>
                <a:solidFill>
                  <a:sysClr val="windowText" lastClr="000000"/>
                </a:solidFill>
                <a:effectLst/>
                <a:uLnTx/>
                <a:uFillTx/>
                <a:latin typeface="Calibri" panose="020F0502020204030204" pitchFamily="34" charset="0"/>
              </a:rPr>
              <a:t>24</a:t>
            </a:r>
            <a:r>
              <a:rPr kumimoji="0" lang="en-US" sz="3800" b="1" i="0" u="none" strike="noStrike" kern="0" cap="none" spc="0" normalizeH="0" baseline="0" noProof="0" dirty="0">
                <a:ln>
                  <a:noFill/>
                </a:ln>
                <a:solidFill>
                  <a:sysClr val="windowText" lastClr="000000"/>
                </a:solidFill>
                <a:effectLst/>
                <a:uLnTx/>
                <a:uFillTx/>
                <a:latin typeface="Calibri" panose="020F0502020204030204" pitchFamily="34" charset="0"/>
              </a:rPr>
              <a:t> The Lord </a:t>
            </a:r>
            <a:r>
              <a:rPr kumimoji="0" lang="en-US" sz="3800" b="1" i="0" u="none" strike="noStrike" kern="0" cap="none" spc="0" normalizeH="0" baseline="0" noProof="0" dirty="0">
                <a:ln>
                  <a:noFill/>
                </a:ln>
                <a:solidFill>
                  <a:srgbClr val="0000FF"/>
                </a:solidFill>
                <a:effectLst/>
                <a:uLnTx/>
                <a:uFillTx/>
                <a:latin typeface="Calibri" panose="020F0502020204030204" pitchFamily="34" charset="0"/>
              </a:rPr>
              <a:t>bless you</a:t>
            </a:r>
            <a:r>
              <a:rPr kumimoji="0" lang="en-US" sz="3800" b="1" i="0" u="none" strike="noStrike" kern="0" cap="none" spc="0" normalizeH="0" baseline="0" noProof="0" dirty="0">
                <a:ln>
                  <a:noFill/>
                </a:ln>
                <a:solidFill>
                  <a:sysClr val="windowText" lastClr="000000"/>
                </a:solidFill>
                <a:effectLst/>
                <a:uLnTx/>
                <a:uFillTx/>
                <a:latin typeface="Calibri" panose="020F0502020204030204" pitchFamily="34" charset="0"/>
              </a:rPr>
              <a:t>, and </a:t>
            </a:r>
            <a:r>
              <a:rPr kumimoji="0" lang="en-US" sz="3800" b="1" i="0" u="none" strike="noStrike" kern="0" cap="none" spc="0" normalizeH="0" baseline="0" noProof="0" dirty="0">
                <a:ln>
                  <a:noFill/>
                </a:ln>
                <a:solidFill>
                  <a:srgbClr val="0000FF"/>
                </a:solidFill>
                <a:effectLst/>
                <a:uLnTx/>
                <a:uFillTx/>
                <a:latin typeface="Calibri" panose="020F0502020204030204" pitchFamily="34" charset="0"/>
              </a:rPr>
              <a:t>keep you</a:t>
            </a:r>
            <a:r>
              <a:rPr kumimoji="0" lang="en-US" sz="3800" b="1" i="0" u="none" strike="noStrike" kern="0" cap="none" spc="0" normalizeH="0" baseline="0" noProof="0" dirty="0">
                <a:ln>
                  <a:noFill/>
                </a:ln>
                <a:solidFill>
                  <a:sysClr val="windowText" lastClr="000000"/>
                </a:solidFill>
                <a:effectLst/>
                <a:uLnTx/>
                <a:uFillTx/>
                <a:latin typeface="Calibri" panose="020F0502020204030204" pitchFamily="34" charset="0"/>
              </a:rPr>
              <a:t>; </a:t>
            </a:r>
            <a:r>
              <a:rPr kumimoji="0" lang="en-US" sz="3800" b="1" i="0" u="none" strike="noStrike" kern="0" cap="none" spc="0" normalizeH="0" baseline="30000" noProof="0" dirty="0">
                <a:ln>
                  <a:noFill/>
                </a:ln>
                <a:solidFill>
                  <a:sysClr val="windowText" lastClr="000000"/>
                </a:solidFill>
                <a:effectLst/>
                <a:uLnTx/>
                <a:uFillTx/>
                <a:latin typeface="Calibri" panose="020F0502020204030204" pitchFamily="34" charset="0"/>
              </a:rPr>
              <a:t>25</a:t>
            </a:r>
            <a:r>
              <a:rPr kumimoji="0" lang="en-US" sz="3800" b="1" i="0" u="none" strike="noStrike" kern="0" cap="none" spc="0" normalizeH="0" baseline="0" noProof="0" dirty="0">
                <a:ln>
                  <a:noFill/>
                </a:ln>
                <a:solidFill>
                  <a:sysClr val="windowText" lastClr="000000"/>
                </a:solidFill>
                <a:effectLst/>
                <a:uLnTx/>
                <a:uFillTx/>
                <a:latin typeface="Calibri" panose="020F0502020204030204" pitchFamily="34" charset="0"/>
              </a:rPr>
              <a:t> The Lord </a:t>
            </a:r>
            <a:r>
              <a:rPr kumimoji="0" lang="en-US" sz="3800" b="1" i="0" u="none" strike="noStrike" kern="0" cap="none" spc="0" normalizeH="0" baseline="0" noProof="0" dirty="0">
                <a:ln>
                  <a:noFill/>
                </a:ln>
                <a:solidFill>
                  <a:srgbClr val="0000FF"/>
                </a:solidFill>
                <a:effectLst/>
                <a:uLnTx/>
                <a:uFillTx/>
                <a:latin typeface="Calibri" panose="020F0502020204030204" pitchFamily="34" charset="0"/>
              </a:rPr>
              <a:t>make His face shine on you</a:t>
            </a:r>
            <a:r>
              <a:rPr kumimoji="0" lang="en-US" sz="3800" b="1" i="0" u="none" strike="noStrike" kern="0" cap="none" spc="0" normalizeH="0" baseline="0" noProof="0" dirty="0">
                <a:ln>
                  <a:noFill/>
                </a:ln>
                <a:solidFill>
                  <a:sysClr val="windowText" lastClr="000000"/>
                </a:solidFill>
                <a:effectLst/>
                <a:uLnTx/>
                <a:uFillTx/>
                <a:latin typeface="Calibri" panose="020F0502020204030204" pitchFamily="34" charset="0"/>
              </a:rPr>
              <a:t>, And </a:t>
            </a:r>
            <a:r>
              <a:rPr lang="en-US" sz="3800" b="1" kern="0" dirty="0">
                <a:solidFill>
                  <a:sysClr val="windowText" lastClr="000000"/>
                </a:solidFill>
                <a:latin typeface="Calibri" panose="020F0502020204030204" pitchFamily="34" charset="0"/>
              </a:rPr>
              <a:t>be</a:t>
            </a:r>
            <a:r>
              <a:rPr kumimoji="0" lang="en-US" sz="3800" b="1" i="0" u="none" strike="noStrike" kern="0" cap="none" spc="0" normalizeH="0" baseline="0" noProof="0" dirty="0">
                <a:ln>
                  <a:noFill/>
                </a:ln>
                <a:solidFill>
                  <a:srgbClr val="0000FF"/>
                </a:solidFill>
                <a:effectLst/>
                <a:uLnTx/>
                <a:uFillTx/>
                <a:latin typeface="Calibri" panose="020F0502020204030204" pitchFamily="34" charset="0"/>
              </a:rPr>
              <a:t> gracious to you</a:t>
            </a:r>
            <a:r>
              <a:rPr kumimoji="0" lang="en-US" sz="3800" b="1" i="0" u="none" strike="noStrike" kern="0" cap="none" spc="0" normalizeH="0" baseline="0" noProof="0" dirty="0">
                <a:ln>
                  <a:noFill/>
                </a:ln>
                <a:solidFill>
                  <a:sysClr val="windowText" lastClr="000000"/>
                </a:solidFill>
                <a:effectLst/>
                <a:uLnTx/>
                <a:uFillTx/>
                <a:latin typeface="Calibri" panose="020F0502020204030204" pitchFamily="34" charset="0"/>
              </a:rPr>
              <a:t>; </a:t>
            </a:r>
            <a:r>
              <a:rPr kumimoji="0" lang="en-US" sz="3800" b="1" i="0" u="none" strike="noStrike" kern="0" cap="none" spc="0" normalizeH="0" baseline="30000" noProof="0" dirty="0">
                <a:ln>
                  <a:noFill/>
                </a:ln>
                <a:solidFill>
                  <a:sysClr val="windowText" lastClr="000000"/>
                </a:solidFill>
                <a:effectLst/>
                <a:uLnTx/>
                <a:uFillTx/>
                <a:latin typeface="Calibri" panose="020F0502020204030204" pitchFamily="34" charset="0"/>
              </a:rPr>
              <a:t>26</a:t>
            </a:r>
            <a:r>
              <a:rPr kumimoji="0" lang="en-US" sz="3800" b="1" i="0" u="none" strike="noStrike" kern="0" cap="none" spc="0" normalizeH="0" baseline="0" noProof="0" dirty="0">
                <a:ln>
                  <a:noFill/>
                </a:ln>
                <a:solidFill>
                  <a:sysClr val="windowText" lastClr="000000"/>
                </a:solidFill>
                <a:effectLst/>
                <a:uLnTx/>
                <a:uFillTx/>
                <a:latin typeface="Calibri" panose="020F0502020204030204" pitchFamily="34" charset="0"/>
              </a:rPr>
              <a:t> The Lord </a:t>
            </a:r>
            <a:r>
              <a:rPr kumimoji="0" lang="en-US" sz="3800" b="1" i="0" u="none" strike="noStrike" kern="0" cap="none" spc="0" normalizeH="0" baseline="0" noProof="0" dirty="0">
                <a:ln>
                  <a:noFill/>
                </a:ln>
                <a:solidFill>
                  <a:srgbClr val="0000FF"/>
                </a:solidFill>
                <a:effectLst/>
                <a:uLnTx/>
                <a:uFillTx/>
                <a:latin typeface="Calibri" panose="020F0502020204030204" pitchFamily="34" charset="0"/>
              </a:rPr>
              <a:t>lift up His countenance on you</a:t>
            </a:r>
            <a:r>
              <a:rPr kumimoji="0" lang="en-US" sz="3800" b="1" i="0" u="none" strike="noStrike" kern="0" cap="none" spc="0" normalizeH="0" baseline="0" noProof="0" dirty="0">
                <a:ln>
                  <a:noFill/>
                </a:ln>
                <a:solidFill>
                  <a:sysClr val="windowText" lastClr="000000"/>
                </a:solidFill>
                <a:effectLst/>
                <a:uLnTx/>
                <a:uFillTx/>
                <a:latin typeface="Calibri" panose="020F0502020204030204" pitchFamily="34" charset="0"/>
              </a:rPr>
              <a:t>, And </a:t>
            </a:r>
            <a:r>
              <a:rPr kumimoji="0" lang="en-US" sz="3800" b="1" i="0" u="none" strike="noStrike" kern="0" cap="none" spc="0" normalizeH="0" baseline="0" noProof="0" dirty="0">
                <a:ln>
                  <a:noFill/>
                </a:ln>
                <a:solidFill>
                  <a:srgbClr val="0000FF"/>
                </a:solidFill>
                <a:effectLst/>
                <a:uLnTx/>
                <a:uFillTx/>
                <a:latin typeface="Calibri" panose="020F0502020204030204" pitchFamily="34" charset="0"/>
              </a:rPr>
              <a:t>give you peace</a:t>
            </a:r>
            <a:r>
              <a:rPr kumimoji="0" lang="en-US" sz="3800" b="1" i="0" u="none" strike="noStrike" kern="0" cap="none" spc="0" normalizeH="0" baseline="0" noProof="0" dirty="0">
                <a:ln>
                  <a:noFill/>
                </a:ln>
                <a:solidFill>
                  <a:sysClr val="windowText" lastClr="000000"/>
                </a:solidFill>
                <a:effectLst/>
                <a:uLnTx/>
                <a:uFillTx/>
                <a:latin typeface="Calibri" panose="020F0502020204030204" pitchFamily="34" charset="0"/>
              </a:rPr>
              <a:t>.’ </a:t>
            </a:r>
          </a:p>
        </p:txBody>
      </p:sp>
    </p:spTree>
    <p:extLst>
      <p:ext uri="{BB962C8B-B14F-4D97-AF65-F5344CB8AC3E}">
        <p14:creationId xmlns:p14="http://schemas.microsoft.com/office/powerpoint/2010/main" val="358196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sz="half" idx="1"/>
          </p:nvPr>
        </p:nvSpPr>
        <p:spPr>
          <a:xfrm>
            <a:off x="304800" y="2543175"/>
            <a:ext cx="4090737" cy="533400"/>
          </a:xfrm>
        </p:spPr>
        <p:txBody>
          <a:bodyPr/>
          <a:lstStyle/>
          <a:p>
            <a:pPr marL="0" indent="0" algn="ctr" eaLnBrk="1" hangingPunct="1">
              <a:spcBef>
                <a:spcPts val="600"/>
              </a:spcBef>
              <a:spcAft>
                <a:spcPts val="600"/>
              </a:spcAft>
              <a:buFontTx/>
              <a:buNone/>
            </a:pPr>
            <a:r>
              <a:rPr lang="en-US" altLang="en-US" sz="3600" dirty="0">
                <a:solidFill>
                  <a:srgbClr val="0000FF"/>
                </a:solidFill>
                <a:latin typeface="Calibri" panose="020F0502020204030204" pitchFamily="34" charset="0"/>
              </a:rPr>
              <a:t>Israel under the Law</a:t>
            </a:r>
          </a:p>
        </p:txBody>
      </p:sp>
      <p:pic>
        <p:nvPicPr>
          <p:cNvPr id="8198" name="Picture 5" descr="Law Tablet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32338" y="1905000"/>
            <a:ext cx="3641725" cy="1809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9" name="Picture 6" descr="Grace words in gre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4419600"/>
            <a:ext cx="3641725" cy="1809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24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7" name="Rectangle 3"/>
          <p:cNvSpPr txBox="1">
            <a:spLocks noChangeArrowheads="1"/>
          </p:cNvSpPr>
          <p:nvPr/>
        </p:nvSpPr>
        <p:spPr bwMode="auto">
          <a:xfrm>
            <a:off x="4114800" y="5057775"/>
            <a:ext cx="4724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sz="1800">
                <a:solidFill>
                  <a:schemeClr val="tx1"/>
                </a:solidFill>
                <a:latin typeface="+mn-lt"/>
                <a:cs typeface="+mn-cs"/>
              </a:defRPr>
            </a:lvl4pPr>
            <a:lvl5pPr marL="2057400" indent="-228600" algn="l" rtl="0" eaLnBrk="0" fontAlgn="base" hangingPunct="0">
              <a:spcBef>
                <a:spcPct val="20000"/>
              </a:spcBef>
              <a:spcAft>
                <a:spcPct val="0"/>
              </a:spcAft>
              <a:buChar char="»"/>
              <a:defRPr sz="1800">
                <a:solidFill>
                  <a:schemeClr val="tx1"/>
                </a:solidFill>
                <a:latin typeface="+mn-lt"/>
                <a:cs typeface="+mn-cs"/>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marL="0" indent="0" algn="ctr" eaLnBrk="1" hangingPunct="1">
              <a:spcBef>
                <a:spcPts val="600"/>
              </a:spcBef>
              <a:spcAft>
                <a:spcPts val="600"/>
              </a:spcAft>
              <a:buFontTx/>
              <a:buNone/>
            </a:pPr>
            <a:r>
              <a:rPr lang="en-US" altLang="en-US" sz="3600" dirty="0">
                <a:solidFill>
                  <a:srgbClr val="0000FF"/>
                </a:solidFill>
                <a:latin typeface="Calibri" panose="020F0502020204030204" pitchFamily="34" charset="0"/>
              </a:rPr>
              <a:t>The Church under Grace</a:t>
            </a:r>
          </a:p>
        </p:txBody>
      </p:sp>
      <p:sp>
        <p:nvSpPr>
          <p:cNvPr id="3" name="Title 2"/>
          <p:cNvSpPr>
            <a:spLocks noGrp="1"/>
          </p:cNvSpPr>
          <p:nvPr>
            <p:ph type="title"/>
          </p:nvPr>
        </p:nvSpPr>
        <p:spPr>
          <a:xfrm>
            <a:off x="457200" y="609600"/>
            <a:ext cx="8229600" cy="808038"/>
          </a:xfrm>
        </p:spPr>
        <p:txBody>
          <a:bodyPr/>
          <a:lstStyle/>
          <a:p>
            <a:r>
              <a:rPr lang="en-US" sz="3200" b="1" kern="1200" dirty="0">
                <a:solidFill>
                  <a:srgbClr val="0000FF"/>
                </a:solidFill>
                <a:latin typeface="Calibri" panose="020F0502020204030204" pitchFamily="34" charset="0"/>
                <a:cs typeface="Arial" panose="020B0604020202020204" pitchFamily="34" charset="0"/>
              </a:rPr>
              <a:t>A. Why Compare and Contrast?</a:t>
            </a:r>
            <a:r>
              <a:rPr lang="en-US" sz="3200" b="1" kern="1200" dirty="0">
                <a:solidFill>
                  <a:srgbClr val="000000"/>
                </a:solidFill>
                <a:latin typeface="Calibri" panose="020F0502020204030204" pitchFamily="34" charset="0"/>
                <a:cs typeface="Arial" panose="020B0604020202020204" pitchFamily="34" charset="0"/>
              </a:rPr>
              <a:t> </a:t>
            </a:r>
            <a:endParaRPr lang="en-US" sz="3200" dirty="0">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1150" y="3200400"/>
            <a:ext cx="5981700" cy="3383280"/>
          </a:xfrm>
          <a:prstGeom prst="rect">
            <a:avLst/>
          </a:prstGeom>
          <a:ln w="38100">
            <a:solidFill>
              <a:schemeClr val="bg1"/>
            </a:solidFill>
          </a:ln>
        </p:spPr>
      </p:pic>
      <p:sp>
        <p:nvSpPr>
          <p:cNvPr id="68612" name="Rectangle 4"/>
          <p:cNvSpPr>
            <a:spLocks noGrp="1" noChangeArrowheads="1"/>
          </p:cNvSpPr>
          <p:nvPr>
            <p:ph type="body" sz="half" idx="2"/>
          </p:nvPr>
        </p:nvSpPr>
        <p:spPr>
          <a:xfrm>
            <a:off x="190500" y="1600200"/>
            <a:ext cx="8763000" cy="1752600"/>
          </a:xfrm>
        </p:spPr>
        <p:txBody>
          <a:bodyPr/>
          <a:lstStyle/>
          <a:p>
            <a:pPr marL="0" indent="0" eaLnBrk="1" hangingPunct="1">
              <a:spcBef>
                <a:spcPts val="600"/>
              </a:spcBef>
              <a:spcAft>
                <a:spcPts val="600"/>
              </a:spcAft>
              <a:buFontTx/>
              <a:buNone/>
              <a:defRPr/>
            </a:pPr>
            <a:r>
              <a:rPr lang="en-US" dirty="0">
                <a:latin typeface="Calibri" panose="020F0502020204030204" pitchFamily="34" charset="0"/>
              </a:rPr>
              <a:t>As we </a:t>
            </a:r>
            <a:r>
              <a:rPr lang="en-US" altLang="en-US" dirty="0">
                <a:latin typeface="Calibri" panose="020F0502020204030204" pitchFamily="34" charset="0"/>
              </a:rPr>
              <a:t>compare and contrast</a:t>
            </a:r>
            <a:r>
              <a:rPr lang="en-US" dirty="0">
                <a:latin typeface="Calibri" panose="020F0502020204030204" pitchFamily="34" charset="0"/>
              </a:rPr>
              <a:t>, we’ll discover that there are indeed:</a:t>
            </a:r>
          </a:p>
          <a:p>
            <a:pPr eaLnBrk="1" hangingPunct="1">
              <a:spcBef>
                <a:spcPts val="600"/>
              </a:spcBef>
              <a:spcAft>
                <a:spcPts val="600"/>
              </a:spcAft>
              <a:defRPr/>
            </a:pPr>
            <a:r>
              <a:rPr lang="en-US" dirty="0">
                <a:solidFill>
                  <a:srgbClr val="0000FF"/>
                </a:solidFill>
                <a:latin typeface="Calibri" panose="020F0502020204030204" pitchFamily="34" charset="0"/>
              </a:rPr>
              <a:t>similarities between Israel &amp; the Church…</a:t>
            </a:r>
          </a:p>
        </p:txBody>
      </p:sp>
      <p:sp>
        <p:nvSpPr>
          <p:cNvPr id="11267" name="Text Box 7"/>
          <p:cNvSpPr txBox="1">
            <a:spLocks noChangeArrowheads="1"/>
          </p:cNvSpPr>
          <p:nvPr/>
        </p:nvSpPr>
        <p:spPr bwMode="auto">
          <a:xfrm>
            <a:off x="1638300" y="3429000"/>
            <a:ext cx="5867400" cy="954107"/>
          </a:xfrm>
          <a:prstGeom prst="rect">
            <a:avLst/>
          </a:prstGeom>
          <a:noFill/>
          <a:ln w="38100">
            <a:noFill/>
            <a:miter lim="800000"/>
            <a:headEnd/>
            <a:tailEnd/>
          </a:ln>
          <a:effectLs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2800" b="1" dirty="0">
                <a:latin typeface="Calibri" panose="020F0502020204030204" pitchFamily="34" charset="0"/>
              </a:rPr>
              <a:t>Exodus 7:4</a:t>
            </a:r>
          </a:p>
          <a:p>
            <a:pPr eaLnBrk="1" hangingPunct="1">
              <a:spcBef>
                <a:spcPct val="0"/>
              </a:spcBef>
              <a:buFontTx/>
              <a:buNone/>
            </a:pPr>
            <a:r>
              <a:rPr lang="en-US" altLang="en-US" sz="2800" dirty="0">
                <a:latin typeface="Calibri" panose="020F0502020204030204" pitchFamily="34" charset="0"/>
              </a:rPr>
              <a:t>“…My people the sons of Israel…”</a:t>
            </a:r>
          </a:p>
        </p:txBody>
      </p:sp>
      <p:sp>
        <p:nvSpPr>
          <p:cNvPr id="11268"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sp>
        <p:nvSpPr>
          <p:cNvPr id="2" name="Title 1"/>
          <p:cNvSpPr>
            <a:spLocks noGrp="1"/>
          </p:cNvSpPr>
          <p:nvPr>
            <p:ph type="title"/>
          </p:nvPr>
        </p:nvSpPr>
        <p:spPr>
          <a:xfrm>
            <a:off x="457200" y="609600"/>
            <a:ext cx="8229600" cy="808038"/>
          </a:xfrm>
        </p:spPr>
        <p:txBody>
          <a:bodyPr/>
          <a:lstStyle/>
          <a:p>
            <a:r>
              <a:rPr lang="en-US" sz="3200" b="1" kern="1200" dirty="0">
                <a:solidFill>
                  <a:srgbClr val="0000FF"/>
                </a:solidFill>
                <a:latin typeface="Calibri" panose="020F0502020204030204" pitchFamily="34" charset="0"/>
                <a:cs typeface="Arial" panose="020B0604020202020204" pitchFamily="34" charset="0"/>
              </a:rPr>
              <a:t>A. Why Compare and Contrast?</a:t>
            </a:r>
            <a:r>
              <a:rPr lang="en-US" sz="3200" b="1" kern="1200" dirty="0">
                <a:solidFill>
                  <a:srgbClr val="000000"/>
                </a:solidFill>
                <a:latin typeface="Calibri" panose="020F0502020204030204" pitchFamily="34" charset="0"/>
                <a:cs typeface="Arial" panose="020B0604020202020204" pitchFamily="34" charset="0"/>
              </a:rPr>
              <a:t> </a:t>
            </a:r>
            <a:endParaRPr lang="en-US" sz="3200" dirty="0">
              <a:latin typeface="Calibri" panose="020F0502020204030204" pitchFamily="34" charset="0"/>
            </a:endParaRPr>
          </a:p>
        </p:txBody>
      </p:sp>
      <p:sp>
        <p:nvSpPr>
          <p:cNvPr id="6" name="Text Box 7"/>
          <p:cNvSpPr txBox="1">
            <a:spLocks noChangeArrowheads="1"/>
          </p:cNvSpPr>
          <p:nvPr/>
        </p:nvSpPr>
        <p:spPr bwMode="auto">
          <a:xfrm>
            <a:off x="1638300" y="4482405"/>
            <a:ext cx="5867400" cy="1384995"/>
          </a:xfrm>
          <a:prstGeom prst="rect">
            <a:avLst/>
          </a:prstGeom>
          <a:noFill/>
          <a:ln w="38100">
            <a:noFill/>
            <a:miter lim="800000"/>
            <a:headEnd/>
            <a:tailEnd/>
          </a:ln>
          <a:effectLs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buFontTx/>
              <a:buNone/>
            </a:pPr>
            <a:r>
              <a:rPr lang="en-US" altLang="en-US" sz="2800" b="1" dirty="0">
                <a:latin typeface="Calibri" panose="020F0502020204030204" pitchFamily="34" charset="0"/>
              </a:rPr>
              <a:t>1 Peter 2:10</a:t>
            </a:r>
          </a:p>
          <a:p>
            <a:pPr eaLnBrk="1" hangingPunct="1">
              <a:spcBef>
                <a:spcPct val="0"/>
              </a:spcBef>
              <a:buFontTx/>
              <a:buNone/>
            </a:pPr>
            <a:r>
              <a:rPr lang="en-US" altLang="en-US" sz="2800" dirty="0">
                <a:latin typeface="Calibri" panose="020F0502020204030204" pitchFamily="34" charset="0"/>
              </a:rPr>
              <a:t>“…now you [the Body of Christ] are the people of God…”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600201"/>
            <a:ext cx="4038600" cy="2362200"/>
          </a:xfrm>
        </p:spPr>
        <p:txBody>
          <a:bodyPr/>
          <a:lstStyle/>
          <a:p>
            <a:r>
              <a:rPr lang="en-US" altLang="en-US" dirty="0">
                <a:solidFill>
                  <a:srgbClr val="0000FF"/>
                </a:solidFill>
                <a:latin typeface="Calibri" panose="020F0502020204030204" pitchFamily="34" charset="0"/>
              </a:rPr>
              <a:t>but there are also important differences between Israel under the Law and the Church under Grace. </a:t>
            </a:r>
          </a:p>
        </p:txBody>
      </p:sp>
      <p:sp>
        <p:nvSpPr>
          <p:cNvPr id="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An Overview</a:t>
            </a:r>
          </a:p>
        </p:txBody>
      </p:sp>
      <p:pic>
        <p:nvPicPr>
          <p:cNvPr id="6" name="Picture 6" descr="Heavenly scene_4 living creatures_24 elder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0600" y="4267200"/>
            <a:ext cx="3886200" cy="2011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7" descr="Israel from spac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 y="1828800"/>
            <a:ext cx="3886200" cy="1924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Text Box 8"/>
          <p:cNvSpPr txBox="1">
            <a:spLocks noChangeArrowheads="1"/>
          </p:cNvSpPr>
          <p:nvPr/>
        </p:nvSpPr>
        <p:spPr bwMode="auto">
          <a:xfrm>
            <a:off x="457200" y="4267200"/>
            <a:ext cx="3886200" cy="1323975"/>
          </a:xfrm>
          <a:prstGeom prst="rect">
            <a:avLst/>
          </a:prstGeom>
          <a:solidFill>
            <a:schemeClr val="bg1"/>
          </a:solidFill>
          <a:ln w="38100">
            <a:solidFill>
              <a:srgbClr val="FF0000"/>
            </a:solidFill>
            <a:miter lim="800000"/>
            <a:headEnd/>
            <a:tailEnd/>
          </a:ln>
          <a:effectLst/>
          <a:extLst/>
        </p:spPr>
        <p:txBody>
          <a:bodyPr anchor="ct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ts val="1200"/>
              </a:spcBef>
              <a:spcAft>
                <a:spcPts val="1200"/>
              </a:spcAft>
              <a:buFontTx/>
              <a:buNone/>
            </a:pPr>
            <a:r>
              <a:rPr lang="en-US" altLang="en-US" sz="4000" dirty="0">
                <a:latin typeface="Calibri" panose="020F0502020204030204" pitchFamily="34" charset="0"/>
              </a:rPr>
              <a:t>Where are you blessed?</a:t>
            </a:r>
          </a:p>
        </p:txBody>
      </p:sp>
      <p:sp>
        <p:nvSpPr>
          <p:cNvPr id="9" name="Title 8"/>
          <p:cNvSpPr>
            <a:spLocks noGrp="1"/>
          </p:cNvSpPr>
          <p:nvPr>
            <p:ph type="title"/>
          </p:nvPr>
        </p:nvSpPr>
        <p:spPr>
          <a:xfrm>
            <a:off x="457200" y="609600"/>
            <a:ext cx="8229600" cy="808038"/>
          </a:xfrm>
        </p:spPr>
        <p:txBody>
          <a:bodyPr/>
          <a:lstStyle/>
          <a:p>
            <a:r>
              <a:rPr lang="en-US" sz="3200" b="1" kern="1200" dirty="0">
                <a:solidFill>
                  <a:srgbClr val="0000FF"/>
                </a:solidFill>
                <a:latin typeface="Calibri" panose="020F0502020204030204" pitchFamily="34" charset="0"/>
                <a:cs typeface="Arial" panose="020B0604020202020204" pitchFamily="34" charset="0"/>
              </a:rPr>
              <a:t>A. Why Compare and Contrast?</a:t>
            </a:r>
            <a:r>
              <a:rPr lang="en-US" sz="3200" b="1" kern="1200" dirty="0">
                <a:solidFill>
                  <a:srgbClr val="000000"/>
                </a:solidFill>
                <a:latin typeface="Calibri" panose="020F0502020204030204" pitchFamily="34" charset="0"/>
                <a:cs typeface="Arial" panose="020B0604020202020204" pitchFamily="34" charset="0"/>
              </a:rPr>
              <a:t> </a:t>
            </a:r>
            <a:endParaRPr lang="en-US" sz="3200" dirty="0">
              <a:latin typeface="Calibri" panose="020F0502020204030204" pitchFamily="34" charset="0"/>
            </a:endParaRPr>
          </a:p>
        </p:txBody>
      </p:sp>
    </p:spTree>
    <p:extLst>
      <p:ext uri="{BB962C8B-B14F-4D97-AF65-F5344CB8AC3E}">
        <p14:creationId xmlns:p14="http://schemas.microsoft.com/office/powerpoint/2010/main" val="251260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5515</TotalTime>
  <Words>8890</Words>
  <Application>Microsoft Office PowerPoint</Application>
  <PresentationFormat>On-screen Show (4:3)</PresentationFormat>
  <Paragraphs>777</Paragraphs>
  <Slides>63</Slides>
  <Notes>63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宋体</vt:lpstr>
      <vt:lpstr>Arial</vt:lpstr>
      <vt:lpstr>Calibri</vt:lpstr>
      <vt:lpstr>Times New Roman</vt:lpstr>
      <vt:lpstr>Default Design</vt:lpstr>
      <vt:lpstr>Law vs. Grace: An Overview Jim McGowan, Th.D. Sugar Land Bible Church 05-15-2016.</vt:lpstr>
      <vt:lpstr>PowerPoint Presentation</vt:lpstr>
      <vt:lpstr>I. OUR PURPOSE, AIM, AND OBJECTIVE</vt:lpstr>
      <vt:lpstr>PowerPoint Presentation</vt:lpstr>
      <vt:lpstr>Disclaimer: NOT an Extreme Teaching! </vt:lpstr>
      <vt:lpstr>PowerPoint Presentation</vt:lpstr>
      <vt:lpstr>A. Why Compare and Contrast? </vt:lpstr>
      <vt:lpstr>A. Why Compare and Contrast? </vt:lpstr>
      <vt:lpstr>A. Why Compare and Contrast? </vt:lpstr>
      <vt:lpstr>A. Why Compare and Contrast? </vt:lpstr>
      <vt:lpstr>B. Does This Really Matter?</vt:lpstr>
      <vt:lpstr>B. Does This Really Matter?</vt:lpstr>
      <vt:lpstr>B. Does This Really Matter? </vt:lpstr>
      <vt:lpstr>B. Does This Really Matter?</vt:lpstr>
      <vt:lpstr>B. Does This Really Matter?  Clarity of Identities and Relationships</vt:lpstr>
      <vt:lpstr>B. Does This Really Matter? </vt:lpstr>
      <vt:lpstr>PowerPoint Presentation</vt:lpstr>
      <vt:lpstr>B. Does This Really Matter? </vt:lpstr>
      <vt:lpstr>PowerPoint Presentation</vt:lpstr>
      <vt:lpstr>B. Does This Really Matter? </vt:lpstr>
      <vt:lpstr>B. Does This Really Matter? </vt:lpstr>
      <vt:lpstr>B. Does This Really Matter? </vt:lpstr>
      <vt:lpstr>B. Does This Really Matter? </vt:lpstr>
      <vt:lpstr>PowerPoint Presentation</vt:lpstr>
      <vt:lpstr>II. Points of Contrast and Comparison</vt:lpstr>
      <vt:lpstr>II. Points of Contrast and Comparison</vt:lpstr>
      <vt:lpstr>A. Distance and Intimacy</vt:lpstr>
      <vt:lpstr>A. Distance and Intimacy</vt:lpstr>
      <vt:lpstr>A. Distance and Intimacy</vt:lpstr>
      <vt:lpstr>A. Distance and Intimacy</vt:lpstr>
      <vt:lpstr>A. Distance and Intimacy</vt:lpstr>
      <vt:lpstr>PowerPoint Presentation</vt:lpstr>
      <vt:lpstr>B. Access</vt:lpstr>
      <vt:lpstr>B. Access</vt:lpstr>
      <vt:lpstr>C. The Law Looks Ahead to Grace </vt:lpstr>
      <vt:lpstr>C. The Law Looks Ahead to Grace </vt:lpstr>
      <vt:lpstr>C. The Law Looks Ahead to Grace </vt:lpstr>
      <vt:lpstr>PowerPoint Presentation</vt:lpstr>
      <vt:lpstr>III. Critical Insights into Christ’s 1st Coming</vt:lpstr>
      <vt:lpstr>III. Critical Insights into Christ’s 1st Coming</vt:lpstr>
      <vt:lpstr>III. Critical Insights into Christ’s 1st Coming</vt:lpstr>
      <vt:lpstr>III. Critical Insights into Christ’s 1st Coming</vt:lpstr>
      <vt:lpstr>III. Critical Insights into Christ’s 1st Coming</vt:lpstr>
      <vt:lpstr>III. Critical Insights into Christ’s 1st Coming</vt:lpstr>
      <vt:lpstr>PowerPoint Presentation</vt:lpstr>
      <vt:lpstr>IV. Misunderstanding The Law   &amp; Christ’s Earthly Ministry</vt:lpstr>
      <vt:lpstr>IV. Misunderstanding The Law   &amp; Christ’s Earthly Ministry</vt:lpstr>
      <vt:lpstr>IV. Misunderstanding The Law   &amp; Christ’s Earthly Ministry</vt:lpstr>
      <vt:lpstr>IV. Misunderstanding The Law   &amp; Christ’s Earthly Ministry</vt:lpstr>
      <vt:lpstr>IV. Misunderstanding The Law   &amp; Christ’s Earthly Ministry</vt:lpstr>
      <vt:lpstr>IV. Misunderstanding The Law   &amp; Christ’s Earthly Ministry</vt:lpstr>
      <vt:lpstr>IV. Misunderstanding The Law   &amp; Christ’s Earthly Ministry</vt:lpstr>
      <vt:lpstr>IV. Misunderstanding The Law   &amp; Christ’s Earthly Ministry</vt:lpstr>
      <vt:lpstr>PowerPoint Presentation</vt:lpstr>
      <vt:lpstr>V. A Proper Response to the Grace Gift</vt:lpstr>
      <vt:lpstr>V. A Proper Response to the Grace Gift</vt:lpstr>
      <vt:lpstr>V. A Proper Response to the Grace Gift</vt:lpstr>
      <vt:lpstr>PowerPoint Presentation</vt:lpstr>
      <vt:lpstr>VI. Conclusion</vt:lpstr>
      <vt:lpstr>VI. Conclusion</vt:lpstr>
      <vt:lpstr>What Should I Take Away From This?</vt:lpstr>
      <vt:lpstr>What Should I Take Away From This?</vt:lpstr>
      <vt:lpstr>VI. Conclusion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Vern Peterman</dc:creator>
  <cp:lastModifiedBy>Jim McGowan</cp:lastModifiedBy>
  <cp:revision>367</cp:revision>
  <cp:lastPrinted>2016-05-14T21:14:50Z</cp:lastPrinted>
  <dcterms:created xsi:type="dcterms:W3CDTF">2010-11-20T00:21:49Z</dcterms:created>
  <dcterms:modified xsi:type="dcterms:W3CDTF">2016-05-14T21:18:18Z</dcterms:modified>
</cp:coreProperties>
</file>