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500" r:id="rId2"/>
    <p:sldId id="357" r:id="rId3"/>
    <p:sldId id="502" r:id="rId4"/>
    <p:sldId id="595" r:id="rId5"/>
    <p:sldId id="612" r:id="rId6"/>
    <p:sldId id="613" r:id="rId7"/>
    <p:sldId id="632" r:id="rId8"/>
    <p:sldId id="639" r:id="rId9"/>
    <p:sldId id="638" r:id="rId10"/>
    <p:sldId id="614" r:id="rId11"/>
    <p:sldId id="622" r:id="rId12"/>
    <p:sldId id="623" r:id="rId13"/>
    <p:sldId id="615" r:id="rId14"/>
    <p:sldId id="624" r:id="rId15"/>
    <p:sldId id="625" r:id="rId16"/>
    <p:sldId id="640" r:id="rId17"/>
    <p:sldId id="626" r:id="rId18"/>
    <p:sldId id="627" r:id="rId19"/>
    <p:sldId id="634" r:id="rId20"/>
    <p:sldId id="616" r:id="rId21"/>
    <p:sldId id="630" r:id="rId22"/>
    <p:sldId id="617" r:id="rId23"/>
    <p:sldId id="642" r:id="rId24"/>
    <p:sldId id="635" r:id="rId25"/>
    <p:sldId id="641" r:id="rId26"/>
    <p:sldId id="597" r:id="rId27"/>
    <p:sldId id="618" r:id="rId28"/>
    <p:sldId id="598" r:id="rId29"/>
    <p:sldId id="551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99FF"/>
    <a:srgbClr val="66FFFF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309" autoAdjust="0"/>
  </p:normalViewPr>
  <p:slideViewPr>
    <p:cSldViewPr snapToGrid="0">
      <p:cViewPr>
        <p:scale>
          <a:sx n="100" d="100"/>
          <a:sy n="100" d="100"/>
        </p:scale>
        <p:origin x="-186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78D141F-99F3-4835-A0AF-B05F77794DD5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4AC4ED8-28FA-4E09-BFBE-27FC893FBB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8265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90A1E49-7911-446F-8B3D-BE0176067052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85F063A-EE40-4242-B79D-A02668FB9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63264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76" indent="-30776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1042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23458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15876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08293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709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93126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5543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529">
              <a:defRPr/>
            </a:pPr>
            <a:fld id="{6EFDF370-5B17-48A8-9185-C4FE029F2F51}" type="slidenum">
              <a:rPr lang="en-US" altLang="en-US" sz="1900" kern="0">
                <a:latin typeface="Calibri" panose="020F0502020204030204" pitchFamily="34" charset="0"/>
              </a:rPr>
              <a:pPr defTabSz="966529">
                <a:defRPr/>
              </a:pPr>
              <a:t>1</a:t>
            </a:fld>
            <a:endParaRPr lang="en-US" altLang="en-US" sz="1900" kern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="" xmlns:p14="http://schemas.microsoft.com/office/powerpoint/2010/main" val="187274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7431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715B-B684-43CC-8C64-B61C94215F5D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E0B8-9F60-4048-B105-8887EF316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417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003A-0C19-4603-8D13-5739629E01B2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2F54-E34F-4A08-BE02-4C5F51A6F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9786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081A-6350-412E-995A-C22BE8B4AB16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0298-CB8E-4A11-A6BA-6658D4C9F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990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33DF-0EE4-40FE-B09B-D3484C6EB3DF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56F5-5E93-47D1-B1A3-E678194BC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8005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B46E-A7AB-40D3-9EBB-A3D4156AF76B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D037-37CF-4746-B046-7744609F0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716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4874-5C76-43C3-9F0F-3C2B8A2FD737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140A-CB23-4DF5-B380-574465E0B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2732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054F-30EF-414B-979C-F3D27C571A78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1A56-6BA5-4EF4-AE6E-4B7E73315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944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48B8-B8BC-4BF8-8DB0-8C6A4906B474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A3F3-2789-4DBF-92CA-32AF01B2D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1313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97EE-B804-4546-B123-D092BDC4C92E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E788-3C1E-4322-8553-F3B4C7086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9075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9B1B-6534-4491-A593-28246C6B9D95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E630-9A72-452C-8AF9-38F0545DC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4293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5B563-3F22-4731-AC79-DA6FA3F3BE5C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3F1083-A0A1-40DA-BE8C-0E73FAD27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4610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124200" y="685800"/>
            <a:ext cx="2895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</a:t>
            </a:r>
            <a:b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18  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Dr. Andy Woods</a:t>
            </a:r>
          </a:p>
          <a:p>
            <a:pPr eaLnBrk="1" hangingPunct="1"/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Senior Pastor – Sugar Land Bible Church</a:t>
            </a: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Professor of Bible &amp; Theology – College of Biblical Studies 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66" y="2362200"/>
            <a:ext cx="1311275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77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Miscellaneous Privileges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28920" y="1143000"/>
            <a:ext cx="8286161" cy="3777792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Heavenly citizenship – Philip. 3:20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rgbClr val="FFFFCC"/>
                </a:solidFill>
              </a:rPr>
              <a:t>Membership in a priesthood</a:t>
            </a:r>
            <a:r>
              <a:rPr lang="en-US" altLang="en-US" dirty="0">
                <a:solidFill>
                  <a:srgbClr val="FFFFCC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– Rev. 1:6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Engaged &amp; soon to be married – Eph. 5:22-33; Rev. 19:7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Inheritance – 1 Pet. 1:4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Peace – Rom </a:t>
            </a:r>
            <a:r>
              <a:rPr lang="en-US" altLang="en-US" dirty="0" smtClean="0">
                <a:solidFill>
                  <a:schemeClr val="bg1"/>
                </a:solidFill>
              </a:rPr>
              <a:t>5:1 ; </a:t>
            </a:r>
            <a:r>
              <a:rPr lang="en-US" altLang="en-US" dirty="0">
                <a:solidFill>
                  <a:schemeClr val="bg1"/>
                </a:solidFill>
              </a:rPr>
              <a:t>8:1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387" y="2991407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1666576" y="160254"/>
            <a:ext cx="5810849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Membership in a Priesthood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28920" y="1143000"/>
            <a:ext cx="8286161" cy="3523268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1 Peter 2:5-9?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3200" dirty="0">
                <a:solidFill>
                  <a:schemeClr val="bg1"/>
                </a:solidFill>
              </a:rPr>
              <a:t>1 Peter 1:1; James 1:1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3200" dirty="0">
                <a:solidFill>
                  <a:schemeClr val="bg1"/>
                </a:solidFill>
              </a:rPr>
              <a:t>Singular nouns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3200" dirty="0">
                <a:solidFill>
                  <a:schemeClr val="bg1"/>
                </a:solidFill>
              </a:rPr>
              <a:t>Gal. 2:7-9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3200" dirty="0">
                <a:solidFill>
                  <a:schemeClr val="bg1"/>
                </a:solidFill>
              </a:rPr>
              <a:t>6 Hebrew-Christian letters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Rev. 1:6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Reign? Rev. 5:10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The church is not Israel (Levi, Aaron)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Definition of a priest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5480" y="1310524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844" y="228600"/>
            <a:ext cx="55483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Miscellaneous Privileges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28920" y="1143000"/>
            <a:ext cx="8286161" cy="3523268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Heavenly citizenship – Philip. 3:20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Membership in a priesthood – Rev. 1:6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rgbClr val="FFFFCC"/>
                </a:solidFill>
              </a:rPr>
              <a:t>Engaged &amp; soon to be married</a:t>
            </a:r>
            <a:r>
              <a:rPr lang="en-US" altLang="en-US" dirty="0">
                <a:solidFill>
                  <a:srgbClr val="FFFFCC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– Eph. 5:22-33; Rev. 19:7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Inheritance – 1 Pet. 1:4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Peace – Rom </a:t>
            </a:r>
            <a:r>
              <a:rPr lang="en-US" altLang="en-US" dirty="0" smtClean="0">
                <a:solidFill>
                  <a:schemeClr val="bg1"/>
                </a:solidFill>
              </a:rPr>
              <a:t>5:1 ; </a:t>
            </a:r>
            <a:r>
              <a:rPr lang="en-US" altLang="en-US" dirty="0">
                <a:solidFill>
                  <a:schemeClr val="bg1"/>
                </a:solidFill>
              </a:rPr>
              <a:t>8:1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387" y="2991407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Engaged to be Married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28920" y="1143000"/>
            <a:ext cx="5585381" cy="4974996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Eph. 5:22-33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Rev. 19:7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Betrothal period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3200" dirty="0">
                <a:solidFill>
                  <a:schemeClr val="bg1"/>
                </a:solidFill>
              </a:rPr>
              <a:t>White dress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3200" dirty="0">
                <a:solidFill>
                  <a:schemeClr val="bg1"/>
                </a:solidFill>
              </a:rPr>
              <a:t>Matthew 1:18-20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3200" dirty="0">
                <a:solidFill>
                  <a:schemeClr val="bg1"/>
                </a:solidFill>
              </a:rPr>
              <a:t>Orthodoxy/orthopraxy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3200" dirty="0">
                <a:solidFill>
                  <a:schemeClr val="bg1"/>
                </a:solidFill>
              </a:rPr>
              <a:t>2 Cor. 11:3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Steps of a Hebrew Marriage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387" y="1600705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0" y="829556"/>
            <a:ext cx="8316020" cy="4665800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4135" y="98190"/>
            <a:ext cx="3775730" cy="693656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00FFFF"/>
                </a:solidFill>
                <a:latin typeface="+mn-lt"/>
              </a:rPr>
              <a:t>Betrothal Period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0" y="829556"/>
            <a:ext cx="8316020" cy="398549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CC"/>
                </a:solidFill>
              </a:rPr>
              <a:t>2 Cor. 11:2-3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n-US" baseline="30000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For I am jealous for you with a godly jealousy; for I betrothed you to one husband, so that to Christ I might present you </a:t>
            </a:r>
            <a:r>
              <a:rPr lang="en-US" i="1" dirty="0">
                <a:solidFill>
                  <a:schemeClr val="bg1"/>
                </a:solidFill>
              </a:rPr>
              <a:t>as</a:t>
            </a:r>
            <a:r>
              <a:rPr lang="en-US" dirty="0">
                <a:solidFill>
                  <a:schemeClr val="bg1"/>
                </a:solidFill>
              </a:rPr>
              <a:t> a pure virgin. But I fear, lest somehow, as the serpent deceived Eve by his craftiness, so your minds may be corrupted by from the simplicity that is in Christ.”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 l="10001" t="27779" r="7500" b="12962"/>
          <a:stretch>
            <a:fillRect/>
          </a:stretch>
        </p:blipFill>
        <p:spPr bwMode="auto">
          <a:xfrm>
            <a:off x="3532737" y="4881034"/>
            <a:ext cx="188595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Engaged to be Married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28920" y="1143000"/>
            <a:ext cx="5585381" cy="4974996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Eph. 5:22-33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Rev. 19:7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Betrothal period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3200" dirty="0">
                <a:solidFill>
                  <a:schemeClr val="bg1"/>
                </a:solidFill>
              </a:rPr>
              <a:t>White dress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3200" dirty="0">
                <a:solidFill>
                  <a:schemeClr val="bg1"/>
                </a:solidFill>
              </a:rPr>
              <a:t>Matthew 1:18-20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3200" dirty="0">
                <a:solidFill>
                  <a:schemeClr val="bg1"/>
                </a:solidFill>
              </a:rPr>
              <a:t>Orthodoxy/orthopraxy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3200" dirty="0">
                <a:solidFill>
                  <a:schemeClr val="bg1"/>
                </a:solidFill>
              </a:rPr>
              <a:t>2 Cor. 11:3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Steps of a Hebrew Marriage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387" y="1600705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5433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800100"/>
          </a:xfrm>
        </p:spPr>
        <p:txBody>
          <a:bodyPr/>
          <a:lstStyle/>
          <a:p>
            <a:r>
              <a:rPr lang="en-US" sz="3600" b="1" dirty="0">
                <a:solidFill>
                  <a:srgbClr val="00FFFF"/>
                </a:solidFill>
                <a:latin typeface="+mn-lt"/>
              </a:rPr>
              <a:t>Jewish Marriage Analogy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41286392"/>
              </p:ext>
            </p:extLst>
          </p:nvPr>
        </p:nvGraphicFramePr>
        <p:xfrm>
          <a:off x="152400" y="824853"/>
          <a:ext cx="8763000" cy="5385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1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CC"/>
                          </a:solidFill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CC"/>
                          </a:solidFill>
                        </a:rPr>
                        <a:t>JEWISH MARRIAGE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CC"/>
                          </a:solidFill>
                        </a:rPr>
                        <a:t>CHURCH ANALOGY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053">
                <a:tc>
                  <a:txBody>
                    <a:bodyPr/>
                    <a:lstStyle/>
                    <a:p>
                      <a:r>
                        <a:rPr lang="en-US" sz="1800" dirty="0"/>
                        <a:t>1. Marriage covenant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Groom</a:t>
                      </a:r>
                      <a:r>
                        <a:rPr lang="en-US" sz="1800" baseline="0" dirty="0"/>
                        <a:t> initiated; </a:t>
                      </a:r>
                      <a:r>
                        <a:rPr lang="en-US" sz="1800" dirty="0"/>
                        <a:t>Covenant</a:t>
                      </a:r>
                      <a:r>
                        <a:rPr lang="en-US" sz="1800" baseline="0" dirty="0"/>
                        <a:t> established upon payment for bride; drank same cup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Christ initiated; Christ’s</a:t>
                      </a:r>
                      <a:r>
                        <a:rPr lang="en-US" sz="1800" baseline="0" dirty="0"/>
                        <a:t> sacrificial death </a:t>
                      </a:r>
                    </a:p>
                    <a:p>
                      <a:r>
                        <a:rPr lang="en-US" sz="1800" baseline="0" dirty="0"/>
                        <a:t>(1 Cor. 6:19-20; 11:25)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053">
                <a:tc>
                  <a:txBody>
                    <a:bodyPr/>
                    <a:lstStyle/>
                    <a:p>
                      <a:r>
                        <a:rPr lang="en-US" sz="1800" dirty="0"/>
                        <a:t>2. Bride set apart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Bride set apart exclusively for groom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Church’s positionally sanctified (1 Cor. 1:2; 6:9-11)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4955"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3. Bridal</a:t>
                      </a:r>
                      <a:r>
                        <a:rPr lang="en-US" sz="1800" b="0" u="none" baseline="0" dirty="0"/>
                        <a:t> chamber prepared</a:t>
                      </a:r>
                      <a:endParaRPr lang="en-US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Groom</a:t>
                      </a:r>
                      <a:r>
                        <a:rPr lang="en-US" sz="1800" b="0" u="none" baseline="0" dirty="0"/>
                        <a:t> separates from bride and returns to his father’s house to prepare bridal chamber</a:t>
                      </a:r>
                      <a:endParaRPr lang="en-US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Christ’s 2000 year separation</a:t>
                      </a:r>
                      <a:r>
                        <a:rPr lang="en-US" sz="1800" b="0" u="none" baseline="0" dirty="0"/>
                        <a:t> from church; </a:t>
                      </a:r>
                      <a:r>
                        <a:rPr lang="en-US" sz="1800" b="0" u="none" dirty="0"/>
                        <a:t>Ascension; return to heaven to prepare dwellings</a:t>
                      </a:r>
                      <a:r>
                        <a:rPr lang="en-US" sz="1800" b="0" u="none" baseline="0" dirty="0"/>
                        <a:t> </a:t>
                      </a:r>
                    </a:p>
                    <a:p>
                      <a:r>
                        <a:rPr lang="en-US" sz="1800" b="0" u="none" dirty="0"/>
                        <a:t>(John 14:2; Acts 1:9-11)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9794">
                <a:tc>
                  <a:txBody>
                    <a:bodyPr/>
                    <a:lstStyle/>
                    <a:p>
                      <a:r>
                        <a:rPr lang="en-US" sz="1800" b="1" u="sng" dirty="0"/>
                        <a:t>4.</a:t>
                      </a:r>
                      <a:r>
                        <a:rPr lang="en-US" sz="1800" b="1" u="sng" baseline="0" dirty="0"/>
                        <a:t> Betrothal period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dirty="0"/>
                        <a:t>Loyalty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dirty="0"/>
                        <a:t>Reward determined</a:t>
                      </a:r>
                      <a:r>
                        <a:rPr lang="en-US" sz="1800" b="1" u="sng" baseline="0" dirty="0"/>
                        <a:t> by orthodoxy and orthopraxy (Jas. 4:4)</a:t>
                      </a:r>
                      <a:endParaRPr lang="en-US" sz="1800" b="1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8053"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5. Bride retrieved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Groom returns </a:t>
                      </a:r>
                      <a:r>
                        <a:rPr lang="en-US" sz="1800" b="0" u="none" baseline="0" dirty="0"/>
                        <a:t>at </a:t>
                      </a:r>
                      <a:r>
                        <a:rPr lang="en-US" sz="1800" b="0" u="none" dirty="0"/>
                        <a:t>unknown</a:t>
                      </a:r>
                      <a:r>
                        <a:rPr lang="en-US" sz="1800" b="0" u="none" baseline="0" dirty="0"/>
                        <a:t> time preceded by a shout </a:t>
                      </a:r>
                      <a:r>
                        <a:rPr lang="en-US" sz="1800" b="0" u="none" dirty="0"/>
                        <a:t>with escorts</a:t>
                      </a:r>
                      <a:r>
                        <a:rPr lang="en-US" sz="1800" b="0" u="none" baseline="0" dirty="0"/>
                        <a:t> to retrieve bride</a:t>
                      </a:r>
                      <a:endParaRPr lang="en-US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Rapture at unknown time                             (John 14:3; 1 Thess. 4:16-17)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5" name="TextBox 10"/>
          <p:cNvSpPr txBox="1">
            <a:spLocks noChangeArrowheads="1"/>
          </p:cNvSpPr>
          <p:nvPr/>
        </p:nvSpPr>
        <p:spPr bwMode="auto">
          <a:xfrm>
            <a:off x="838200" y="6345238"/>
            <a:ext cx="754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Showers, </a:t>
            </a:r>
            <a:r>
              <a:rPr lang="en-US" i="1" dirty="0">
                <a:solidFill>
                  <a:schemeClr val="bg1"/>
                </a:solidFill>
              </a:rPr>
              <a:t>Maranatha Our Lord, Come!</a:t>
            </a:r>
            <a:r>
              <a:rPr lang="en-US" dirty="0">
                <a:solidFill>
                  <a:schemeClr val="bg1"/>
                </a:solidFill>
              </a:rPr>
              <a:t>, 164-69.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762000"/>
          </a:xfrm>
        </p:spPr>
        <p:txBody>
          <a:bodyPr/>
          <a:lstStyle/>
          <a:p>
            <a:r>
              <a:rPr lang="en-US" sz="3600" b="1" dirty="0">
                <a:solidFill>
                  <a:srgbClr val="00FFFF"/>
                </a:solidFill>
                <a:latin typeface="+mn-lt"/>
              </a:rPr>
              <a:t>Jewish Marriage Analogy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88065100"/>
              </p:ext>
            </p:extLst>
          </p:nvPr>
        </p:nvGraphicFramePr>
        <p:xfrm>
          <a:off x="190500" y="800100"/>
          <a:ext cx="8763000" cy="522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b="1" kern="120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b="1" kern="120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JEWISH MARRIAGE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b="1" kern="120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CHURCH ANALOGY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1504">
                <a:tc>
                  <a:txBody>
                    <a:bodyPr/>
                    <a:lstStyle/>
                    <a:p>
                      <a:r>
                        <a:rPr lang="en-US" sz="2200" dirty="0"/>
                        <a:t>6. Bride and groom</a:t>
                      </a:r>
                      <a:r>
                        <a:rPr lang="en-US" sz="2200" baseline="0" dirty="0"/>
                        <a:t> hidden in Father’s house for seven days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Hidden</a:t>
                      </a:r>
                      <a:r>
                        <a:rPr lang="en-US" sz="2200" baseline="0" dirty="0"/>
                        <a:t> in the Father’s house for s</a:t>
                      </a:r>
                      <a:r>
                        <a:rPr lang="en-US" sz="2200" dirty="0"/>
                        <a:t>even days: three events transpire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Church hidden from world during Daniel’s 70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1504">
                <a:tc>
                  <a:txBody>
                    <a:bodyPr/>
                    <a:lstStyle/>
                    <a:p>
                      <a:r>
                        <a:rPr lang="en-US" sz="2200" dirty="0"/>
                        <a:t>7. Bride cleansed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Bride undergoes ritual cleansing</a:t>
                      </a:r>
                      <a:r>
                        <a:rPr lang="en-US" sz="2200" baseline="0" dirty="0"/>
                        <a:t> prior to wedding ceremony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Bema Seat Judgment</a:t>
                      </a:r>
                      <a:r>
                        <a:rPr lang="en-US" sz="2200" baseline="0" dirty="0"/>
                        <a:t>             </a:t>
                      </a:r>
                      <a:r>
                        <a:rPr lang="en-US" sz="2200" dirty="0"/>
                        <a:t>(1 </a:t>
                      </a:r>
                      <a:r>
                        <a:rPr lang="en-US" sz="2200" dirty="0" err="1"/>
                        <a:t>Cor</a:t>
                      </a:r>
                      <a:r>
                        <a:rPr lang="en-US" sz="2200" dirty="0"/>
                        <a:t> 3:10-15;</a:t>
                      </a:r>
                      <a:r>
                        <a:rPr lang="en-US" sz="2200" baseline="0" dirty="0"/>
                        <a:t>           2 </a:t>
                      </a:r>
                      <a:r>
                        <a:rPr lang="en-US" sz="2200" baseline="0" dirty="0" err="1"/>
                        <a:t>Cor</a:t>
                      </a:r>
                      <a:r>
                        <a:rPr lang="en-US" sz="2200" baseline="0" dirty="0"/>
                        <a:t> 5:10</a:t>
                      </a:r>
                      <a:r>
                        <a:rPr lang="en-US" sz="2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221">
                <a:tc>
                  <a:txBody>
                    <a:bodyPr/>
                    <a:lstStyle/>
                    <a:p>
                      <a:r>
                        <a:rPr lang="en-US" sz="2200" dirty="0"/>
                        <a:t>8. Wedding ceremony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Meeting with the Father’s</a:t>
                      </a:r>
                      <a:r>
                        <a:rPr lang="en-US" sz="2200" baseline="0" dirty="0"/>
                        <a:t> assembled wedding guests; </a:t>
                      </a:r>
                      <a:r>
                        <a:rPr lang="en-US" sz="2200" dirty="0"/>
                        <a:t>Private wedding ceremony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Meeting with OT saints; Rev 19:7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053">
                <a:tc>
                  <a:txBody>
                    <a:bodyPr/>
                    <a:lstStyle/>
                    <a:p>
                      <a:r>
                        <a:rPr lang="en-US" sz="2200" dirty="0"/>
                        <a:t>9. Consummation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Bride and groom consummate the marriage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Eph</a:t>
                      </a:r>
                      <a:r>
                        <a:rPr lang="en-US" sz="2200" baseline="0" dirty="0"/>
                        <a:t> 5:27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221">
                <a:tc>
                  <a:txBody>
                    <a:bodyPr/>
                    <a:lstStyle/>
                    <a:p>
                      <a:r>
                        <a:rPr lang="en-US" sz="2200" dirty="0"/>
                        <a:t>10.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dirty="0"/>
                        <a:t>Marriage feast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Public presentation; Bride unveiled</a:t>
                      </a:r>
                      <a:r>
                        <a:rPr lang="en-US" sz="2200" baseline="0" dirty="0"/>
                        <a:t>; </a:t>
                      </a:r>
                      <a:r>
                        <a:rPr lang="en-US" sz="2200" dirty="0"/>
                        <a:t>marriage</a:t>
                      </a:r>
                      <a:r>
                        <a:rPr lang="en-US" sz="2200" baseline="0" dirty="0"/>
                        <a:t> feast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Col</a:t>
                      </a:r>
                      <a:r>
                        <a:rPr lang="en-US" sz="2200" baseline="0" dirty="0"/>
                        <a:t> 3:3-4; </a:t>
                      </a:r>
                      <a:r>
                        <a:rPr lang="en-US" sz="2200" dirty="0"/>
                        <a:t>Rev 19:9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838200" y="6345238"/>
            <a:ext cx="754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Showers, </a:t>
            </a:r>
            <a:r>
              <a:rPr lang="en-US" i="1" dirty="0">
                <a:solidFill>
                  <a:schemeClr val="bg1"/>
                </a:solidFill>
              </a:rPr>
              <a:t>Maranatha Our Lord, Come!</a:t>
            </a:r>
            <a:r>
              <a:rPr lang="en-US" dirty="0">
                <a:solidFill>
                  <a:schemeClr val="bg1"/>
                </a:solidFill>
              </a:rPr>
              <a:t>, 164-69.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Miscellaneous Privileges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28920" y="1143000"/>
            <a:ext cx="8286161" cy="3523268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Heavenly citizenship – Philip. 3:20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Membership in a priesthood – Rev. 1:6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Engaged &amp; soon to be married – Eph. 5:22-33; Rev. 19:7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rgbClr val="FFFFCC"/>
                </a:solidFill>
              </a:rPr>
              <a:t>Inheritance</a:t>
            </a:r>
            <a:r>
              <a:rPr lang="en-US" altLang="en-US" dirty="0">
                <a:solidFill>
                  <a:schemeClr val="bg1"/>
                </a:solidFill>
              </a:rPr>
              <a:t> – 1 Pet. 1:4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Peace – Rom </a:t>
            </a:r>
            <a:r>
              <a:rPr lang="en-US" altLang="en-US" dirty="0" smtClean="0">
                <a:solidFill>
                  <a:schemeClr val="bg1"/>
                </a:solidFill>
              </a:rPr>
              <a:t>5:1; </a:t>
            </a:r>
            <a:r>
              <a:rPr lang="en-US" altLang="en-US" dirty="0">
                <a:solidFill>
                  <a:schemeClr val="bg1"/>
                </a:solidFill>
              </a:rPr>
              <a:t>8:1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387" y="2991407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1" y="1600202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3581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Inheritance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28920" y="1142999"/>
            <a:ext cx="4590755" cy="3914775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Col. 1:12-13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i="1" dirty="0" err="1">
                <a:solidFill>
                  <a:schemeClr val="bg1"/>
                </a:solidFill>
              </a:rPr>
              <a:t>Dejure</a:t>
            </a:r>
            <a:r>
              <a:rPr lang="en-US" altLang="en-US" i="1" dirty="0">
                <a:solidFill>
                  <a:schemeClr val="bg1"/>
                </a:solidFill>
              </a:rPr>
              <a:t>/</a:t>
            </a:r>
            <a:r>
              <a:rPr lang="en-US" altLang="en-US" i="1" dirty="0" err="1">
                <a:solidFill>
                  <a:schemeClr val="bg1"/>
                </a:solidFill>
              </a:rPr>
              <a:t>defacto</a:t>
            </a:r>
            <a:endParaRPr lang="en-US" altLang="en-US" i="1" dirty="0">
              <a:solidFill>
                <a:schemeClr val="bg1"/>
              </a:solidFill>
            </a:endParaRP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1 Pet. 1:4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Matt. 6:19-20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Inheritance vs. reward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8482" y="1270182"/>
            <a:ext cx="3422646" cy="4869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838325" y="152400"/>
            <a:ext cx="5467350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FFFF"/>
                </a:solidFill>
                <a:latin typeface="+mn-lt"/>
              </a:rPr>
              <a:t>Inheritance vs. Reward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2420935"/>
              </p:ext>
            </p:extLst>
          </p:nvPr>
        </p:nvGraphicFramePr>
        <p:xfrm>
          <a:off x="685800" y="1371600"/>
          <a:ext cx="7772400" cy="43891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9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CC"/>
                          </a:solidFill>
                        </a:rPr>
                        <a:t>Gift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CC"/>
                          </a:solidFill>
                        </a:rPr>
                        <a:t>Reward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Received by?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All believers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Some believers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Basis?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God’s child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Faithfulness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Contingency?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Example?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Inheritance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Crown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Scripture?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Colossians</a:t>
                      </a:r>
                      <a:r>
                        <a:rPr lang="en-US" sz="2800" baseline="0" dirty="0"/>
                        <a:t> 1:12; 1 Peter 1:4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 Cor.</a:t>
                      </a:r>
                      <a:r>
                        <a:rPr lang="en-US" sz="2800" baseline="0" dirty="0"/>
                        <a:t> 3:15</a:t>
                      </a:r>
                    </a:p>
                    <a:p>
                      <a:r>
                        <a:rPr lang="en-US" sz="2800" baseline="0" dirty="0"/>
                        <a:t>1 Cor. 9:24-27 </a:t>
                      </a:r>
                    </a:p>
                    <a:p>
                      <a:r>
                        <a:rPr lang="en-US" sz="2800" baseline="0" dirty="0"/>
                        <a:t>2 John 8</a:t>
                      </a:r>
                    </a:p>
                    <a:p>
                      <a:r>
                        <a:rPr lang="en-US" sz="2800" baseline="0" dirty="0"/>
                        <a:t>Rev. 3:11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085" name="Rectangle 2"/>
          <p:cNvSpPr>
            <a:spLocks noChangeArrowheads="1"/>
          </p:cNvSpPr>
          <p:nvPr/>
        </p:nvSpPr>
        <p:spPr bwMode="auto">
          <a:xfrm>
            <a:off x="714021" y="6356885"/>
            <a:ext cx="77159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US" sz="1200" b="1" i="1" dirty="0">
                <a:solidFill>
                  <a:schemeClr val="bg1"/>
                </a:solidFill>
                <a:cs typeface="Times New Roman" pitchFamily="18" charset="0"/>
              </a:rPr>
              <a:t>Dennis </a:t>
            </a:r>
            <a:r>
              <a:rPr lang="en-US" sz="1200" b="1" i="1" dirty="0" err="1">
                <a:solidFill>
                  <a:schemeClr val="bg1"/>
                </a:solidFill>
                <a:cs typeface="Times New Roman" pitchFamily="18" charset="0"/>
              </a:rPr>
              <a:t>Rokser</a:t>
            </a:r>
            <a:r>
              <a:rPr lang="en-US" sz="1200" dirty="0">
                <a:solidFill>
                  <a:schemeClr val="bg1"/>
                </a:solidFill>
                <a:latin typeface="Albertus Medium" pitchFamily="34" charset="0"/>
                <a:cs typeface="Times New Roman" pitchFamily="18" charset="0"/>
              </a:rPr>
              <a:t>, UNRAVELING A CONFUSING VERSE: </a:t>
            </a:r>
            <a:r>
              <a:rPr lang="en-US" sz="1200" b="1" dirty="0">
                <a:solidFill>
                  <a:schemeClr val="bg1"/>
                </a:solidFill>
                <a:cs typeface="Times New Roman" pitchFamily="18" charset="0"/>
              </a:rPr>
              <a:t>ANOTHER LOOK AT “INHERITING THE KINGDOM OF GOD, p. 4.</a:t>
            </a:r>
            <a:r>
              <a:rPr lang="en-US" sz="12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1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Miscellaneous Privileges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28920" y="1143000"/>
            <a:ext cx="8286161" cy="3867150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Heavenly citizenship – Philip. 3:20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Membership in a priesthood – Rev. 1:6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Engaged &amp; soon to be married – Eph. 5:22-33; Rev. 19:7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Inheritance – 1 Pet. 1:4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rgbClr val="FFFFCC"/>
                </a:solidFill>
              </a:rPr>
              <a:t>Peace</a:t>
            </a:r>
            <a:r>
              <a:rPr lang="en-US" altLang="en-US" dirty="0">
                <a:solidFill>
                  <a:schemeClr val="bg1"/>
                </a:solidFill>
              </a:rPr>
              <a:t> – Rom </a:t>
            </a:r>
            <a:r>
              <a:rPr lang="en-US" altLang="en-US" dirty="0" smtClean="0">
                <a:solidFill>
                  <a:schemeClr val="bg1"/>
                </a:solidFill>
              </a:rPr>
              <a:t>5:1; </a:t>
            </a:r>
            <a:r>
              <a:rPr lang="en-US" altLang="en-US" dirty="0">
                <a:solidFill>
                  <a:schemeClr val="bg1"/>
                </a:solidFill>
              </a:rPr>
              <a:t>8:1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387" y="2991407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3719774" y="331704"/>
            <a:ext cx="1704453" cy="60275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Peace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369529" y="810185"/>
            <a:ext cx="8286161" cy="5371540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Positional peace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Presupposes enmity (John 3:36; Rom </a:t>
            </a:r>
            <a:r>
              <a:rPr lang="en-US" altLang="en-US" dirty="0" smtClean="0">
                <a:solidFill>
                  <a:schemeClr val="bg1"/>
                </a:solidFill>
              </a:rPr>
              <a:t>1:18</a:t>
            </a:r>
            <a:r>
              <a:rPr lang="en-US" altLang="en-US" dirty="0">
                <a:solidFill>
                  <a:schemeClr val="bg1"/>
                </a:solidFill>
              </a:rPr>
              <a:t>; 5:10; 8:7; 12:19; Eph. 5:6; 2 Thess. 1:7-8; Rev. 6:16)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Rom. </a:t>
            </a:r>
            <a:r>
              <a:rPr lang="en-US" altLang="en-US" smtClean="0">
                <a:solidFill>
                  <a:schemeClr val="bg1"/>
                </a:solidFill>
              </a:rPr>
              <a:t>5:1; </a:t>
            </a:r>
            <a:r>
              <a:rPr lang="en-US" altLang="en-US" dirty="0" smtClean="0">
                <a:solidFill>
                  <a:schemeClr val="bg1"/>
                </a:solidFill>
              </a:rPr>
              <a:t>8:1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i="1" dirty="0" err="1" smtClean="0">
                <a:solidFill>
                  <a:schemeClr val="bg1"/>
                </a:solidFill>
              </a:rPr>
              <a:t>Eirēnē</a:t>
            </a:r>
            <a:endParaRPr lang="en-US" altLang="en-US" i="1" dirty="0">
              <a:solidFill>
                <a:schemeClr val="bg1"/>
              </a:solidFill>
            </a:endParaRP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Basis-salvation words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Dysfunction?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Experiential peace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Philip. 4:6-7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John 14:27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Matt. 8:23-27; Gal 2:20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387" y="2991407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886075" y="304800"/>
            <a:ext cx="33718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Salvation Words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19076" y="1143000"/>
            <a:ext cx="8705850" cy="5181600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Redemption – payment of a purchase price in order to release from bondage (</a:t>
            </a:r>
            <a:r>
              <a:rPr lang="en-US" altLang="en-US" sz="3000" i="1" dirty="0" err="1">
                <a:solidFill>
                  <a:schemeClr val="bg1"/>
                </a:solidFill>
              </a:rPr>
              <a:t>apolútrōsis</a:t>
            </a:r>
            <a:r>
              <a:rPr lang="en-US" altLang="en-US" sz="3000" dirty="0">
                <a:solidFill>
                  <a:schemeClr val="bg1"/>
                </a:solidFill>
              </a:rPr>
              <a:t>, Rom. 3:24)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Reconciliation – change of relationship from one of hostility to one of peace (</a:t>
            </a:r>
            <a:r>
              <a:rPr lang="en-US" altLang="en-US" sz="3000" i="1" dirty="0" err="1">
                <a:solidFill>
                  <a:schemeClr val="bg1"/>
                </a:solidFill>
              </a:rPr>
              <a:t>katallássō</a:t>
            </a:r>
            <a:r>
              <a:rPr lang="en-US" altLang="en-US" sz="3000" dirty="0">
                <a:solidFill>
                  <a:schemeClr val="bg1"/>
                </a:solidFill>
              </a:rPr>
              <a:t>, Rom. 5:10)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Expiation – removal of sin’s eternal penalty (Ps. 103:11-12)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Propitiation – satisfaction of divine wrath (</a:t>
            </a:r>
            <a:r>
              <a:rPr lang="en-US" altLang="en-US" sz="3000" i="1" dirty="0" err="1">
                <a:solidFill>
                  <a:schemeClr val="bg1"/>
                </a:solidFill>
              </a:rPr>
              <a:t>hilasmós</a:t>
            </a:r>
            <a:r>
              <a:rPr lang="en-US" altLang="en-US" sz="3000" dirty="0">
                <a:solidFill>
                  <a:schemeClr val="bg1"/>
                </a:solidFill>
              </a:rPr>
              <a:t>, 1 John 2:2)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Imputation – Christ’s righteousness is transferred to us at the point of faith (Philip. 3:9)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3719774" y="331704"/>
            <a:ext cx="1704453" cy="60275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Peace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369529" y="810185"/>
            <a:ext cx="8286161" cy="5371540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Positional peace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Presupposes enmity (John 3:36; Rom </a:t>
            </a:r>
            <a:r>
              <a:rPr lang="en-US" altLang="en-US" dirty="0" smtClean="0">
                <a:solidFill>
                  <a:schemeClr val="bg1"/>
                </a:solidFill>
              </a:rPr>
              <a:t>1:18</a:t>
            </a:r>
            <a:r>
              <a:rPr lang="en-US" altLang="en-US" dirty="0">
                <a:solidFill>
                  <a:schemeClr val="bg1"/>
                </a:solidFill>
              </a:rPr>
              <a:t>; 5:10; 8:7; 12:19; Eph. 5:6; 2 Thess. 1:7-8; Rev. 6:16)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Rom. </a:t>
            </a:r>
            <a:r>
              <a:rPr lang="en-US" altLang="en-US" dirty="0" smtClean="0">
                <a:solidFill>
                  <a:schemeClr val="bg1"/>
                </a:solidFill>
              </a:rPr>
              <a:t>5:1; </a:t>
            </a:r>
            <a:r>
              <a:rPr lang="en-US" altLang="en-US" dirty="0" smtClean="0">
                <a:solidFill>
                  <a:schemeClr val="bg1"/>
                </a:solidFill>
              </a:rPr>
              <a:t>8:1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i="1" dirty="0" err="1" smtClean="0">
                <a:solidFill>
                  <a:schemeClr val="bg1"/>
                </a:solidFill>
              </a:rPr>
              <a:t>Eirēnē</a:t>
            </a:r>
            <a:endParaRPr lang="en-US" altLang="en-US" i="1" dirty="0">
              <a:solidFill>
                <a:schemeClr val="bg1"/>
              </a:solidFill>
            </a:endParaRP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Basis-salvation words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Dysfunction?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Experiential peace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Philip. 4:6-7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John 14:27</a:t>
            </a:r>
          </a:p>
          <a:p>
            <a:pPr marL="80168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Matt. 8:23-27; Gal 2:20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387" y="2991407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895600" y="2857500"/>
            <a:ext cx="3352800" cy="1143000"/>
          </a:xfrm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="" xmlns:p14="http://schemas.microsoft.com/office/powerpoint/2010/main" val="2312585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Miscellaneous Privileges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28920" y="1143000"/>
            <a:ext cx="8286161" cy="3523268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Heavenly citizenship – Philip. 3:20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Membership in a priesthood – Rev. 1:6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Engaged &amp; soon to be married – Eph. 5:22-33; Rev. 19:7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Inheritance – 1 Pet. 1:4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Peace – Rom </a:t>
            </a:r>
            <a:r>
              <a:rPr lang="en-US" altLang="en-US" dirty="0" smtClean="0">
                <a:solidFill>
                  <a:schemeClr val="bg1"/>
                </a:solidFill>
              </a:rPr>
              <a:t>5:1; </a:t>
            </a:r>
            <a:r>
              <a:rPr lang="en-US" altLang="en-US" dirty="0">
                <a:solidFill>
                  <a:schemeClr val="bg1"/>
                </a:solidFill>
              </a:rPr>
              <a:t>8:1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387" y="2991407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1" y="1600202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55831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857501"/>
            <a:ext cx="838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29" indent="-85722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Eternal security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1"/>
            <a:ext cx="32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kern="0" dirty="0">
                <a:solidFill>
                  <a:srgbClr val="00FFFF"/>
                </a:solidFill>
                <a:latin typeface="Calibri"/>
                <a:ea typeface="+mj-ea"/>
                <a:cs typeface="+mj-cs"/>
              </a:rPr>
              <a:t>Next Session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668195" y="4054477"/>
            <a:ext cx="1807617" cy="2498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0828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857501"/>
            <a:ext cx="838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29" indent="-85722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Results of Salvation, (cont’d)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1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This Session</a:t>
            </a:r>
            <a:b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668195" y="4054477"/>
            <a:ext cx="1807617" cy="2498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71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Results of Salvation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Sonship</a:t>
            </a:r>
            <a:r>
              <a:rPr lang="en-US" altLang="en-US" sz="2800" dirty="0">
                <a:solidFill>
                  <a:schemeClr val="bg1"/>
                </a:solidFill>
              </a:rPr>
              <a:t>/adoption (Gal 4:5-7; Rom 8:14-17)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Eternal life (John 3:16)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Regeneration (John 3:5; Titus 3:5)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Justification (Rom 8:33-34)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Forgiveness of all pre-cross sins (Acts 17:30; Rom 3:25)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Good works (</a:t>
            </a:r>
            <a:r>
              <a:rPr lang="en-US" altLang="en-US" sz="2800" dirty="0" err="1">
                <a:solidFill>
                  <a:schemeClr val="bg1"/>
                </a:solidFill>
              </a:rPr>
              <a:t>Eph</a:t>
            </a:r>
            <a:r>
              <a:rPr lang="en-US" altLang="en-US" sz="2800" dirty="0">
                <a:solidFill>
                  <a:schemeClr val="bg1"/>
                </a:solidFill>
              </a:rPr>
              <a:t> 2:8-10)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Sanctification (John 17:17)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Glorification (Rom 8:30)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End of the Law (Rom 10:4)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 privileges (Philip 3:20; 1 Pet 2:5, 9; Rev 19:7; 1 Pet 1:4; Rom 5:1)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Miscellaneous Privileges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28920" y="1143000"/>
            <a:ext cx="8286161" cy="3523268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Heavenly citizenship – Philip. 3:20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Membership in a priesthood – Rev. 1:6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Engaged &amp; soon to be married – Eph. 5:22-33; Rev. 19:7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Inheritance – 1 Pet. 1:4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Peace – Rom </a:t>
            </a:r>
            <a:r>
              <a:rPr lang="en-US" altLang="en-US" dirty="0" smtClean="0">
                <a:solidFill>
                  <a:schemeClr val="bg1"/>
                </a:solidFill>
              </a:rPr>
              <a:t>5:1 ; </a:t>
            </a:r>
            <a:r>
              <a:rPr lang="en-US" altLang="en-US" dirty="0">
                <a:solidFill>
                  <a:schemeClr val="bg1"/>
                </a:solidFill>
              </a:rPr>
              <a:t>8:1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387" y="2991407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Miscellaneous Privileges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28920" y="1143000"/>
            <a:ext cx="8286161" cy="3523268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rgbClr val="FFFFCC"/>
                </a:solidFill>
              </a:rPr>
              <a:t>Heavenly citizenship</a:t>
            </a:r>
            <a:r>
              <a:rPr lang="en-US" altLang="en-US" dirty="0">
                <a:solidFill>
                  <a:srgbClr val="FFFFCC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– Philip. 3:20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Membership in a priesthood – Rev. 1:6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Engaged &amp; soon to be married – Eph. 5:22-33; Rev. 19:7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Inheritance – 1 Pet. 1:4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Peace – Rom </a:t>
            </a:r>
            <a:r>
              <a:rPr lang="en-US" altLang="en-US" dirty="0" smtClean="0">
                <a:solidFill>
                  <a:schemeClr val="bg1"/>
                </a:solidFill>
              </a:rPr>
              <a:t>5:1;  8:1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387" y="2991407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Heavenly Citizenship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1176753" y="1105291"/>
            <a:ext cx="6469976" cy="5191814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Philip. 3:20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Special privileges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i="1" dirty="0">
                <a:solidFill>
                  <a:schemeClr val="bg1"/>
                </a:solidFill>
              </a:rPr>
              <a:t>Italic right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i="1" dirty="0" err="1">
                <a:solidFill>
                  <a:schemeClr val="bg1"/>
                </a:solidFill>
              </a:rPr>
              <a:t>Dejure</a:t>
            </a:r>
            <a:r>
              <a:rPr lang="en-US" altLang="en-US" sz="2800" i="1" dirty="0">
                <a:solidFill>
                  <a:schemeClr val="bg1"/>
                </a:solidFill>
              </a:rPr>
              <a:t>/</a:t>
            </a:r>
            <a:r>
              <a:rPr lang="en-US" altLang="en-US" sz="2800" i="1" dirty="0" err="1">
                <a:solidFill>
                  <a:schemeClr val="bg1"/>
                </a:solidFill>
              </a:rPr>
              <a:t>defacto</a:t>
            </a:r>
            <a:endParaRPr lang="en-US" altLang="en-US" sz="2800" i="1" dirty="0">
              <a:solidFill>
                <a:schemeClr val="bg1"/>
              </a:solidFill>
            </a:endParaRP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Eph. 2:6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Ambassadors (2 Cor. 5:20)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Sons (Matt. 13:38; Heb. 12:5,7; Gal. 4:7)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Representing heavenly values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Dual citizenship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Citizenship confusion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8992" y="1108819"/>
            <a:ext cx="1886053" cy="2683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43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38" y="112488"/>
            <a:ext cx="8913124" cy="6633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33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Heavenly Citizenship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1176753" y="1105291"/>
            <a:ext cx="6469976" cy="5191814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Philip. 3:20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Special privileges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i="1" dirty="0">
                <a:solidFill>
                  <a:schemeClr val="bg1"/>
                </a:solidFill>
              </a:rPr>
              <a:t>Italic right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i="1" dirty="0" err="1">
                <a:solidFill>
                  <a:schemeClr val="bg1"/>
                </a:solidFill>
              </a:rPr>
              <a:t>Dejure</a:t>
            </a:r>
            <a:r>
              <a:rPr lang="en-US" altLang="en-US" sz="2800" i="1" dirty="0">
                <a:solidFill>
                  <a:schemeClr val="bg1"/>
                </a:solidFill>
              </a:rPr>
              <a:t>/</a:t>
            </a:r>
            <a:r>
              <a:rPr lang="en-US" altLang="en-US" sz="2800" i="1" dirty="0" err="1">
                <a:solidFill>
                  <a:schemeClr val="bg1"/>
                </a:solidFill>
              </a:rPr>
              <a:t>defacto</a:t>
            </a:r>
            <a:endParaRPr lang="en-US" altLang="en-US" sz="2800" i="1" dirty="0">
              <a:solidFill>
                <a:schemeClr val="bg1"/>
              </a:solidFill>
            </a:endParaRP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Eph. 2:6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Ambassadors (2 Cor. 5:20)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Sons (Matt. 13:38; Heb. 12:5,7; Gal. 4:7)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Representing heavenly values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Dual citizenship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Citizenship confusion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8992" y="1108819"/>
            <a:ext cx="1886053" cy="2683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992443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1227</Words>
  <Application>Microsoft Office PowerPoint</Application>
  <PresentationFormat>On-screen Show (4:3)</PresentationFormat>
  <Paragraphs>237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1_Office Theme</vt:lpstr>
      <vt:lpstr>Soteriology Session 18  </vt:lpstr>
      <vt:lpstr>Soteriology Overview</vt:lpstr>
      <vt:lpstr>Soteriology Overview</vt:lpstr>
      <vt:lpstr>Results of Salvation</vt:lpstr>
      <vt:lpstr>Miscellaneous Privileges</vt:lpstr>
      <vt:lpstr>Miscellaneous Privileges</vt:lpstr>
      <vt:lpstr>Heavenly Citizenship</vt:lpstr>
      <vt:lpstr>Slide 8</vt:lpstr>
      <vt:lpstr>Heavenly Citizenship</vt:lpstr>
      <vt:lpstr>Miscellaneous Privileges</vt:lpstr>
      <vt:lpstr>Membership in a Priesthood</vt:lpstr>
      <vt:lpstr>Slide 12</vt:lpstr>
      <vt:lpstr>Miscellaneous Privileges</vt:lpstr>
      <vt:lpstr>Engaged to be Married</vt:lpstr>
      <vt:lpstr>Betrothal Period</vt:lpstr>
      <vt:lpstr>Engaged to be Married</vt:lpstr>
      <vt:lpstr>Jewish Marriage Analogy</vt:lpstr>
      <vt:lpstr>Jewish Marriage Analogy</vt:lpstr>
      <vt:lpstr>Miscellaneous Privileges</vt:lpstr>
      <vt:lpstr>Inheritance</vt:lpstr>
      <vt:lpstr>Inheritance vs. Reward</vt:lpstr>
      <vt:lpstr>Miscellaneous Privileges</vt:lpstr>
      <vt:lpstr>Peace</vt:lpstr>
      <vt:lpstr>Salvation Words</vt:lpstr>
      <vt:lpstr>Peace</vt:lpstr>
      <vt:lpstr>CONCLUSION</vt:lpstr>
      <vt:lpstr>Miscellaneous Privileges</vt:lpstr>
      <vt:lpstr>Soteriology Overview</vt:lpstr>
      <vt:lpstr>Soteriology Overview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Soteriology Session 7</dc:title>
  <dc:creator>Jim McGowan</dc:creator>
  <cp:lastModifiedBy>Andy Woods</cp:lastModifiedBy>
  <cp:revision>168</cp:revision>
  <cp:lastPrinted>2016-05-04T00:54:07Z</cp:lastPrinted>
  <dcterms:created xsi:type="dcterms:W3CDTF">2016-02-18T16:07:28Z</dcterms:created>
  <dcterms:modified xsi:type="dcterms:W3CDTF">2016-05-18T21:07:37Z</dcterms:modified>
</cp:coreProperties>
</file>