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2"/>
  </p:notesMasterIdLst>
  <p:handoutMasterIdLst>
    <p:handoutMasterId r:id="rId63"/>
  </p:handoutMasterIdLst>
  <p:sldIdLst>
    <p:sldId id="1045" r:id="rId2"/>
    <p:sldId id="1046" r:id="rId3"/>
    <p:sldId id="1100" r:id="rId4"/>
    <p:sldId id="1101" r:id="rId5"/>
    <p:sldId id="1102" r:id="rId6"/>
    <p:sldId id="1103" r:id="rId7"/>
    <p:sldId id="1262" r:id="rId8"/>
    <p:sldId id="1304" r:id="rId9"/>
    <p:sldId id="1306" r:id="rId10"/>
    <p:sldId id="1464" r:id="rId11"/>
    <p:sldId id="1467" r:id="rId12"/>
    <p:sldId id="1509" r:id="rId13"/>
    <p:sldId id="1589" r:id="rId14"/>
    <p:sldId id="1510" r:id="rId15"/>
    <p:sldId id="1543" r:id="rId16"/>
    <p:sldId id="1544" r:id="rId17"/>
    <p:sldId id="1545" r:id="rId18"/>
    <p:sldId id="1473" r:id="rId19"/>
    <p:sldId id="1645" r:id="rId20"/>
    <p:sldId id="1612" r:id="rId21"/>
    <p:sldId id="1635" r:id="rId22"/>
    <p:sldId id="1636" r:id="rId23"/>
    <p:sldId id="1637" r:id="rId24"/>
    <p:sldId id="1634" r:id="rId25"/>
    <p:sldId id="1638" r:id="rId26"/>
    <p:sldId id="1654" r:id="rId27"/>
    <p:sldId id="1683" r:id="rId28"/>
    <p:sldId id="1692" r:id="rId29"/>
    <p:sldId id="1729" r:id="rId30"/>
    <p:sldId id="1731" r:id="rId31"/>
    <p:sldId id="1771" r:id="rId32"/>
    <p:sldId id="1749" r:id="rId33"/>
    <p:sldId id="1766" r:id="rId34"/>
    <p:sldId id="1778" r:id="rId35"/>
    <p:sldId id="1779" r:id="rId36"/>
    <p:sldId id="1780" r:id="rId37"/>
    <p:sldId id="1781" r:id="rId38"/>
    <p:sldId id="1782" r:id="rId39"/>
    <p:sldId id="1783" r:id="rId40"/>
    <p:sldId id="1784" r:id="rId41"/>
    <p:sldId id="1785" r:id="rId42"/>
    <p:sldId id="1786" r:id="rId43"/>
    <p:sldId id="1787" r:id="rId44"/>
    <p:sldId id="1772" r:id="rId45"/>
    <p:sldId id="1773" r:id="rId46"/>
    <p:sldId id="1788" r:id="rId47"/>
    <p:sldId id="1776" r:id="rId48"/>
    <p:sldId id="1789" r:id="rId49"/>
    <p:sldId id="1790" r:id="rId50"/>
    <p:sldId id="1770" r:id="rId51"/>
    <p:sldId id="1791" r:id="rId52"/>
    <p:sldId id="1792" r:id="rId53"/>
    <p:sldId id="1793" r:id="rId54"/>
    <p:sldId id="1794" r:id="rId55"/>
    <p:sldId id="1795" r:id="rId56"/>
    <p:sldId id="1796" r:id="rId57"/>
    <p:sldId id="1777" r:id="rId58"/>
    <p:sldId id="1661" r:id="rId59"/>
    <p:sldId id="1797" r:id="rId60"/>
    <p:sldId id="1701" r:id="rId6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FFFF99"/>
    <a:srgbClr val="FFFF00"/>
    <a:srgbClr val="0000FF"/>
    <a:srgbClr val="0099FF"/>
    <a:srgbClr val="A50021"/>
    <a:srgbClr val="CCECFF"/>
    <a:srgbClr val="E1C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95370" autoAdjust="0"/>
  </p:normalViewPr>
  <p:slideViewPr>
    <p:cSldViewPr>
      <p:cViewPr varScale="1">
        <p:scale>
          <a:sx n="83" d="100"/>
          <a:sy n="83" d="100"/>
        </p:scale>
        <p:origin x="16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Dr. Andy Woods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437" y="0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EF9C0F4E-1D33-4F5D-A89F-5AF12D26F910}" type="datetime1">
              <a:rPr lang="en-US" smtClean="0"/>
              <a:t>5/21/2016</a:t>
            </a:fld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2452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437" y="9122452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579">
              <a:defRPr sz="1400"/>
            </a:lvl1pPr>
          </a:lstStyle>
          <a:p>
            <a:fld id="{416C2B2E-E9D7-4230-8EE4-F98D0B6BB14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Dr. Andy Woods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2749" y="0"/>
            <a:ext cx="317076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69C2302B-1E46-4713-B26F-D9E685D6D14E}" type="datetime1">
              <a:rPr lang="en-US" smtClean="0"/>
              <a:t>5/21/2016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038" tIns="50519" rIns="101038" bIns="5051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2364" y="4561226"/>
            <a:ext cx="5850473" cy="431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120813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2749" y="9120813"/>
            <a:ext cx="317076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579">
              <a:defRPr sz="1400"/>
            </a:lvl1pPr>
          </a:lstStyle>
          <a:p>
            <a:fld id="{3D084339-C7C3-4022-975D-A91B6BCBB8E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16753533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06824-8A41-4716-AE4C-176E2E7B09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1161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5970F-7A46-46CD-9785-CC6B011A05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51927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</p:grpSp>
      </p:grpSp>
      <p:sp>
        <p:nvSpPr>
          <p:cNvPr id="1539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95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34306A-9547-419F-A264-AAB67C05F3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93296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385923334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42277775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42667015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393262438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3326877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116711780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21246010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21959217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76912B-AC69-41FE-A101-09E856C32C5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906" r:id="rId1"/>
    <p:sldLayoutId id="2147488907" r:id="rId2"/>
    <p:sldLayoutId id="2147488908" r:id="rId3"/>
    <p:sldLayoutId id="2147488909" r:id="rId4"/>
    <p:sldLayoutId id="2147488910" r:id="rId5"/>
    <p:sldLayoutId id="2147488911" r:id="rId6"/>
    <p:sldLayoutId id="2147488912" r:id="rId7"/>
    <p:sldLayoutId id="2147488913" r:id="rId8"/>
    <p:sldLayoutId id="2147488914" r:id="rId9"/>
    <p:sldLayoutId id="2147488915" r:id="rId10"/>
    <p:sldLayoutId id="2147488916" r:id="rId11"/>
    <p:sldLayoutId id="2147488917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alvarychapelsavinggrace.com/teachings/wp-content/uploads/2010/07/2_timothy_tit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152400"/>
            <a:ext cx="86995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altLang="en-US">
                <a:latin typeface="Calibri" panose="020F0502020204030204" pitchFamily="34" charset="0"/>
              </a:rPr>
              <a:t>Four Part Structure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1600200"/>
            <a:ext cx="7899400" cy="41148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General call to faithful endurance in the ministry (chapter 1)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Ten metaphors describing what faithful endurance looks like (chapter 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What to do in the midst of the coming apostasy (3:1</a:t>
            </a: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  <a:cs typeface="Times New Roman" pitchFamily="18" charset="0"/>
              </a:rPr>
              <a:t>–4:8)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  <a:cs typeface="Times New Roman" pitchFamily="18" charset="0"/>
              </a:rPr>
              <a:t>How God met six needs in Paul’s life (4:9-22)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66900" y="609600"/>
            <a:ext cx="5410200" cy="650875"/>
          </a:xfrm>
        </p:spPr>
        <p:txBody>
          <a:bodyPr/>
          <a:lstStyle/>
          <a:p>
            <a:pPr algn="ctr" eaLnBrk="1" hangingPunct="1"/>
            <a:r>
              <a:rPr lang="en-US" dirty="0">
                <a:latin typeface="Calibri" panose="020F0502020204030204" pitchFamily="34" charset="0"/>
              </a:rPr>
              <a:t>Definition of Apostasy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46275"/>
            <a:ext cx="4495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i="1" dirty="0" err="1">
                <a:latin typeface="Calibri" panose="020F0502020204030204" pitchFamily="34" charset="0"/>
              </a:rPr>
              <a:t>apos</a:t>
            </a:r>
            <a:r>
              <a:rPr lang="en-US" sz="2800" dirty="0">
                <a:latin typeface="Calibri" panose="020F0502020204030204" pitchFamily="34" charset="0"/>
              </a:rPr>
              <a:t> = away from</a:t>
            </a:r>
          </a:p>
          <a:p>
            <a:pPr eaLnBrk="1" hangingPunct="1">
              <a:defRPr/>
            </a:pPr>
            <a:r>
              <a:rPr lang="en-US" sz="2800" i="1" dirty="0" err="1">
                <a:latin typeface="Calibri" panose="020F0502020204030204" pitchFamily="34" charset="0"/>
              </a:rPr>
              <a:t>hist</a:t>
            </a:r>
            <a:r>
              <a:rPr lang="en-US" sz="2800" i="1" dirty="0" err="1">
                <a:latin typeface="Calibri" panose="020F0502020204030204" pitchFamily="34" charset="0"/>
                <a:cs typeface="Arial" charset="0"/>
              </a:rPr>
              <a:t>ēmi</a:t>
            </a:r>
            <a:r>
              <a:rPr lang="en-US" sz="2800" dirty="0">
                <a:latin typeface="Calibri" panose="020F0502020204030204" pitchFamily="34" charset="0"/>
              </a:rPr>
              <a:t> = to stand</a:t>
            </a:r>
          </a:p>
          <a:p>
            <a:pPr eaLnBrk="1" hangingPunct="1">
              <a:defRPr/>
            </a:pPr>
            <a:r>
              <a:rPr lang="en-US" sz="2800" dirty="0">
                <a:latin typeface="Calibri" panose="020F0502020204030204" pitchFamily="34" charset="0"/>
              </a:rPr>
              <a:t>Apostasy = to stand away from</a:t>
            </a:r>
          </a:p>
          <a:p>
            <a:pPr eaLnBrk="1" hangingPunct="1">
              <a:defRPr/>
            </a:pPr>
            <a:r>
              <a:rPr lang="en-US" sz="2800" dirty="0">
                <a:latin typeface="Calibri" panose="020F0502020204030204" pitchFamily="34" charset="0"/>
              </a:rPr>
              <a:t>Apostasy = a departure from known (or previously embraced) truth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003675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Apostasy  (3:1‒4:8)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143000"/>
            <a:ext cx="5791200" cy="52578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</a:rPr>
              <a:t>The Apostasy (3:1-9)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evil (3:1-7)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examples (3:8-9)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</a:rPr>
              <a:t>The Antidote (3:10‒4:8)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Paul’s example (3:10-13)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Preach the Word (3:14‒4:8)</a:t>
            </a:r>
          </a:p>
        </p:txBody>
      </p:sp>
    </p:spTree>
    <p:extLst>
      <p:ext uri="{BB962C8B-B14F-4D97-AF65-F5344CB8AC3E}">
        <p14:creationId xmlns:p14="http://schemas.microsoft.com/office/powerpoint/2010/main" val="419254500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Apostasy  (3:1‒4:8)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143000"/>
            <a:ext cx="5791200" cy="52578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latin typeface="Calibri" panose="020F0502020204030204" pitchFamily="34" charset="0"/>
              </a:rPr>
              <a:t>The Apostasy (3:1-9)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evil (3:1-7)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examples (3:8-9)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</a:rPr>
              <a:t>The Antidote (3:10‒4:8)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Paul’s example (3:10-13)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Preach the Word (3:14‒4:8)</a:t>
            </a:r>
          </a:p>
        </p:txBody>
      </p:sp>
    </p:spTree>
    <p:extLst>
      <p:ext uri="{BB962C8B-B14F-4D97-AF65-F5344CB8AC3E}">
        <p14:creationId xmlns:p14="http://schemas.microsoft.com/office/powerpoint/2010/main" val="373817549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Apostasy  (3:1‒4:8)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143000"/>
            <a:ext cx="5791200" cy="52578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>
                <a:solidFill>
                  <a:srgbClr val="FFFFCC"/>
                </a:solidFill>
                <a:latin typeface="Calibri" panose="020F0502020204030204" pitchFamily="34" charset="0"/>
              </a:rPr>
              <a:t>The Apostasy (3:1-9)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latin typeface="Calibri" panose="020F0502020204030204" pitchFamily="34" charset="0"/>
                <a:ea typeface="+mn-ea"/>
                <a:cs typeface="+mn-cs"/>
              </a:rPr>
              <a:t>The evil (3:1-7)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examples (3:8-9)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</a:rPr>
              <a:t>The Antidote (3:10‒4:8)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Paul’s example (3:10-13)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Preach the Word (3:14‒4:8)</a:t>
            </a:r>
          </a:p>
        </p:txBody>
      </p:sp>
    </p:spTree>
    <p:extLst>
      <p:ext uri="{BB962C8B-B14F-4D97-AF65-F5344CB8AC3E}">
        <p14:creationId xmlns:p14="http://schemas.microsoft.com/office/powerpoint/2010/main" val="253622507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Apostasy  (3:1‒4:8)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143000"/>
            <a:ext cx="5791200" cy="52578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>
                <a:solidFill>
                  <a:srgbClr val="FFFFCC"/>
                </a:solidFill>
                <a:latin typeface="Calibri" panose="020F0502020204030204" pitchFamily="34" charset="0"/>
              </a:rPr>
              <a:t>The Apostasy (3:1-9)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evil (3:1-7)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latin typeface="Calibri" panose="020F0502020204030204" pitchFamily="34" charset="0"/>
              </a:rPr>
              <a:t>The examples (3:8-9)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</a:rPr>
              <a:t>The Antidote (3:10‒4:8)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Paul’s example (3:10-13)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Preach the Word (3:14‒4:8)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Apostasy  (3:1‒4:8)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143000"/>
            <a:ext cx="5791200" cy="52578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</a:rPr>
              <a:t>The Apostasy (3:1-9)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evil (3:1-7)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examples (3:8-9)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latin typeface="Calibri" panose="020F0502020204030204" pitchFamily="34" charset="0"/>
              </a:rPr>
              <a:t>The Antidote (3:10‒4:8)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Paul’s example (3:10-13)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Preach the Word (3:14‒4:8)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Apostasy  (3:1‒4:8)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143000"/>
            <a:ext cx="5791200" cy="52578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</a:rPr>
              <a:t>The Apostasy (3:1-9)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evil (3:1-7)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examples (3:8-9)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>
                <a:solidFill>
                  <a:srgbClr val="FFFFCC"/>
                </a:solidFill>
                <a:latin typeface="Calibri" panose="020F0502020204030204" pitchFamily="34" charset="0"/>
              </a:rPr>
              <a:t>The Antidote (3:10‒4:8)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latin typeface="Calibri" panose="020F0502020204030204" pitchFamily="34" charset="0"/>
              </a:rPr>
              <a:t>Paul’s example (3:10-13)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Preach the Word (3:14‒4:8)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315200" cy="9144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B. Paul’ Example  (3:10-13)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419600" cy="3657600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Paul’s ministry (10a)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Paul’s character  (10b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Paul’s difficulties  (11-13)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3551050" cy="2667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Apostasy  (3:1‒4:8)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143000"/>
            <a:ext cx="5791200" cy="52578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>
                <a:latin typeface="Calibri" panose="020F0502020204030204" pitchFamily="34" charset="0"/>
              </a:rPr>
              <a:t>The Apostasy (3:1-9)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evil (3:1-7)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examples (3:8-9)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>
                <a:solidFill>
                  <a:srgbClr val="FFFFCC"/>
                </a:solidFill>
                <a:latin typeface="Calibri" panose="020F0502020204030204" pitchFamily="34" charset="0"/>
              </a:rPr>
              <a:t>The Antidote (3:10‒4:8)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Paul’s example (3:10-13)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b="1" u="sng" dirty="0">
                <a:solidFill>
                  <a:srgbClr val="FFFF99"/>
                </a:solidFill>
                <a:effectLst/>
                <a:latin typeface="Calibri" panose="020F0502020204030204" pitchFamily="34" charset="0"/>
              </a:rPr>
              <a:t>Preach the Word (3:14‒4:8)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gracepointdevotions.org/wp-content/uploads/2010/08/Race-Tit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713" y="304800"/>
            <a:ext cx="790257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Preach the Word for Nine Reasons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32545" cy="5486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Paul (2 Tim 3:14)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salvation (2 Tim 3:15)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Divine origin (2 Tim 3:16a)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sanctification (2 Tim 3:16b)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equipping (2 Tim 3:17)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Paul’s charge to Timothy (2 Tim 4:1a, 2)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Timothy’s evaluation at the Bema Seat (2 Tim 4:1b) 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Preference of men to avoid the word (2 Tim 4:3-4)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Need to complete Timothy’s ministry (2 Tim 4:5-8)</a:t>
            </a:r>
          </a:p>
        </p:txBody>
      </p:sp>
      <p:pic>
        <p:nvPicPr>
          <p:cNvPr id="6146" name="Picture 2" descr="http://preachersinstitute.com/wp-content/uploads/2016/03/preach-the-wor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1" y="1219200"/>
            <a:ext cx="30480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Preach the Word for Nine Reasons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32545" cy="5486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Impact on Paul (2 Tim 3:14)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salvation (2 Tim 3:15)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Divine origin (2 Tim 3:16a)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sanctification (2 Tim 3:16b)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equipping (2 Tim 3:17)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Paul’s charge to Timothy (2 Tim 4:1a, 2)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Timothy’s evaluation at the Bema Seat (2 Tim 4:1b) 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Preference of men to avoid the word (2 Tim 4:3-4)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Need to complete Timothy’s ministry (2 Tim 4:5-8)</a:t>
            </a:r>
          </a:p>
        </p:txBody>
      </p:sp>
      <p:pic>
        <p:nvPicPr>
          <p:cNvPr id="6146" name="Picture 2" descr="http://preachersinstitute.com/wp-content/uploads/2016/03/preach-the-wor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1" y="1219200"/>
            <a:ext cx="30480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7425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Preach the Word for Nine Reasons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32545" cy="5486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Paul (2 Tim 3:14)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Impact on salvation (2 Tim 3:15)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Divine origin (2 Tim 3:16a)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sanctification (2 Tim 3:16b)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equipping (2 Tim 3:17)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Paul’s charge to Timothy (2 Tim 4:1a, 2)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Timothy’s evaluation at the Bema Seat (2 Tim 4:1b) 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Preference of men to avoid the word (2 Tim 4:3-4)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Need to complete Timothy’s ministry (2 Tim 4:5-8)</a:t>
            </a:r>
          </a:p>
        </p:txBody>
      </p:sp>
      <p:pic>
        <p:nvPicPr>
          <p:cNvPr id="6146" name="Picture 2" descr="http://preachersinstitute.com/wp-content/uploads/2016/03/preach-the-wor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1" y="1219200"/>
            <a:ext cx="30480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373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Preach the Word for Nine Reasons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32545" cy="5486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Paul (2 Tim 3:14)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salvation (2 Tim 3:15)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Divine origin (2 Tim 3:16a)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sanctification (2 Tim 3:16b)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equipping (2 Tim 3:17)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Paul’s charge to Timothy (2 Tim 4:1a, 2)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Timothy’s evaluation at the Bema Seat (2 Tim 4:1b) 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Preference of men to avoid the word (2 Tim 4:3-4)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Need to complete Timothy’s ministry (2 Tim 4:5-8)</a:t>
            </a:r>
          </a:p>
        </p:txBody>
      </p:sp>
      <p:pic>
        <p:nvPicPr>
          <p:cNvPr id="6146" name="Picture 2" descr="http://preachersinstitute.com/wp-content/uploads/2016/03/preach-the-wor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1" y="1219200"/>
            <a:ext cx="30480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8064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INSPIRATION OF SCRIPTURE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</a:rPr>
              <a:t>2 Peter 2:20-21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600200"/>
            <a:ext cx="8686800" cy="3124199"/>
          </a:xfrm>
          <a:noFill/>
        </p:spPr>
        <p:txBody>
          <a:bodyPr/>
          <a:lstStyle/>
          <a:p>
            <a:pPr marL="460375" indent="-460375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ffectLst/>
                <a:latin typeface="Calibri" panose="020F0502020204030204" pitchFamily="34" charset="0"/>
              </a:rPr>
              <a:t>Men Wrote as they were inspired by Holy Spirit </a:t>
            </a:r>
            <a:r>
              <a:rPr lang="en-US" i="1" dirty="0">
                <a:effectLst/>
                <a:latin typeface="Calibri" panose="020F0502020204030204" pitchFamily="34" charset="0"/>
              </a:rPr>
              <a:t>“</a:t>
            </a:r>
            <a:r>
              <a:rPr lang="en-US" i="1" dirty="0" err="1">
                <a:effectLst/>
                <a:latin typeface="Calibri" panose="020F0502020204030204" pitchFamily="34" charset="0"/>
              </a:rPr>
              <a:t>phero</a:t>
            </a:r>
            <a:r>
              <a:rPr lang="en-US" i="1" dirty="0">
                <a:effectLst/>
                <a:latin typeface="Calibri" panose="020F0502020204030204" pitchFamily="34" charset="0"/>
              </a:rPr>
              <a:t>” = to carry</a:t>
            </a:r>
            <a:r>
              <a:rPr lang="en-US" dirty="0">
                <a:effectLst/>
                <a:latin typeface="Calibri" panose="020F0502020204030204" pitchFamily="34" charset="0"/>
              </a:rPr>
              <a:t>  </a:t>
            </a:r>
            <a:r>
              <a:rPr lang="en-US" i="1" dirty="0">
                <a:effectLst/>
                <a:latin typeface="Calibri" panose="020F0502020204030204" pitchFamily="34" charset="0"/>
              </a:rPr>
              <a:t>Acts 27:15,17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ffectLst/>
                <a:latin typeface="Calibri" panose="020F0502020204030204" pitchFamily="34" charset="0"/>
              </a:rPr>
              <a:t>Opposite of Knowledge of False Teachers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</a:pPr>
            <a:r>
              <a:rPr lang="en-US" i="1" dirty="0">
                <a:effectLst/>
                <a:latin typeface="Calibri" panose="020F0502020204030204" pitchFamily="34" charset="0"/>
              </a:rPr>
              <a:t>Which is their own imagination</a:t>
            </a:r>
          </a:p>
          <a:p>
            <a:pPr marL="1374775" lvl="2" indent="-460375">
              <a:spcBef>
                <a:spcPts val="0"/>
              </a:spcBef>
              <a:spcAft>
                <a:spcPts val="1200"/>
              </a:spcAft>
            </a:pPr>
            <a:r>
              <a:rPr lang="en-US" i="1" dirty="0">
                <a:effectLst/>
                <a:latin typeface="Calibri" panose="020F0502020204030204" pitchFamily="34" charset="0"/>
              </a:rPr>
              <a:t>Jer. 23:16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2528" y="4038600"/>
            <a:ext cx="3390472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990600"/>
          </a:xfrm>
        </p:spPr>
        <p:txBody>
          <a:bodyPr/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Preach the Word for Nine Reasons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32545" cy="5486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Paul (2 Tim 3:14)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salvation (2 Tim 3:15)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Divine origin (2 Tim 3:16a)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Impact on sanctification (2 Tim 3:16b)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equipping (2 Tim 3:17)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Paul’s charge to Timothy (2 Tim 4:1a, 2)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Timothy’s evaluation at the Bema Seat (2 Tim 4:1b) 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Preference of men to avoid the word (2 Tim 4:3-4)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Need to complete Timothy’s ministry (2 Tim 4:5-8)</a:t>
            </a:r>
          </a:p>
        </p:txBody>
      </p:sp>
      <p:pic>
        <p:nvPicPr>
          <p:cNvPr id="6146" name="Picture 2" descr="http://preachersinstitute.com/wp-content/uploads/2016/03/preach-the-wor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1" y="1219200"/>
            <a:ext cx="30480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7068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 lIns="92075" tIns="46038" rIns="92075" bIns="46038"/>
          <a:lstStyle/>
          <a:p>
            <a:pPr algn="ctr">
              <a:defRPr/>
            </a:pPr>
            <a:r>
              <a:rPr lang="en-US" altLang="en-US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Three Tenses of Salvation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09549204"/>
              </p:ext>
            </p:extLst>
          </p:nvPr>
        </p:nvGraphicFramePr>
        <p:xfrm>
          <a:off x="228600" y="1874838"/>
          <a:ext cx="8686800" cy="2880037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573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0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188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Phase</a:t>
                      </a:r>
                      <a:endParaRPr lang="en-US" sz="26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Justification</a:t>
                      </a:r>
                      <a:endParaRPr lang="en-US" sz="26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sng" dirty="0">
                          <a:latin typeface="Calibri" pitchFamily="34" charset="0"/>
                          <a:cs typeface="Calibri" pitchFamily="34" charset="0"/>
                        </a:rPr>
                        <a:t>Sanctification</a:t>
                      </a:r>
                      <a:endParaRPr lang="en-US" sz="2600" b="1" u="sng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Glorification</a:t>
                      </a:r>
                      <a:endParaRPr lang="en-US" sz="26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09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Tense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Past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sng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Present</a:t>
                      </a:r>
                    </a:p>
                  </a:txBody>
                  <a:tcPr marT="45712" marB="45712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Future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769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Saved from sin’s: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Penalty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sng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Power</a:t>
                      </a:r>
                    </a:p>
                  </a:txBody>
                  <a:tcPr marT="45712" marB="45712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Presence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595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Calibri" pitchFamily="34" charset="0"/>
                          <a:cs typeface="Calibri" pitchFamily="34" charset="0"/>
                        </a:rPr>
                        <a:t>Scripture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Eph 2:8-9; Titus 3:5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u="sng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Philip 2:12</a:t>
                      </a:r>
                    </a:p>
                  </a:txBody>
                  <a:tcPr marT="45712" marB="45712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Rom 5:10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24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Preach the Word for Nine Reasons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32545" cy="5486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Paul (2 Tim 3:14)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salvation (2 Tim 3:15)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Divine origin (2 Tim 3:16a)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sanctification (2 Tim 3:16b)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Impact on equipping (2 Tim 3:17)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Paul’s charge to Timothy (2 Tim 4:1a, 2)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Timothy’s evaluation at the Bema Seat (2 Tim 4:1b) 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Preference of men to avoid the word (2 Tim 4:3-4)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Need to complete Timothy’s ministry (2 Tim 4:5-8)</a:t>
            </a:r>
          </a:p>
        </p:txBody>
      </p:sp>
      <p:pic>
        <p:nvPicPr>
          <p:cNvPr id="6146" name="Picture 2" descr="http://preachersinstitute.com/wp-content/uploads/2016/03/preach-the-wor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1" y="1219200"/>
            <a:ext cx="30480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0" y="228600"/>
            <a:ext cx="3886200" cy="1143000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2 Timothy 3:17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6275"/>
            <a:ext cx="4876800" cy="2549525"/>
          </a:xfrm>
        </p:spPr>
        <p:txBody>
          <a:bodyPr/>
          <a:lstStyle/>
          <a:p>
            <a:pPr marL="0" indent="0" algn="just">
              <a:buNone/>
            </a:pPr>
            <a:r>
              <a:rPr lang="en-US" sz="4000" dirty="0">
                <a:latin typeface="Calibri" panose="020F0502020204030204" pitchFamily="34" charset="0"/>
              </a:rPr>
              <a:t>“so that the man of God may be adequate, equipped for every good work.”</a:t>
            </a:r>
          </a:p>
        </p:txBody>
      </p:sp>
      <p:pic>
        <p:nvPicPr>
          <p:cNvPr id="4" name="Picture 2" descr="http://biblepic.com/53/298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2133600"/>
            <a:ext cx="3124200" cy="3124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Preach the Word for Nine Reasons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32545" cy="5486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Paul (2 Tim 3:14)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salvation (2 Tim 3:15)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Divine origin (2 Tim 3:16a)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sanctification (2 Tim 3:16b)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equipping (2 Tim 3:17)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Paul’s charge to Timothy (2 Tim 4:1a, 2)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Timothy’s evaluation at the Bema Seat (2 Tim 4:1b) 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Preference of men to avoid the word (2 Tim 4:3-4)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Need to complete Timothy’s ministry (2 Tim 4:5-8)</a:t>
            </a:r>
          </a:p>
        </p:txBody>
      </p:sp>
      <p:pic>
        <p:nvPicPr>
          <p:cNvPr id="6146" name="Picture 2" descr="http://preachersinstitute.com/wp-content/uploads/2016/03/preach-the-wor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1" y="1219200"/>
            <a:ext cx="30480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2 Timothy Introduction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The Call to Christian Perseverance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Preach the Word for Nine Reasons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32545" cy="5486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Paul (2 Tim 3:14)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salvation (2 Tim 3:15)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Divine origin (2 Tim 3:16a)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sanctification (2 Tim 3:16b)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equipping (2 Tim 3:17)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Paul’s charge to Timothy (2 Tim 4:1a, 2)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Timothy’s evaluation at the Bema Seat (2 Tim 4:1b) 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Preference of men to avoid the word (2 Tim 4:3-4)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Need to complete Timothy’s ministry (2 Tim 4:5-8)</a:t>
            </a:r>
          </a:p>
        </p:txBody>
      </p:sp>
      <p:pic>
        <p:nvPicPr>
          <p:cNvPr id="6146" name="Picture 2" descr="http://preachersinstitute.com/wp-content/uploads/2016/03/preach-the-wor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1" y="1219200"/>
            <a:ext cx="30480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Preach the Word for Nine Reasons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32545" cy="5486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Paul (2 Tim 3:14)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salvation (2 Tim 3:15)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Divine origin (2 Tim 3:16a)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sanctification (2 Tim 3:16b)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Impact on equipping (2 Tim 3:17)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Paul’s charge to Timothy (2 Tim 4:1a, 2)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Timothy’s evaluation at the Bema Seat (2 Tim 4:1b) 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Preference of men to avoid the word (2 Tim 4:3-4)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Need to complete Timothy’s ministry (2 Tim 4:5-8)</a:t>
            </a:r>
          </a:p>
        </p:txBody>
      </p:sp>
      <p:pic>
        <p:nvPicPr>
          <p:cNvPr id="6146" name="Picture 2" descr="http://preachersinstitute.com/wp-content/uploads/2016/03/preach-the-wor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1" y="1219200"/>
            <a:ext cx="30480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0" y="228600"/>
            <a:ext cx="3886200" cy="1143000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2 Timothy 4:3-4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638800" cy="37338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3000" dirty="0">
                <a:latin typeface="Calibri" panose="020F0502020204030204" pitchFamily="34" charset="0"/>
              </a:rPr>
              <a:t>“For the time will come when they will not endure sound doctrine; but </a:t>
            </a:r>
            <a:r>
              <a:rPr lang="en-US" sz="3000" i="1" dirty="0">
                <a:latin typeface="Calibri" panose="020F0502020204030204" pitchFamily="34" charset="0"/>
              </a:rPr>
              <a:t>wanting</a:t>
            </a:r>
            <a:r>
              <a:rPr lang="en-US" sz="3000" dirty="0">
                <a:latin typeface="Calibri" panose="020F0502020204030204" pitchFamily="34" charset="0"/>
              </a:rPr>
              <a:t> to have their ears tickled, they will accumulate for themselves teachers in accordance to their own desires, </a:t>
            </a:r>
            <a:r>
              <a:rPr lang="en-US" sz="3000" baseline="30000" dirty="0">
                <a:latin typeface="Calibri" panose="020F0502020204030204" pitchFamily="34" charset="0"/>
              </a:rPr>
              <a:t>4 </a:t>
            </a:r>
            <a:r>
              <a:rPr lang="en-US" sz="3000" dirty="0">
                <a:latin typeface="Calibri" panose="020F0502020204030204" pitchFamily="34" charset="0"/>
              </a:rPr>
              <a:t>and will turn away their ears from the truth and will turn aside to myths.”</a:t>
            </a:r>
          </a:p>
        </p:txBody>
      </p:sp>
      <p:pic>
        <p:nvPicPr>
          <p:cNvPr id="1026" name="Picture 2" descr="http://4.bp.blogspot.com/-Ah9oM4-sezE/VCJ4nfiVB8I/AAAAAAAAC2Y/TRCVVeUT5Mw/s1600/itching%2Bears%2B%282%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4832" y="2590800"/>
            <a:ext cx="3046768" cy="2286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52400"/>
            <a:ext cx="8001000" cy="11430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Outline  (2 Tim. 4:3-4)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86200" cy="3886200"/>
          </a:xfrm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3000"/>
              </a:spcAft>
              <a:buSzPct val="100000"/>
              <a:buAutoNum type="arabicPeriod"/>
              <a:defRPr/>
            </a:pPr>
            <a:r>
              <a:rPr lang="en-US" dirty="0">
                <a:latin typeface="Calibri" panose="020F0502020204030204" pitchFamily="34" charset="0"/>
              </a:rPr>
              <a:t>They will turn away from sound doctrine (3)</a:t>
            </a:r>
          </a:p>
          <a:p>
            <a:pPr marL="514350" indent="-514350">
              <a:spcBef>
                <a:spcPts val="0"/>
              </a:spcBef>
              <a:spcAft>
                <a:spcPts val="3000"/>
              </a:spcAft>
              <a:buSzPct val="100000"/>
              <a:buAutoNum type="arabicPeriod"/>
              <a:defRPr/>
            </a:pPr>
            <a:r>
              <a:rPr lang="en-US" dirty="0">
                <a:latin typeface="Calibri" panose="020F0502020204030204" pitchFamily="34" charset="0"/>
              </a:rPr>
              <a:t>They will turn toward false doctrine (4)</a:t>
            </a:r>
          </a:p>
        </p:txBody>
      </p:sp>
      <p:pic>
        <p:nvPicPr>
          <p:cNvPr id="5" name="Picture 2" descr="http://4.bp.blogspot.com/-Ah9oM4-sezE/VCJ4nfiVB8I/AAAAAAAAC2Y/TRCVVeUT5Mw/s1600/itching%2Bears%2B%282%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1905000"/>
            <a:ext cx="4367034" cy="32766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52400"/>
            <a:ext cx="8001000" cy="11430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Outline  (2 Tim. 4:3-4)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86200" cy="3886200"/>
          </a:xfrm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3000"/>
              </a:spcAft>
              <a:buSzPct val="100000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latin typeface="Calibri" panose="020F0502020204030204" pitchFamily="34" charset="0"/>
              </a:rPr>
              <a:t>They will turn away from sound doctrine (3)</a:t>
            </a:r>
          </a:p>
          <a:p>
            <a:pPr marL="514350" indent="-514350">
              <a:spcBef>
                <a:spcPts val="0"/>
              </a:spcBef>
              <a:spcAft>
                <a:spcPts val="3000"/>
              </a:spcAft>
              <a:buSzPct val="100000"/>
              <a:buAutoNum type="arabicPeriod"/>
              <a:defRPr/>
            </a:pPr>
            <a:r>
              <a:rPr lang="en-US" dirty="0">
                <a:latin typeface="Calibri" panose="020F0502020204030204" pitchFamily="34" charset="0"/>
              </a:rPr>
              <a:t>They will turn toward false doctrine (4)</a:t>
            </a:r>
          </a:p>
        </p:txBody>
      </p:sp>
      <p:pic>
        <p:nvPicPr>
          <p:cNvPr id="5" name="Picture 2" descr="http://4.bp.blogspot.com/-Ah9oM4-sezE/VCJ4nfiVB8I/AAAAAAAAC2Y/TRCVVeUT5Mw/s1600/itching%2Bears%2B%282%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1905000"/>
            <a:ext cx="4367034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869175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0" y="228600"/>
            <a:ext cx="3886200" cy="1143000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2 Timothy 4:3-4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638800" cy="37338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3000" dirty="0">
                <a:latin typeface="Calibri" panose="020F0502020204030204" pitchFamily="34" charset="0"/>
              </a:rPr>
              <a:t>“For the </a:t>
            </a:r>
            <a:r>
              <a:rPr lang="en-US" sz="30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time</a:t>
            </a:r>
            <a:r>
              <a:rPr lang="en-US" sz="3000" dirty="0">
                <a:latin typeface="Calibri" panose="020F0502020204030204" pitchFamily="34" charset="0"/>
              </a:rPr>
              <a:t> will come when they will not endure sound doctrine; but </a:t>
            </a:r>
            <a:r>
              <a:rPr lang="en-US" sz="3000" i="1" dirty="0">
                <a:latin typeface="Calibri" panose="020F0502020204030204" pitchFamily="34" charset="0"/>
              </a:rPr>
              <a:t>wanting</a:t>
            </a:r>
            <a:r>
              <a:rPr lang="en-US" sz="3000" dirty="0">
                <a:latin typeface="Calibri" panose="020F0502020204030204" pitchFamily="34" charset="0"/>
              </a:rPr>
              <a:t> to have their ears tickled, they will accumulate for themselves teachers in accordance to their own desires, </a:t>
            </a:r>
            <a:r>
              <a:rPr lang="en-US" sz="3000" baseline="30000" dirty="0">
                <a:latin typeface="Calibri" panose="020F0502020204030204" pitchFamily="34" charset="0"/>
              </a:rPr>
              <a:t>4 </a:t>
            </a:r>
            <a:r>
              <a:rPr lang="en-US" sz="3000" dirty="0">
                <a:latin typeface="Calibri" panose="020F0502020204030204" pitchFamily="34" charset="0"/>
              </a:rPr>
              <a:t>and will turn away their ears from the truth and will turn aside to myths.”</a:t>
            </a:r>
          </a:p>
        </p:txBody>
      </p:sp>
      <p:pic>
        <p:nvPicPr>
          <p:cNvPr id="1026" name="Picture 2" descr="http://4.bp.blogspot.com/-Ah9oM4-sezE/VCJ4nfiVB8I/AAAAAAAAC2Y/TRCVVeUT5Mw/s1600/itching%2Bears%2B%282%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4832" y="2590800"/>
            <a:ext cx="3046768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759165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0" y="228600"/>
            <a:ext cx="3886200" cy="1143000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2 Timothy 4:3-4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638800" cy="37338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3000" dirty="0">
                <a:latin typeface="Calibri" panose="020F0502020204030204" pitchFamily="34" charset="0"/>
              </a:rPr>
              <a:t>“For </a:t>
            </a:r>
            <a:r>
              <a:rPr lang="en-US" sz="30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the</a:t>
            </a:r>
            <a:r>
              <a:rPr lang="en-US" sz="3000" dirty="0">
                <a:latin typeface="Calibri" panose="020F0502020204030204" pitchFamily="34" charset="0"/>
              </a:rPr>
              <a:t> time will come when they will not endure sound doctrine; but </a:t>
            </a:r>
            <a:r>
              <a:rPr lang="en-US" sz="3000" i="1" dirty="0">
                <a:latin typeface="Calibri" panose="020F0502020204030204" pitchFamily="34" charset="0"/>
              </a:rPr>
              <a:t>wanting</a:t>
            </a:r>
            <a:r>
              <a:rPr lang="en-US" sz="3000" dirty="0">
                <a:latin typeface="Calibri" panose="020F0502020204030204" pitchFamily="34" charset="0"/>
              </a:rPr>
              <a:t> to have their ears tickled, they will accumulate for themselves teachers in accordance to their own desires, </a:t>
            </a:r>
            <a:r>
              <a:rPr lang="en-US" sz="3000" baseline="30000" dirty="0">
                <a:latin typeface="Calibri" panose="020F0502020204030204" pitchFamily="34" charset="0"/>
              </a:rPr>
              <a:t>4 </a:t>
            </a:r>
            <a:r>
              <a:rPr lang="en-US" sz="3000" dirty="0">
                <a:latin typeface="Calibri" panose="020F0502020204030204" pitchFamily="34" charset="0"/>
              </a:rPr>
              <a:t>and will turn away their ears from the truth and will turn aside to myths.”</a:t>
            </a:r>
          </a:p>
        </p:txBody>
      </p:sp>
      <p:pic>
        <p:nvPicPr>
          <p:cNvPr id="1026" name="Picture 2" descr="http://4.bp.blogspot.com/-Ah9oM4-sezE/VCJ4nfiVB8I/AAAAAAAAC2Y/TRCVVeUT5Mw/s1600/itching%2Bears%2B%282%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4832" y="2590800"/>
            <a:ext cx="3046768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449916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0" y="228600"/>
            <a:ext cx="3886200" cy="1143000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2 Timothy 4:3-4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638800" cy="37338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3000" dirty="0">
                <a:latin typeface="Calibri" panose="020F0502020204030204" pitchFamily="34" charset="0"/>
              </a:rPr>
              <a:t>“For the time </a:t>
            </a:r>
            <a:r>
              <a:rPr lang="en-US" sz="30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will come</a:t>
            </a:r>
            <a:r>
              <a:rPr lang="en-US" sz="3000" dirty="0">
                <a:solidFill>
                  <a:srgbClr val="FFFFCC"/>
                </a:solidFill>
                <a:latin typeface="Calibri" panose="020F0502020204030204" pitchFamily="34" charset="0"/>
              </a:rPr>
              <a:t> </a:t>
            </a:r>
            <a:r>
              <a:rPr lang="en-US" sz="3000" dirty="0">
                <a:latin typeface="Calibri" panose="020F0502020204030204" pitchFamily="34" charset="0"/>
              </a:rPr>
              <a:t>when they will not endure sound doctrine; but </a:t>
            </a:r>
            <a:r>
              <a:rPr lang="en-US" sz="3000" i="1" dirty="0">
                <a:latin typeface="Calibri" panose="020F0502020204030204" pitchFamily="34" charset="0"/>
              </a:rPr>
              <a:t>wanting</a:t>
            </a:r>
            <a:r>
              <a:rPr lang="en-US" sz="3000" dirty="0">
                <a:latin typeface="Calibri" panose="020F0502020204030204" pitchFamily="34" charset="0"/>
              </a:rPr>
              <a:t> to have their ears tickled, they will accumulate for themselves teachers in accordance to their own desires, </a:t>
            </a:r>
            <a:r>
              <a:rPr lang="en-US" sz="3000" baseline="30000" dirty="0">
                <a:latin typeface="Calibri" panose="020F0502020204030204" pitchFamily="34" charset="0"/>
              </a:rPr>
              <a:t>4 </a:t>
            </a:r>
            <a:r>
              <a:rPr lang="en-US" sz="3000" dirty="0">
                <a:latin typeface="Calibri" panose="020F0502020204030204" pitchFamily="34" charset="0"/>
              </a:rPr>
              <a:t>and will turn away their ears from the truth and will turn aside to myths.”</a:t>
            </a:r>
          </a:p>
        </p:txBody>
      </p:sp>
      <p:pic>
        <p:nvPicPr>
          <p:cNvPr id="1026" name="Picture 2" descr="http://4.bp.blogspot.com/-Ah9oM4-sezE/VCJ4nfiVB8I/AAAAAAAAC2Y/TRCVVeUT5Mw/s1600/itching%2Bears%2B%282%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4832" y="2590800"/>
            <a:ext cx="3046768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838240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0" y="228600"/>
            <a:ext cx="3886200" cy="1143000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2 Timothy 4:3-4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638800" cy="37338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3000" dirty="0">
                <a:latin typeface="Calibri" panose="020F0502020204030204" pitchFamily="34" charset="0"/>
              </a:rPr>
              <a:t>“For the time will come when they </a:t>
            </a:r>
            <a:r>
              <a:rPr lang="en-US" sz="30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will not endure</a:t>
            </a:r>
            <a:r>
              <a:rPr lang="en-US" sz="3000" dirty="0">
                <a:solidFill>
                  <a:srgbClr val="FFFFCC"/>
                </a:solidFill>
                <a:latin typeface="Calibri" panose="020F0502020204030204" pitchFamily="34" charset="0"/>
              </a:rPr>
              <a:t> </a:t>
            </a:r>
            <a:r>
              <a:rPr lang="en-US" sz="3000" dirty="0">
                <a:latin typeface="Calibri" panose="020F0502020204030204" pitchFamily="34" charset="0"/>
              </a:rPr>
              <a:t>sound doctrine; but </a:t>
            </a:r>
            <a:r>
              <a:rPr lang="en-US" sz="3000" i="1" dirty="0">
                <a:latin typeface="Calibri" panose="020F0502020204030204" pitchFamily="34" charset="0"/>
              </a:rPr>
              <a:t>wanting</a:t>
            </a:r>
            <a:r>
              <a:rPr lang="en-US" sz="3000" dirty="0">
                <a:latin typeface="Calibri" panose="020F0502020204030204" pitchFamily="34" charset="0"/>
              </a:rPr>
              <a:t> to have their ears tickled, they </a:t>
            </a:r>
            <a:r>
              <a:rPr lang="en-US" sz="30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will accumulate</a:t>
            </a:r>
            <a:r>
              <a:rPr lang="en-US" sz="3000" dirty="0">
                <a:solidFill>
                  <a:srgbClr val="FFFFCC"/>
                </a:solidFill>
                <a:latin typeface="Calibri" panose="020F0502020204030204" pitchFamily="34" charset="0"/>
              </a:rPr>
              <a:t> </a:t>
            </a:r>
            <a:r>
              <a:rPr lang="en-US" sz="3000" dirty="0">
                <a:latin typeface="Calibri" panose="020F0502020204030204" pitchFamily="34" charset="0"/>
              </a:rPr>
              <a:t>for themselves teachers in accordance to their own desires, </a:t>
            </a:r>
            <a:r>
              <a:rPr lang="en-US" sz="3000" baseline="30000" dirty="0">
                <a:latin typeface="Calibri" panose="020F0502020204030204" pitchFamily="34" charset="0"/>
              </a:rPr>
              <a:t>4 </a:t>
            </a:r>
            <a:r>
              <a:rPr lang="en-US" sz="3000" dirty="0">
                <a:latin typeface="Calibri" panose="020F0502020204030204" pitchFamily="34" charset="0"/>
              </a:rPr>
              <a:t>and </a:t>
            </a:r>
            <a:r>
              <a:rPr lang="en-US" sz="30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will turn away</a:t>
            </a:r>
            <a:r>
              <a:rPr lang="en-US" sz="3000" dirty="0">
                <a:latin typeface="Calibri" panose="020F0502020204030204" pitchFamily="34" charset="0"/>
              </a:rPr>
              <a:t> their ears from the truth and </a:t>
            </a:r>
            <a:r>
              <a:rPr lang="en-US" sz="30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will turn aside</a:t>
            </a:r>
            <a:r>
              <a:rPr lang="en-US" sz="3000" dirty="0">
                <a:solidFill>
                  <a:srgbClr val="FFFFCC"/>
                </a:solidFill>
                <a:latin typeface="Calibri" panose="020F0502020204030204" pitchFamily="34" charset="0"/>
              </a:rPr>
              <a:t> </a:t>
            </a:r>
            <a:r>
              <a:rPr lang="en-US" sz="3000" dirty="0">
                <a:latin typeface="Calibri" panose="020F0502020204030204" pitchFamily="34" charset="0"/>
              </a:rPr>
              <a:t>to myths.”</a:t>
            </a:r>
          </a:p>
        </p:txBody>
      </p:sp>
      <p:pic>
        <p:nvPicPr>
          <p:cNvPr id="1026" name="Picture 2" descr="http://4.bp.blogspot.com/-Ah9oM4-sezE/VCJ4nfiVB8I/AAAAAAAAC2Y/TRCVVeUT5Mw/s1600/itching%2Bears%2B%282%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4832" y="2590800"/>
            <a:ext cx="3046768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58894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0" y="228600"/>
            <a:ext cx="3886200" cy="1143000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2 Timothy 4:3-4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638800" cy="37338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3000" dirty="0">
                <a:latin typeface="Calibri" panose="020F0502020204030204" pitchFamily="34" charset="0"/>
              </a:rPr>
              <a:t>“For the time will come when they will not endure sound </a:t>
            </a:r>
            <a:r>
              <a:rPr lang="en-US" sz="30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doctrine</a:t>
            </a:r>
            <a:r>
              <a:rPr lang="en-US" sz="3000" dirty="0">
                <a:latin typeface="Calibri" panose="020F0502020204030204" pitchFamily="34" charset="0"/>
              </a:rPr>
              <a:t>; but </a:t>
            </a:r>
            <a:r>
              <a:rPr lang="en-US" sz="3000" i="1" dirty="0">
                <a:latin typeface="Calibri" panose="020F0502020204030204" pitchFamily="34" charset="0"/>
              </a:rPr>
              <a:t>wanting</a:t>
            </a:r>
            <a:r>
              <a:rPr lang="en-US" sz="3000" dirty="0">
                <a:latin typeface="Calibri" panose="020F0502020204030204" pitchFamily="34" charset="0"/>
              </a:rPr>
              <a:t> to have their ears tickled, they will accumulate for themselves teachers in accordance to their own desires, </a:t>
            </a:r>
            <a:r>
              <a:rPr lang="en-US" sz="3000" baseline="30000" dirty="0">
                <a:latin typeface="Calibri" panose="020F0502020204030204" pitchFamily="34" charset="0"/>
              </a:rPr>
              <a:t>4 </a:t>
            </a:r>
            <a:r>
              <a:rPr lang="en-US" sz="3000" dirty="0">
                <a:latin typeface="Calibri" panose="020F0502020204030204" pitchFamily="34" charset="0"/>
              </a:rPr>
              <a:t>and will turn away their ears from the truth and will turn aside to myths.”</a:t>
            </a:r>
          </a:p>
        </p:txBody>
      </p:sp>
      <p:pic>
        <p:nvPicPr>
          <p:cNvPr id="1026" name="Picture 2" descr="http://4.bp.blogspot.com/-Ah9oM4-sezE/VCJ4nfiVB8I/AAAAAAAAC2Y/TRCVVeUT5Mw/s1600/itching%2Bears%2B%282%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4832" y="2590800"/>
            <a:ext cx="3046768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756488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14500" y="228600"/>
            <a:ext cx="57150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kern="1200" dirty="0">
                <a:latin typeface="Calibri" panose="020F0502020204030204" pitchFamily="34" charset="0"/>
                <a:cs typeface="Arial" pitchFamily="34" charset="0"/>
              </a:rPr>
              <a:t>Answering Nine Questions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6250" y="1619250"/>
            <a:ext cx="8191500" cy="4876800"/>
          </a:xfrm>
        </p:spPr>
        <p:txBody>
          <a:bodyPr/>
          <a:lstStyle/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/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Who wrote it? – </a:t>
            </a:r>
            <a:r>
              <a:rPr lang="en-US" sz="2800" u="sng" dirty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Paul</a:t>
            </a: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/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What do we know about the author? – </a:t>
            </a:r>
            <a:r>
              <a:rPr lang="en-US" sz="2800" u="sng" dirty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An Apostle</a:t>
            </a: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/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To whom was it written? – </a:t>
            </a:r>
            <a:r>
              <a:rPr lang="en-US" sz="2800" u="sng" dirty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Timothy</a:t>
            </a: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/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When was it written? - </a:t>
            </a:r>
            <a:r>
              <a:rPr lang="en-US" sz="2800" u="sng" dirty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A.D. 67</a:t>
            </a: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/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Where was it written from? – </a:t>
            </a:r>
            <a:r>
              <a:rPr lang="en-US" sz="2800" u="sng" dirty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Rome</a:t>
            </a: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Why was it written? – </a:t>
            </a:r>
            <a:r>
              <a:rPr lang="en-US" sz="2800" u="sng" dirty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Timothy’s timidity</a:t>
            </a: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What is it about? – </a:t>
            </a:r>
            <a:r>
              <a:rPr lang="en-US" sz="2800" u="sng" dirty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Perseverance</a:t>
            </a: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What is inside (outline)? – </a:t>
            </a:r>
            <a:r>
              <a:rPr lang="en-US" sz="2800" u="sng" dirty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4 part outline</a:t>
            </a: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What makes the book different? – </a:t>
            </a:r>
            <a:r>
              <a:rPr lang="en-US" sz="2800" u="sng" dirty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Paul’s final word</a:t>
            </a:r>
          </a:p>
        </p:txBody>
      </p:sp>
      <p:pic>
        <p:nvPicPr>
          <p:cNvPr id="20484" name="Picture 2" descr="http://iconreader.files.wordpress.com/2010/08/12_johntheologia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228601"/>
            <a:ext cx="1111827" cy="1389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0" y="228600"/>
            <a:ext cx="3886200" cy="1143000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2 Timothy 4:3-4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638800" cy="37338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3000" dirty="0">
                <a:latin typeface="Calibri" panose="020F0502020204030204" pitchFamily="34" charset="0"/>
              </a:rPr>
              <a:t>“For the time will come when they will not endure </a:t>
            </a:r>
            <a:r>
              <a:rPr lang="en-US" sz="30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sound</a:t>
            </a:r>
            <a:r>
              <a:rPr lang="en-US" sz="3000" dirty="0">
                <a:latin typeface="Calibri" panose="020F0502020204030204" pitchFamily="34" charset="0"/>
              </a:rPr>
              <a:t> doctrine; but </a:t>
            </a:r>
            <a:r>
              <a:rPr lang="en-US" sz="3000" i="1" dirty="0">
                <a:latin typeface="Calibri" panose="020F0502020204030204" pitchFamily="34" charset="0"/>
              </a:rPr>
              <a:t>wanting</a:t>
            </a:r>
            <a:r>
              <a:rPr lang="en-US" sz="3000" dirty="0">
                <a:latin typeface="Calibri" panose="020F0502020204030204" pitchFamily="34" charset="0"/>
              </a:rPr>
              <a:t> to have their ears tickled, they will accumulate for themselves teachers in accordance to their own desires, </a:t>
            </a:r>
            <a:r>
              <a:rPr lang="en-US" sz="3000" baseline="30000" dirty="0">
                <a:latin typeface="Calibri" panose="020F0502020204030204" pitchFamily="34" charset="0"/>
              </a:rPr>
              <a:t>4 </a:t>
            </a:r>
            <a:r>
              <a:rPr lang="en-US" sz="3000" dirty="0">
                <a:latin typeface="Calibri" panose="020F0502020204030204" pitchFamily="34" charset="0"/>
              </a:rPr>
              <a:t>and will turn away their ears from the truth and will turn aside to myths.”</a:t>
            </a:r>
          </a:p>
        </p:txBody>
      </p:sp>
      <p:pic>
        <p:nvPicPr>
          <p:cNvPr id="1026" name="Picture 2" descr="http://4.bp.blogspot.com/-Ah9oM4-sezE/VCJ4nfiVB8I/AAAAAAAAC2Y/TRCVVeUT5Mw/s1600/itching%2Bears%2B%282%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4832" y="2590800"/>
            <a:ext cx="3046768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172948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0" y="228600"/>
            <a:ext cx="3886200" cy="1143000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2 Timothy 4:3-4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638800" cy="37338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3000" dirty="0">
                <a:latin typeface="Calibri" panose="020F0502020204030204" pitchFamily="34" charset="0"/>
              </a:rPr>
              <a:t>“For the time will come when </a:t>
            </a:r>
            <a:r>
              <a:rPr lang="en-US" sz="30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they</a:t>
            </a:r>
            <a:r>
              <a:rPr lang="en-US" sz="3000" dirty="0">
                <a:latin typeface="Calibri" panose="020F0502020204030204" pitchFamily="34" charset="0"/>
              </a:rPr>
              <a:t> will not endure sound doctrine; but </a:t>
            </a:r>
            <a:r>
              <a:rPr lang="en-US" sz="3000" i="1" dirty="0">
                <a:latin typeface="Calibri" panose="020F0502020204030204" pitchFamily="34" charset="0"/>
              </a:rPr>
              <a:t>wanting</a:t>
            </a:r>
            <a:r>
              <a:rPr lang="en-US" sz="3000" dirty="0">
                <a:latin typeface="Calibri" panose="020F0502020204030204" pitchFamily="34" charset="0"/>
              </a:rPr>
              <a:t> to have their ears tickled, they will accumulate for themselves teachers in accordance to their own desires, </a:t>
            </a:r>
            <a:r>
              <a:rPr lang="en-US" sz="3000" baseline="30000" dirty="0">
                <a:latin typeface="Calibri" panose="020F0502020204030204" pitchFamily="34" charset="0"/>
              </a:rPr>
              <a:t>4 </a:t>
            </a:r>
            <a:r>
              <a:rPr lang="en-US" sz="3000" dirty="0">
                <a:latin typeface="Calibri" panose="020F0502020204030204" pitchFamily="34" charset="0"/>
              </a:rPr>
              <a:t>and will turn away their ears from the truth and will turn aside to myths.”</a:t>
            </a:r>
          </a:p>
        </p:txBody>
      </p:sp>
      <p:pic>
        <p:nvPicPr>
          <p:cNvPr id="1026" name="Picture 2" descr="http://4.bp.blogspot.com/-Ah9oM4-sezE/VCJ4nfiVB8I/AAAAAAAAC2Y/TRCVVeUT5Mw/s1600/itching%2Bears%2B%282%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4832" y="2590800"/>
            <a:ext cx="3046768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4051770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0" y="228600"/>
            <a:ext cx="3886200" cy="1143000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2 Timothy 4:3-4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638800" cy="37338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3000" dirty="0">
                <a:latin typeface="Calibri" panose="020F0502020204030204" pitchFamily="34" charset="0"/>
              </a:rPr>
              <a:t>“For the time will come when they </a:t>
            </a:r>
            <a:r>
              <a:rPr lang="en-US" sz="30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will not endure</a:t>
            </a:r>
            <a:r>
              <a:rPr lang="en-US" sz="3000" dirty="0">
                <a:solidFill>
                  <a:srgbClr val="FFFFCC"/>
                </a:solidFill>
                <a:latin typeface="Calibri" panose="020F0502020204030204" pitchFamily="34" charset="0"/>
              </a:rPr>
              <a:t> </a:t>
            </a:r>
            <a:r>
              <a:rPr lang="en-US" sz="3000" dirty="0">
                <a:latin typeface="Calibri" panose="020F0502020204030204" pitchFamily="34" charset="0"/>
              </a:rPr>
              <a:t>sound doctrine; but </a:t>
            </a:r>
            <a:r>
              <a:rPr lang="en-US" sz="3000" i="1" dirty="0">
                <a:latin typeface="Calibri" panose="020F0502020204030204" pitchFamily="34" charset="0"/>
              </a:rPr>
              <a:t>wanting</a:t>
            </a:r>
            <a:r>
              <a:rPr lang="en-US" sz="3000" dirty="0">
                <a:latin typeface="Calibri" panose="020F0502020204030204" pitchFamily="34" charset="0"/>
              </a:rPr>
              <a:t> to have their ears tickled, they will accumulate for themselves teachers in accordance to their own desires, </a:t>
            </a:r>
            <a:r>
              <a:rPr lang="en-US" sz="3000" baseline="30000" dirty="0">
                <a:latin typeface="Calibri" panose="020F0502020204030204" pitchFamily="34" charset="0"/>
              </a:rPr>
              <a:t>4 </a:t>
            </a:r>
            <a:r>
              <a:rPr lang="en-US" sz="3000" dirty="0">
                <a:latin typeface="Calibri" panose="020F0502020204030204" pitchFamily="34" charset="0"/>
              </a:rPr>
              <a:t>and will turn away their ears from the truth and will turn aside to myths.”</a:t>
            </a:r>
          </a:p>
        </p:txBody>
      </p:sp>
      <p:pic>
        <p:nvPicPr>
          <p:cNvPr id="1026" name="Picture 2" descr="http://4.bp.blogspot.com/-Ah9oM4-sezE/VCJ4nfiVB8I/AAAAAAAAC2Y/TRCVVeUT5Mw/s1600/itching%2Bears%2B%282%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4832" y="2590800"/>
            <a:ext cx="3046768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144113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0" y="228600"/>
            <a:ext cx="3886200" cy="1143000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2 Timothy 4:3-4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638800" cy="37338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3000" dirty="0">
                <a:latin typeface="Calibri" panose="020F0502020204030204" pitchFamily="34" charset="0"/>
              </a:rPr>
              <a:t>“For the time will come when they will not endure sound doctrine; but </a:t>
            </a:r>
            <a:r>
              <a:rPr lang="en-US" sz="3000" i="1" dirty="0">
                <a:latin typeface="Calibri" panose="020F0502020204030204" pitchFamily="34" charset="0"/>
              </a:rPr>
              <a:t>wanting</a:t>
            </a:r>
            <a:r>
              <a:rPr lang="en-US" sz="3000" dirty="0">
                <a:latin typeface="Calibri" panose="020F0502020204030204" pitchFamily="34" charset="0"/>
              </a:rPr>
              <a:t> to have their ears tickled, they will accumulate for themselves teachers in </a:t>
            </a:r>
            <a:r>
              <a:rPr lang="en-US" sz="30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accordance to their own desires</a:t>
            </a:r>
            <a:r>
              <a:rPr lang="en-US" sz="3000" dirty="0">
                <a:latin typeface="Calibri" panose="020F0502020204030204" pitchFamily="34" charset="0"/>
              </a:rPr>
              <a:t>, </a:t>
            </a:r>
            <a:r>
              <a:rPr lang="en-US" sz="3000" baseline="30000" dirty="0">
                <a:latin typeface="Calibri" panose="020F0502020204030204" pitchFamily="34" charset="0"/>
              </a:rPr>
              <a:t>4 </a:t>
            </a:r>
            <a:r>
              <a:rPr lang="en-US" sz="3000" dirty="0">
                <a:latin typeface="Calibri" panose="020F0502020204030204" pitchFamily="34" charset="0"/>
              </a:rPr>
              <a:t>and will turn away their ears from the truth and will turn aside to myths.”</a:t>
            </a:r>
          </a:p>
        </p:txBody>
      </p:sp>
      <p:pic>
        <p:nvPicPr>
          <p:cNvPr id="1026" name="Picture 2" descr="http://4.bp.blogspot.com/-Ah9oM4-sezE/VCJ4nfiVB8I/AAAAAAAAC2Y/TRCVVeUT5Mw/s1600/itching%2Bears%2B%282%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4832" y="2590800"/>
            <a:ext cx="3046768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4662681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fillthevoid.org/Christian/Schools/Schools_files/sa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" y="228600"/>
            <a:ext cx="7391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Box 4"/>
          <p:cNvSpPr txBox="1">
            <a:spLocks noChangeArrowheads="1"/>
          </p:cNvSpPr>
          <p:nvPr/>
        </p:nvSpPr>
        <p:spPr bwMode="auto">
          <a:xfrm>
            <a:off x="0" y="3810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Geography Quiz that was given to Fourth Graders in 1862 </a:t>
            </a:r>
            <a:r>
              <a:rPr lang="en-US" sz="3600" dirty="0">
                <a:solidFill>
                  <a:schemeClr val="tx2"/>
                </a:solidFill>
                <a:latin typeface="Calibri" panose="020F0502020204030204" pitchFamily="34" charset="0"/>
              </a:rPr>
              <a:t>(from the Wall Builders' library) </a:t>
            </a:r>
            <a:endParaRPr lang="en-US" sz="3600" dirty="0">
              <a:solidFill>
                <a:schemeClr val="tx2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28" y="1676401"/>
            <a:ext cx="8457143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0" y="228600"/>
            <a:ext cx="3886200" cy="1143000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2 Timothy 4:3-4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638800" cy="37338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3000" dirty="0">
                <a:latin typeface="Calibri" panose="020F0502020204030204" pitchFamily="34" charset="0"/>
              </a:rPr>
              <a:t>“For the time will come when they will not endure sound doctrine; but </a:t>
            </a:r>
            <a:r>
              <a:rPr lang="en-US" sz="3000" i="1" dirty="0">
                <a:latin typeface="Calibri" panose="020F0502020204030204" pitchFamily="34" charset="0"/>
              </a:rPr>
              <a:t>wanting</a:t>
            </a:r>
            <a:r>
              <a:rPr lang="en-US" sz="3000" dirty="0">
                <a:latin typeface="Calibri" panose="020F0502020204030204" pitchFamily="34" charset="0"/>
              </a:rPr>
              <a:t> to have their ears tickled, they will accumulate for themselves teachers in </a:t>
            </a:r>
            <a:r>
              <a:rPr lang="en-US" sz="30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accordance to their own desires</a:t>
            </a:r>
            <a:r>
              <a:rPr lang="en-US" sz="3000" dirty="0">
                <a:latin typeface="Calibri" panose="020F0502020204030204" pitchFamily="34" charset="0"/>
              </a:rPr>
              <a:t>, </a:t>
            </a:r>
            <a:r>
              <a:rPr lang="en-US" sz="3000" baseline="30000" dirty="0">
                <a:latin typeface="Calibri" panose="020F0502020204030204" pitchFamily="34" charset="0"/>
              </a:rPr>
              <a:t>4 </a:t>
            </a:r>
            <a:r>
              <a:rPr lang="en-US" sz="3000" dirty="0">
                <a:latin typeface="Calibri" panose="020F0502020204030204" pitchFamily="34" charset="0"/>
              </a:rPr>
              <a:t>and will turn away their ears from the truth and will turn aside to myths.”</a:t>
            </a:r>
          </a:p>
        </p:txBody>
      </p:sp>
      <p:pic>
        <p:nvPicPr>
          <p:cNvPr id="1026" name="Picture 2" descr="http://4.bp.blogspot.com/-Ah9oM4-sezE/VCJ4nfiVB8I/AAAAAAAAC2Y/TRCVVeUT5Mw/s1600/itching%2Bears%2B%282%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4832" y="2590800"/>
            <a:ext cx="3046768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0218650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33" y="1500428"/>
            <a:ext cx="7733333" cy="3857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0" y="228600"/>
            <a:ext cx="3886200" cy="1143000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2 Timothy 4:3-4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638800" cy="37338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3000" dirty="0">
                <a:latin typeface="Calibri" panose="020F0502020204030204" pitchFamily="34" charset="0"/>
              </a:rPr>
              <a:t>“For the time will come when they will not endure sound doctrine; but </a:t>
            </a:r>
            <a:r>
              <a:rPr lang="en-US" sz="3000" i="1" dirty="0">
                <a:latin typeface="Calibri" panose="020F0502020204030204" pitchFamily="34" charset="0"/>
              </a:rPr>
              <a:t>wanting</a:t>
            </a:r>
            <a:r>
              <a:rPr lang="en-US" sz="3000" dirty="0">
                <a:latin typeface="Calibri" panose="020F0502020204030204" pitchFamily="34" charset="0"/>
              </a:rPr>
              <a:t> to have their ears tickled, </a:t>
            </a:r>
            <a:r>
              <a:rPr lang="en-US" sz="30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they will accumulate for themselves</a:t>
            </a:r>
            <a:r>
              <a:rPr lang="en-US" sz="3000" dirty="0">
                <a:solidFill>
                  <a:srgbClr val="FFFFCC"/>
                </a:solidFill>
                <a:latin typeface="Calibri" panose="020F0502020204030204" pitchFamily="34" charset="0"/>
              </a:rPr>
              <a:t> </a:t>
            </a:r>
            <a:r>
              <a:rPr lang="en-US" sz="3000" dirty="0">
                <a:latin typeface="Calibri" panose="020F0502020204030204" pitchFamily="34" charset="0"/>
              </a:rPr>
              <a:t>teachers in accordance to their own desires, </a:t>
            </a:r>
            <a:r>
              <a:rPr lang="en-US" sz="3000" baseline="30000" dirty="0">
                <a:latin typeface="Calibri" panose="020F0502020204030204" pitchFamily="34" charset="0"/>
              </a:rPr>
              <a:t>4 </a:t>
            </a:r>
            <a:r>
              <a:rPr lang="en-US" sz="3000" dirty="0">
                <a:latin typeface="Calibri" panose="020F0502020204030204" pitchFamily="34" charset="0"/>
              </a:rPr>
              <a:t>and will turn away their ears from the truth and will turn aside to myths.”</a:t>
            </a:r>
          </a:p>
        </p:txBody>
      </p:sp>
      <p:pic>
        <p:nvPicPr>
          <p:cNvPr id="1026" name="Picture 2" descr="http://4.bp.blogspot.com/-Ah9oM4-sezE/VCJ4nfiVB8I/AAAAAAAAC2Y/TRCVVeUT5Mw/s1600/itching%2Bears%2B%282%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4832" y="2590800"/>
            <a:ext cx="3046768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6936973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0" y="228600"/>
            <a:ext cx="3886200" cy="1143000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2 Timothy 4:3-4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638800" cy="37338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3000" dirty="0">
                <a:latin typeface="Calibri" panose="020F0502020204030204" pitchFamily="34" charset="0"/>
              </a:rPr>
              <a:t>“For the time will come when they will not endure sound doctrine; </a:t>
            </a:r>
            <a:r>
              <a:rPr lang="en-US" sz="30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but </a:t>
            </a:r>
            <a:r>
              <a:rPr lang="en-US" sz="3000" b="1" i="1" u="sng" dirty="0">
                <a:solidFill>
                  <a:srgbClr val="FFFFCC"/>
                </a:solidFill>
                <a:latin typeface="Calibri" panose="020F0502020204030204" pitchFamily="34" charset="0"/>
              </a:rPr>
              <a:t>wanting</a:t>
            </a:r>
            <a:r>
              <a:rPr lang="en-US" sz="30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 to have their ears tickled</a:t>
            </a:r>
            <a:r>
              <a:rPr lang="en-US" sz="3000" dirty="0">
                <a:latin typeface="Calibri" panose="020F0502020204030204" pitchFamily="34" charset="0"/>
              </a:rPr>
              <a:t>, themselves</a:t>
            </a:r>
            <a:r>
              <a:rPr lang="en-US" sz="3000" dirty="0">
                <a:solidFill>
                  <a:srgbClr val="FFFFCC"/>
                </a:solidFill>
                <a:latin typeface="Calibri" panose="020F0502020204030204" pitchFamily="34" charset="0"/>
              </a:rPr>
              <a:t> </a:t>
            </a:r>
            <a:r>
              <a:rPr lang="en-US" sz="3000" dirty="0">
                <a:latin typeface="Calibri" panose="020F0502020204030204" pitchFamily="34" charset="0"/>
              </a:rPr>
              <a:t>teachers in </a:t>
            </a:r>
            <a:r>
              <a:rPr lang="en-US" sz="3000" dirty="0" err="1">
                <a:latin typeface="Calibri" panose="020F0502020204030204" pitchFamily="34" charset="0"/>
              </a:rPr>
              <a:t>accordthey</a:t>
            </a:r>
            <a:r>
              <a:rPr lang="en-US" sz="3000" dirty="0">
                <a:latin typeface="Calibri" panose="020F0502020204030204" pitchFamily="34" charset="0"/>
              </a:rPr>
              <a:t> will accumulate for </a:t>
            </a:r>
            <a:r>
              <a:rPr lang="en-US" sz="3000" dirty="0" err="1">
                <a:latin typeface="Calibri" panose="020F0502020204030204" pitchFamily="34" charset="0"/>
              </a:rPr>
              <a:t>ance</a:t>
            </a:r>
            <a:r>
              <a:rPr lang="en-US" sz="3000" dirty="0">
                <a:latin typeface="Calibri" panose="020F0502020204030204" pitchFamily="34" charset="0"/>
              </a:rPr>
              <a:t> to their own desires, </a:t>
            </a:r>
            <a:r>
              <a:rPr lang="en-US" sz="3000" baseline="30000" dirty="0">
                <a:latin typeface="Calibri" panose="020F0502020204030204" pitchFamily="34" charset="0"/>
              </a:rPr>
              <a:t>4</a:t>
            </a:r>
            <a:r>
              <a:rPr lang="en-US" sz="3000" dirty="0">
                <a:latin typeface="Calibri" panose="020F0502020204030204" pitchFamily="34" charset="0"/>
              </a:rPr>
              <a:t> and will turn away their ears from the truth and will turn aside to myths.”</a:t>
            </a:r>
          </a:p>
        </p:txBody>
      </p:sp>
      <p:pic>
        <p:nvPicPr>
          <p:cNvPr id="1026" name="Picture 2" descr="http://4.bp.blogspot.com/-Ah9oM4-sezE/VCJ4nfiVB8I/AAAAAAAAC2Y/TRCVVeUT5Mw/s1600/itching%2Bears%2B%282%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4832" y="2590800"/>
            <a:ext cx="3046768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097131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altLang="en-US">
                <a:latin typeface="Calibri" panose="020F0502020204030204" pitchFamily="34" charset="0"/>
              </a:rPr>
              <a:t>Four Part Structure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1600200"/>
            <a:ext cx="7899400" cy="41148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General call to faithful endurance in the ministry (chapter 1)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Ten metaphors describing what faithful endurance looks like (chapter 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What to do in the midst of the coming apostasy (3:1</a:t>
            </a:r>
            <a:r>
              <a:rPr lang="en-US" sz="2800" dirty="0">
                <a:latin typeface="Calibri" panose="020F0502020204030204" pitchFamily="34" charset="0"/>
                <a:cs typeface="Times New Roman" pitchFamily="18" charset="0"/>
              </a:rPr>
              <a:t>–4:8)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  <a:cs typeface="Times New Roman" pitchFamily="18" charset="0"/>
              </a:rPr>
              <a:t>How God met six needs in Paul’s life (4:9-22)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300" y="152400"/>
            <a:ext cx="5867400" cy="762000"/>
          </a:xfrm>
        </p:spPr>
        <p:txBody>
          <a:bodyPr/>
          <a:lstStyle/>
          <a:p>
            <a:pPr algn="ctr"/>
            <a:r>
              <a:rPr lang="en-US" sz="3600" b="1" dirty="0">
                <a:latin typeface="Calibri" panose="020F0502020204030204" pitchFamily="34" charset="0"/>
              </a:rPr>
              <a:t>Maslow’s Hierarchy of Needs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8156" y="990600"/>
            <a:ext cx="6327689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52400"/>
            <a:ext cx="8001000" cy="11430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Outline  (2 Tim. 4:3-4)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86200" cy="3886200"/>
          </a:xfrm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3000"/>
              </a:spcAft>
              <a:buSzPct val="100000"/>
              <a:buAutoNum type="arabicPeriod"/>
              <a:defRPr/>
            </a:pPr>
            <a:r>
              <a:rPr lang="en-US" dirty="0">
                <a:latin typeface="Calibri" panose="020F0502020204030204" pitchFamily="34" charset="0"/>
              </a:rPr>
              <a:t>They will turn away from sound doctrine (3)</a:t>
            </a:r>
          </a:p>
          <a:p>
            <a:pPr marL="514350" indent="-514350">
              <a:spcBef>
                <a:spcPts val="0"/>
              </a:spcBef>
              <a:spcAft>
                <a:spcPts val="3000"/>
              </a:spcAft>
              <a:buSzPct val="100000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latin typeface="Calibri" panose="020F0502020204030204" pitchFamily="34" charset="0"/>
              </a:rPr>
              <a:t>They will turn toward false doctrine (4)</a:t>
            </a:r>
          </a:p>
        </p:txBody>
      </p:sp>
      <p:pic>
        <p:nvPicPr>
          <p:cNvPr id="5" name="Picture 2" descr="http://4.bp.blogspot.com/-Ah9oM4-sezE/VCJ4nfiVB8I/AAAAAAAAC2Y/TRCVVeUT5Mw/s1600/itching%2Bears%2B%282%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1905000"/>
            <a:ext cx="4367034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3102703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0" y="228600"/>
            <a:ext cx="3886200" cy="1143000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2 Timothy 4:3-4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638800" cy="37338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3000" dirty="0">
                <a:latin typeface="Calibri" panose="020F0502020204030204" pitchFamily="34" charset="0"/>
              </a:rPr>
              <a:t>“For the time will come when they will not endure sound doctrine; but </a:t>
            </a:r>
            <a:r>
              <a:rPr lang="en-US" sz="3000" i="1" dirty="0">
                <a:latin typeface="Calibri" panose="020F0502020204030204" pitchFamily="34" charset="0"/>
              </a:rPr>
              <a:t>wanting</a:t>
            </a:r>
            <a:r>
              <a:rPr lang="en-US" sz="3000" dirty="0">
                <a:latin typeface="Calibri" panose="020F0502020204030204" pitchFamily="34" charset="0"/>
              </a:rPr>
              <a:t> to have their ears tickled, themselves</a:t>
            </a:r>
            <a:r>
              <a:rPr lang="en-US" sz="3000" dirty="0">
                <a:solidFill>
                  <a:srgbClr val="FFFFCC"/>
                </a:solidFill>
                <a:latin typeface="Calibri" panose="020F0502020204030204" pitchFamily="34" charset="0"/>
              </a:rPr>
              <a:t> </a:t>
            </a:r>
            <a:r>
              <a:rPr lang="en-US" sz="3000" dirty="0">
                <a:latin typeface="Calibri" panose="020F0502020204030204" pitchFamily="34" charset="0"/>
              </a:rPr>
              <a:t>teachers in </a:t>
            </a:r>
            <a:r>
              <a:rPr lang="en-US" sz="3000" dirty="0" err="1">
                <a:latin typeface="Calibri" panose="020F0502020204030204" pitchFamily="34" charset="0"/>
              </a:rPr>
              <a:t>accordthey</a:t>
            </a:r>
            <a:r>
              <a:rPr lang="en-US" sz="3000" dirty="0">
                <a:latin typeface="Calibri" panose="020F0502020204030204" pitchFamily="34" charset="0"/>
              </a:rPr>
              <a:t> will accumulate for </a:t>
            </a:r>
            <a:r>
              <a:rPr lang="en-US" sz="3000" dirty="0" err="1">
                <a:latin typeface="Calibri" panose="020F0502020204030204" pitchFamily="34" charset="0"/>
              </a:rPr>
              <a:t>ance</a:t>
            </a:r>
            <a:r>
              <a:rPr lang="en-US" sz="3000" dirty="0">
                <a:latin typeface="Calibri" panose="020F0502020204030204" pitchFamily="34" charset="0"/>
              </a:rPr>
              <a:t> to their own desires, </a:t>
            </a:r>
            <a:r>
              <a:rPr lang="en-US" sz="3000" baseline="30000" dirty="0">
                <a:latin typeface="Calibri" panose="020F0502020204030204" pitchFamily="34" charset="0"/>
              </a:rPr>
              <a:t>4</a:t>
            </a:r>
            <a:r>
              <a:rPr lang="en-US" sz="3000" dirty="0">
                <a:latin typeface="Calibri" panose="020F0502020204030204" pitchFamily="34" charset="0"/>
              </a:rPr>
              <a:t> and will turn away their ears from the </a:t>
            </a:r>
            <a:r>
              <a:rPr lang="en-US" sz="30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truth</a:t>
            </a:r>
            <a:r>
              <a:rPr lang="en-US" sz="3000" dirty="0">
                <a:latin typeface="Calibri" panose="020F0502020204030204" pitchFamily="34" charset="0"/>
              </a:rPr>
              <a:t> and will turn aside to myths.”</a:t>
            </a:r>
          </a:p>
        </p:txBody>
      </p:sp>
      <p:pic>
        <p:nvPicPr>
          <p:cNvPr id="1026" name="Picture 2" descr="http://4.bp.blogspot.com/-Ah9oM4-sezE/VCJ4nfiVB8I/AAAAAAAAC2Y/TRCVVeUT5Mw/s1600/itching%2Bears%2B%282%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4832" y="2590800"/>
            <a:ext cx="3046768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536117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0" y="228600"/>
            <a:ext cx="3886200" cy="1143000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2 Timothy 4:3-4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638800" cy="37338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3000" dirty="0">
                <a:latin typeface="Calibri" panose="020F0502020204030204" pitchFamily="34" charset="0"/>
              </a:rPr>
              <a:t>“For the time will come when they will not endure sound doctrine; but </a:t>
            </a:r>
            <a:r>
              <a:rPr lang="en-US" sz="3000" i="1" dirty="0">
                <a:latin typeface="Calibri" panose="020F0502020204030204" pitchFamily="34" charset="0"/>
              </a:rPr>
              <a:t>wanting</a:t>
            </a:r>
            <a:r>
              <a:rPr lang="en-US" sz="3000" dirty="0">
                <a:latin typeface="Calibri" panose="020F0502020204030204" pitchFamily="34" charset="0"/>
              </a:rPr>
              <a:t> to have their ears tickled, themselves</a:t>
            </a:r>
            <a:r>
              <a:rPr lang="en-US" sz="3000" dirty="0">
                <a:solidFill>
                  <a:srgbClr val="FFFFCC"/>
                </a:solidFill>
                <a:latin typeface="Calibri" panose="020F0502020204030204" pitchFamily="34" charset="0"/>
              </a:rPr>
              <a:t> </a:t>
            </a:r>
            <a:r>
              <a:rPr lang="en-US" sz="3000" dirty="0">
                <a:latin typeface="Calibri" panose="020F0502020204030204" pitchFamily="34" charset="0"/>
              </a:rPr>
              <a:t>teachers in </a:t>
            </a:r>
            <a:r>
              <a:rPr lang="en-US" sz="3000" dirty="0" err="1">
                <a:latin typeface="Calibri" panose="020F0502020204030204" pitchFamily="34" charset="0"/>
              </a:rPr>
              <a:t>accordthey</a:t>
            </a:r>
            <a:r>
              <a:rPr lang="en-US" sz="3000" dirty="0">
                <a:latin typeface="Calibri" panose="020F0502020204030204" pitchFamily="34" charset="0"/>
              </a:rPr>
              <a:t> will accumulate for </a:t>
            </a:r>
            <a:r>
              <a:rPr lang="en-US" sz="3000" dirty="0" err="1">
                <a:latin typeface="Calibri" panose="020F0502020204030204" pitchFamily="34" charset="0"/>
              </a:rPr>
              <a:t>ance</a:t>
            </a:r>
            <a:r>
              <a:rPr lang="en-US" sz="3000" dirty="0">
                <a:latin typeface="Calibri" panose="020F0502020204030204" pitchFamily="34" charset="0"/>
              </a:rPr>
              <a:t> to their own desires, </a:t>
            </a:r>
            <a:r>
              <a:rPr lang="en-US" sz="3000" baseline="30000" dirty="0">
                <a:latin typeface="Calibri" panose="020F0502020204030204" pitchFamily="34" charset="0"/>
              </a:rPr>
              <a:t>4</a:t>
            </a:r>
            <a:r>
              <a:rPr lang="en-US" sz="3000" dirty="0">
                <a:latin typeface="Calibri" panose="020F0502020204030204" pitchFamily="34" charset="0"/>
              </a:rPr>
              <a:t> and will turn away their ears from </a:t>
            </a:r>
            <a:r>
              <a:rPr lang="en-US" sz="30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the</a:t>
            </a:r>
            <a:r>
              <a:rPr lang="en-US" sz="3000" dirty="0">
                <a:latin typeface="Calibri" panose="020F0502020204030204" pitchFamily="34" charset="0"/>
              </a:rPr>
              <a:t> truth and will turn aside to myths.”</a:t>
            </a:r>
          </a:p>
        </p:txBody>
      </p:sp>
      <p:pic>
        <p:nvPicPr>
          <p:cNvPr id="1026" name="Picture 2" descr="http://4.bp.blogspot.com/-Ah9oM4-sezE/VCJ4nfiVB8I/AAAAAAAAC2Y/TRCVVeUT5Mw/s1600/itching%2Bears%2B%282%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4832" y="2590800"/>
            <a:ext cx="3046768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6584037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0" y="228600"/>
            <a:ext cx="3886200" cy="1143000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2 Timothy 4:3-4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638800" cy="37338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3000" dirty="0">
                <a:latin typeface="Calibri" panose="020F0502020204030204" pitchFamily="34" charset="0"/>
              </a:rPr>
              <a:t>“For the time will come when they will not endure sound doctrine; but </a:t>
            </a:r>
            <a:r>
              <a:rPr lang="en-US" sz="3000" i="1" dirty="0">
                <a:latin typeface="Calibri" panose="020F0502020204030204" pitchFamily="34" charset="0"/>
              </a:rPr>
              <a:t>wanting</a:t>
            </a:r>
            <a:r>
              <a:rPr lang="en-US" sz="3000" dirty="0">
                <a:latin typeface="Calibri" panose="020F0502020204030204" pitchFamily="34" charset="0"/>
              </a:rPr>
              <a:t> to have their ears tickled, themselves</a:t>
            </a:r>
            <a:r>
              <a:rPr lang="en-US" sz="3000" dirty="0">
                <a:solidFill>
                  <a:srgbClr val="FFFFCC"/>
                </a:solidFill>
                <a:latin typeface="Calibri" panose="020F0502020204030204" pitchFamily="34" charset="0"/>
              </a:rPr>
              <a:t> </a:t>
            </a:r>
            <a:r>
              <a:rPr lang="en-US" sz="3000" dirty="0">
                <a:latin typeface="Calibri" panose="020F0502020204030204" pitchFamily="34" charset="0"/>
              </a:rPr>
              <a:t>teachers in </a:t>
            </a:r>
            <a:r>
              <a:rPr lang="en-US" sz="3000" dirty="0" err="1">
                <a:latin typeface="Calibri" panose="020F0502020204030204" pitchFamily="34" charset="0"/>
              </a:rPr>
              <a:t>accordthey</a:t>
            </a:r>
            <a:r>
              <a:rPr lang="en-US" sz="3000" dirty="0">
                <a:latin typeface="Calibri" panose="020F0502020204030204" pitchFamily="34" charset="0"/>
              </a:rPr>
              <a:t> will accumulate for </a:t>
            </a:r>
            <a:r>
              <a:rPr lang="en-US" sz="3000" dirty="0" err="1">
                <a:latin typeface="Calibri" panose="020F0502020204030204" pitchFamily="34" charset="0"/>
              </a:rPr>
              <a:t>ance</a:t>
            </a:r>
            <a:r>
              <a:rPr lang="en-US" sz="3000" dirty="0">
                <a:latin typeface="Calibri" panose="020F0502020204030204" pitchFamily="34" charset="0"/>
              </a:rPr>
              <a:t> to their own desires, </a:t>
            </a:r>
            <a:r>
              <a:rPr lang="en-US" sz="3000" baseline="30000" dirty="0">
                <a:latin typeface="Calibri" panose="020F0502020204030204" pitchFamily="34" charset="0"/>
              </a:rPr>
              <a:t>4</a:t>
            </a:r>
            <a:r>
              <a:rPr lang="en-US" sz="3000" dirty="0">
                <a:latin typeface="Calibri" panose="020F0502020204030204" pitchFamily="34" charset="0"/>
              </a:rPr>
              <a:t> </a:t>
            </a:r>
            <a:r>
              <a:rPr lang="en-US" sz="30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and will turn away their ears from</a:t>
            </a:r>
            <a:r>
              <a:rPr lang="en-US" sz="3000" dirty="0">
                <a:latin typeface="Calibri" panose="020F0502020204030204" pitchFamily="34" charset="0"/>
              </a:rPr>
              <a:t> the truth and will turn aside to myths.”</a:t>
            </a:r>
          </a:p>
        </p:txBody>
      </p:sp>
      <p:pic>
        <p:nvPicPr>
          <p:cNvPr id="1026" name="Picture 2" descr="http://4.bp.blogspot.com/-Ah9oM4-sezE/VCJ4nfiVB8I/AAAAAAAAC2Y/TRCVVeUT5Mw/s1600/itching%2Bears%2B%282%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4832" y="2590800"/>
            <a:ext cx="3046768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3508989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0" y="228600"/>
            <a:ext cx="3886200" cy="1143000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2 Timothy 4:3-4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638800" cy="37338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3000" dirty="0">
                <a:latin typeface="Calibri" panose="020F0502020204030204" pitchFamily="34" charset="0"/>
              </a:rPr>
              <a:t>“For the time will come when they will not endure sound doctrine; but </a:t>
            </a:r>
            <a:r>
              <a:rPr lang="en-US" sz="3000" i="1" dirty="0">
                <a:latin typeface="Calibri" panose="020F0502020204030204" pitchFamily="34" charset="0"/>
              </a:rPr>
              <a:t>wanting</a:t>
            </a:r>
            <a:r>
              <a:rPr lang="en-US" sz="3000" dirty="0">
                <a:latin typeface="Calibri" panose="020F0502020204030204" pitchFamily="34" charset="0"/>
              </a:rPr>
              <a:t> to have their ears tickled, themselves</a:t>
            </a:r>
            <a:r>
              <a:rPr lang="en-US" sz="3000" dirty="0">
                <a:solidFill>
                  <a:srgbClr val="FFFFCC"/>
                </a:solidFill>
                <a:latin typeface="Calibri" panose="020F0502020204030204" pitchFamily="34" charset="0"/>
              </a:rPr>
              <a:t> </a:t>
            </a:r>
            <a:r>
              <a:rPr lang="en-US" sz="3000" dirty="0">
                <a:latin typeface="Calibri" panose="020F0502020204030204" pitchFamily="34" charset="0"/>
              </a:rPr>
              <a:t>teachers in </a:t>
            </a:r>
            <a:r>
              <a:rPr lang="en-US" sz="3000" dirty="0" err="1">
                <a:latin typeface="Calibri" panose="020F0502020204030204" pitchFamily="34" charset="0"/>
              </a:rPr>
              <a:t>accordthey</a:t>
            </a:r>
            <a:r>
              <a:rPr lang="en-US" sz="3000" dirty="0">
                <a:latin typeface="Calibri" panose="020F0502020204030204" pitchFamily="34" charset="0"/>
              </a:rPr>
              <a:t> will accumulate for </a:t>
            </a:r>
            <a:r>
              <a:rPr lang="en-US" sz="3000" dirty="0" err="1">
                <a:latin typeface="Calibri" panose="020F0502020204030204" pitchFamily="34" charset="0"/>
              </a:rPr>
              <a:t>ance</a:t>
            </a:r>
            <a:r>
              <a:rPr lang="en-US" sz="3000" dirty="0">
                <a:latin typeface="Calibri" panose="020F0502020204030204" pitchFamily="34" charset="0"/>
              </a:rPr>
              <a:t> to their own desires, </a:t>
            </a:r>
            <a:r>
              <a:rPr lang="en-US" sz="3000" baseline="30000" dirty="0">
                <a:latin typeface="Calibri" panose="020F0502020204030204" pitchFamily="34" charset="0"/>
              </a:rPr>
              <a:t>4</a:t>
            </a:r>
            <a:r>
              <a:rPr lang="en-US" sz="3000" dirty="0">
                <a:latin typeface="Calibri" panose="020F0502020204030204" pitchFamily="34" charset="0"/>
              </a:rPr>
              <a:t> and will turn away their ears from the truth </a:t>
            </a:r>
            <a:r>
              <a:rPr lang="en-US" sz="30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and will turn aside to </a:t>
            </a:r>
            <a:r>
              <a:rPr lang="en-US" sz="3000" dirty="0">
                <a:latin typeface="Calibri" panose="020F0502020204030204" pitchFamily="34" charset="0"/>
              </a:rPr>
              <a:t>myths.”</a:t>
            </a:r>
          </a:p>
        </p:txBody>
      </p:sp>
      <p:pic>
        <p:nvPicPr>
          <p:cNvPr id="1026" name="Picture 2" descr="http://4.bp.blogspot.com/-Ah9oM4-sezE/VCJ4nfiVB8I/AAAAAAAAC2Y/TRCVVeUT5Mw/s1600/itching%2Bears%2B%282%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4832" y="2590800"/>
            <a:ext cx="3046768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7755174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0" y="228600"/>
            <a:ext cx="3886200" cy="1143000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2 Timothy 4:3-4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638800" cy="37338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3000" dirty="0">
                <a:latin typeface="Calibri" panose="020F0502020204030204" pitchFamily="34" charset="0"/>
              </a:rPr>
              <a:t>“For the time will come when they will not endure sound doctrine; but </a:t>
            </a:r>
            <a:r>
              <a:rPr lang="en-US" sz="3000" i="1" dirty="0">
                <a:latin typeface="Calibri" panose="020F0502020204030204" pitchFamily="34" charset="0"/>
              </a:rPr>
              <a:t>wanting</a:t>
            </a:r>
            <a:r>
              <a:rPr lang="en-US" sz="3000" dirty="0">
                <a:latin typeface="Calibri" panose="020F0502020204030204" pitchFamily="34" charset="0"/>
              </a:rPr>
              <a:t> to have their ears tickled, themselves</a:t>
            </a:r>
            <a:r>
              <a:rPr lang="en-US" sz="3000" dirty="0">
                <a:solidFill>
                  <a:srgbClr val="FFFFCC"/>
                </a:solidFill>
                <a:latin typeface="Calibri" panose="020F0502020204030204" pitchFamily="34" charset="0"/>
              </a:rPr>
              <a:t> </a:t>
            </a:r>
            <a:r>
              <a:rPr lang="en-US" sz="3000" dirty="0">
                <a:latin typeface="Calibri" panose="020F0502020204030204" pitchFamily="34" charset="0"/>
              </a:rPr>
              <a:t>teachers in </a:t>
            </a:r>
            <a:r>
              <a:rPr lang="en-US" sz="3000" dirty="0" err="1">
                <a:latin typeface="Calibri" panose="020F0502020204030204" pitchFamily="34" charset="0"/>
              </a:rPr>
              <a:t>accordthey</a:t>
            </a:r>
            <a:r>
              <a:rPr lang="en-US" sz="3000" dirty="0">
                <a:latin typeface="Calibri" panose="020F0502020204030204" pitchFamily="34" charset="0"/>
              </a:rPr>
              <a:t> will accumulate for </a:t>
            </a:r>
            <a:r>
              <a:rPr lang="en-US" sz="3000" dirty="0" err="1">
                <a:latin typeface="Calibri" panose="020F0502020204030204" pitchFamily="34" charset="0"/>
              </a:rPr>
              <a:t>ance</a:t>
            </a:r>
            <a:r>
              <a:rPr lang="en-US" sz="3000" dirty="0">
                <a:latin typeface="Calibri" panose="020F0502020204030204" pitchFamily="34" charset="0"/>
              </a:rPr>
              <a:t> to their own desires, </a:t>
            </a:r>
            <a:r>
              <a:rPr lang="en-US" sz="3000" baseline="30000" dirty="0">
                <a:latin typeface="Calibri" panose="020F0502020204030204" pitchFamily="34" charset="0"/>
              </a:rPr>
              <a:t>4</a:t>
            </a:r>
            <a:r>
              <a:rPr lang="en-US" sz="3000" dirty="0">
                <a:latin typeface="Calibri" panose="020F0502020204030204" pitchFamily="34" charset="0"/>
              </a:rPr>
              <a:t> and will turn away their ears from the truth and will turn aside to </a:t>
            </a:r>
            <a:r>
              <a:rPr lang="en-US" sz="30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myths</a:t>
            </a:r>
            <a:r>
              <a:rPr lang="en-US" sz="3000" dirty="0">
                <a:latin typeface="Calibri" panose="020F0502020204030204" pitchFamily="34" charset="0"/>
              </a:rPr>
              <a:t>.”</a:t>
            </a:r>
          </a:p>
        </p:txBody>
      </p:sp>
      <p:pic>
        <p:nvPicPr>
          <p:cNvPr id="1026" name="Picture 2" descr="http://4.bp.blogspot.com/-Ah9oM4-sezE/VCJ4nfiVB8I/AAAAAAAAC2Y/TRCVVeUT5Mw/s1600/itching%2Bears%2B%282%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4832" y="2590800"/>
            <a:ext cx="3046768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0770076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 Desktop\Pictures\Sermon resources\!cid_image001_jpg@01D0A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1"/>
            <a:ext cx="8686800" cy="64007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>
                <a:latin typeface="Calibri" panose="020F0502020204030204" pitchFamily="34" charset="0"/>
              </a:rPr>
              <a:t>Conclusion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52400"/>
            <a:ext cx="8001000" cy="1143000"/>
          </a:xfrm>
        </p:spPr>
        <p:txBody>
          <a:bodyPr/>
          <a:lstStyle/>
          <a:p>
            <a:pPr algn="ctr"/>
            <a:r>
              <a:rPr lang="en-US" altLang="en-US" sz="3600" dirty="0">
                <a:latin typeface="Calibri" panose="020F0502020204030204" pitchFamily="34" charset="0"/>
              </a:rPr>
              <a:t>Outline  (2 Tim. 4:3-4)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86200" cy="3886200"/>
          </a:xfrm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3000"/>
              </a:spcAft>
              <a:buSzPct val="100000"/>
              <a:buAutoNum type="arabicPeriod"/>
              <a:defRPr/>
            </a:pPr>
            <a:r>
              <a:rPr lang="en-US" dirty="0">
                <a:latin typeface="Calibri" panose="020F0502020204030204" pitchFamily="34" charset="0"/>
              </a:rPr>
              <a:t>They will turn away from sound doctrine (3)</a:t>
            </a:r>
          </a:p>
          <a:p>
            <a:pPr marL="514350" indent="-514350">
              <a:spcBef>
                <a:spcPts val="0"/>
              </a:spcBef>
              <a:spcAft>
                <a:spcPts val="3000"/>
              </a:spcAft>
              <a:buSzPct val="100000"/>
              <a:buAutoNum type="arabicPeriod"/>
              <a:defRPr/>
            </a:pPr>
            <a:r>
              <a:rPr lang="en-US" dirty="0">
                <a:latin typeface="Calibri" panose="020F0502020204030204" pitchFamily="34" charset="0"/>
              </a:rPr>
              <a:t>They will turn toward false doctrine (4)</a:t>
            </a:r>
          </a:p>
        </p:txBody>
      </p:sp>
      <p:pic>
        <p:nvPicPr>
          <p:cNvPr id="5" name="Picture 2" descr="http://4.bp.blogspot.com/-Ah9oM4-sezE/VCJ4nfiVB8I/AAAAAAAAC2Y/TRCVVeUT5Mw/s1600/itching%2Bears%2B%282%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1905000"/>
            <a:ext cx="4367034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023055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1600200"/>
            <a:ext cx="7899400" cy="41148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General call to faithful endurance in the ministry (chapter 1)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Ten metaphors describing what faithful endurance looks like (chapter 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What to do in the midst of the coming apostasy (3:1</a:t>
            </a:r>
            <a:r>
              <a:rPr lang="en-US" sz="2800" dirty="0">
                <a:latin typeface="Calibri" panose="020F0502020204030204" pitchFamily="34" charset="0"/>
                <a:cs typeface="Times New Roman" pitchFamily="18" charset="0"/>
              </a:rPr>
              <a:t>–4:8)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  <a:cs typeface="Times New Roman" pitchFamily="18" charset="0"/>
              </a:rPr>
              <a:t>How God met six needs in Paul’s life (4:9-22)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altLang="en-US">
                <a:latin typeface="Calibri" panose="020F0502020204030204" pitchFamily="34" charset="0"/>
              </a:rPr>
              <a:t>Four Part Structure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0" y="3276600"/>
            <a:ext cx="5867400" cy="2554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dirty="0">
                <a:latin typeface="Calibri" panose="020F0502020204030204" pitchFamily="34" charset="0"/>
                <a:cs typeface="Arial" charset="0"/>
              </a:rPr>
              <a:t>“The </a:t>
            </a:r>
            <a:r>
              <a:rPr lang="en-US" sz="3200" cap="small" dirty="0">
                <a:latin typeface="Calibri" panose="020F0502020204030204" pitchFamily="34" charset="0"/>
                <a:cs typeface="Arial" charset="0"/>
              </a:rPr>
              <a:t>Lord</a:t>
            </a:r>
            <a:r>
              <a:rPr lang="en-US" sz="3200" dirty="0">
                <a:latin typeface="Calibri" panose="020F0502020204030204" pitchFamily="34" charset="0"/>
                <a:cs typeface="Arial" charset="0"/>
              </a:rPr>
              <a:t> bless you and keep you; </a:t>
            </a:r>
            <a:r>
              <a:rPr lang="en-US" sz="3200" baseline="30000" dirty="0">
                <a:latin typeface="Calibri" panose="020F0502020204030204" pitchFamily="34" charset="0"/>
                <a:cs typeface="Arial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cs typeface="Arial" charset="0"/>
              </a:rPr>
              <a:t>the </a:t>
            </a:r>
            <a:r>
              <a:rPr lang="en-US" sz="3200" cap="small" dirty="0">
                <a:latin typeface="Calibri" panose="020F0502020204030204" pitchFamily="34" charset="0"/>
                <a:cs typeface="Arial" charset="0"/>
              </a:rPr>
              <a:t>Lord</a:t>
            </a:r>
            <a:r>
              <a:rPr lang="en-US" sz="3200" dirty="0">
                <a:latin typeface="Calibri" panose="020F0502020204030204" pitchFamily="34" charset="0"/>
                <a:cs typeface="Arial" charset="0"/>
              </a:rPr>
              <a:t> make his face shine on you and be gracious to you; </a:t>
            </a:r>
            <a:r>
              <a:rPr lang="en-US" sz="3200" baseline="30000" dirty="0">
                <a:latin typeface="Calibri" panose="020F0502020204030204" pitchFamily="34" charset="0"/>
                <a:cs typeface="Arial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cs typeface="Arial" charset="0"/>
              </a:rPr>
              <a:t>the </a:t>
            </a:r>
            <a:r>
              <a:rPr lang="en-US" sz="3200" cap="small" dirty="0">
                <a:latin typeface="Calibri" panose="020F0502020204030204" pitchFamily="34" charset="0"/>
                <a:cs typeface="Arial" charset="0"/>
              </a:rPr>
              <a:t>Lord</a:t>
            </a:r>
            <a:r>
              <a:rPr lang="en-US" sz="3200" dirty="0">
                <a:latin typeface="Calibri" panose="020F0502020204030204" pitchFamily="34" charset="0"/>
                <a:cs typeface="Arial" charset="0"/>
              </a:rPr>
              <a:t> turn his face toward you and give you peace.” (NIV)</a:t>
            </a:r>
          </a:p>
        </p:txBody>
      </p:sp>
      <p:pic>
        <p:nvPicPr>
          <p:cNvPr id="63491" name="Picture 3" descr="http://www.edgarphillips.org/wordpress/wp-content/uploads/2010/08/high-priest-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09600" y="3419249"/>
            <a:ext cx="1906588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3492" name="Picture 5" descr="http://mkmmin.tripod.com/images/AaronicBlessingU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7200" y="609600"/>
            <a:ext cx="31496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altLang="en-US">
                <a:latin typeface="Calibri" panose="020F0502020204030204" pitchFamily="34" charset="0"/>
              </a:rPr>
              <a:t>Four Part Structure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1600200"/>
            <a:ext cx="7899400" cy="41148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General call to faithful endurance in the ministry (chapter 1)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Ten metaphors describing what faithful endurance looks like (chapter 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What to do in the midst of the coming apostasy (3:1</a:t>
            </a:r>
            <a:r>
              <a:rPr lang="en-US" sz="2800" dirty="0">
                <a:latin typeface="Calibri" panose="020F0502020204030204" pitchFamily="34" charset="0"/>
                <a:cs typeface="Times New Roman" pitchFamily="18" charset="0"/>
              </a:rPr>
              <a:t>–4:8)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  <a:cs typeface="Times New Roman" pitchFamily="18" charset="0"/>
              </a:rPr>
              <a:t>How God met six needs in Paul’s life (4:9-22)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2 Timothy 2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Ten Metaphors Illustrating Endurance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/>
            <a:r>
              <a:rPr lang="en-US" altLang="en-US" sz="3600">
                <a:latin typeface="Calibri" panose="020F0502020204030204" pitchFamily="34" charset="0"/>
              </a:rPr>
              <a:t>Ten Metaphors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5486400" cy="5715000"/>
          </a:xfrm>
        </p:spPr>
        <p:txBody>
          <a:bodyPr/>
          <a:lstStyle/>
          <a:p>
            <a:pPr marL="460375" indent="-4603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latin typeface="Calibri" panose="020F0502020204030204" pitchFamily="34" charset="0"/>
              </a:rPr>
              <a:t>Teacher (2:2)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latin typeface="Calibri" panose="020F0502020204030204" pitchFamily="34" charset="0"/>
              </a:rPr>
              <a:t>Soldier (2:3-4)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latin typeface="Calibri" panose="020F0502020204030204" pitchFamily="34" charset="0"/>
              </a:rPr>
              <a:t>Athlete (2:5) 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latin typeface="Calibri" panose="020F0502020204030204" pitchFamily="34" charset="0"/>
              </a:rPr>
              <a:t>Farmer (2:6)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latin typeface="Calibri" panose="020F0502020204030204" pitchFamily="34" charset="0"/>
              </a:rPr>
              <a:t>Christ (2:7-8)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latin typeface="Calibri" panose="020F0502020204030204" pitchFamily="34" charset="0"/>
              </a:rPr>
              <a:t>Paul (2:9-10)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latin typeface="Calibri" panose="020F0502020204030204" pitchFamily="34" charset="0"/>
              </a:rPr>
              <a:t>Trustworthy statement (2:11-13)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latin typeface="Calibri" panose="020F0502020204030204" pitchFamily="34" charset="0"/>
              </a:rPr>
              <a:t>Workman (2:14-18)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latin typeface="Calibri" panose="020F0502020204030204" pitchFamily="34" charset="0"/>
              </a:rPr>
              <a:t>Vessel (2:19-23)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latin typeface="Calibri" panose="020F0502020204030204" pitchFamily="34" charset="0"/>
              </a:rPr>
              <a:t>Servant (2:24-26)</a:t>
            </a:r>
          </a:p>
        </p:txBody>
      </p:sp>
      <p:pic>
        <p:nvPicPr>
          <p:cNvPr id="22532" name="Picture 2" descr="http://beeiteversohumble.files.wordpress.com/2011/09/2_timothy_2-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4587" y="1447800"/>
            <a:ext cx="3656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9137</TotalTime>
  <Words>2648</Words>
  <Application>Microsoft Office PowerPoint</Application>
  <PresentationFormat>On-screen Show (4:3)</PresentationFormat>
  <Paragraphs>269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Arial</vt:lpstr>
      <vt:lpstr>Calibri</vt:lpstr>
      <vt:lpstr>Times New Roman</vt:lpstr>
      <vt:lpstr>Wingdings</vt:lpstr>
      <vt:lpstr>Azure</vt:lpstr>
      <vt:lpstr>PowerPoint Presentation</vt:lpstr>
      <vt:lpstr>PowerPoint Presentation</vt:lpstr>
      <vt:lpstr>2 Timothy Introduction</vt:lpstr>
      <vt:lpstr>Answering Nine Questions</vt:lpstr>
      <vt:lpstr>Four Part Structure</vt:lpstr>
      <vt:lpstr>Four Part Structure</vt:lpstr>
      <vt:lpstr>Four Part Structure</vt:lpstr>
      <vt:lpstr>2 Timothy 2</vt:lpstr>
      <vt:lpstr>Ten Metaphors</vt:lpstr>
      <vt:lpstr>Four Part Structure</vt:lpstr>
      <vt:lpstr>Definition of Apostasy</vt:lpstr>
      <vt:lpstr>Apostasy  (3:1‒4:8)</vt:lpstr>
      <vt:lpstr>Apostasy  (3:1‒4:8)</vt:lpstr>
      <vt:lpstr>Apostasy  (3:1‒4:8)</vt:lpstr>
      <vt:lpstr>Apostasy  (3:1‒4:8)</vt:lpstr>
      <vt:lpstr>Apostasy  (3:1‒4:8)</vt:lpstr>
      <vt:lpstr>Apostasy  (3:1‒4:8)</vt:lpstr>
      <vt:lpstr>B. Paul’ Example  (3:10-13)</vt:lpstr>
      <vt:lpstr>Apostasy  (3:1‒4:8)</vt:lpstr>
      <vt:lpstr>Preach the Word for Nine Reasons</vt:lpstr>
      <vt:lpstr>Preach the Word for Nine Reasons</vt:lpstr>
      <vt:lpstr>Preach the Word for Nine Reasons</vt:lpstr>
      <vt:lpstr>Preach the Word for Nine Reasons</vt:lpstr>
      <vt:lpstr>INSPIRATION OF SCRIPTURE 2 Peter 2:20-21</vt:lpstr>
      <vt:lpstr>Preach the Word for Nine Reasons</vt:lpstr>
      <vt:lpstr>Three Tenses of Salvation</vt:lpstr>
      <vt:lpstr>Preach the Word for Nine Reasons</vt:lpstr>
      <vt:lpstr>2 Timothy 3:17</vt:lpstr>
      <vt:lpstr>Preach the Word for Nine Reasons</vt:lpstr>
      <vt:lpstr>Preach the Word for Nine Reasons</vt:lpstr>
      <vt:lpstr>Preach the Word for Nine Reasons</vt:lpstr>
      <vt:lpstr>2 Timothy 4:3-4</vt:lpstr>
      <vt:lpstr>Outline  (2 Tim. 4:3-4)</vt:lpstr>
      <vt:lpstr>Outline  (2 Tim. 4:3-4)</vt:lpstr>
      <vt:lpstr>2 Timothy 4:3-4</vt:lpstr>
      <vt:lpstr>2 Timothy 4:3-4</vt:lpstr>
      <vt:lpstr>2 Timothy 4:3-4</vt:lpstr>
      <vt:lpstr>2 Timothy 4:3-4</vt:lpstr>
      <vt:lpstr>2 Timothy 4:3-4</vt:lpstr>
      <vt:lpstr>2 Timothy 4:3-4</vt:lpstr>
      <vt:lpstr>2 Timothy 4:3-4</vt:lpstr>
      <vt:lpstr>2 Timothy 4:3-4</vt:lpstr>
      <vt:lpstr>2 Timothy 4:3-4</vt:lpstr>
      <vt:lpstr>PowerPoint Presentation</vt:lpstr>
      <vt:lpstr>PowerPoint Presentation</vt:lpstr>
      <vt:lpstr>2 Timothy 4:3-4</vt:lpstr>
      <vt:lpstr>PowerPoint Presentation</vt:lpstr>
      <vt:lpstr>2 Timothy 4:3-4</vt:lpstr>
      <vt:lpstr>2 Timothy 4:3-4</vt:lpstr>
      <vt:lpstr>Maslow’s Hierarchy of Needs</vt:lpstr>
      <vt:lpstr>Outline  (2 Tim. 4:3-4)</vt:lpstr>
      <vt:lpstr>2 Timothy 4:3-4</vt:lpstr>
      <vt:lpstr>2 Timothy 4:3-4</vt:lpstr>
      <vt:lpstr>2 Timothy 4:3-4</vt:lpstr>
      <vt:lpstr>2 Timothy 4:3-4</vt:lpstr>
      <vt:lpstr>2 Timothy 4:3-4</vt:lpstr>
      <vt:lpstr>PowerPoint Presentation</vt:lpstr>
      <vt:lpstr>Conclusion</vt:lpstr>
      <vt:lpstr>Outline  (2 Tim. 4:3-4)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Duty to Love - Rom. 12:9-13</dc:title>
  <dc:subject>Divine Righteousness Revealed</dc:subject>
  <dc:creator>A. Woods</dc:creator>
  <dc:description>Modified by Jim McGowan</dc:description>
  <cp:lastModifiedBy>Jim McGowan</cp:lastModifiedBy>
  <cp:revision>997</cp:revision>
  <cp:lastPrinted>2016-05-22T00:01:44Z</cp:lastPrinted>
  <dcterms:created xsi:type="dcterms:W3CDTF">2009-03-17T12:21:13Z</dcterms:created>
  <dcterms:modified xsi:type="dcterms:W3CDTF">2016-05-22T00:03:07Z</dcterms:modified>
</cp:coreProperties>
</file>