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1" r:id="rId3"/>
  </p:sldMasterIdLst>
  <p:notesMasterIdLst>
    <p:notesMasterId r:id="rId44"/>
  </p:notesMasterIdLst>
  <p:handoutMasterIdLst>
    <p:handoutMasterId r:id="rId45"/>
  </p:handoutMasterIdLst>
  <p:sldIdLst>
    <p:sldId id="256" r:id="rId4"/>
    <p:sldId id="298" r:id="rId5"/>
    <p:sldId id="299" r:id="rId6"/>
    <p:sldId id="316" r:id="rId7"/>
    <p:sldId id="317" r:id="rId8"/>
    <p:sldId id="319" r:id="rId9"/>
    <p:sldId id="302" r:id="rId10"/>
    <p:sldId id="300" r:id="rId11"/>
    <p:sldId id="305" r:id="rId12"/>
    <p:sldId id="306" r:id="rId13"/>
    <p:sldId id="307" r:id="rId14"/>
    <p:sldId id="308" r:id="rId15"/>
    <p:sldId id="309" r:id="rId16"/>
    <p:sldId id="310" r:id="rId17"/>
    <p:sldId id="311" r:id="rId18"/>
    <p:sldId id="312" r:id="rId19"/>
    <p:sldId id="313" r:id="rId20"/>
    <p:sldId id="314" r:id="rId21"/>
    <p:sldId id="315" r:id="rId22"/>
    <p:sldId id="303" r:id="rId23"/>
    <p:sldId id="304" r:id="rId24"/>
    <p:sldId id="324" r:id="rId25"/>
    <p:sldId id="325" r:id="rId26"/>
    <p:sldId id="326" r:id="rId27"/>
    <p:sldId id="327" r:id="rId28"/>
    <p:sldId id="328" r:id="rId29"/>
    <p:sldId id="329" r:id="rId30"/>
    <p:sldId id="330" r:id="rId31"/>
    <p:sldId id="332" r:id="rId32"/>
    <p:sldId id="333" r:id="rId33"/>
    <p:sldId id="334" r:id="rId34"/>
    <p:sldId id="335" r:id="rId35"/>
    <p:sldId id="320" r:id="rId36"/>
    <p:sldId id="336" r:id="rId37"/>
    <p:sldId id="337" r:id="rId38"/>
    <p:sldId id="338" r:id="rId39"/>
    <p:sldId id="297" r:id="rId40"/>
    <p:sldId id="339" r:id="rId41"/>
    <p:sldId id="321" r:id="rId42"/>
    <p:sldId id="34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8" autoAdjust="0"/>
    <p:restoredTop sz="95274" autoAdjust="0"/>
  </p:normalViewPr>
  <p:slideViewPr>
    <p:cSldViewPr>
      <p:cViewPr varScale="1">
        <p:scale>
          <a:sx n="74" d="100"/>
          <a:sy n="74" d="100"/>
        </p:scale>
        <p:origin x="-318" y="-90"/>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5/29/2016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5/29/2016</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3573" y="285750"/>
            <a:ext cx="9145191"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sz="1800">
              <a:solidFill>
                <a:schemeClr val="lt1"/>
              </a:solidFill>
            </a:endParaRPr>
          </a:p>
        </p:txBody>
      </p:sp>
      <p:sp>
        <p:nvSpPr>
          <p:cNvPr id="2" name="Title 1"/>
          <p:cNvSpPr>
            <a:spLocks noGrp="1"/>
          </p:cNvSpPr>
          <p:nvPr>
            <p:ph type="ctrTitle"/>
          </p:nvPr>
        </p:nvSpPr>
        <p:spPr>
          <a:xfrm>
            <a:off x="913448" y="1828800"/>
            <a:ext cx="7317105"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913449" y="5029200"/>
            <a:ext cx="5887983"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5/29/2016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1601153"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3448" y="685800"/>
            <a:ext cx="5563552"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5/29/2016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a:solidFill>
                <a:schemeClr val="tx2"/>
              </a:solidFill>
              <a:latin typeface="Times New Roman" charset="0"/>
              <a:cs typeface="Arial"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a:latin typeface="Times New Roman" charset="0"/>
              <a:cs typeface="Arial" charset="0"/>
            </a:endParaRPr>
          </a:p>
        </p:txBody>
      </p:sp>
    </p:spTree>
    <p:extLst>
      <p:ext uri="{BB962C8B-B14F-4D97-AF65-F5344CB8AC3E}">
        <p14:creationId xmlns:p14="http://schemas.microsoft.com/office/powerpoint/2010/main" val="154379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a:solidFill>
                <a:schemeClr val="tx2"/>
              </a:solidFill>
              <a:latin typeface="Times New Roman" charset="0"/>
              <a:cs typeface="Arial"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a:latin typeface="Times New Roman" charset="0"/>
              <a:cs typeface="Arial" charset="0"/>
            </a:endParaRPr>
          </a:p>
        </p:txBody>
      </p:sp>
    </p:spTree>
    <p:extLst>
      <p:ext uri="{BB962C8B-B14F-4D97-AF65-F5344CB8AC3E}">
        <p14:creationId xmlns:p14="http://schemas.microsoft.com/office/powerpoint/2010/main" val="1046261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31E80E6-CC92-4BC2-A2E9-FD4C527589AB}" type="slidenum">
              <a:rPr lang="en-US" altLang="en-US"/>
              <a:pPr/>
              <a:t>‹#›</a:t>
            </a:fld>
            <a:endParaRPr lang="en-US" altLang="en-US"/>
          </a:p>
        </p:txBody>
      </p:sp>
    </p:spTree>
    <p:extLst>
      <p:ext uri="{BB962C8B-B14F-4D97-AF65-F5344CB8AC3E}">
        <p14:creationId xmlns:p14="http://schemas.microsoft.com/office/powerpoint/2010/main" val="4073175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09DFE471-2C61-429E-B41C-AC9F35CF236A}" type="slidenum">
              <a:rPr lang="en-US" altLang="en-US"/>
              <a:pPr/>
              <a:t>‹#›</a:t>
            </a:fld>
            <a:endParaRPr lang="en-US" altLang="en-US"/>
          </a:p>
        </p:txBody>
      </p:sp>
    </p:spTree>
    <p:extLst>
      <p:ext uri="{BB962C8B-B14F-4D97-AF65-F5344CB8AC3E}">
        <p14:creationId xmlns:p14="http://schemas.microsoft.com/office/powerpoint/2010/main" val="3928102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5BB247BA-10E0-4D57-8C3B-9C5F200E30C6}" type="slidenum">
              <a:rPr lang="en-US" altLang="en-US"/>
              <a:pPr/>
              <a:t>‹#›</a:t>
            </a:fld>
            <a:endParaRPr lang="en-US" altLang="en-US"/>
          </a:p>
        </p:txBody>
      </p:sp>
    </p:spTree>
    <p:extLst>
      <p:ext uri="{BB962C8B-B14F-4D97-AF65-F5344CB8AC3E}">
        <p14:creationId xmlns:p14="http://schemas.microsoft.com/office/powerpoint/2010/main" val="273494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E6A715BC-229B-40BC-8387-49DA325FAC4F}" type="slidenum">
              <a:rPr lang="en-US" altLang="en-US"/>
              <a:pPr/>
              <a:t>‹#›</a:t>
            </a:fld>
            <a:endParaRPr lang="en-US" altLang="en-US"/>
          </a:p>
        </p:txBody>
      </p:sp>
    </p:spTree>
    <p:extLst>
      <p:ext uri="{BB962C8B-B14F-4D97-AF65-F5344CB8AC3E}">
        <p14:creationId xmlns:p14="http://schemas.microsoft.com/office/powerpoint/2010/main" val="4240011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DAB06A-913B-49EE-B554-D51FB654041A}" type="slidenum">
              <a:rPr lang="en-US" altLang="en-US"/>
              <a:pPr/>
              <a:t>‹#›</a:t>
            </a:fld>
            <a:endParaRPr lang="en-US" altLang="en-US"/>
          </a:p>
        </p:txBody>
      </p:sp>
    </p:spTree>
    <p:extLst>
      <p:ext uri="{BB962C8B-B14F-4D97-AF65-F5344CB8AC3E}">
        <p14:creationId xmlns:p14="http://schemas.microsoft.com/office/powerpoint/2010/main" val="822901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cs typeface="Arial"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cs typeface="Arial"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6B44F643-7FFA-47B2-9581-DFB269CF9827}" type="slidenum">
              <a:rPr lang="en-US" altLang="en-US"/>
              <a:pPr/>
              <a:t>‹#›</a:t>
            </a:fld>
            <a:endParaRPr lang="en-US" altLang="en-US"/>
          </a:p>
        </p:txBody>
      </p:sp>
    </p:spTree>
    <p:extLst>
      <p:ext uri="{BB962C8B-B14F-4D97-AF65-F5344CB8AC3E}">
        <p14:creationId xmlns:p14="http://schemas.microsoft.com/office/powerpoint/2010/main" val="24907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5/29/2016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449" y="3429001"/>
            <a:ext cx="7317105"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910100" y="685802"/>
            <a:ext cx="5891331"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5/29/2016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25200" y="1828800"/>
            <a:ext cx="353247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98083" y="1828800"/>
            <a:ext cx="353247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5/29/2016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3448" y="1828800"/>
            <a:ext cx="353279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448" y="2743201"/>
            <a:ext cx="353279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97764" y="1828800"/>
            <a:ext cx="353279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97764" y="2743201"/>
            <a:ext cx="353279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5/29/2016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5/29/2016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5/29/2016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513294" y="685800"/>
            <a:ext cx="2915409"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4400506" y="685800"/>
            <a:ext cx="4230202"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5/29/2016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513294" y="685800"/>
            <a:ext cx="2915409"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4400506"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5/29/2016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449" y="274638"/>
            <a:ext cx="7317105"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913449" y="1828800"/>
            <a:ext cx="7317105"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115452" y="6448427"/>
            <a:ext cx="1047467"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5/29/2016</a:t>
            </a:fld>
            <a:endParaRPr/>
          </a:p>
        </p:txBody>
      </p:sp>
      <p:sp>
        <p:nvSpPr>
          <p:cNvPr id="5" name="Footer Placeholder 4"/>
          <p:cNvSpPr>
            <a:spLocks noGrp="1"/>
          </p:cNvSpPr>
          <p:nvPr>
            <p:ph type="ftr" sz="quarter" idx="3"/>
          </p:nvPr>
        </p:nvSpPr>
        <p:spPr>
          <a:xfrm>
            <a:off x="906863" y="6448427"/>
            <a:ext cx="4979929"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7373079" y="6448427"/>
            <a:ext cx="857474"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a:latin typeface="Times New Roman" charset="0"/>
                  <a:cs typeface="Arial"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149A1CCF-0BAE-4F79-8BAB-718C0D30BB9C}"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5472668"/>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074" y="1600200"/>
            <a:ext cx="9093549" cy="3657600"/>
          </a:xfrm>
          <a:prstGeom prst="rect">
            <a:avLst/>
          </a:prstGeom>
          <a:noFill/>
          <a:ln>
            <a:noFill/>
          </a:ln>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229600" cy="3047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006625"/>
            <a:ext cx="8382000" cy="2422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6337" y="586626"/>
            <a:ext cx="7264921" cy="5603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606716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229600" cy="3047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006625"/>
            <a:ext cx="8382000" cy="2422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6337" y="586626"/>
            <a:ext cx="7264921" cy="5603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1421636"/>
            <a:ext cx="7792027" cy="518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0870212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229600" cy="3047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006625"/>
            <a:ext cx="8382000" cy="2422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6337" y="586626"/>
            <a:ext cx="7264921" cy="5603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1421636"/>
            <a:ext cx="7792027" cy="518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5005" y="118758"/>
            <a:ext cx="5336595" cy="6313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5928537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229600" cy="3047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006625"/>
            <a:ext cx="8382000" cy="2422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6337" y="586626"/>
            <a:ext cx="7264921" cy="5603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1421636"/>
            <a:ext cx="7792027" cy="518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5005" y="118758"/>
            <a:ext cx="5336595" cy="6313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00" y="1194992"/>
            <a:ext cx="8610600" cy="5116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6185458"/>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229600" cy="3047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006625"/>
            <a:ext cx="8382000" cy="2422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6337" y="586626"/>
            <a:ext cx="7264921" cy="5603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1421636"/>
            <a:ext cx="7792027" cy="518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5005" y="118758"/>
            <a:ext cx="5336595" cy="6313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00" y="1194992"/>
            <a:ext cx="8610600" cy="5116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9073" y="647700"/>
            <a:ext cx="7350049"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97191950"/>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229600" cy="3047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006625"/>
            <a:ext cx="8382000" cy="2422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6337" y="586626"/>
            <a:ext cx="7264921" cy="5603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1421636"/>
            <a:ext cx="7792027" cy="518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5005" y="118758"/>
            <a:ext cx="5336595" cy="6313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00" y="1194992"/>
            <a:ext cx="8610600" cy="5116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9073" y="647700"/>
            <a:ext cx="7350049"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2287766"/>
            <a:ext cx="8915400" cy="3218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6130101"/>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229600" cy="3047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006625"/>
            <a:ext cx="8382000" cy="2422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6337" y="586626"/>
            <a:ext cx="7264921" cy="5603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1421636"/>
            <a:ext cx="7792027" cy="518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5005" y="118758"/>
            <a:ext cx="5336595" cy="6313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00" y="1194992"/>
            <a:ext cx="8610600" cy="5116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9073" y="647700"/>
            <a:ext cx="7350049"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2287766"/>
            <a:ext cx="8915400" cy="3218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542627" y="271022"/>
            <a:ext cx="6058746" cy="6315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9159549"/>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229600" cy="3047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006625"/>
            <a:ext cx="8382000" cy="2422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6337" y="586626"/>
            <a:ext cx="7264921" cy="5603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1421636"/>
            <a:ext cx="7792027" cy="518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5005" y="118758"/>
            <a:ext cx="5336595" cy="6313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00" y="1194992"/>
            <a:ext cx="8610600" cy="5116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9073" y="647700"/>
            <a:ext cx="7350049"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2287766"/>
            <a:ext cx="8915400" cy="3218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542627" y="271022"/>
            <a:ext cx="6058746" cy="6315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9227" y="1398801"/>
            <a:ext cx="7848600" cy="45921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3034528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229600" cy="3047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006625"/>
            <a:ext cx="8382000" cy="2422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6337" y="586626"/>
            <a:ext cx="7264921" cy="5603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1421636"/>
            <a:ext cx="7792027" cy="518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5005" y="118758"/>
            <a:ext cx="5336595" cy="6313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00" y="1194992"/>
            <a:ext cx="8610600" cy="5116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9073" y="647700"/>
            <a:ext cx="7350049"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2287766"/>
            <a:ext cx="8915400" cy="3218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542627" y="271022"/>
            <a:ext cx="6058746" cy="6315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9227" y="1398801"/>
            <a:ext cx="7848600" cy="45921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9775" y="131495"/>
            <a:ext cx="8724450" cy="4726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44575" y="509683"/>
            <a:ext cx="6978650" cy="6088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791531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229600" cy="3047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006625"/>
            <a:ext cx="8382000" cy="2422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6337" y="586626"/>
            <a:ext cx="7264921" cy="5603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1421636"/>
            <a:ext cx="7792027" cy="518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5005" y="118758"/>
            <a:ext cx="5336595" cy="6313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00" y="1194992"/>
            <a:ext cx="8610600" cy="5116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9073" y="647700"/>
            <a:ext cx="7350049"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2287766"/>
            <a:ext cx="8915400" cy="3218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542627" y="271022"/>
            <a:ext cx="6058746" cy="6315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9227" y="1398801"/>
            <a:ext cx="7848600" cy="45921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9775" y="131495"/>
            <a:ext cx="8724450" cy="4726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44575" y="509683"/>
            <a:ext cx="6978650" cy="6088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34860" y="1297557"/>
            <a:ext cx="8645680" cy="3874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8900725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solidFill>
                  <a:srgbClr val="C00000"/>
                </a:solidFill>
              </a:rPr>
              <a:t>Persecution </a:t>
            </a:r>
            <a:r>
              <a:rPr lang="en-US" sz="5400" dirty="0">
                <a:solidFill>
                  <a:schemeClr val="tx1"/>
                </a:solidFill>
              </a:rPr>
              <a:t>&amp; the Christian</a:t>
            </a:r>
          </a:p>
        </p:txBody>
      </p:sp>
    </p:spTree>
    <p:extLst>
      <p:ext uri="{BB962C8B-B14F-4D97-AF65-F5344CB8AC3E}">
        <p14:creationId xmlns:p14="http://schemas.microsoft.com/office/powerpoint/2010/main" val="13933641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79072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profile_images/655050901430734848/3K3iWAL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52400"/>
            <a:ext cx="24384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2667000"/>
            <a:ext cx="2438400" cy="424732"/>
          </a:xfrm>
          <a:prstGeom prst="rect">
            <a:avLst/>
          </a:prstGeom>
          <a:noFill/>
        </p:spPr>
        <p:txBody>
          <a:bodyPr wrap="square" rtlCol="0">
            <a:spAutoFit/>
          </a:bodyPr>
          <a:lstStyle/>
          <a:p>
            <a:pPr algn="ctr">
              <a:lnSpc>
                <a:spcPct val="90000"/>
              </a:lnSpc>
            </a:pPr>
            <a:r>
              <a:rPr lang="en-US" sz="2400" dirty="0"/>
              <a:t>Mal Couch</a:t>
            </a:r>
          </a:p>
        </p:txBody>
      </p:sp>
      <p:sp>
        <p:nvSpPr>
          <p:cNvPr id="3" name="TextBox 2"/>
          <p:cNvSpPr txBox="1"/>
          <p:nvPr/>
        </p:nvSpPr>
        <p:spPr>
          <a:xfrm>
            <a:off x="2971800" y="304800"/>
            <a:ext cx="5943600" cy="5632311"/>
          </a:xfrm>
          <a:prstGeom prst="rect">
            <a:avLst/>
          </a:prstGeom>
          <a:noFill/>
        </p:spPr>
        <p:txBody>
          <a:bodyPr wrap="square" rtlCol="0">
            <a:spAutoFit/>
          </a:bodyPr>
          <a:lstStyle/>
          <a:p>
            <a:r>
              <a:rPr lang="en-US" sz="2400" i="1" u="sng" dirty="0"/>
              <a:t>Preparing For Persecution</a:t>
            </a:r>
          </a:p>
          <a:p>
            <a:r>
              <a:rPr lang="en-US" sz="2400" dirty="0"/>
              <a:t>It is my firm conviction that the modern Evangelical church will soon face direct persecution in America. It has already begun in other parts of the world. In fact, some have estimated that more believers have died for their faith in Christ in this century than in the era of the early church. But such physical martyrdom has not often taken place in the U.S. Though no one prays for martyrdom [,] </a:t>
            </a:r>
            <a:r>
              <a:rPr lang="en-US" sz="2400" i="1" dirty="0"/>
              <a:t>physical persecution in this country would rejuvenate the witness of the body of Christ.</a:t>
            </a:r>
            <a:endParaRPr lang="en-US" sz="2400" dirty="0"/>
          </a:p>
        </p:txBody>
      </p:sp>
    </p:spTree>
    <p:extLst>
      <p:ext uri="{BB962C8B-B14F-4D97-AF65-F5344CB8AC3E}">
        <p14:creationId xmlns:p14="http://schemas.microsoft.com/office/powerpoint/2010/main" val="46906799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profile_images/655050901430734848/3K3iWAL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52400"/>
            <a:ext cx="24384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2667000"/>
            <a:ext cx="2438400" cy="424732"/>
          </a:xfrm>
          <a:prstGeom prst="rect">
            <a:avLst/>
          </a:prstGeom>
          <a:noFill/>
        </p:spPr>
        <p:txBody>
          <a:bodyPr wrap="square" rtlCol="0">
            <a:spAutoFit/>
          </a:bodyPr>
          <a:lstStyle/>
          <a:p>
            <a:pPr algn="ctr">
              <a:lnSpc>
                <a:spcPct val="90000"/>
              </a:lnSpc>
            </a:pPr>
            <a:r>
              <a:rPr lang="en-US" sz="2400" dirty="0"/>
              <a:t>Mal Couch</a:t>
            </a:r>
          </a:p>
        </p:txBody>
      </p:sp>
      <p:sp>
        <p:nvSpPr>
          <p:cNvPr id="3" name="TextBox 2"/>
          <p:cNvSpPr txBox="1"/>
          <p:nvPr/>
        </p:nvSpPr>
        <p:spPr>
          <a:xfrm>
            <a:off x="2971800" y="304800"/>
            <a:ext cx="5943600" cy="6370975"/>
          </a:xfrm>
          <a:prstGeom prst="rect">
            <a:avLst/>
          </a:prstGeom>
          <a:noFill/>
        </p:spPr>
        <p:txBody>
          <a:bodyPr wrap="square" rtlCol="0">
            <a:spAutoFit/>
          </a:bodyPr>
          <a:lstStyle/>
          <a:p>
            <a:r>
              <a:rPr lang="en-US" sz="2400" dirty="0"/>
              <a:t>It is interesting to note that the recent killings in the high school in Colorado and the shootings in a Ft. Worth, Texas church had some elements of martyrdom. When one of the killers learned he was pointing his weapon at a Christian teenager, with great glee and relish he dispatched her out of this life. In a more direct way, the killings in the Ft. Worth church were fueled by a clear hatred of Christianity. Though some may argue that the killers in both cases were mentally unstable, nevertheless their anti-God sentiments were expressed long before these terrible events took place.</a:t>
            </a:r>
          </a:p>
        </p:txBody>
      </p:sp>
    </p:spTree>
    <p:extLst>
      <p:ext uri="{BB962C8B-B14F-4D97-AF65-F5344CB8AC3E}">
        <p14:creationId xmlns:p14="http://schemas.microsoft.com/office/powerpoint/2010/main" val="29180481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profile_images/655050901430734848/3K3iWAL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52400"/>
            <a:ext cx="24384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2667000"/>
            <a:ext cx="2438400" cy="424732"/>
          </a:xfrm>
          <a:prstGeom prst="rect">
            <a:avLst/>
          </a:prstGeom>
          <a:noFill/>
        </p:spPr>
        <p:txBody>
          <a:bodyPr wrap="square" rtlCol="0">
            <a:spAutoFit/>
          </a:bodyPr>
          <a:lstStyle/>
          <a:p>
            <a:pPr algn="ctr">
              <a:lnSpc>
                <a:spcPct val="90000"/>
              </a:lnSpc>
            </a:pPr>
            <a:r>
              <a:rPr lang="en-US" sz="2400" dirty="0"/>
              <a:t>Mal Couch</a:t>
            </a:r>
          </a:p>
        </p:txBody>
      </p:sp>
      <p:sp>
        <p:nvSpPr>
          <p:cNvPr id="3" name="TextBox 2"/>
          <p:cNvSpPr txBox="1"/>
          <p:nvPr/>
        </p:nvSpPr>
        <p:spPr>
          <a:xfrm>
            <a:off x="2971800" y="304800"/>
            <a:ext cx="5943600" cy="5262979"/>
          </a:xfrm>
          <a:prstGeom prst="rect">
            <a:avLst/>
          </a:prstGeom>
          <a:noFill/>
        </p:spPr>
        <p:txBody>
          <a:bodyPr wrap="square" rtlCol="0">
            <a:spAutoFit/>
          </a:bodyPr>
          <a:lstStyle/>
          <a:p>
            <a:r>
              <a:rPr lang="en-US" sz="2400" dirty="0"/>
              <a:t>Though I’m certainly not a prophet, I predict that within ten years American Christians will be facing a much more widespread baptism of fire. It may begin with more intense legal and religious </a:t>
            </a:r>
            <a:r>
              <a:rPr lang="en-US" sz="2400" dirty="0" err="1"/>
              <a:t>ostracizations</a:t>
            </a:r>
            <a:r>
              <a:rPr lang="en-US" sz="2400" dirty="0"/>
              <a:t> in order to smother our witness. It will then move to persecutions on the job. More public expressions of Christianity, such as take place around Christmas, will be limited. And finally, though we say this will never happen in America, outright physical suffering may come about.</a:t>
            </a:r>
          </a:p>
        </p:txBody>
      </p:sp>
    </p:spTree>
    <p:extLst>
      <p:ext uri="{BB962C8B-B14F-4D97-AF65-F5344CB8AC3E}">
        <p14:creationId xmlns:p14="http://schemas.microsoft.com/office/powerpoint/2010/main" val="371259641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profile_images/655050901430734848/3K3iWAL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52400"/>
            <a:ext cx="24384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2667000"/>
            <a:ext cx="2438400" cy="424732"/>
          </a:xfrm>
          <a:prstGeom prst="rect">
            <a:avLst/>
          </a:prstGeom>
          <a:noFill/>
        </p:spPr>
        <p:txBody>
          <a:bodyPr wrap="square" rtlCol="0">
            <a:spAutoFit/>
          </a:bodyPr>
          <a:lstStyle/>
          <a:p>
            <a:pPr algn="ctr">
              <a:lnSpc>
                <a:spcPct val="90000"/>
              </a:lnSpc>
            </a:pPr>
            <a:r>
              <a:rPr lang="en-US" sz="2400" dirty="0"/>
              <a:t>Mal Couch</a:t>
            </a:r>
          </a:p>
        </p:txBody>
      </p:sp>
      <p:sp>
        <p:nvSpPr>
          <p:cNvPr id="3" name="TextBox 2"/>
          <p:cNvSpPr txBox="1"/>
          <p:nvPr/>
        </p:nvSpPr>
        <p:spPr>
          <a:xfrm>
            <a:off x="2971800" y="304800"/>
            <a:ext cx="6172200" cy="4524315"/>
          </a:xfrm>
          <a:prstGeom prst="rect">
            <a:avLst/>
          </a:prstGeom>
          <a:noFill/>
        </p:spPr>
        <p:txBody>
          <a:bodyPr wrap="square" rtlCol="0">
            <a:spAutoFit/>
          </a:bodyPr>
          <a:lstStyle/>
          <a:p>
            <a:r>
              <a:rPr lang="en-US" sz="2400" dirty="0"/>
              <a:t>If we but look back at how quickly the influence of Christianity has been curtailed, I believe we all will have to ponder, could such persecution actually happen to us? Looking at the New Testament and the history of the early church, we see that persecution was normative and not unusual. For believers in Christ, it was expected. Before the rapture of the church to glory, I believe hatred and persecution against believers will sharply increase.</a:t>
            </a:r>
          </a:p>
        </p:txBody>
      </p:sp>
    </p:spTree>
    <p:extLst>
      <p:ext uri="{BB962C8B-B14F-4D97-AF65-F5344CB8AC3E}">
        <p14:creationId xmlns:p14="http://schemas.microsoft.com/office/powerpoint/2010/main" val="409927570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profile_images/655050901430734848/3K3iWAL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52400"/>
            <a:ext cx="24384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2667000"/>
            <a:ext cx="2438400" cy="424732"/>
          </a:xfrm>
          <a:prstGeom prst="rect">
            <a:avLst/>
          </a:prstGeom>
          <a:noFill/>
        </p:spPr>
        <p:txBody>
          <a:bodyPr wrap="square" rtlCol="0">
            <a:spAutoFit/>
          </a:bodyPr>
          <a:lstStyle/>
          <a:p>
            <a:pPr algn="ctr">
              <a:lnSpc>
                <a:spcPct val="90000"/>
              </a:lnSpc>
            </a:pPr>
            <a:r>
              <a:rPr lang="en-US" sz="2400" dirty="0"/>
              <a:t>Mal Couch</a:t>
            </a:r>
          </a:p>
        </p:txBody>
      </p:sp>
      <p:sp>
        <p:nvSpPr>
          <p:cNvPr id="3" name="TextBox 2"/>
          <p:cNvSpPr txBox="1"/>
          <p:nvPr/>
        </p:nvSpPr>
        <p:spPr>
          <a:xfrm>
            <a:off x="2971800" y="304800"/>
            <a:ext cx="5943600" cy="3416320"/>
          </a:xfrm>
          <a:prstGeom prst="rect">
            <a:avLst/>
          </a:prstGeom>
          <a:noFill/>
        </p:spPr>
        <p:txBody>
          <a:bodyPr wrap="square" rtlCol="0">
            <a:spAutoFit/>
          </a:bodyPr>
          <a:lstStyle/>
          <a:p>
            <a:r>
              <a:rPr lang="en-US" sz="2400" dirty="0"/>
              <a:t>Peter reminds us to expect fiery ordeals and testing (</a:t>
            </a:r>
            <a:r>
              <a:rPr lang="en-US" sz="2400" u="sng" dirty="0"/>
              <a:t>1 Pet. 4:12–14</a:t>
            </a:r>
            <a:r>
              <a:rPr lang="en-US" sz="2400" dirty="0"/>
              <a:t>, </a:t>
            </a:r>
            <a:r>
              <a:rPr lang="en-US" sz="2400" u="sng" dirty="0"/>
              <a:t>19</a:t>
            </a:r>
            <a:r>
              <a:rPr lang="en-US" sz="2400" dirty="0"/>
              <a:t>). He adds that such trials are not to be taken as strange “but to the degree that you share the sufferings of Christ, keep on rejoicing.” Further, “If you are reviled for the name of Christ, you are blessed, because the Spirit of glory and of God rests upon you.”</a:t>
            </a:r>
          </a:p>
        </p:txBody>
      </p:sp>
    </p:spTree>
    <p:extLst>
      <p:ext uri="{BB962C8B-B14F-4D97-AF65-F5344CB8AC3E}">
        <p14:creationId xmlns:p14="http://schemas.microsoft.com/office/powerpoint/2010/main" val="400935584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profile_images/655050901430734848/3K3iWAL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52400"/>
            <a:ext cx="24384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2667000"/>
            <a:ext cx="2438400" cy="424732"/>
          </a:xfrm>
          <a:prstGeom prst="rect">
            <a:avLst/>
          </a:prstGeom>
          <a:noFill/>
        </p:spPr>
        <p:txBody>
          <a:bodyPr wrap="square" rtlCol="0">
            <a:spAutoFit/>
          </a:bodyPr>
          <a:lstStyle/>
          <a:p>
            <a:pPr algn="ctr">
              <a:lnSpc>
                <a:spcPct val="90000"/>
              </a:lnSpc>
            </a:pPr>
            <a:r>
              <a:rPr lang="en-US" sz="2400" dirty="0"/>
              <a:t>Mal Couch</a:t>
            </a:r>
          </a:p>
        </p:txBody>
      </p:sp>
      <p:sp>
        <p:nvSpPr>
          <p:cNvPr id="3" name="TextBox 2"/>
          <p:cNvSpPr txBox="1"/>
          <p:nvPr/>
        </p:nvSpPr>
        <p:spPr>
          <a:xfrm>
            <a:off x="2971800" y="304800"/>
            <a:ext cx="5943600" cy="4154984"/>
          </a:xfrm>
          <a:prstGeom prst="rect">
            <a:avLst/>
          </a:prstGeom>
          <a:noFill/>
        </p:spPr>
        <p:txBody>
          <a:bodyPr wrap="square" rtlCol="0">
            <a:spAutoFit/>
          </a:bodyPr>
          <a:lstStyle/>
          <a:p>
            <a:r>
              <a:rPr lang="en-US" sz="2400" dirty="0"/>
              <a:t>It must be remembered that God is sovereign in history. If these things come upon us, we are but one of many generations that will have so suffered for our Lord. Peter reminds us of His providence concerning this bitter cup that may be our lot here at the end of the church age: “Therefore let those also who suffer according to the will of God entrust their souls to a faithful Creator in doing what is right.</a:t>
            </a:r>
            <a:endParaRPr lang="en-US" sz="2000" dirty="0"/>
          </a:p>
        </p:txBody>
      </p:sp>
      <p:sp>
        <p:nvSpPr>
          <p:cNvPr id="4" name="TextBox 3"/>
          <p:cNvSpPr txBox="1"/>
          <p:nvPr/>
        </p:nvSpPr>
        <p:spPr>
          <a:xfrm>
            <a:off x="228600" y="6324600"/>
            <a:ext cx="8686800" cy="307777"/>
          </a:xfrm>
          <a:prstGeom prst="rect">
            <a:avLst/>
          </a:prstGeom>
          <a:noFill/>
        </p:spPr>
        <p:txBody>
          <a:bodyPr wrap="square" rtlCol="0">
            <a:spAutoFit/>
          </a:bodyPr>
          <a:lstStyle/>
          <a:p>
            <a:r>
              <a:rPr lang="en-US" sz="1400" dirty="0"/>
              <a:t>Mal Couch, “Preparing for Persecution,” Conservative Theological Journal, CTJ 03:10 (Dec 1999).</a:t>
            </a:r>
          </a:p>
        </p:txBody>
      </p:sp>
    </p:spTree>
    <p:extLst>
      <p:ext uri="{BB962C8B-B14F-4D97-AF65-F5344CB8AC3E}">
        <p14:creationId xmlns:p14="http://schemas.microsoft.com/office/powerpoint/2010/main" val="154782678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3449" y="274638"/>
            <a:ext cx="7317105"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n-US" sz="4000" dirty="0"/>
              <a:t>4 Characteristics of Persecution</a:t>
            </a:r>
          </a:p>
        </p:txBody>
      </p:sp>
      <p:sp>
        <p:nvSpPr>
          <p:cNvPr id="5" name="Content Placeholder 2"/>
          <p:cNvSpPr txBox="1">
            <a:spLocks/>
          </p:cNvSpPr>
          <p:nvPr/>
        </p:nvSpPr>
        <p:spPr>
          <a:xfrm>
            <a:off x="913449" y="1828800"/>
            <a:ext cx="7317105" cy="1066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274320" lvl="1" algn="l"/>
            <a:r>
              <a:rPr lang="en-US" sz="3200" dirty="0">
                <a:solidFill>
                  <a:schemeClr val="tx1"/>
                </a:solidFill>
              </a:rPr>
              <a:t>1.	Persecution is a characteristic of this world. (Psalm 10:2) </a:t>
            </a:r>
          </a:p>
          <a:p>
            <a:pPr marL="274320" lvl="1" algn="l"/>
            <a:endParaRPr lang="en-US" sz="3200" dirty="0">
              <a:solidFill>
                <a:schemeClr val="tx1"/>
              </a:solidFill>
            </a:endParaRPr>
          </a:p>
          <a:p>
            <a:pPr marL="788670" lvl="1" indent="-514350">
              <a:buFont typeface="+mj-lt"/>
              <a:buAutoNum type="alphaUcPeriod"/>
            </a:pPr>
            <a:endParaRPr lang="en-US" sz="3200" dirty="0"/>
          </a:p>
          <a:p>
            <a:pPr marL="1017270" lvl="2" indent="-514350">
              <a:buFont typeface="+mj-lt"/>
              <a:buAutoNum type="romanUcPeriod"/>
            </a:pPr>
            <a:endParaRPr lang="en-US" sz="2800" dirty="0"/>
          </a:p>
        </p:txBody>
      </p:sp>
      <p:sp>
        <p:nvSpPr>
          <p:cNvPr id="2" name="TextBox 1"/>
          <p:cNvSpPr txBox="1"/>
          <p:nvPr/>
        </p:nvSpPr>
        <p:spPr>
          <a:xfrm>
            <a:off x="228600" y="5486400"/>
            <a:ext cx="8610600" cy="830997"/>
          </a:xfrm>
          <a:prstGeom prst="rect">
            <a:avLst/>
          </a:prstGeom>
          <a:noFill/>
        </p:spPr>
        <p:txBody>
          <a:bodyPr wrap="square" rtlCol="0">
            <a:spAutoFit/>
          </a:bodyPr>
          <a:lstStyle/>
          <a:p>
            <a:r>
              <a:rPr lang="en-US" sz="2400" dirty="0"/>
              <a:t> See also Am 1:6; 1:9 ; 2:1 ; </a:t>
            </a:r>
            <a:r>
              <a:rPr lang="en-US" sz="2400" dirty="0" err="1"/>
              <a:t>Hab</a:t>
            </a:r>
            <a:r>
              <a:rPr lang="en-US" sz="2400" dirty="0"/>
              <a:t> 1:6–11 ; 1 John 3:13; 2 </a:t>
            </a:r>
            <a:r>
              <a:rPr lang="en-US" sz="2400" dirty="0" err="1"/>
              <a:t>Cor</a:t>
            </a:r>
            <a:r>
              <a:rPr lang="en-US" sz="2400" dirty="0"/>
              <a:t> 4:4; Rev 6:8 ; 9:7–10 </a:t>
            </a:r>
          </a:p>
        </p:txBody>
      </p:sp>
    </p:spTree>
    <p:extLst>
      <p:ext uri="{BB962C8B-B14F-4D97-AF65-F5344CB8AC3E}">
        <p14:creationId xmlns:p14="http://schemas.microsoft.com/office/powerpoint/2010/main" val="950662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3449" y="274638"/>
            <a:ext cx="7317105"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n-US" sz="4000" dirty="0"/>
              <a:t>5 Characteristics of Persecution</a:t>
            </a:r>
          </a:p>
        </p:txBody>
      </p:sp>
      <p:sp>
        <p:nvSpPr>
          <p:cNvPr id="5" name="Content Placeholder 2"/>
          <p:cNvSpPr txBox="1">
            <a:spLocks/>
          </p:cNvSpPr>
          <p:nvPr/>
        </p:nvSpPr>
        <p:spPr>
          <a:xfrm>
            <a:off x="913449" y="1828800"/>
            <a:ext cx="7317105" cy="1066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274320" lvl="1" algn="l"/>
            <a:r>
              <a:rPr lang="en-US" sz="3200" dirty="0">
                <a:solidFill>
                  <a:schemeClr val="tx1"/>
                </a:solidFill>
              </a:rPr>
              <a:t>2.	Satan is the arch-persecutor of God’s people. (Gen 3:15) </a:t>
            </a:r>
          </a:p>
          <a:p>
            <a:pPr marL="788670" lvl="1" indent="-514350" algn="l">
              <a:buFont typeface="+mj-lt"/>
              <a:buAutoNum type="arabicPeriod"/>
            </a:pPr>
            <a:endParaRPr lang="en-US" sz="3200" dirty="0">
              <a:solidFill>
                <a:schemeClr val="tx1"/>
              </a:solidFill>
            </a:endParaRPr>
          </a:p>
          <a:p>
            <a:pPr marL="274320" lvl="1" algn="l"/>
            <a:endParaRPr lang="en-US" sz="3200" dirty="0">
              <a:solidFill>
                <a:schemeClr val="tx1"/>
              </a:solidFill>
            </a:endParaRPr>
          </a:p>
          <a:p>
            <a:pPr marL="788670" lvl="1" indent="-514350">
              <a:buFont typeface="+mj-lt"/>
              <a:buAutoNum type="alphaUcPeriod"/>
            </a:pPr>
            <a:endParaRPr lang="en-US" sz="3200" dirty="0"/>
          </a:p>
          <a:p>
            <a:pPr marL="1017270" lvl="2" indent="-514350">
              <a:buFont typeface="+mj-lt"/>
              <a:buAutoNum type="romanUcPeriod"/>
            </a:pPr>
            <a:endParaRPr lang="en-US" sz="2800" dirty="0"/>
          </a:p>
        </p:txBody>
      </p:sp>
      <p:sp>
        <p:nvSpPr>
          <p:cNvPr id="2" name="TextBox 1"/>
          <p:cNvSpPr txBox="1"/>
          <p:nvPr/>
        </p:nvSpPr>
        <p:spPr>
          <a:xfrm>
            <a:off x="228600" y="5486400"/>
            <a:ext cx="8610600" cy="830997"/>
          </a:xfrm>
          <a:prstGeom prst="rect">
            <a:avLst/>
          </a:prstGeom>
          <a:noFill/>
        </p:spPr>
        <p:txBody>
          <a:bodyPr wrap="square" rtlCol="0">
            <a:spAutoFit/>
          </a:bodyPr>
          <a:lstStyle/>
          <a:p>
            <a:r>
              <a:rPr lang="en-US" sz="2400" dirty="0"/>
              <a:t> See also Job 2:6–7 ; </a:t>
            </a:r>
            <a:r>
              <a:rPr lang="en-US" sz="2400" dirty="0" err="1"/>
              <a:t>Zec</a:t>
            </a:r>
            <a:r>
              <a:rPr lang="en-US" sz="2400" dirty="0"/>
              <a:t> 3:1 ; Lk 22:3–4 ; 1 </a:t>
            </a:r>
            <a:r>
              <a:rPr lang="en-US" sz="2400" dirty="0" err="1"/>
              <a:t>Pe</a:t>
            </a:r>
            <a:r>
              <a:rPr lang="en-US" sz="2400" dirty="0"/>
              <a:t> 5:8 ; Re 2:10; 2:13 </a:t>
            </a:r>
          </a:p>
        </p:txBody>
      </p:sp>
    </p:spTree>
    <p:extLst>
      <p:ext uri="{BB962C8B-B14F-4D97-AF65-F5344CB8AC3E}">
        <p14:creationId xmlns:p14="http://schemas.microsoft.com/office/powerpoint/2010/main" val="361919880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3449" y="274638"/>
            <a:ext cx="7317105"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n-US" sz="4000" dirty="0"/>
              <a:t>5 Characteristics of Persecution</a:t>
            </a:r>
          </a:p>
        </p:txBody>
      </p:sp>
      <p:sp>
        <p:nvSpPr>
          <p:cNvPr id="5" name="Content Placeholder 2"/>
          <p:cNvSpPr txBox="1">
            <a:spLocks/>
          </p:cNvSpPr>
          <p:nvPr/>
        </p:nvSpPr>
        <p:spPr>
          <a:xfrm>
            <a:off x="913449" y="1828800"/>
            <a:ext cx="8230551" cy="4267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274320" lvl="1" algn="l"/>
            <a:r>
              <a:rPr lang="en-US" sz="3200" dirty="0">
                <a:solidFill>
                  <a:schemeClr val="tx1"/>
                </a:solidFill>
              </a:rPr>
              <a:t>3.	Agencies of Persecution</a:t>
            </a:r>
          </a:p>
          <a:p>
            <a:pPr marL="274320" lvl="1" algn="l"/>
            <a:r>
              <a:rPr lang="en-US" sz="3200" dirty="0">
                <a:solidFill>
                  <a:schemeClr val="tx1"/>
                </a:solidFill>
              </a:rPr>
              <a:t>	a.	</a:t>
            </a:r>
            <a:r>
              <a:rPr lang="en-US" sz="3200" dirty="0">
                <a:solidFill>
                  <a:srgbClr val="C00000"/>
                </a:solidFill>
              </a:rPr>
              <a:t>The world</a:t>
            </a:r>
            <a:r>
              <a:rPr lang="en-US" sz="3000" dirty="0">
                <a:solidFill>
                  <a:srgbClr val="C00000"/>
                </a:solidFill>
              </a:rPr>
              <a:t> </a:t>
            </a:r>
            <a:r>
              <a:rPr lang="en-US" sz="3000" dirty="0">
                <a:solidFill>
                  <a:schemeClr val="tx1"/>
                </a:solidFill>
              </a:rPr>
              <a:t>(John 15:18; 1 John 		3:13)</a:t>
            </a:r>
          </a:p>
          <a:p>
            <a:pPr marL="274320" lvl="1" algn="l"/>
            <a:r>
              <a:rPr lang="en-US" sz="3000" dirty="0">
                <a:solidFill>
                  <a:schemeClr val="tx1"/>
                </a:solidFill>
              </a:rPr>
              <a:t>		</a:t>
            </a:r>
          </a:p>
          <a:p>
            <a:pPr marL="788670" lvl="1" indent="-514350" algn="l">
              <a:buFont typeface="+mj-lt"/>
              <a:buAutoNum type="arabicPeriod"/>
            </a:pPr>
            <a:endParaRPr lang="en-US" sz="3200" dirty="0">
              <a:solidFill>
                <a:schemeClr val="tx1"/>
              </a:solidFill>
            </a:endParaRPr>
          </a:p>
          <a:p>
            <a:pPr marL="274320" lvl="1" algn="l"/>
            <a:endParaRPr lang="en-US" sz="3200" dirty="0">
              <a:solidFill>
                <a:schemeClr val="tx1"/>
              </a:solidFill>
            </a:endParaRPr>
          </a:p>
          <a:p>
            <a:pPr marL="788670" lvl="1" indent="-514350">
              <a:buFont typeface="+mj-lt"/>
              <a:buAutoNum type="alphaUcPeriod"/>
            </a:pPr>
            <a:endParaRPr lang="en-US" sz="3200" dirty="0"/>
          </a:p>
          <a:p>
            <a:pPr marL="1017270" lvl="2" indent="-514350">
              <a:buFont typeface="+mj-lt"/>
              <a:buAutoNum type="romanUcPeriod"/>
            </a:pPr>
            <a:endParaRPr lang="en-US" sz="2800" dirty="0"/>
          </a:p>
        </p:txBody>
      </p:sp>
    </p:spTree>
    <p:extLst>
      <p:ext uri="{BB962C8B-B14F-4D97-AF65-F5344CB8AC3E}">
        <p14:creationId xmlns:p14="http://schemas.microsoft.com/office/powerpoint/2010/main" val="161094635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3449" y="274638"/>
            <a:ext cx="7317105"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n-US" sz="4800"/>
              <a:t>Persecution</a:t>
            </a:r>
            <a:endParaRPr lang="en-US" sz="4800" dirty="0"/>
          </a:p>
        </p:txBody>
      </p:sp>
      <p:sp>
        <p:nvSpPr>
          <p:cNvPr id="5" name="Content Placeholder 2"/>
          <p:cNvSpPr txBox="1">
            <a:spLocks/>
          </p:cNvSpPr>
          <p:nvPr/>
        </p:nvSpPr>
        <p:spPr>
          <a:xfrm>
            <a:off x="913449" y="1828800"/>
            <a:ext cx="7925751" cy="4343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560070" indent="-514350">
              <a:buFont typeface="+mj-lt"/>
              <a:buAutoNum type="romanUcPeriod"/>
            </a:pPr>
            <a:r>
              <a:rPr lang="en-US" sz="3600" dirty="0"/>
              <a:t>Introduction</a:t>
            </a:r>
          </a:p>
          <a:p>
            <a:pPr marL="560070" indent="-514350">
              <a:buFont typeface="+mj-lt"/>
              <a:buAutoNum type="romanUcPeriod"/>
            </a:pPr>
            <a:r>
              <a:rPr lang="en-US" sz="3600" dirty="0"/>
              <a:t>4 Characteristics of Persecution</a:t>
            </a:r>
          </a:p>
          <a:p>
            <a:pPr marL="560070" indent="-514350">
              <a:buFont typeface="+mj-lt"/>
              <a:buAutoNum type="romanUcPeriod"/>
            </a:pPr>
            <a:r>
              <a:rPr lang="en-US" sz="3600" dirty="0"/>
              <a:t>A Christian’s Attitude towards Persecution</a:t>
            </a:r>
          </a:p>
          <a:p>
            <a:pPr marL="788670" lvl="1" indent="-514350">
              <a:buFont typeface="+mj-lt"/>
              <a:buAutoNum type="romanUcPeriod"/>
            </a:pPr>
            <a:endParaRPr lang="en-US" sz="3200" dirty="0"/>
          </a:p>
          <a:p>
            <a:pPr marL="788670" lvl="1" indent="-514350">
              <a:buFont typeface="+mj-lt"/>
              <a:buAutoNum type="alphaUcPeriod"/>
            </a:pPr>
            <a:endParaRPr lang="en-US" sz="3200" dirty="0"/>
          </a:p>
          <a:p>
            <a:pPr marL="1017270" lvl="2" indent="-514350">
              <a:buFont typeface="+mj-lt"/>
              <a:buAutoNum type="romanUcPeriod"/>
            </a:pPr>
            <a:endParaRPr lang="en-US" sz="2800" dirty="0"/>
          </a:p>
        </p:txBody>
      </p:sp>
    </p:spTree>
    <p:extLst>
      <p:ext uri="{BB962C8B-B14F-4D97-AF65-F5344CB8AC3E}">
        <p14:creationId xmlns:p14="http://schemas.microsoft.com/office/powerpoint/2010/main" val="336945646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3449" y="274638"/>
            <a:ext cx="7317105"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n-US" sz="4000" dirty="0"/>
              <a:t>5 Characteristics of Persecution</a:t>
            </a:r>
          </a:p>
        </p:txBody>
      </p:sp>
      <p:sp>
        <p:nvSpPr>
          <p:cNvPr id="5" name="Content Placeholder 2"/>
          <p:cNvSpPr txBox="1">
            <a:spLocks/>
          </p:cNvSpPr>
          <p:nvPr/>
        </p:nvSpPr>
        <p:spPr>
          <a:xfrm>
            <a:off x="913449" y="1828800"/>
            <a:ext cx="8230551" cy="4267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274320" lvl="1" algn="l"/>
            <a:r>
              <a:rPr lang="en-US" sz="3200" dirty="0">
                <a:solidFill>
                  <a:schemeClr val="tx1"/>
                </a:solidFill>
              </a:rPr>
              <a:t>3.	Agencies of Persecution</a:t>
            </a:r>
          </a:p>
          <a:p>
            <a:pPr marL="274320" lvl="1" algn="l"/>
            <a:r>
              <a:rPr lang="en-US" sz="3200" dirty="0">
                <a:solidFill>
                  <a:schemeClr val="tx1"/>
                </a:solidFill>
              </a:rPr>
              <a:t>	a.	The world</a:t>
            </a:r>
            <a:r>
              <a:rPr lang="en-US" sz="3000" dirty="0">
                <a:solidFill>
                  <a:schemeClr val="tx1"/>
                </a:solidFill>
              </a:rPr>
              <a:t> (John 15:18; 1 John 		3:13)</a:t>
            </a:r>
          </a:p>
          <a:p>
            <a:pPr marL="274320" lvl="1" algn="l"/>
            <a:r>
              <a:rPr lang="en-US" sz="3000" dirty="0">
                <a:solidFill>
                  <a:schemeClr val="tx1"/>
                </a:solidFill>
              </a:rPr>
              <a:t>	b.	</a:t>
            </a:r>
            <a:r>
              <a:rPr lang="en-US" sz="3000" dirty="0">
                <a:solidFill>
                  <a:srgbClr val="C00000"/>
                </a:solidFill>
              </a:rPr>
              <a:t>Earthly Governments </a:t>
            </a:r>
            <a:r>
              <a:rPr lang="en-US" sz="3000" dirty="0">
                <a:solidFill>
                  <a:schemeClr val="tx1"/>
                </a:solidFill>
              </a:rPr>
              <a:t>(Mark 			13:9; Ps 119:161)</a:t>
            </a:r>
          </a:p>
          <a:p>
            <a:pPr marL="274320" lvl="1" algn="l"/>
            <a:r>
              <a:rPr lang="en-US" sz="3000" dirty="0">
                <a:solidFill>
                  <a:schemeClr val="tx1"/>
                </a:solidFill>
              </a:rPr>
              <a:t>	</a:t>
            </a:r>
          </a:p>
          <a:p>
            <a:pPr marL="788670" lvl="1" indent="-514350" algn="l">
              <a:buFont typeface="+mj-lt"/>
              <a:buAutoNum type="arabicPeriod"/>
            </a:pPr>
            <a:endParaRPr lang="en-US" sz="3200" dirty="0">
              <a:solidFill>
                <a:schemeClr val="tx1"/>
              </a:solidFill>
            </a:endParaRPr>
          </a:p>
          <a:p>
            <a:pPr marL="274320" lvl="1" algn="l"/>
            <a:endParaRPr lang="en-US" sz="3200" dirty="0">
              <a:solidFill>
                <a:schemeClr val="tx1"/>
              </a:solidFill>
            </a:endParaRPr>
          </a:p>
          <a:p>
            <a:pPr marL="788670" lvl="1" indent="-514350">
              <a:buFont typeface="+mj-lt"/>
              <a:buAutoNum type="alphaUcPeriod"/>
            </a:pPr>
            <a:endParaRPr lang="en-US" sz="3200" dirty="0"/>
          </a:p>
          <a:p>
            <a:pPr marL="1017270" lvl="2" indent="-514350">
              <a:buFont typeface="+mj-lt"/>
              <a:buAutoNum type="romanUcPeriod"/>
            </a:pPr>
            <a:endParaRPr lang="en-US" sz="2800" dirty="0"/>
          </a:p>
        </p:txBody>
      </p:sp>
    </p:spTree>
    <p:extLst>
      <p:ext uri="{BB962C8B-B14F-4D97-AF65-F5344CB8AC3E}">
        <p14:creationId xmlns:p14="http://schemas.microsoft.com/office/powerpoint/2010/main" val="105234787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3449" y="274638"/>
            <a:ext cx="7317105"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n-US" sz="4000" dirty="0"/>
              <a:t>5 Characteristics of Persecution</a:t>
            </a:r>
          </a:p>
        </p:txBody>
      </p:sp>
      <p:sp>
        <p:nvSpPr>
          <p:cNvPr id="5" name="Content Placeholder 2"/>
          <p:cNvSpPr txBox="1">
            <a:spLocks/>
          </p:cNvSpPr>
          <p:nvPr/>
        </p:nvSpPr>
        <p:spPr>
          <a:xfrm>
            <a:off x="913449" y="1828800"/>
            <a:ext cx="8230551" cy="4267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274320" lvl="1" algn="l"/>
            <a:r>
              <a:rPr lang="en-US" sz="3200" dirty="0">
                <a:solidFill>
                  <a:schemeClr val="tx1"/>
                </a:solidFill>
              </a:rPr>
              <a:t>3.	Agencies of Persecution</a:t>
            </a:r>
          </a:p>
          <a:p>
            <a:pPr marL="274320" lvl="1" algn="l"/>
            <a:r>
              <a:rPr lang="en-US" sz="3200" dirty="0">
                <a:solidFill>
                  <a:schemeClr val="tx1"/>
                </a:solidFill>
              </a:rPr>
              <a:t>	a.	The world</a:t>
            </a:r>
            <a:r>
              <a:rPr lang="en-US" sz="3000" dirty="0">
                <a:solidFill>
                  <a:schemeClr val="tx1"/>
                </a:solidFill>
              </a:rPr>
              <a:t> (John 15:18; 1 John 		3:13)</a:t>
            </a:r>
          </a:p>
          <a:p>
            <a:pPr marL="274320" lvl="1" algn="l"/>
            <a:r>
              <a:rPr lang="en-US" sz="3000" dirty="0">
                <a:solidFill>
                  <a:schemeClr val="tx1"/>
                </a:solidFill>
              </a:rPr>
              <a:t>	b.	Earthly Governments (Mark 			13:9; Ps 119:161)</a:t>
            </a:r>
          </a:p>
          <a:p>
            <a:pPr marL="274320" lvl="1" algn="l"/>
            <a:r>
              <a:rPr lang="en-US" sz="3000" dirty="0">
                <a:solidFill>
                  <a:schemeClr val="tx1"/>
                </a:solidFill>
              </a:rPr>
              <a:t>	c.	</a:t>
            </a:r>
            <a:r>
              <a:rPr lang="en-US" sz="3000" dirty="0">
                <a:solidFill>
                  <a:srgbClr val="C00000"/>
                </a:solidFill>
              </a:rPr>
              <a:t>Religious Authorities </a:t>
            </a:r>
            <a:r>
              <a:rPr lang="en-US" sz="3000" dirty="0">
                <a:solidFill>
                  <a:schemeClr val="tx1"/>
                </a:solidFill>
              </a:rPr>
              <a:t>(Acts 5:17-18; 		Acts 3-4) 	</a:t>
            </a:r>
          </a:p>
          <a:p>
            <a:pPr marL="788670" lvl="1" indent="-514350" algn="l">
              <a:buFont typeface="+mj-lt"/>
              <a:buAutoNum type="arabicPeriod"/>
            </a:pPr>
            <a:endParaRPr lang="en-US" sz="3200" dirty="0">
              <a:solidFill>
                <a:schemeClr val="tx1"/>
              </a:solidFill>
            </a:endParaRPr>
          </a:p>
          <a:p>
            <a:pPr marL="274320" lvl="1" algn="l"/>
            <a:endParaRPr lang="en-US" sz="3200" dirty="0">
              <a:solidFill>
                <a:schemeClr val="tx1"/>
              </a:solidFill>
            </a:endParaRPr>
          </a:p>
          <a:p>
            <a:pPr marL="788670" lvl="1" indent="-514350">
              <a:buFont typeface="+mj-lt"/>
              <a:buAutoNum type="alphaUcPeriod"/>
            </a:pPr>
            <a:endParaRPr lang="en-US" sz="3200" dirty="0"/>
          </a:p>
          <a:p>
            <a:pPr marL="1017270" lvl="2" indent="-514350">
              <a:buFont typeface="+mj-lt"/>
              <a:buAutoNum type="romanUcPeriod"/>
            </a:pPr>
            <a:endParaRPr lang="en-US" sz="2800" dirty="0"/>
          </a:p>
        </p:txBody>
      </p:sp>
    </p:spTree>
    <p:extLst>
      <p:ext uri="{BB962C8B-B14F-4D97-AF65-F5344CB8AC3E}">
        <p14:creationId xmlns:p14="http://schemas.microsoft.com/office/powerpoint/2010/main" val="31944115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3449" y="274638"/>
            <a:ext cx="7317105"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n-US" sz="4000" dirty="0"/>
              <a:t>5 Characteristics of Persecution</a:t>
            </a:r>
          </a:p>
        </p:txBody>
      </p:sp>
      <p:sp>
        <p:nvSpPr>
          <p:cNvPr id="5" name="Content Placeholder 2"/>
          <p:cNvSpPr txBox="1">
            <a:spLocks/>
          </p:cNvSpPr>
          <p:nvPr/>
        </p:nvSpPr>
        <p:spPr>
          <a:xfrm>
            <a:off x="913449" y="1828800"/>
            <a:ext cx="8230551" cy="4267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274320" lvl="1" algn="l"/>
            <a:r>
              <a:rPr lang="en-US" sz="3200" dirty="0">
                <a:solidFill>
                  <a:schemeClr val="tx1"/>
                </a:solidFill>
              </a:rPr>
              <a:t>3.	Agencies of Persecution</a:t>
            </a:r>
          </a:p>
          <a:p>
            <a:pPr marL="274320" lvl="1" algn="l"/>
            <a:r>
              <a:rPr lang="en-US" sz="3200" dirty="0">
                <a:solidFill>
                  <a:schemeClr val="tx1"/>
                </a:solidFill>
              </a:rPr>
              <a:t>	a.	The world</a:t>
            </a:r>
            <a:r>
              <a:rPr lang="en-US" sz="3000" dirty="0">
                <a:solidFill>
                  <a:schemeClr val="tx1"/>
                </a:solidFill>
              </a:rPr>
              <a:t> (John 15:18; 1 John 		3:13)</a:t>
            </a:r>
          </a:p>
          <a:p>
            <a:pPr marL="274320" lvl="1" algn="l"/>
            <a:r>
              <a:rPr lang="en-US" sz="3000" dirty="0">
                <a:solidFill>
                  <a:schemeClr val="tx1"/>
                </a:solidFill>
              </a:rPr>
              <a:t>	b.	Earthly Governments (Mark 			13:9; Ps 119:161)</a:t>
            </a:r>
          </a:p>
          <a:p>
            <a:pPr marL="274320" lvl="1" algn="l"/>
            <a:r>
              <a:rPr lang="en-US" sz="3000" dirty="0">
                <a:solidFill>
                  <a:schemeClr val="tx1"/>
                </a:solidFill>
              </a:rPr>
              <a:t>	c.	Religious Authorities (Acts 5:17-18; 		Acts 3-4) </a:t>
            </a:r>
            <a:r>
              <a:rPr lang="en-US" sz="3000" dirty="0">
                <a:solidFill>
                  <a:srgbClr val="C00000"/>
                </a:solidFill>
              </a:rPr>
              <a:t>&amp; Other Religions</a:t>
            </a:r>
          </a:p>
          <a:p>
            <a:pPr marL="274320" lvl="1" algn="l"/>
            <a:r>
              <a:rPr lang="en-US" sz="3000" dirty="0">
                <a:solidFill>
                  <a:schemeClr val="tx1"/>
                </a:solidFill>
              </a:rPr>
              <a:t>	</a:t>
            </a:r>
          </a:p>
          <a:p>
            <a:pPr marL="788670" lvl="1" indent="-514350" algn="l">
              <a:buFont typeface="+mj-lt"/>
              <a:buAutoNum type="arabicPeriod"/>
            </a:pPr>
            <a:endParaRPr lang="en-US" sz="3200" dirty="0">
              <a:solidFill>
                <a:schemeClr val="tx1"/>
              </a:solidFill>
            </a:endParaRPr>
          </a:p>
          <a:p>
            <a:pPr marL="274320" lvl="1" algn="l"/>
            <a:endParaRPr lang="en-US" sz="3200" dirty="0">
              <a:solidFill>
                <a:schemeClr val="tx1"/>
              </a:solidFill>
            </a:endParaRPr>
          </a:p>
          <a:p>
            <a:pPr marL="788670" lvl="1" indent="-514350">
              <a:buFont typeface="+mj-lt"/>
              <a:buAutoNum type="alphaUcPeriod"/>
            </a:pPr>
            <a:endParaRPr lang="en-US" sz="3200" dirty="0"/>
          </a:p>
          <a:p>
            <a:pPr marL="1017270" lvl="2" indent="-514350">
              <a:buFont typeface="+mj-lt"/>
              <a:buAutoNum type="romanUcPeriod"/>
            </a:pPr>
            <a:endParaRPr lang="en-US" sz="2800" dirty="0"/>
          </a:p>
        </p:txBody>
      </p:sp>
    </p:spTree>
    <p:extLst>
      <p:ext uri="{BB962C8B-B14F-4D97-AF65-F5344CB8AC3E}">
        <p14:creationId xmlns:p14="http://schemas.microsoft.com/office/powerpoint/2010/main" val="344657770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4487" y="109537"/>
            <a:ext cx="5915025" cy="6638925"/>
          </a:xfrm>
          <a:prstGeom prst="rect">
            <a:avLst/>
          </a:prstGeom>
        </p:spPr>
      </p:pic>
    </p:spTree>
    <p:extLst>
      <p:ext uri="{BB962C8B-B14F-4D97-AF65-F5344CB8AC3E}">
        <p14:creationId xmlns:p14="http://schemas.microsoft.com/office/powerpoint/2010/main" val="353286606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3449" y="274638"/>
            <a:ext cx="7317105"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n-US" sz="4000" dirty="0"/>
              <a:t>5 Characteristics of Persecution</a:t>
            </a:r>
          </a:p>
        </p:txBody>
      </p:sp>
      <p:sp>
        <p:nvSpPr>
          <p:cNvPr id="5" name="Content Placeholder 2"/>
          <p:cNvSpPr txBox="1">
            <a:spLocks/>
          </p:cNvSpPr>
          <p:nvPr/>
        </p:nvSpPr>
        <p:spPr>
          <a:xfrm>
            <a:off x="913449" y="1828800"/>
            <a:ext cx="8230551" cy="4267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274320" lvl="1" algn="l"/>
            <a:r>
              <a:rPr lang="en-US" sz="3200" dirty="0">
                <a:solidFill>
                  <a:schemeClr val="tx1"/>
                </a:solidFill>
              </a:rPr>
              <a:t>3.	Agencies of Persecution</a:t>
            </a:r>
          </a:p>
          <a:p>
            <a:pPr marL="274320" lvl="1" algn="l"/>
            <a:r>
              <a:rPr lang="en-US" sz="3200" dirty="0">
                <a:solidFill>
                  <a:schemeClr val="tx1"/>
                </a:solidFill>
              </a:rPr>
              <a:t>	a.	The world</a:t>
            </a:r>
            <a:r>
              <a:rPr lang="en-US" sz="3000" dirty="0">
                <a:solidFill>
                  <a:schemeClr val="tx1"/>
                </a:solidFill>
              </a:rPr>
              <a:t> (John 15:18; 1 John 		3:13)</a:t>
            </a:r>
          </a:p>
          <a:p>
            <a:pPr marL="274320" lvl="1" algn="l"/>
            <a:r>
              <a:rPr lang="en-US" sz="3000" dirty="0">
                <a:solidFill>
                  <a:schemeClr val="tx1"/>
                </a:solidFill>
              </a:rPr>
              <a:t>	b.	Earthly Governments (Mark 			13:9; Ps 119:161)</a:t>
            </a:r>
          </a:p>
          <a:p>
            <a:pPr marL="274320" lvl="1" algn="l"/>
            <a:r>
              <a:rPr lang="en-US" sz="3000" dirty="0">
                <a:solidFill>
                  <a:schemeClr val="tx1"/>
                </a:solidFill>
              </a:rPr>
              <a:t>	c.	Religious Authorities (Acts 5:17-18; 		Acts 3-4) &amp; Other Religions</a:t>
            </a:r>
          </a:p>
          <a:p>
            <a:pPr marL="274320" lvl="1" algn="l"/>
            <a:r>
              <a:rPr lang="en-US" sz="3000" dirty="0">
                <a:solidFill>
                  <a:schemeClr val="tx1"/>
                </a:solidFill>
              </a:rPr>
              <a:t>	</a:t>
            </a:r>
          </a:p>
          <a:p>
            <a:pPr marL="788670" lvl="1" indent="-514350" algn="l">
              <a:buFont typeface="+mj-lt"/>
              <a:buAutoNum type="arabicPeriod"/>
            </a:pPr>
            <a:endParaRPr lang="en-US" sz="3200" dirty="0">
              <a:solidFill>
                <a:schemeClr val="tx1"/>
              </a:solidFill>
            </a:endParaRPr>
          </a:p>
          <a:p>
            <a:pPr marL="274320" lvl="1" algn="l"/>
            <a:endParaRPr lang="en-US" sz="3200" dirty="0">
              <a:solidFill>
                <a:schemeClr val="tx1"/>
              </a:solidFill>
            </a:endParaRPr>
          </a:p>
          <a:p>
            <a:pPr marL="788670" lvl="1" indent="-514350">
              <a:buFont typeface="+mj-lt"/>
              <a:buAutoNum type="alphaUcPeriod"/>
            </a:pPr>
            <a:endParaRPr lang="en-US" sz="3200" dirty="0"/>
          </a:p>
          <a:p>
            <a:pPr marL="1017270" lvl="2" indent="-514350">
              <a:buFont typeface="+mj-lt"/>
              <a:buAutoNum type="romanUcPeriod"/>
            </a:pPr>
            <a:endParaRPr lang="en-US" sz="2800" dirty="0"/>
          </a:p>
        </p:txBody>
      </p:sp>
    </p:spTree>
    <p:extLst>
      <p:ext uri="{BB962C8B-B14F-4D97-AF65-F5344CB8AC3E}">
        <p14:creationId xmlns:p14="http://schemas.microsoft.com/office/powerpoint/2010/main" val="20009991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3449" y="274638"/>
            <a:ext cx="7317105"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n-US" sz="4000" dirty="0"/>
              <a:t>5 Characteristics of Persecution</a:t>
            </a:r>
          </a:p>
        </p:txBody>
      </p:sp>
      <p:sp>
        <p:nvSpPr>
          <p:cNvPr id="5" name="Content Placeholder 2"/>
          <p:cNvSpPr txBox="1">
            <a:spLocks/>
          </p:cNvSpPr>
          <p:nvPr/>
        </p:nvSpPr>
        <p:spPr>
          <a:xfrm>
            <a:off x="913449" y="1828800"/>
            <a:ext cx="8230551" cy="472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788670" lvl="1" indent="-514350" algn="l">
              <a:buAutoNum type="arabicPeriod" startAt="3"/>
            </a:pPr>
            <a:r>
              <a:rPr lang="en-US" sz="3200" dirty="0">
                <a:solidFill>
                  <a:schemeClr val="tx1"/>
                </a:solidFill>
              </a:rPr>
              <a:t>Agencies of Persecution</a:t>
            </a:r>
          </a:p>
          <a:p>
            <a:pPr marL="274320" lvl="1" algn="l"/>
            <a:r>
              <a:rPr lang="en-US" sz="3200" dirty="0">
                <a:solidFill>
                  <a:schemeClr val="tx1"/>
                </a:solidFill>
              </a:rPr>
              <a:t>	a.	The world</a:t>
            </a:r>
            <a:r>
              <a:rPr lang="en-US" sz="3000" dirty="0">
                <a:solidFill>
                  <a:schemeClr val="tx1"/>
                </a:solidFill>
              </a:rPr>
              <a:t> (John 15:18; 1 John 		3:13)</a:t>
            </a:r>
          </a:p>
          <a:p>
            <a:pPr marL="274320" lvl="1" algn="l"/>
            <a:r>
              <a:rPr lang="en-US" sz="3000" dirty="0">
                <a:solidFill>
                  <a:schemeClr val="tx1"/>
                </a:solidFill>
              </a:rPr>
              <a:t>	b.	Earthly Governments (Mark 			13:9; Ps 119:161)</a:t>
            </a:r>
          </a:p>
          <a:p>
            <a:pPr marL="274320" lvl="1" algn="l"/>
            <a:r>
              <a:rPr lang="en-US" sz="3000" dirty="0">
                <a:solidFill>
                  <a:schemeClr val="tx1"/>
                </a:solidFill>
              </a:rPr>
              <a:t>	c.	Religious Authorities (Acts 5:17-18; 		Acts 3-4) &amp; Other Religions</a:t>
            </a:r>
          </a:p>
          <a:p>
            <a:pPr marL="274320" lvl="1" algn="l"/>
            <a:r>
              <a:rPr lang="en-US" sz="3000" dirty="0">
                <a:solidFill>
                  <a:schemeClr val="tx1"/>
                </a:solidFill>
              </a:rPr>
              <a:t>	d.	</a:t>
            </a:r>
            <a:r>
              <a:rPr lang="en-US" sz="3000" dirty="0">
                <a:solidFill>
                  <a:srgbClr val="C00000"/>
                </a:solidFill>
              </a:rPr>
              <a:t>Family and Friends </a:t>
            </a:r>
            <a:r>
              <a:rPr lang="en-US" sz="3000" dirty="0">
                <a:solidFill>
                  <a:schemeClr val="tx1"/>
                </a:solidFill>
              </a:rPr>
              <a:t>(Matt 10:36; 		Gen 4:8; Mark 3:21; Gal 4:29)</a:t>
            </a:r>
          </a:p>
          <a:p>
            <a:pPr marL="274320" lvl="1" algn="l"/>
            <a:r>
              <a:rPr lang="en-US" sz="3000" dirty="0">
                <a:solidFill>
                  <a:schemeClr val="tx1"/>
                </a:solidFill>
              </a:rPr>
              <a:t>	</a:t>
            </a:r>
          </a:p>
          <a:p>
            <a:pPr marL="788670" lvl="1" indent="-514350" algn="l">
              <a:buFont typeface="+mj-lt"/>
              <a:buAutoNum type="arabicPeriod"/>
            </a:pPr>
            <a:endParaRPr lang="en-US" sz="3200" dirty="0">
              <a:solidFill>
                <a:schemeClr val="tx1"/>
              </a:solidFill>
            </a:endParaRPr>
          </a:p>
          <a:p>
            <a:pPr marL="274320" lvl="1" algn="l"/>
            <a:endParaRPr lang="en-US" sz="3200" dirty="0">
              <a:solidFill>
                <a:schemeClr val="tx1"/>
              </a:solidFill>
            </a:endParaRPr>
          </a:p>
          <a:p>
            <a:pPr marL="788670" lvl="1" indent="-514350">
              <a:buFont typeface="+mj-lt"/>
              <a:buAutoNum type="alphaUcPeriod"/>
            </a:pPr>
            <a:endParaRPr lang="en-US" sz="3200" dirty="0"/>
          </a:p>
          <a:p>
            <a:pPr marL="1017270" lvl="2" indent="-514350">
              <a:buFont typeface="+mj-lt"/>
              <a:buAutoNum type="romanUcPeriod"/>
            </a:pPr>
            <a:endParaRPr lang="en-US" sz="2800" dirty="0"/>
          </a:p>
        </p:txBody>
      </p:sp>
    </p:spTree>
    <p:extLst>
      <p:ext uri="{BB962C8B-B14F-4D97-AF65-F5344CB8AC3E}">
        <p14:creationId xmlns:p14="http://schemas.microsoft.com/office/powerpoint/2010/main" val="294040114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3449" y="274638"/>
            <a:ext cx="7317105"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n-US" sz="4000" dirty="0"/>
              <a:t>5 Characteristics of Persecution</a:t>
            </a:r>
          </a:p>
        </p:txBody>
      </p:sp>
      <p:sp>
        <p:nvSpPr>
          <p:cNvPr id="5" name="Content Placeholder 2"/>
          <p:cNvSpPr txBox="1">
            <a:spLocks/>
          </p:cNvSpPr>
          <p:nvPr/>
        </p:nvSpPr>
        <p:spPr>
          <a:xfrm>
            <a:off x="913449" y="1828800"/>
            <a:ext cx="8230551" cy="472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274320" lvl="1" algn="l"/>
            <a:r>
              <a:rPr lang="en-US" sz="3200" dirty="0">
                <a:solidFill>
                  <a:schemeClr val="tx1"/>
                </a:solidFill>
              </a:rPr>
              <a:t>4.	Believers Must Expect Persecution (John 15:20; 1 </a:t>
            </a:r>
            <a:r>
              <a:rPr lang="en-US" sz="3200" dirty="0" err="1">
                <a:solidFill>
                  <a:schemeClr val="tx1"/>
                </a:solidFill>
              </a:rPr>
              <a:t>Thess</a:t>
            </a:r>
            <a:r>
              <a:rPr lang="en-US" sz="3200" dirty="0">
                <a:solidFill>
                  <a:schemeClr val="tx1"/>
                </a:solidFill>
              </a:rPr>
              <a:t> 3:4; 2 Tim 3:12)</a:t>
            </a:r>
            <a:endParaRPr lang="en-US" sz="3000" dirty="0">
              <a:solidFill>
                <a:schemeClr val="tx1"/>
              </a:solidFill>
            </a:endParaRPr>
          </a:p>
          <a:p>
            <a:pPr marL="788670" lvl="1" indent="-514350" algn="l">
              <a:buFont typeface="+mj-lt"/>
              <a:buAutoNum type="arabicPeriod"/>
            </a:pPr>
            <a:endParaRPr lang="en-US" sz="3200" dirty="0">
              <a:solidFill>
                <a:schemeClr val="tx1"/>
              </a:solidFill>
            </a:endParaRPr>
          </a:p>
          <a:p>
            <a:pPr marL="274320" lvl="1" algn="l"/>
            <a:endParaRPr lang="en-US" sz="3200" dirty="0">
              <a:solidFill>
                <a:schemeClr val="tx1"/>
              </a:solidFill>
            </a:endParaRPr>
          </a:p>
          <a:p>
            <a:pPr marL="788670" lvl="1" indent="-514350">
              <a:buFont typeface="+mj-lt"/>
              <a:buAutoNum type="alphaUcPeriod"/>
            </a:pPr>
            <a:endParaRPr lang="en-US" sz="3200" dirty="0"/>
          </a:p>
          <a:p>
            <a:pPr marL="1017270" lvl="2" indent="-514350">
              <a:buFont typeface="+mj-lt"/>
              <a:buAutoNum type="romanUcPeriod"/>
            </a:pPr>
            <a:endParaRPr lang="en-US" sz="2800" dirty="0"/>
          </a:p>
        </p:txBody>
      </p:sp>
    </p:spTree>
    <p:extLst>
      <p:ext uri="{BB962C8B-B14F-4D97-AF65-F5344CB8AC3E}">
        <p14:creationId xmlns:p14="http://schemas.microsoft.com/office/powerpoint/2010/main" val="63136698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1295400" y="762000"/>
            <a:ext cx="6019800" cy="571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w="50800"/>
                <a:solidFill>
                  <a:schemeClr val="bg1">
                    <a:shade val="50000"/>
                  </a:schemeClr>
                </a:solidFill>
                <a:effectLst/>
                <a:uLnTx/>
                <a:uFillTx/>
              </a:rPr>
              <a:t>Believers</a:t>
            </a:r>
          </a:p>
        </p:txBody>
      </p:sp>
      <p:sp>
        <p:nvSpPr>
          <p:cNvPr id="5" name="Oval 4"/>
          <p:cNvSpPr/>
          <p:nvPr/>
        </p:nvSpPr>
        <p:spPr>
          <a:xfrm>
            <a:off x="3200400" y="3429000"/>
            <a:ext cx="26670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all" spc="0" normalizeH="0" baseline="0" noProof="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endParaRPr>
          </a:p>
        </p:txBody>
      </p:sp>
      <p:sp>
        <p:nvSpPr>
          <p:cNvPr id="6" name="Rectangle 5"/>
          <p:cNvSpPr/>
          <p:nvPr/>
        </p:nvSpPr>
        <p:spPr>
          <a:xfrm>
            <a:off x="3581400" y="4343400"/>
            <a:ext cx="2057400" cy="914400"/>
          </a:xfrm>
          <a:prstGeom prst="rect">
            <a:avLst/>
          </a:prstGeom>
          <a:noFill/>
        </p:spPr>
        <p:txBody>
          <a:bodyPr spcFirstLastPara="1" wrap="none">
            <a:prstTxWarp prst="textArchUp">
              <a:avLst>
                <a:gd name="adj" fmla="val 10691563"/>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50800"/>
                <a:solidFill>
                  <a:schemeClr val="bg1">
                    <a:shade val="50000"/>
                  </a:schemeClr>
                </a:solidFill>
                <a:effectLst/>
                <a:uLnTx/>
                <a:uFillTx/>
                <a:cs typeface="Arial" charset="0"/>
              </a:rPr>
              <a:t>disciples</a:t>
            </a:r>
          </a:p>
        </p:txBody>
      </p:sp>
    </p:spTree>
    <p:extLst>
      <p:ext uri="{BB962C8B-B14F-4D97-AF65-F5344CB8AC3E}">
        <p14:creationId xmlns:p14="http://schemas.microsoft.com/office/powerpoint/2010/main" val="265116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3447" y="609600"/>
            <a:ext cx="7317105"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n-US" sz="4000" dirty="0"/>
              <a:t>A Christian’s attitude towards persecution</a:t>
            </a:r>
          </a:p>
        </p:txBody>
      </p:sp>
    </p:spTree>
    <p:extLst>
      <p:ext uri="{BB962C8B-B14F-4D97-AF65-F5344CB8AC3E}">
        <p14:creationId xmlns:p14="http://schemas.microsoft.com/office/powerpoint/2010/main" val="381077504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001000" cy="5493812"/>
          </a:xfrm>
          <a:prstGeom prst="rect">
            <a:avLst/>
          </a:prstGeom>
          <a:noFill/>
        </p:spPr>
        <p:txBody>
          <a:bodyPr wrap="square" rtlCol="0">
            <a:spAutoFit/>
          </a:bodyPr>
          <a:lstStyle/>
          <a:p>
            <a:pPr>
              <a:lnSpc>
                <a:spcPct val="90000"/>
              </a:lnSpc>
            </a:pPr>
            <a:r>
              <a:rPr lang="en-US" sz="3000" dirty="0"/>
              <a:t>“Blessed are those who have been persecuted for the sake of righteousness, for theirs is the kingdom of heaven.</a:t>
            </a:r>
          </a:p>
          <a:p>
            <a:pPr>
              <a:lnSpc>
                <a:spcPct val="90000"/>
              </a:lnSpc>
            </a:pPr>
            <a:r>
              <a:rPr lang="en-US" sz="3000" dirty="0"/>
              <a:t>“Blessed are you when people insult you and persecute you, and falsely say all kinds of evil against you because of Me.</a:t>
            </a:r>
          </a:p>
          <a:p>
            <a:pPr>
              <a:lnSpc>
                <a:spcPct val="90000"/>
              </a:lnSpc>
            </a:pPr>
            <a:r>
              <a:rPr lang="en-US" sz="3000" dirty="0"/>
              <a:t>“Rejoice and be glad, for your reward in heaven is great; for in the same way they persecuted the prophets who were before you.</a:t>
            </a:r>
          </a:p>
          <a:p>
            <a:pPr>
              <a:lnSpc>
                <a:spcPct val="90000"/>
              </a:lnSpc>
            </a:pPr>
            <a:endParaRPr lang="en-US" sz="3000" dirty="0"/>
          </a:p>
          <a:p>
            <a:pPr>
              <a:lnSpc>
                <a:spcPct val="90000"/>
              </a:lnSpc>
            </a:pPr>
            <a:endParaRPr lang="en-US" sz="3000" dirty="0"/>
          </a:p>
          <a:p>
            <a:pPr>
              <a:lnSpc>
                <a:spcPct val="90000"/>
              </a:lnSpc>
            </a:pPr>
            <a:r>
              <a:rPr lang="en-US" sz="3000" dirty="0"/>
              <a:t>Matt 5:10–12.</a:t>
            </a:r>
          </a:p>
        </p:txBody>
      </p:sp>
    </p:spTree>
    <p:extLst>
      <p:ext uri="{BB962C8B-B14F-4D97-AF65-F5344CB8AC3E}">
        <p14:creationId xmlns:p14="http://schemas.microsoft.com/office/powerpoint/2010/main" val="68022525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3447" y="2133600"/>
            <a:ext cx="7317105" cy="838201"/>
          </a:xfrm>
        </p:spPr>
        <p:txBody>
          <a:bodyPr/>
          <a:lstStyle/>
          <a:p>
            <a:r>
              <a:rPr lang="en-US" dirty="0"/>
              <a:t>2 Timothy 3:12</a:t>
            </a:r>
          </a:p>
        </p:txBody>
      </p:sp>
      <p:sp>
        <p:nvSpPr>
          <p:cNvPr id="3" name="Subtitle 2"/>
          <p:cNvSpPr>
            <a:spLocks noGrp="1"/>
          </p:cNvSpPr>
          <p:nvPr>
            <p:ph type="subTitle" idx="1"/>
          </p:nvPr>
        </p:nvSpPr>
        <p:spPr>
          <a:xfrm>
            <a:off x="913447" y="3048000"/>
            <a:ext cx="7925753" cy="1143000"/>
          </a:xfrm>
        </p:spPr>
        <p:txBody>
          <a:bodyPr>
            <a:noAutofit/>
          </a:bodyPr>
          <a:lstStyle/>
          <a:p>
            <a:r>
              <a:rPr lang="en-US" sz="3200" dirty="0"/>
              <a:t>Indeed, all who desire to live godly in Christ Jesus will be </a:t>
            </a:r>
            <a:r>
              <a:rPr lang="en-US" sz="3200" dirty="0">
                <a:solidFill>
                  <a:schemeClr val="accent6"/>
                </a:solidFill>
              </a:rPr>
              <a:t>persecuted</a:t>
            </a:r>
            <a:r>
              <a:rPr lang="en-US" sz="3200" dirty="0"/>
              <a:t>.</a:t>
            </a:r>
          </a:p>
        </p:txBody>
      </p:sp>
    </p:spTree>
    <p:extLst>
      <p:ext uri="{BB962C8B-B14F-4D97-AF65-F5344CB8AC3E}">
        <p14:creationId xmlns:p14="http://schemas.microsoft.com/office/powerpoint/2010/main" val="425076819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074" y="1600200"/>
            <a:ext cx="9093549" cy="3657600"/>
          </a:xfrm>
          <a:prstGeom prst="rect">
            <a:avLst/>
          </a:prstGeom>
        </p:spPr>
      </p:pic>
    </p:spTree>
    <p:extLst>
      <p:ext uri="{BB962C8B-B14F-4D97-AF65-F5344CB8AC3E}">
        <p14:creationId xmlns:p14="http://schemas.microsoft.com/office/powerpoint/2010/main" val="352763959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3447" y="2133600"/>
            <a:ext cx="7317105" cy="838201"/>
          </a:xfrm>
        </p:spPr>
        <p:txBody>
          <a:bodyPr>
            <a:normAutofit/>
          </a:bodyPr>
          <a:lstStyle/>
          <a:p>
            <a:r>
              <a:rPr lang="en-US" dirty="0"/>
              <a:t>Matthew 16:24</a:t>
            </a:r>
          </a:p>
        </p:txBody>
      </p:sp>
    </p:spTree>
    <p:extLst>
      <p:ext uri="{BB962C8B-B14F-4D97-AF65-F5344CB8AC3E}">
        <p14:creationId xmlns:p14="http://schemas.microsoft.com/office/powerpoint/2010/main" val="172721583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3447" y="2133600"/>
            <a:ext cx="7317105" cy="838201"/>
          </a:xfrm>
        </p:spPr>
        <p:txBody>
          <a:bodyPr>
            <a:normAutofit/>
          </a:bodyPr>
          <a:lstStyle/>
          <a:p>
            <a:r>
              <a:rPr lang="en-US" dirty="0"/>
              <a:t>Matthew 16:24</a:t>
            </a:r>
          </a:p>
        </p:txBody>
      </p:sp>
      <p:sp>
        <p:nvSpPr>
          <p:cNvPr id="3" name="Title 1"/>
          <p:cNvSpPr txBox="1">
            <a:spLocks/>
          </p:cNvSpPr>
          <p:nvPr/>
        </p:nvSpPr>
        <p:spPr>
          <a:xfrm>
            <a:off x="913447" y="2971801"/>
            <a:ext cx="7317105" cy="8382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n-US" dirty="0"/>
              <a:t>Matthew 10:38-39</a:t>
            </a:r>
          </a:p>
        </p:txBody>
      </p:sp>
    </p:spTree>
    <p:extLst>
      <p:ext uri="{BB962C8B-B14F-4D97-AF65-F5344CB8AC3E}">
        <p14:creationId xmlns:p14="http://schemas.microsoft.com/office/powerpoint/2010/main" val="365825523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533046618"/>
              </p:ext>
            </p:extLst>
          </p:nvPr>
        </p:nvGraphicFramePr>
        <p:xfrm>
          <a:off x="609600" y="2209800"/>
          <a:ext cx="8077200" cy="4356064"/>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3200400">
                  <a:extLst>
                    <a:ext uri="{9D8B030D-6E8A-4147-A177-3AD203B41FA5}">
                      <a16:colId xmlns:a16="http://schemas.microsoft.com/office/drawing/2014/main" xmlns="" val="20002"/>
                    </a:ext>
                  </a:extLst>
                </a:gridCol>
              </a:tblGrid>
              <a:tr h="484568">
                <a:tc>
                  <a:txBody>
                    <a:bodyPr/>
                    <a:lstStyle/>
                    <a:p>
                      <a:pPr algn="ctr"/>
                      <a:r>
                        <a:rPr lang="en-US" dirty="0"/>
                        <a:t>Crown</a:t>
                      </a:r>
                    </a:p>
                  </a:txBody>
                  <a:tcPr/>
                </a:tc>
                <a:tc>
                  <a:txBody>
                    <a:bodyPr/>
                    <a:lstStyle/>
                    <a:p>
                      <a:pPr algn="ctr"/>
                      <a:r>
                        <a:rPr lang="en-US" dirty="0"/>
                        <a:t>Reference</a:t>
                      </a:r>
                    </a:p>
                  </a:txBody>
                  <a:tcPr/>
                </a:tc>
                <a:tc>
                  <a:txBody>
                    <a:bodyPr/>
                    <a:lstStyle/>
                    <a:p>
                      <a:pPr algn="ctr"/>
                      <a:r>
                        <a:rPr lang="en-US" dirty="0"/>
                        <a:t>Description</a:t>
                      </a:r>
                      <a:r>
                        <a:rPr lang="en-US" baseline="0" dirty="0"/>
                        <a:t> </a:t>
                      </a:r>
                      <a:endParaRPr lang="en-US" dirty="0"/>
                    </a:p>
                  </a:txBody>
                  <a:tcPr/>
                </a:tc>
                <a:extLst>
                  <a:ext uri="{0D108BD9-81ED-4DB2-BD59-A6C34878D82A}">
                    <a16:rowId xmlns:a16="http://schemas.microsoft.com/office/drawing/2014/main" xmlns="" val="10000"/>
                  </a:ext>
                </a:extLst>
              </a:tr>
              <a:tr h="574720">
                <a:tc>
                  <a:txBody>
                    <a:bodyPr/>
                    <a:lstStyle/>
                    <a:p>
                      <a:r>
                        <a:rPr lang="en-US" sz="1600" dirty="0"/>
                        <a:t>The Incorruptible Crown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1 Cor. 9:24,25</a:t>
                      </a:r>
                    </a:p>
                    <a:p>
                      <a:endParaRPr lang="en-US" sz="1600" dirty="0"/>
                    </a:p>
                  </a:txBody>
                  <a:tcPr/>
                </a:tc>
                <a:tc>
                  <a:txBody>
                    <a:bodyPr/>
                    <a:lstStyle/>
                    <a:p>
                      <a:r>
                        <a:rPr lang="en-US" sz="1600" dirty="0"/>
                        <a:t>For</a:t>
                      </a:r>
                      <a:r>
                        <a:rPr lang="en-US" sz="1600" baseline="0" dirty="0"/>
                        <a:t> the one who masters the old nature</a:t>
                      </a:r>
                      <a:endParaRPr lang="en-US" sz="1600" dirty="0"/>
                    </a:p>
                  </a:txBody>
                  <a:tcPr/>
                </a:tc>
                <a:extLst>
                  <a:ext uri="{0D108BD9-81ED-4DB2-BD59-A6C34878D82A}">
                    <a16:rowId xmlns:a16="http://schemas.microsoft.com/office/drawing/2014/main" xmlns="" val="10001"/>
                  </a:ext>
                </a:extLst>
              </a:tr>
              <a:tr h="821028">
                <a:tc>
                  <a:txBody>
                    <a:bodyPr/>
                    <a:lstStyle/>
                    <a:p>
                      <a:r>
                        <a:rPr lang="en-US" sz="1600" dirty="0"/>
                        <a:t>The crown of rejoicing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1 Thess. 2:19</a:t>
                      </a:r>
                      <a:r>
                        <a:rPr lang="en-US" sz="1600" baseline="0" dirty="0"/>
                        <a:t> – </a:t>
                      </a:r>
                      <a:r>
                        <a:rPr lang="en-US" sz="1600" dirty="0"/>
                        <a:t>20;</a:t>
                      </a:r>
                      <a:r>
                        <a:rPr lang="en-US" sz="1600" baseline="0" dirty="0"/>
                        <a:t> </a:t>
                      </a:r>
                      <a:r>
                        <a:rPr lang="en-US" sz="1600" dirty="0"/>
                        <a:t>Dan 12:3</a:t>
                      </a:r>
                    </a:p>
                    <a:p>
                      <a:endParaRPr lang="en-US" sz="1600" dirty="0"/>
                    </a:p>
                  </a:txBody>
                  <a:tcPr/>
                </a:tc>
                <a:tc>
                  <a:txBody>
                    <a:bodyPr/>
                    <a:lstStyle/>
                    <a:p>
                      <a:r>
                        <a:rPr lang="en-US" sz="1600" dirty="0"/>
                        <a:t>For the one who leads people</a:t>
                      </a:r>
                      <a:r>
                        <a:rPr lang="en-US" sz="1600" baseline="0" dirty="0"/>
                        <a:t> to Christ</a:t>
                      </a:r>
                      <a:endParaRPr lang="en-US" sz="1600" dirty="0"/>
                    </a:p>
                  </a:txBody>
                  <a:tcPr/>
                </a:tc>
                <a:extLst>
                  <a:ext uri="{0D108BD9-81ED-4DB2-BD59-A6C34878D82A}">
                    <a16:rowId xmlns:a16="http://schemas.microsoft.com/office/drawing/2014/main" xmlns="" val="10002"/>
                  </a:ext>
                </a:extLst>
              </a:tr>
              <a:tr h="821028">
                <a:tc>
                  <a:txBody>
                    <a:bodyPr/>
                    <a:lstStyle/>
                    <a:p>
                      <a:r>
                        <a:rPr lang="en-US" sz="1600" dirty="0">
                          <a:solidFill>
                            <a:srgbClr val="C00000"/>
                          </a:solidFill>
                        </a:rPr>
                        <a:t>The crown of life (or</a:t>
                      </a:r>
                      <a:r>
                        <a:rPr lang="en-US" sz="1600" baseline="0" dirty="0">
                          <a:solidFill>
                            <a:srgbClr val="C00000"/>
                          </a:solidFill>
                        </a:rPr>
                        <a:t> crown of Martyrs – Rev 2:8-11)</a:t>
                      </a:r>
                      <a:endParaRPr lang="en-US" sz="1600" dirty="0">
                        <a:solidFill>
                          <a:srgbClr val="C00000"/>
                        </a:solidFill>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C00000"/>
                          </a:solidFill>
                        </a:rPr>
                        <a:t>James 1:12</a:t>
                      </a:r>
                    </a:p>
                    <a:p>
                      <a:endParaRPr lang="en-US" sz="1600" dirty="0">
                        <a:solidFill>
                          <a:srgbClr val="C00000"/>
                        </a:solidFill>
                      </a:endParaRPr>
                    </a:p>
                  </a:txBody>
                  <a:tcPr>
                    <a:solidFill>
                      <a:srgbClr val="FFFF00"/>
                    </a:solidFill>
                  </a:tcPr>
                </a:tc>
                <a:tc>
                  <a:txBody>
                    <a:bodyPr/>
                    <a:lstStyle/>
                    <a:p>
                      <a:r>
                        <a:rPr lang="en-US" sz="1600" dirty="0">
                          <a:solidFill>
                            <a:srgbClr val="C00000"/>
                          </a:solidFill>
                        </a:rPr>
                        <a:t>For those who endure trials, tribulations, and severe suffering, even unto death</a:t>
                      </a:r>
                    </a:p>
                  </a:txBody>
                  <a:tcPr>
                    <a:solidFill>
                      <a:srgbClr val="FFFF00"/>
                    </a:solidFill>
                  </a:tcPr>
                </a:tc>
                <a:extLst>
                  <a:ext uri="{0D108BD9-81ED-4DB2-BD59-A6C34878D82A}">
                    <a16:rowId xmlns:a16="http://schemas.microsoft.com/office/drawing/2014/main" xmlns="" val="10003"/>
                  </a:ext>
                </a:extLst>
              </a:tr>
              <a:tr h="1067336">
                <a:tc>
                  <a:txBody>
                    <a:bodyPr/>
                    <a:lstStyle/>
                    <a:p>
                      <a:r>
                        <a:rPr lang="en-US" sz="1600" dirty="0"/>
                        <a:t> The crown of righteousness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2 Tim. 4:8</a:t>
                      </a:r>
                    </a:p>
                    <a:p>
                      <a:endParaRPr lang="en-US" sz="1600" dirty="0"/>
                    </a:p>
                  </a:txBody>
                  <a:tcPr/>
                </a:tc>
                <a:tc>
                  <a:txBody>
                    <a:bodyPr/>
                    <a:lstStyle/>
                    <a:p>
                      <a:r>
                        <a:rPr lang="en-US" sz="1600" dirty="0"/>
                        <a:t>For those who love and anxiously wait and look forward to the day of His return</a:t>
                      </a:r>
                      <a:r>
                        <a:rPr lang="en-US" sz="1600" baseline="0" dirty="0"/>
                        <a:t> at the Rapture.</a:t>
                      </a:r>
                      <a:endParaRPr lang="en-US" sz="1600" dirty="0"/>
                    </a:p>
                  </a:txBody>
                  <a:tcPr/>
                </a:tc>
                <a:extLst>
                  <a:ext uri="{0D108BD9-81ED-4DB2-BD59-A6C34878D82A}">
                    <a16:rowId xmlns:a16="http://schemas.microsoft.com/office/drawing/2014/main" xmlns="" val="10004"/>
                  </a:ext>
                </a:extLst>
              </a:tr>
              <a:tr h="574720">
                <a:tc>
                  <a:txBody>
                    <a:bodyPr/>
                    <a:lstStyle/>
                    <a:p>
                      <a:r>
                        <a:rPr lang="en-US" sz="1600" dirty="0"/>
                        <a:t>The crown of glory</a:t>
                      </a:r>
                    </a:p>
                  </a:txBody>
                  <a:tcPr/>
                </a:tc>
                <a:tc>
                  <a:txBody>
                    <a:bodyPr/>
                    <a:lstStyle/>
                    <a:p>
                      <a:r>
                        <a:rPr lang="en-US" sz="1600" dirty="0"/>
                        <a:t>1 Pet. 5:1</a:t>
                      </a:r>
                      <a:r>
                        <a:rPr lang="en-US" sz="1600" baseline="0" dirty="0"/>
                        <a:t> – </a:t>
                      </a:r>
                      <a:r>
                        <a:rPr lang="en-US" sz="1600" dirty="0"/>
                        <a:t>4 </a:t>
                      </a:r>
                    </a:p>
                  </a:txBody>
                  <a:tcPr/>
                </a:tc>
                <a:tc>
                  <a:txBody>
                    <a:bodyPr/>
                    <a:lstStyle/>
                    <a:p>
                      <a:r>
                        <a:rPr lang="en-US" sz="1600" dirty="0"/>
                        <a:t>For those who faithfully teach the flock. </a:t>
                      </a:r>
                    </a:p>
                  </a:txBody>
                  <a:tcPr/>
                </a:tc>
                <a:extLst>
                  <a:ext uri="{0D108BD9-81ED-4DB2-BD59-A6C34878D82A}">
                    <a16:rowId xmlns:a16="http://schemas.microsoft.com/office/drawing/2014/main" xmlns="" val="10005"/>
                  </a:ext>
                </a:extLst>
              </a:tr>
            </a:tbl>
          </a:graphicData>
        </a:graphic>
      </p:graphicFrame>
      <p:sp>
        <p:nvSpPr>
          <p:cNvPr id="3" name="Title 2"/>
          <p:cNvSpPr txBox="1">
            <a:spLocks/>
          </p:cNvSpPr>
          <p:nvPr/>
        </p:nvSpPr>
        <p:spPr>
          <a:xfrm>
            <a:off x="457200" y="622150"/>
            <a:ext cx="8839200" cy="10542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n-US"/>
              <a:t>Crowns found in the Bible</a:t>
            </a:r>
            <a:endParaRPr lang="en-US" dirty="0"/>
          </a:p>
        </p:txBody>
      </p:sp>
    </p:spTree>
    <p:extLst>
      <p:ext uri="{BB962C8B-B14F-4D97-AF65-F5344CB8AC3E}">
        <p14:creationId xmlns:p14="http://schemas.microsoft.com/office/powerpoint/2010/main" val="265032514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229600" cy="3047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86724855"/>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229600" cy="3047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006625"/>
            <a:ext cx="8382000" cy="2422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684801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theme/theme1.xml><?xml version="1.0" encoding="utf-8"?>
<a:theme xmlns:a="http://schemas.openxmlformats.org/drawingml/2006/main" name="Continental World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7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07AB78-8AA3-48FB-9A6F-F33600BC4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World  presentation (widescreen)</Template>
  <TotalTime>0</TotalTime>
  <Words>679</Words>
  <Application>Microsoft Office PowerPoint</Application>
  <PresentationFormat>On-screen Show (4:3)</PresentationFormat>
  <Paragraphs>111</Paragraphs>
  <Slides>40</Slides>
  <Notes>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Continental World 16x9</vt:lpstr>
      <vt:lpstr>7_Azure</vt:lpstr>
      <vt:lpstr>PowerPoint Presentation</vt:lpstr>
      <vt:lpstr>Persecution &amp; the Christian</vt:lpstr>
      <vt:lpstr>PowerPoint Presentation</vt:lpstr>
      <vt:lpstr>2 Timothy 3:12</vt:lpstr>
      <vt:lpstr>Matthew 16:24</vt:lpstr>
      <vt:lpstr>Matthew 16:24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2016-05-25T03:10:27Z</dcterms:created>
  <dcterms:modified xsi:type="dcterms:W3CDTF">2016-05-29T14:43:27Z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