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481" r:id="rId2"/>
    <p:sldId id="482" r:id="rId3"/>
    <p:sldId id="483" r:id="rId4"/>
    <p:sldId id="484" r:id="rId5"/>
    <p:sldId id="351" r:id="rId6"/>
    <p:sldId id="405" r:id="rId7"/>
    <p:sldId id="404" r:id="rId8"/>
    <p:sldId id="433" r:id="rId9"/>
    <p:sldId id="477" r:id="rId10"/>
    <p:sldId id="434" r:id="rId11"/>
    <p:sldId id="478" r:id="rId12"/>
    <p:sldId id="435" r:id="rId13"/>
    <p:sldId id="353" r:id="rId14"/>
    <p:sldId id="458" r:id="rId15"/>
    <p:sldId id="459" r:id="rId16"/>
    <p:sldId id="463" r:id="rId17"/>
    <p:sldId id="468" r:id="rId18"/>
    <p:sldId id="462" r:id="rId19"/>
    <p:sldId id="460" r:id="rId20"/>
    <p:sldId id="498" r:id="rId21"/>
    <p:sldId id="355" r:id="rId22"/>
    <p:sldId id="465" r:id="rId23"/>
    <p:sldId id="466" r:id="rId24"/>
    <p:sldId id="467" r:id="rId25"/>
    <p:sldId id="356" r:id="rId26"/>
    <p:sldId id="314" r:id="rId27"/>
    <p:sldId id="501" r:id="rId28"/>
    <p:sldId id="316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309" autoAdjust="0"/>
  </p:normalViewPr>
  <p:slideViewPr>
    <p:cSldViewPr snapToGrid="0">
      <p:cViewPr varScale="1">
        <p:scale>
          <a:sx n="102" d="100"/>
          <a:sy n="102" d="100"/>
        </p:scale>
        <p:origin x="17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E78D141F-99F3-4835-A0AF-B05F77794DD5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4AC4ED8-28FA-4E09-BFBE-27FC893FB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652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0A1E49-7911-446F-8B3D-BE0176067052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5F063A-EE40-4242-B79D-A02668FB9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64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76" indent="-3077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1042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3458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15876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0829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709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93126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554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66529">
              <a:defRPr/>
            </a:pPr>
            <a:fld id="{6EFDF370-5B17-48A8-9185-C4FE029F2F51}" type="slidenum">
              <a:rPr lang="en-US" altLang="en-US" sz="1900" kern="0">
                <a:latin typeface="Calibri" panose="020F0502020204030204" pitchFamily="34" charset="0"/>
              </a:rPr>
              <a:pPr defTabSz="966529">
                <a:defRPr/>
              </a:pPr>
              <a:t>1</a:t>
            </a:fld>
            <a:endParaRPr lang="en-US" altLang="en-US" sz="1900" kern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  <p:extLst>
      <p:ext uri="{BB962C8B-B14F-4D97-AF65-F5344CB8AC3E}">
        <p14:creationId xmlns:p14="http://schemas.microsoft.com/office/powerpoint/2010/main" val="121991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Dr. Andy Woods - Soteriology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Sugar Land Bible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063A-EE40-4242-B79D-A02668FB93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7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Dr. Andy Woods - Soteriology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Sugar Land Bible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063A-EE40-4242-B79D-A02668FB93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Dr. Andy Woods - Soteriology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Sugar Land Bible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063A-EE40-4242-B79D-A02668FB93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77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81240" indent="-181240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Imminency?</a:t>
            </a:r>
          </a:p>
          <a:p>
            <a:pPr marL="181240" indent="-181240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Ethnocentricity</a:t>
            </a:r>
          </a:p>
          <a:p>
            <a:pPr marL="181240" indent="-181240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Does not exactly fit church history</a:t>
            </a:r>
          </a:p>
          <a:p>
            <a:pPr marL="181240" indent="-181240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Allegorical</a:t>
            </a: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C1E677-F59F-4101-8DF8-C7A2515CC211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Dr. Andy Woods - Soteriology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Sugar Land Bible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063A-EE40-4242-B79D-A02668FB93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6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Dr. Andy Woods - Soteriology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Sugar Land Bible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063A-EE40-4242-B79D-A02668FB93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2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792A-E7A1-4290-8036-CC456AECA72A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69B7-9F62-44E4-8103-23CFE8D0D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715B-B684-43CC-8C64-B61C94215F5D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0B8-9F60-4048-B105-8887EF31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003A-0C19-4603-8D13-5739629E01B2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2F54-E34F-4A08-BE02-4C5F51A6F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9" rIns="92075" bIns="46039" anchor="ctr"/>
          <a:lstStyle/>
          <a:p>
            <a:pPr eaLnBrk="0" hangingPunct="0">
              <a:defRPr/>
            </a:pPr>
            <a:endParaRPr lang="en-US" sz="4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0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081A-6350-412E-995A-C22BE8B4AB16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0298-CB8E-4A11-A6BA-6658D4C9F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33DF-0EE4-40FE-B09B-D3484C6EB3DF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56F5-5E93-47D1-B1A3-E678194BC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B46E-A7AB-40D3-9EBB-A3D4156AF76B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037-37CF-4746-B046-7744609F0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6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4874-5C76-43C3-9F0F-3C2B8A2FD737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140A-CB23-4DF5-B380-574465E0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054F-30EF-414B-979C-F3D27C571A78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1A56-6BA5-4EF4-AE6E-4B7E73315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48B8-B8BC-4BF8-8DB0-8C6A4906B474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A3F3-2789-4DBF-92CA-32AF01B2D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97EE-B804-4546-B123-D092BDC4C92E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E788-3C1E-4322-8553-F3B4C7086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9B1B-6534-4491-A593-28246C6B9D95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E630-9A72-452C-8AF9-38F0545DC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9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B563-3F22-4731-AC79-DA6FA3F3BE5C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F1083-A0A1-40DA-BE8C-0E73FA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1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12 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366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35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Ask Jesus into Your Heart?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900" y="1159497"/>
            <a:ext cx="5717843" cy="403467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Fellowship context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3:19 (Heb. 12:5-11)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3:14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 err="1">
                <a:solidFill>
                  <a:srgbClr val="FFFFCC"/>
                </a:solidFill>
              </a:rPr>
              <a:t>Eiserchomai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= “in with” (Mk. 15:43) not “inside of”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200 clear passages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785" y="1348261"/>
            <a:ext cx="2826939" cy="41148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966335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223654" y="322744"/>
            <a:ext cx="8586952" cy="427809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Mark 15:43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z="3600" kern="0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Joseph of Arimathea came, a prominent member of the Council, who himself was waiting for the kingdom of God; and he gathered up courage and </a:t>
            </a:r>
            <a:r>
              <a:rPr lang="en-US" sz="3600" b="1" u="sng" dirty="0">
                <a:solidFill>
                  <a:srgbClr val="FFFFCC"/>
                </a:solidFill>
              </a:rPr>
              <a:t>went in before</a:t>
            </a:r>
            <a:r>
              <a:rPr lang="en-US" sz="3600" dirty="0">
                <a:solidFill>
                  <a:srgbClr val="FFFFCC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Pilate, and asked for the body of Jesus.”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Ask Jesus into Your Heart?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900" y="1159497"/>
            <a:ext cx="5717843" cy="403467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Fellowship context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3:19 (Heb. 12:5-11)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3:14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 err="1">
                <a:solidFill>
                  <a:schemeClr val="bg1"/>
                </a:solidFill>
              </a:rPr>
              <a:t>Eiserchomai</a:t>
            </a:r>
            <a:r>
              <a:rPr lang="en-US" sz="2800" dirty="0">
                <a:solidFill>
                  <a:schemeClr val="bg1"/>
                </a:solidFill>
              </a:rPr>
              <a:t> = “in with” (Mk. 15:43) not “inside of”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>
                <a:solidFill>
                  <a:srgbClr val="FFFFCC"/>
                </a:solidFill>
              </a:rPr>
              <a:t>200 clear passages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785" y="1348261"/>
            <a:ext cx="2826939" cy="41148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119315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of Christ before man (Rom 10:9-10; Matt 10:32-33)?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Jesus into your heart (Rev 3:20)?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your sins (Matt 6:12; 1 John 1:9)? Context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others (Matt 6:14-15)? Father (6:9) vs. judge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your possessions (Matt 19:21-22)? Unique situation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and saving faith? Faith expressed by the prayer saves and not merely the prayer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1490844" y="1173228"/>
            <a:ext cx="6162313" cy="30162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Matthew 6:9, 12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Our Father who is in heaven,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Hallowed be Your name…</a:t>
            </a:r>
            <a:r>
              <a:rPr lang="en-US" sz="3600" b="1" u="sng" dirty="0">
                <a:solidFill>
                  <a:srgbClr val="FFFFCC"/>
                </a:solidFill>
              </a:rPr>
              <a:t>And forgive us our debts, as we also have forgiven our debtors</a:t>
            </a:r>
            <a:r>
              <a:rPr lang="en-US" sz="3600" dirty="0">
                <a:solidFill>
                  <a:schemeClr val="bg1"/>
                </a:solidFill>
              </a:rPr>
              <a:t>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0844" y="1163809"/>
            <a:ext cx="6162313" cy="30162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Matthew 6:9, 12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b="1" u="sng" dirty="0">
                <a:solidFill>
                  <a:srgbClr val="FFFFCC"/>
                </a:solidFill>
              </a:rPr>
              <a:t>Our Father </a:t>
            </a:r>
            <a:r>
              <a:rPr lang="en-US" sz="3600" dirty="0">
                <a:solidFill>
                  <a:schemeClr val="bg1"/>
                </a:solidFill>
              </a:rPr>
              <a:t>who is in heaven,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Hallowed be Your name…And forgive us our debts, as we also have forgiven our debtors.”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343872" y="179113"/>
            <a:ext cx="8470189" cy="47397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1 John 1:9; 2:1-2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kern="0" dirty="0">
                <a:solidFill>
                  <a:schemeClr val="bg1"/>
                </a:solidFill>
              </a:rPr>
              <a:t>“</a:t>
            </a:r>
            <a:r>
              <a:rPr lang="en-US" sz="3200" b="1" u="sng" dirty="0">
                <a:solidFill>
                  <a:srgbClr val="FFFFCC"/>
                </a:solidFill>
              </a:rPr>
              <a:t>If we confess our sins, He is faithful and righteous to forgive us our sins and to cleanse us from all unrighteousness</a:t>
            </a:r>
            <a:r>
              <a:rPr lang="en-US" sz="3200" b="1" dirty="0">
                <a:solidFill>
                  <a:schemeClr val="bg1"/>
                </a:solidFill>
              </a:rPr>
              <a:t>…</a:t>
            </a:r>
            <a:r>
              <a:rPr lang="en-US" sz="3200" dirty="0">
                <a:solidFill>
                  <a:schemeClr val="bg1"/>
                </a:solidFill>
              </a:rPr>
              <a:t>My little children, I am writing these things to you so that you may not sin. And if anyone sins, we have an Advocate with the Father, Jesus Christ the righteous; </a:t>
            </a:r>
            <a:r>
              <a:rPr lang="en-US" sz="3200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and He Himself is the propitiation for our sins; and not for ours only, but also for </a:t>
            </a:r>
            <a:r>
              <a:rPr lang="en-US" sz="3200" i="1" dirty="0">
                <a:solidFill>
                  <a:schemeClr val="bg1"/>
                </a:solidFill>
              </a:rPr>
              <a:t>those of</a:t>
            </a:r>
            <a:r>
              <a:rPr lang="en-US" sz="3200" dirty="0">
                <a:solidFill>
                  <a:schemeClr val="bg1"/>
                </a:solidFill>
              </a:rPr>
              <a:t> the whole world.”</a:t>
            </a:r>
            <a:endParaRPr lang="en-US" altLang="en-US" sz="3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325019" y="179113"/>
            <a:ext cx="8493962" cy="523220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1 John 1:9; 2:1-2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>
                <a:solidFill>
                  <a:schemeClr val="bg1"/>
                </a:solidFill>
              </a:rPr>
              <a:t>If </a:t>
            </a:r>
            <a:r>
              <a:rPr lang="en-US" sz="3200" b="1" u="sng" dirty="0">
                <a:solidFill>
                  <a:srgbClr val="FFFFCC"/>
                </a:solidFill>
              </a:rPr>
              <a:t>we</a:t>
            </a:r>
            <a:r>
              <a:rPr lang="en-US" sz="3200" dirty="0">
                <a:solidFill>
                  <a:schemeClr val="bg1"/>
                </a:solidFill>
              </a:rPr>
              <a:t> confess </a:t>
            </a:r>
            <a:r>
              <a:rPr lang="en-US" sz="3200" b="1" u="sng" dirty="0">
                <a:solidFill>
                  <a:srgbClr val="FFFFCC"/>
                </a:solidFill>
              </a:rPr>
              <a:t>our</a:t>
            </a:r>
            <a:r>
              <a:rPr lang="en-US" sz="3200" dirty="0">
                <a:solidFill>
                  <a:schemeClr val="bg1"/>
                </a:solidFill>
              </a:rPr>
              <a:t> sins, He is faithful and righteous to forgive </a:t>
            </a:r>
            <a:r>
              <a:rPr lang="en-US" sz="3200" b="1" u="sng" dirty="0">
                <a:solidFill>
                  <a:srgbClr val="FFFFCC"/>
                </a:solidFill>
              </a:rPr>
              <a:t>us our </a:t>
            </a:r>
            <a:r>
              <a:rPr lang="en-US" sz="3200" dirty="0">
                <a:solidFill>
                  <a:schemeClr val="bg1"/>
                </a:solidFill>
              </a:rPr>
              <a:t>sins and to cleanse </a:t>
            </a:r>
            <a:r>
              <a:rPr lang="en-US" sz="3200" b="1" u="sng" dirty="0">
                <a:solidFill>
                  <a:srgbClr val="FFFFCC"/>
                </a:solidFill>
              </a:rPr>
              <a:t>us</a:t>
            </a:r>
            <a:r>
              <a:rPr lang="en-US" sz="3200" dirty="0">
                <a:solidFill>
                  <a:schemeClr val="bg1"/>
                </a:solidFill>
              </a:rPr>
              <a:t> from all unrighteousness…</a:t>
            </a:r>
            <a:r>
              <a:rPr lang="en-US" sz="3200" baseline="30000" dirty="0">
                <a:solidFill>
                  <a:schemeClr val="bg1"/>
                </a:solidFill>
              </a:rPr>
              <a:t>2:1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rgbClr val="FFFFCC"/>
                </a:solidFill>
              </a:rPr>
              <a:t>My little children</a:t>
            </a:r>
            <a:r>
              <a:rPr lang="en-US" sz="3200" dirty="0">
                <a:solidFill>
                  <a:schemeClr val="bg1"/>
                </a:solidFill>
              </a:rPr>
              <a:t>, I am writing these things to you so that you may not sin. And if anyone sins, </a:t>
            </a:r>
            <a:r>
              <a:rPr lang="en-US" sz="3200" b="1" u="sng" dirty="0">
                <a:solidFill>
                  <a:srgbClr val="FFFFCC"/>
                </a:solidFill>
              </a:rPr>
              <a:t>we have an Advocate with the Father</a:t>
            </a:r>
            <a:r>
              <a:rPr lang="en-US" sz="3200" dirty="0">
                <a:solidFill>
                  <a:schemeClr val="bg1"/>
                </a:solidFill>
              </a:rPr>
              <a:t>, Jesus Christ the righteous; </a:t>
            </a:r>
            <a:r>
              <a:rPr lang="en-US" sz="3200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and He Himself is the propitiation for </a:t>
            </a:r>
            <a:r>
              <a:rPr lang="en-US" sz="3200" b="1" u="sng" dirty="0">
                <a:solidFill>
                  <a:srgbClr val="FFFFCC"/>
                </a:solidFill>
              </a:rPr>
              <a:t>our</a:t>
            </a:r>
            <a:r>
              <a:rPr lang="en-US" sz="3200" dirty="0">
                <a:solidFill>
                  <a:schemeClr val="bg1"/>
                </a:solidFill>
              </a:rPr>
              <a:t> sins; and not for </a:t>
            </a:r>
            <a:r>
              <a:rPr lang="en-US" sz="3200" b="1" u="sng" dirty="0">
                <a:solidFill>
                  <a:srgbClr val="FFFFCC"/>
                </a:solidFill>
              </a:rPr>
              <a:t>ours</a:t>
            </a:r>
            <a:r>
              <a:rPr lang="en-US" sz="3200" dirty="0">
                <a:solidFill>
                  <a:schemeClr val="bg1"/>
                </a:solidFill>
              </a:rPr>
              <a:t> only, but also for </a:t>
            </a:r>
            <a:r>
              <a:rPr lang="en-US" sz="3200" i="1" dirty="0">
                <a:solidFill>
                  <a:schemeClr val="bg1"/>
                </a:solidFill>
              </a:rPr>
              <a:t>those of</a:t>
            </a:r>
            <a:r>
              <a:rPr lang="en-US" sz="3200" dirty="0">
                <a:solidFill>
                  <a:schemeClr val="bg1"/>
                </a:solidFill>
              </a:rPr>
              <a:t> the whole world.”</a:t>
            </a:r>
            <a:endParaRPr lang="en-US" altLang="en-US" sz="3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6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of Christ before man (Rom 10:9-10; Matt 10:32-33)?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Jesus into your heart (Rev 3:20)?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your sins (Matt 6:12; 1 John 1:9)? Context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others (Matt 6:14-15)? Father (6:9) vs. judge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your possessions (Matt 19:21-22)? Unique situation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and saving faith? Faith expressed by the prayer saves and not merely the prayer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818443" y="218928"/>
            <a:ext cx="7458970" cy="46782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Matthew 6:9, 14-15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altLang="en-US" sz="3600" b="1" baseline="30000" dirty="0">
                <a:solidFill>
                  <a:schemeClr val="bg1"/>
                </a:solidFill>
              </a:rPr>
              <a:t>6</a:t>
            </a:r>
            <a:r>
              <a:rPr lang="en-US" altLang="en-US" sz="3600" kern="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Our Father who is in heaven,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Hallowed be Your name… </a:t>
            </a:r>
            <a:r>
              <a:rPr lang="en-US" sz="3600" b="1" baseline="30000" dirty="0">
                <a:solidFill>
                  <a:srgbClr val="FFFFCC"/>
                </a:solidFill>
              </a:rPr>
              <a:t>14</a:t>
            </a:r>
            <a:r>
              <a:rPr lang="en-US" sz="3600" dirty="0">
                <a:solidFill>
                  <a:schemeClr val="bg1"/>
                </a:solidFill>
              </a:rPr>
              <a:t>  </a:t>
            </a:r>
            <a:r>
              <a:rPr lang="en-US" sz="3600" b="1" u="sng" dirty="0">
                <a:solidFill>
                  <a:srgbClr val="FFFFCC"/>
                </a:solidFill>
              </a:rPr>
              <a:t>For if you forgive others for their transgressions, your heavenly Father will also forgive you. </a:t>
            </a:r>
            <a:r>
              <a:rPr lang="en-US" sz="3600" b="1" baseline="30000" dirty="0">
                <a:solidFill>
                  <a:srgbClr val="FFFFCC"/>
                </a:solidFill>
              </a:rPr>
              <a:t>15</a:t>
            </a:r>
            <a:r>
              <a:rPr lang="en-US" sz="3600" b="1" u="sng" baseline="30000" dirty="0">
                <a:solidFill>
                  <a:srgbClr val="FFFFCC"/>
                </a:solidFill>
              </a:rPr>
              <a:t> </a:t>
            </a:r>
            <a:r>
              <a:rPr lang="en-US" sz="3600" b="1" u="sng" dirty="0">
                <a:solidFill>
                  <a:srgbClr val="FFFFCC"/>
                </a:solidFill>
              </a:rPr>
              <a:t>But if you do not forgive others, then your Father will not forgive your transgressions</a:t>
            </a:r>
            <a:r>
              <a:rPr lang="en-US" sz="3600" dirty="0">
                <a:solidFill>
                  <a:schemeClr val="bg1"/>
                </a:solidFill>
              </a:rPr>
              <a:t>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:p14="http://schemas.microsoft.com/office/powerpoint/2010/main" val="1841525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818443" y="218928"/>
            <a:ext cx="7458970" cy="46782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Matthew 6:9, 14-15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altLang="en-US" sz="3600" baseline="30000" dirty="0">
                <a:solidFill>
                  <a:schemeClr val="bg1"/>
                </a:solidFill>
              </a:rPr>
              <a:t>6</a:t>
            </a:r>
            <a:r>
              <a:rPr lang="en-US" altLang="en-US" sz="3600" kern="0" dirty="0">
                <a:solidFill>
                  <a:schemeClr val="bg1"/>
                </a:solidFill>
              </a:rPr>
              <a:t> </a:t>
            </a:r>
            <a:r>
              <a:rPr lang="en-US" sz="3600" b="1" u="sng" dirty="0">
                <a:solidFill>
                  <a:srgbClr val="FFFFCC"/>
                </a:solidFill>
              </a:rPr>
              <a:t>Our Father</a:t>
            </a:r>
            <a:r>
              <a:rPr lang="en-US" sz="3600" b="1" dirty="0">
                <a:solidFill>
                  <a:srgbClr val="FFFFCC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who is in heaven,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Hallowed be Your name… </a:t>
            </a:r>
            <a:r>
              <a:rPr lang="en-US" sz="3600" baseline="30000" dirty="0">
                <a:solidFill>
                  <a:schemeClr val="bg1"/>
                </a:solidFill>
              </a:rPr>
              <a:t>14</a:t>
            </a:r>
            <a:r>
              <a:rPr lang="en-US" sz="3600" dirty="0">
                <a:solidFill>
                  <a:schemeClr val="bg1"/>
                </a:solidFill>
              </a:rPr>
              <a:t>  For if you forgive others for their transgressions, your heavenly Father will also forgive you. </a:t>
            </a:r>
            <a:r>
              <a:rPr lang="en-US" sz="3600" baseline="30000" dirty="0">
                <a:solidFill>
                  <a:schemeClr val="bg1"/>
                </a:solidFill>
              </a:rPr>
              <a:t>15 </a:t>
            </a:r>
            <a:r>
              <a:rPr lang="en-US" sz="3600" dirty="0">
                <a:solidFill>
                  <a:schemeClr val="bg1"/>
                </a:solidFill>
              </a:rPr>
              <a:t>But if you do not forgive others, then your Father will not forgive your transgressions.”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74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of Christ before man (Rom 10:9-10; Matt 10:32-33)?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Jesus into your heart (Rev 3:20)?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your sins (Matt 6:12; 1 John 1:9)? Context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others (Matt 6:14-15)? Father (6:9) vs. judge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your possessions (Matt 19:21-22)? Unique situation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and saving faith? Faith expressed by the prayer saves and not merely the prayer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667613" y="294344"/>
            <a:ext cx="7808775" cy="46782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Matthew 19:21-22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Jesus said to him, “If you wish to be complete, go </a:t>
            </a:r>
            <a:r>
              <a:rPr lang="en-US" sz="3600" i="1" dirty="0">
                <a:solidFill>
                  <a:schemeClr val="bg1"/>
                </a:solidFill>
              </a:rPr>
              <a:t>and</a:t>
            </a:r>
            <a:r>
              <a:rPr lang="en-US" sz="3600" dirty="0">
                <a:solidFill>
                  <a:schemeClr val="bg1"/>
                </a:solidFill>
              </a:rPr>
              <a:t> sell your possessions and give to </a:t>
            </a:r>
            <a:r>
              <a:rPr lang="en-US" sz="3600" i="1" dirty="0">
                <a:solidFill>
                  <a:schemeClr val="bg1"/>
                </a:solidFill>
              </a:rPr>
              <a:t>the</a:t>
            </a:r>
            <a:r>
              <a:rPr lang="en-US" sz="3600" dirty="0">
                <a:solidFill>
                  <a:schemeClr val="bg1"/>
                </a:solidFill>
              </a:rPr>
              <a:t> poor, and you will have treasure in heaven; and come, follow Me.” But when the young man heard this statement, he went away grieving; for he was one who owned much property.”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719460" y="464030"/>
            <a:ext cx="7705080" cy="30162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1 Timothy 6:10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For the </a:t>
            </a:r>
            <a:r>
              <a:rPr lang="en-US" sz="3600" b="1" u="sng" dirty="0">
                <a:solidFill>
                  <a:srgbClr val="FFFFCC"/>
                </a:solidFill>
              </a:rPr>
              <a:t>love</a:t>
            </a:r>
            <a:r>
              <a:rPr lang="en-US" sz="3600" dirty="0">
                <a:solidFill>
                  <a:schemeClr val="bg1"/>
                </a:solidFill>
              </a:rPr>
              <a:t> of money is a root of all sorts of evil, and some by longing for it have wandered away from the faith and pierced themselves with many griefs.”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1351901" y="464030"/>
            <a:ext cx="6440198" cy="30162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Matthew 27:57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When it was evening, there came a </a:t>
            </a:r>
            <a:r>
              <a:rPr lang="en-US" sz="3600" b="1" u="sng" dirty="0">
                <a:solidFill>
                  <a:srgbClr val="FFFFCC"/>
                </a:solidFill>
              </a:rPr>
              <a:t>rich</a:t>
            </a:r>
            <a:r>
              <a:rPr lang="en-US" sz="3600" dirty="0">
                <a:solidFill>
                  <a:schemeClr val="bg1"/>
                </a:solidFill>
              </a:rPr>
              <a:t> man from Arimathea, named Joseph, who himself had also become a </a:t>
            </a:r>
            <a:r>
              <a:rPr lang="en-US" sz="3600" b="1" u="sng" dirty="0">
                <a:solidFill>
                  <a:srgbClr val="FFFFCC"/>
                </a:solidFill>
              </a:rPr>
              <a:t>disciple</a:t>
            </a:r>
            <a:r>
              <a:rPr lang="en-US" sz="3600" dirty="0">
                <a:solidFill>
                  <a:schemeClr val="bg1"/>
                </a:solidFill>
              </a:rPr>
              <a:t> of Jesus 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of Christ before man (Rom 10:9-10; Matt 10:32-33)?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Jesus into your heart (Rev 3:20)?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your sins (Matt 6:12; 1 John 1:9)? Context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others (Matt 6:14-15)? Father (6:9) vs. judge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your possessions (Matt 19:21-22)? Unique situation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and saving faith? Faith expressed by the prayer saves and not merely </a:t>
            </a:r>
            <a:r>
              <a:rPr lang="en-US" altLang="en-US" sz="2800" b="1" u="sng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prayer</a:t>
            </a:r>
            <a:endParaRPr lang="en-US" altLang="en-US" sz="2800" b="1" u="sng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575968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of Christ before man (Rom 10:9-10; Matt 10:32-33)?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Jesus into your heart (Rev 3:20)?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your sins (Matt 6:12; 1 John 1:9)? Context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others (Matt 6:14-15)? Father (6:9) vs. judge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your possessions (Matt 19:21-22)? Unique situation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and saving faith? Faith expressed by the prayer saves and not merely the prayer</a:t>
            </a:r>
          </a:p>
        </p:txBody>
      </p:sp>
    </p:spTree>
    <p:extLst>
      <p:ext uri="{BB962C8B-B14F-4D97-AF65-F5344CB8AC3E}">
        <p14:creationId xmlns:p14="http://schemas.microsoft.com/office/powerpoint/2010/main" val="4204468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Results of Salvation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Next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8908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God’s One Condition of Salvation</a:t>
            </a:r>
          </a:p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657603" y="4038603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8425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152402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(Acts 2:38; 3:19; 17:30; 2 Pet 3:9)? Change of mind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Lordship (Matt 16:24-25)? Discipleship vs. justification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Receive/Accept Christ? – Synonym of faith (John 1:12)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and work (</a:t>
            </a:r>
            <a:r>
              <a:rPr lang="en-US" alt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2:8-10; Jas 2:14-26)? Sanctification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and be baptized (Mark 16:15-16; John 3:5; Acts 2:38; Col 2:11-12; 1 Pet 3:21)? Context</a:t>
            </a:r>
          </a:p>
        </p:txBody>
      </p:sp>
    </p:spTree>
    <p:extLst>
      <p:ext uri="{BB962C8B-B14F-4D97-AF65-F5344CB8AC3E}">
        <p14:creationId xmlns:p14="http://schemas.microsoft.com/office/powerpoint/2010/main" val="211751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of Christ before man (Rom 10:9-10; Matt 10:32-33)?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Jesus into your heart (Rev 3:20)? Context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your sins (Matt 6:12; 1 John 1:9)? Context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others (Matt 6:14-15)? Father (6:9) vs. judge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your possessions (Matt 19:21-22)? Unique situation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and saving faith? Faith expressed by the prayer saves and not merely the prayer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210207" y="1654003"/>
            <a:ext cx="8586952" cy="30162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Revelation 3:20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Behold, I stand at the door and knock; if anyone hears My voice and opens the door, I will come in to him and will dine with him, and he with Me.”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Ask Jesus into Your Heart?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901" y="1159497"/>
            <a:ext cx="5689566" cy="403467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Fellowship context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3:19 (Heb. 12:5-11)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3:14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i="1" dirty="0" err="1">
                <a:solidFill>
                  <a:schemeClr val="bg1"/>
                </a:solidFill>
              </a:rPr>
              <a:t>Eiserchomai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= “in with” (Mk. 15:43) not “inside of”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200 clear passages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785" y="1348261"/>
            <a:ext cx="2826939" cy="41148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86806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Ask Jesus into Your Heart?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901" y="1159497"/>
            <a:ext cx="5689566" cy="403467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>
                <a:solidFill>
                  <a:srgbClr val="FFFFCC"/>
                </a:solidFill>
              </a:rPr>
              <a:t>Fellowship context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3:19 (Heb. 12:5-11)</a:t>
            </a:r>
          </a:p>
          <a:p>
            <a:pPr marL="801688" lvl="1" indent="-339725" eaLnBrk="1" hangingPunct="1">
              <a:spcBef>
                <a:spcPts val="1200"/>
              </a:spcBef>
              <a:spcAft>
                <a:spcPts val="1200"/>
              </a:spcAft>
              <a:buClr>
                <a:srgbClr val="FF66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Rev. 3:14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i="1" dirty="0" err="1">
                <a:solidFill>
                  <a:schemeClr val="bg1"/>
                </a:solidFill>
              </a:rPr>
              <a:t>Eiserchomai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= “in with” (Mk. 15:43) not “inside of”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200 clear passages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785" y="1348261"/>
            <a:ext cx="2826939" cy="41148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9746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340967"/>
            <a:ext cx="8496300" cy="4572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286000" y="3213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Revelation 3:20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1261</Words>
  <Application>Microsoft Office PowerPoint</Application>
  <PresentationFormat>On-screen Show (4:3)</PresentationFormat>
  <Paragraphs>141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1_Office Theme</vt:lpstr>
      <vt:lpstr>Soteriology Session 12 </vt:lpstr>
      <vt:lpstr>Soteriology Overview</vt:lpstr>
      <vt:lpstr>Soteriology Overview</vt:lpstr>
      <vt:lpstr>Response to Problem Passages</vt:lpstr>
      <vt:lpstr>Response to Problem Passages</vt:lpstr>
      <vt:lpstr>PowerPoint Presentation</vt:lpstr>
      <vt:lpstr>Ask Jesus into Your Heart?</vt:lpstr>
      <vt:lpstr>Ask Jesus into Your Heart?</vt:lpstr>
      <vt:lpstr>PowerPoint Presentation</vt:lpstr>
      <vt:lpstr>Ask Jesus into Your Heart?</vt:lpstr>
      <vt:lpstr>PowerPoint Presentation</vt:lpstr>
      <vt:lpstr>Ask Jesus into Your Heart?</vt:lpstr>
      <vt:lpstr>Response to Problem Passages</vt:lpstr>
      <vt:lpstr>PowerPoint Presentation</vt:lpstr>
      <vt:lpstr>PowerPoint Presentation</vt:lpstr>
      <vt:lpstr>PowerPoint Presentation</vt:lpstr>
      <vt:lpstr>PowerPoint Presentation</vt:lpstr>
      <vt:lpstr>Response to Problem Passages</vt:lpstr>
      <vt:lpstr>PowerPoint Presentation</vt:lpstr>
      <vt:lpstr>PowerPoint Presentation</vt:lpstr>
      <vt:lpstr>Response to Problem Passages</vt:lpstr>
      <vt:lpstr>PowerPoint Presentation</vt:lpstr>
      <vt:lpstr>PowerPoint Presentation</vt:lpstr>
      <vt:lpstr>PowerPoint Presentation</vt:lpstr>
      <vt:lpstr>Response to Problem Passages</vt:lpstr>
      <vt:lpstr>CONCLUSION</vt:lpstr>
      <vt:lpstr>Response to Problem Passages</vt:lpstr>
      <vt:lpstr>Soteriology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Jim McGowan</cp:lastModifiedBy>
  <cp:revision>97</cp:revision>
  <cp:lastPrinted>2016-02-23T16:43:08Z</cp:lastPrinted>
  <dcterms:created xsi:type="dcterms:W3CDTF">2016-02-18T16:07:28Z</dcterms:created>
  <dcterms:modified xsi:type="dcterms:W3CDTF">2016-04-07T13:37:37Z</dcterms:modified>
</cp:coreProperties>
</file>