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7"/>
  </p:notesMasterIdLst>
  <p:handoutMasterIdLst>
    <p:handoutMasterId r:id="rId38"/>
  </p:handoutMasterIdLst>
  <p:sldIdLst>
    <p:sldId id="1045" r:id="rId2"/>
    <p:sldId id="1046" r:id="rId3"/>
    <p:sldId id="1100" r:id="rId4"/>
    <p:sldId id="1101" r:id="rId5"/>
    <p:sldId id="1102" r:id="rId6"/>
    <p:sldId id="1103" r:id="rId7"/>
    <p:sldId id="1262" r:id="rId8"/>
    <p:sldId id="1304" r:id="rId9"/>
    <p:sldId id="1306" r:id="rId10"/>
    <p:sldId id="1464" r:id="rId11"/>
    <p:sldId id="1467" r:id="rId12"/>
    <p:sldId id="1509" r:id="rId13"/>
    <p:sldId id="1589" r:id="rId14"/>
    <p:sldId id="1510" r:id="rId15"/>
    <p:sldId id="1543" r:id="rId16"/>
    <p:sldId id="1544" r:id="rId17"/>
    <p:sldId id="1545" r:id="rId18"/>
    <p:sldId id="1473" r:id="rId19"/>
    <p:sldId id="1645" r:id="rId20"/>
    <p:sldId id="1612" r:id="rId21"/>
    <p:sldId id="1635" r:id="rId22"/>
    <p:sldId id="1636" r:id="rId23"/>
    <p:sldId id="1632" r:id="rId24"/>
    <p:sldId id="1637" r:id="rId25"/>
    <p:sldId id="1634" r:id="rId26"/>
    <p:sldId id="1633" r:id="rId27"/>
    <p:sldId id="1638" r:id="rId28"/>
    <p:sldId id="1639" r:id="rId29"/>
    <p:sldId id="1640" r:id="rId30"/>
    <p:sldId id="1641" r:id="rId31"/>
    <p:sldId id="1642" r:id="rId32"/>
    <p:sldId id="1643" r:id="rId33"/>
    <p:sldId id="1354" r:id="rId34"/>
    <p:sldId id="1644" r:id="rId35"/>
    <p:sldId id="1463" r:id="rId36"/>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4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FFFF99"/>
    <a:srgbClr val="FFFF00"/>
    <a:srgbClr val="FFFFCC"/>
    <a:srgbClr val="0000FF"/>
    <a:srgbClr val="0099FF"/>
    <a:srgbClr val="A50021"/>
    <a:srgbClr val="CCECFF"/>
    <a:srgbClr val="E1C5B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87" autoAdjust="0"/>
    <p:restoredTop sz="95370" autoAdjust="0"/>
  </p:normalViewPr>
  <p:slideViewPr>
    <p:cSldViewPr>
      <p:cViewPr varScale="1">
        <p:scale>
          <a:sx n="107" d="100"/>
          <a:sy n="107" d="100"/>
        </p:scale>
        <p:origin x="-180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1" y="0"/>
            <a:ext cx="3170764" cy="478748"/>
          </a:xfrm>
          <a:prstGeom prst="rect">
            <a:avLst/>
          </a:prstGeom>
          <a:noFill/>
          <a:ln w="9525">
            <a:noFill/>
            <a:miter lim="800000"/>
            <a:headEnd/>
            <a:tailEnd/>
          </a:ln>
        </p:spPr>
        <p:txBody>
          <a:bodyPr vert="horz" wrap="square" lIns="97392" tIns="48697" rIns="97392" bIns="48697" numCol="1" anchor="t" anchorCtr="0" compatLnSpc="1">
            <a:prstTxWarp prst="textNoShape">
              <a:avLst/>
            </a:prstTxWarp>
          </a:bodyPr>
          <a:lstStyle>
            <a:lvl1pPr defTabSz="920970" eaLnBrk="1" hangingPunct="1">
              <a:defRPr sz="1400">
                <a:latin typeface="Times New Roman" pitchFamily="18" charset="0"/>
                <a:cs typeface="Arial" charset="0"/>
              </a:defRPr>
            </a:lvl1pPr>
          </a:lstStyle>
          <a:p>
            <a:pPr>
              <a:defRPr/>
            </a:pPr>
            <a:r>
              <a:rPr lang="en-US"/>
              <a:t>Pastor Andy Woods</a:t>
            </a:r>
          </a:p>
        </p:txBody>
      </p:sp>
      <p:sp>
        <p:nvSpPr>
          <p:cNvPr id="36867" name="Rectangle 3"/>
          <p:cNvSpPr>
            <a:spLocks noGrp="1" noChangeArrowheads="1"/>
          </p:cNvSpPr>
          <p:nvPr>
            <p:ph type="dt" sz="quarter" idx="1"/>
          </p:nvPr>
        </p:nvSpPr>
        <p:spPr bwMode="auto">
          <a:xfrm>
            <a:off x="4144437" y="0"/>
            <a:ext cx="3170764" cy="478748"/>
          </a:xfrm>
          <a:prstGeom prst="rect">
            <a:avLst/>
          </a:prstGeom>
          <a:noFill/>
          <a:ln w="9525">
            <a:noFill/>
            <a:miter lim="800000"/>
            <a:headEnd/>
            <a:tailEnd/>
          </a:ln>
        </p:spPr>
        <p:txBody>
          <a:bodyPr vert="horz" wrap="square" lIns="97392" tIns="48697" rIns="97392" bIns="48697" numCol="1" anchor="t" anchorCtr="0" compatLnSpc="1">
            <a:prstTxWarp prst="textNoShape">
              <a:avLst/>
            </a:prstTxWarp>
          </a:bodyPr>
          <a:lstStyle>
            <a:lvl1pPr algn="r" defTabSz="920970" eaLnBrk="1" hangingPunct="1">
              <a:defRPr sz="1400">
                <a:latin typeface="Times New Roman" pitchFamily="18" charset="0"/>
                <a:cs typeface="Arial" charset="0"/>
              </a:defRPr>
            </a:lvl1pPr>
          </a:lstStyle>
          <a:p>
            <a:pPr>
              <a:defRPr/>
            </a:pPr>
            <a:r>
              <a:rPr lang="en-US"/>
              <a:t>4/9/2016</a:t>
            </a:r>
          </a:p>
        </p:txBody>
      </p:sp>
      <p:sp>
        <p:nvSpPr>
          <p:cNvPr id="36868" name="Rectangle 4"/>
          <p:cNvSpPr>
            <a:spLocks noGrp="1" noChangeArrowheads="1"/>
          </p:cNvSpPr>
          <p:nvPr>
            <p:ph type="ftr" sz="quarter" idx="2"/>
          </p:nvPr>
        </p:nvSpPr>
        <p:spPr bwMode="auto">
          <a:xfrm>
            <a:off x="1" y="9122452"/>
            <a:ext cx="3170764" cy="478748"/>
          </a:xfrm>
          <a:prstGeom prst="rect">
            <a:avLst/>
          </a:prstGeom>
          <a:noFill/>
          <a:ln w="9525">
            <a:noFill/>
            <a:miter lim="800000"/>
            <a:headEnd/>
            <a:tailEnd/>
          </a:ln>
        </p:spPr>
        <p:txBody>
          <a:bodyPr vert="horz" wrap="square" lIns="97392" tIns="48697" rIns="97392" bIns="48697" numCol="1" anchor="b" anchorCtr="0" compatLnSpc="1">
            <a:prstTxWarp prst="textNoShape">
              <a:avLst/>
            </a:prstTxWarp>
          </a:bodyPr>
          <a:lstStyle>
            <a:lvl1pPr defTabSz="920970" eaLnBrk="1" hangingPunct="1">
              <a:defRPr sz="1400">
                <a:latin typeface="Times New Roman" pitchFamily="18" charset="0"/>
                <a:cs typeface="Arial" charset="0"/>
              </a:defRPr>
            </a:lvl1pPr>
          </a:lstStyle>
          <a:p>
            <a:pPr>
              <a:defRPr/>
            </a:pPr>
            <a:r>
              <a:rPr lang="en-US"/>
              <a:t>Sugar Land Bible Church</a:t>
            </a:r>
          </a:p>
        </p:txBody>
      </p:sp>
      <p:sp>
        <p:nvSpPr>
          <p:cNvPr id="36869" name="Rectangle 5"/>
          <p:cNvSpPr>
            <a:spLocks noGrp="1" noChangeArrowheads="1"/>
          </p:cNvSpPr>
          <p:nvPr>
            <p:ph type="sldNum" sz="quarter" idx="3"/>
          </p:nvPr>
        </p:nvSpPr>
        <p:spPr bwMode="auto">
          <a:xfrm>
            <a:off x="4144437" y="9122452"/>
            <a:ext cx="3170764" cy="478748"/>
          </a:xfrm>
          <a:prstGeom prst="rect">
            <a:avLst/>
          </a:prstGeom>
          <a:noFill/>
          <a:ln w="9525">
            <a:noFill/>
            <a:miter lim="800000"/>
            <a:headEnd/>
            <a:tailEnd/>
          </a:ln>
        </p:spPr>
        <p:txBody>
          <a:bodyPr vert="horz" wrap="square" lIns="97392" tIns="48697" rIns="97392" bIns="48697" numCol="1" anchor="b" anchorCtr="0" compatLnSpc="1">
            <a:prstTxWarp prst="textNoShape">
              <a:avLst/>
            </a:prstTxWarp>
          </a:bodyPr>
          <a:lstStyle>
            <a:lvl1pPr algn="r" defTabSz="919579">
              <a:defRPr sz="1400"/>
            </a:lvl1pPr>
          </a:lstStyle>
          <a:p>
            <a:fld id="{416C2B2E-E9D7-4230-8EE4-F98D0B6BB14D}" type="slidenum">
              <a:rPr lang="en-US" altLang="en-US"/>
              <a:pPr/>
              <a:t>‹#›</a:t>
            </a:fld>
            <a:endParaRPr lang="en-US" altLang="en-US"/>
          </a:p>
        </p:txBody>
      </p:sp>
    </p:spTree>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0"/>
            <a:ext cx="3170764" cy="478748"/>
          </a:xfrm>
          <a:prstGeom prst="rect">
            <a:avLst/>
          </a:prstGeom>
          <a:noFill/>
          <a:ln w="9525">
            <a:noFill/>
            <a:miter lim="800000"/>
            <a:headEnd/>
            <a:tailEnd/>
          </a:ln>
        </p:spPr>
        <p:txBody>
          <a:bodyPr vert="horz" wrap="square" lIns="97392" tIns="48697" rIns="97392" bIns="48697" numCol="1" anchor="t" anchorCtr="0" compatLnSpc="1">
            <a:prstTxWarp prst="textNoShape">
              <a:avLst/>
            </a:prstTxWarp>
          </a:bodyPr>
          <a:lstStyle>
            <a:lvl1pPr defTabSz="920970" eaLnBrk="1" hangingPunct="1">
              <a:defRPr sz="1400">
                <a:latin typeface="Times New Roman" pitchFamily="18" charset="0"/>
                <a:cs typeface="Arial" charset="0"/>
              </a:defRPr>
            </a:lvl1pPr>
          </a:lstStyle>
          <a:p>
            <a:pPr>
              <a:defRPr/>
            </a:pPr>
            <a:r>
              <a:rPr lang="en-US"/>
              <a:t>Pastor Andy Woods</a:t>
            </a:r>
          </a:p>
        </p:txBody>
      </p:sp>
      <p:sp>
        <p:nvSpPr>
          <p:cNvPr id="3" name="Date Placeholder 2"/>
          <p:cNvSpPr>
            <a:spLocks noGrp="1"/>
          </p:cNvSpPr>
          <p:nvPr>
            <p:ph type="dt" idx="1"/>
          </p:nvPr>
        </p:nvSpPr>
        <p:spPr bwMode="auto">
          <a:xfrm>
            <a:off x="4142749" y="0"/>
            <a:ext cx="3170763" cy="478748"/>
          </a:xfrm>
          <a:prstGeom prst="rect">
            <a:avLst/>
          </a:prstGeom>
          <a:noFill/>
          <a:ln w="9525">
            <a:noFill/>
            <a:miter lim="800000"/>
            <a:headEnd/>
            <a:tailEnd/>
          </a:ln>
        </p:spPr>
        <p:txBody>
          <a:bodyPr vert="horz" wrap="square" lIns="97392" tIns="48697" rIns="97392" bIns="48697" numCol="1" anchor="t" anchorCtr="0" compatLnSpc="1">
            <a:prstTxWarp prst="textNoShape">
              <a:avLst/>
            </a:prstTxWarp>
          </a:bodyPr>
          <a:lstStyle>
            <a:lvl1pPr algn="r" defTabSz="920970" eaLnBrk="1" hangingPunct="1">
              <a:defRPr sz="1400">
                <a:latin typeface="Times New Roman" pitchFamily="18" charset="0"/>
                <a:cs typeface="Arial" charset="0"/>
              </a:defRPr>
            </a:lvl1pPr>
          </a:lstStyle>
          <a:p>
            <a:pPr>
              <a:defRPr/>
            </a:pPr>
            <a:r>
              <a:rPr lang="en-US"/>
              <a:t>4/9/2016</a:t>
            </a:r>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101038" tIns="50519" rIns="101038" bIns="50519" rtlCol="0" anchor="ctr"/>
          <a:lstStyle/>
          <a:p>
            <a:pPr lvl="0"/>
            <a:endParaRPr lang="en-US" noProof="0" dirty="0"/>
          </a:p>
        </p:txBody>
      </p:sp>
      <p:sp>
        <p:nvSpPr>
          <p:cNvPr id="5" name="Notes Placeholder 4"/>
          <p:cNvSpPr>
            <a:spLocks noGrp="1"/>
          </p:cNvSpPr>
          <p:nvPr>
            <p:ph type="body" sz="quarter" idx="3"/>
          </p:nvPr>
        </p:nvSpPr>
        <p:spPr bwMode="auto">
          <a:xfrm>
            <a:off x="732364" y="4561226"/>
            <a:ext cx="5850473" cy="4318573"/>
          </a:xfrm>
          <a:prstGeom prst="rect">
            <a:avLst/>
          </a:prstGeom>
          <a:noFill/>
          <a:ln w="9525">
            <a:noFill/>
            <a:miter lim="800000"/>
            <a:headEnd/>
            <a:tailEnd/>
          </a:ln>
        </p:spPr>
        <p:txBody>
          <a:bodyPr vert="horz" wrap="square" lIns="97392" tIns="48697" rIns="97392" bIns="4869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bwMode="auto">
          <a:xfrm>
            <a:off x="1" y="9120813"/>
            <a:ext cx="3170764" cy="478748"/>
          </a:xfrm>
          <a:prstGeom prst="rect">
            <a:avLst/>
          </a:prstGeom>
          <a:noFill/>
          <a:ln w="9525">
            <a:noFill/>
            <a:miter lim="800000"/>
            <a:headEnd/>
            <a:tailEnd/>
          </a:ln>
        </p:spPr>
        <p:txBody>
          <a:bodyPr vert="horz" wrap="square" lIns="97392" tIns="48697" rIns="97392" bIns="48697" numCol="1" anchor="b" anchorCtr="0" compatLnSpc="1">
            <a:prstTxWarp prst="textNoShape">
              <a:avLst/>
            </a:prstTxWarp>
          </a:bodyPr>
          <a:lstStyle>
            <a:lvl1pPr defTabSz="920970" eaLnBrk="1" hangingPunct="1">
              <a:defRPr sz="1400">
                <a:latin typeface="Times New Roman" pitchFamily="18" charset="0"/>
                <a:cs typeface="Arial" charset="0"/>
              </a:defRPr>
            </a:lvl1pPr>
          </a:lstStyle>
          <a:p>
            <a:pPr>
              <a:defRPr/>
            </a:pPr>
            <a:r>
              <a:rPr lang="en-US"/>
              <a:t>Sugar Land Bible Church</a:t>
            </a:r>
          </a:p>
        </p:txBody>
      </p:sp>
      <p:sp>
        <p:nvSpPr>
          <p:cNvPr id="7" name="Slide Number Placeholder 6"/>
          <p:cNvSpPr>
            <a:spLocks noGrp="1"/>
          </p:cNvSpPr>
          <p:nvPr>
            <p:ph type="sldNum" sz="quarter" idx="5"/>
          </p:nvPr>
        </p:nvSpPr>
        <p:spPr bwMode="auto">
          <a:xfrm>
            <a:off x="4142749" y="9120813"/>
            <a:ext cx="3170763" cy="478748"/>
          </a:xfrm>
          <a:prstGeom prst="rect">
            <a:avLst/>
          </a:prstGeom>
          <a:noFill/>
          <a:ln w="9525">
            <a:noFill/>
            <a:miter lim="800000"/>
            <a:headEnd/>
            <a:tailEnd/>
          </a:ln>
        </p:spPr>
        <p:txBody>
          <a:bodyPr vert="horz" wrap="square" lIns="97392" tIns="48697" rIns="97392" bIns="48697" numCol="1" anchor="b" anchorCtr="0" compatLnSpc="1">
            <a:prstTxWarp prst="textNoShape">
              <a:avLst/>
            </a:prstTxWarp>
          </a:bodyPr>
          <a:lstStyle>
            <a:lvl1pPr algn="r" defTabSz="919579">
              <a:defRPr sz="1400"/>
            </a:lvl1pPr>
          </a:lstStyle>
          <a:p>
            <a:fld id="{3D084339-C7C3-4022-975D-A91B6BCBB8E5}" type="slidenum">
              <a:rPr lang="en-US" altLang="en-US"/>
              <a:pPr/>
              <a:t>‹#›</a:t>
            </a:fld>
            <a:endParaRPr lang="en-US" altLang="en-US"/>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6_Title Slide">
    <p:spTree>
      <p:nvGrpSpPr>
        <p:cNvPr id="1" name=""/>
        <p:cNvGrpSpPr/>
        <p:nvPr/>
      </p:nvGrpSpPr>
      <p:grpSpPr>
        <a:xfrm>
          <a:off x="0" y="0"/>
          <a:ext cx="0" cy="0"/>
          <a:chOff x="0" y="0"/>
          <a:chExt cx="0" cy="0"/>
        </a:xfrm>
      </p:grpSpPr>
      <p:sp>
        <p:nvSpPr>
          <p:cNvPr id="2" name="Rectangle 2"/>
          <p:cNvSpPr>
            <a:spLocks noGrp="1" noChangeArrowheads="1"/>
          </p:cNvSpPr>
          <p:nvPr/>
        </p:nvSpPr>
        <p:spPr bwMode="auto">
          <a:xfrm>
            <a:off x="1143000" y="609600"/>
            <a:ext cx="7772400" cy="1143000"/>
          </a:xfrm>
          <a:prstGeom prst="rect">
            <a:avLst/>
          </a:prstGeom>
          <a:noFill/>
          <a:ln>
            <a:noFill/>
          </a:ln>
          <a:extLst/>
        </p:spPr>
        <p:txBody>
          <a:bodyPr lIns="92075" tIns="46038" rIns="92075" bIns="46038"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0" hangingPunct="0">
              <a:defRPr/>
            </a:pPr>
            <a:endParaRPr lang="en-US" altLang="en-US" sz="4400">
              <a:solidFill>
                <a:schemeClr val="tx2"/>
              </a:solidFill>
            </a:endParaRPr>
          </a:p>
        </p:txBody>
      </p:sp>
      <p:sp>
        <p:nvSpPr>
          <p:cNvPr id="3" name="Rectangle 3"/>
          <p:cNvSpPr>
            <a:spLocks noGrp="1" noChangeArrowheads="1"/>
          </p:cNvSpPr>
          <p:nvPr/>
        </p:nvSpPr>
        <p:spPr bwMode="auto">
          <a:xfrm>
            <a:off x="1169988" y="1946275"/>
            <a:ext cx="7772400" cy="4114800"/>
          </a:xfrm>
          <a:prstGeom prst="rect">
            <a:avLst/>
          </a:prstGeom>
          <a:noFill/>
          <a:ln>
            <a:noFill/>
          </a:ln>
          <a:extLst/>
        </p:spPr>
        <p:txBody>
          <a:bodyPr/>
          <a:lstStyle>
            <a:lvl1pPr marL="342900" indent="-342900">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0" hangingPunct="0">
              <a:spcBef>
                <a:spcPct val="20000"/>
              </a:spcBef>
              <a:buClr>
                <a:schemeClr val="tx2"/>
              </a:buClr>
              <a:buSzPct val="75000"/>
              <a:buFont typeface="Wingdings" panose="05000000000000000000" pitchFamily="2" charset="2"/>
              <a:buChar char="n"/>
              <a:defRPr/>
            </a:pPr>
            <a:endParaRPr lang="en-US" altLang="en-US" sz="3200"/>
          </a:p>
        </p:txBody>
      </p:sp>
    </p:spTree>
    <p:extLst>
      <p:ext uri="{BB962C8B-B14F-4D97-AF65-F5344CB8AC3E}">
        <p14:creationId xmlns:p14="http://schemas.microsoft.com/office/powerpoint/2010/main" xmlns="" val="1675353320"/>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7772400" cy="1143000"/>
          </a:xfrm>
        </p:spPr>
        <p:txBody>
          <a:bodyPr/>
          <a:lstStyle/>
          <a:p>
            <a:r>
              <a:rPr lang="en-US"/>
              <a:t>Click to edit Master title style</a:t>
            </a:r>
          </a:p>
        </p:txBody>
      </p:sp>
      <p:sp>
        <p:nvSpPr>
          <p:cNvPr id="3" name="Content Placeholder 2"/>
          <p:cNvSpPr>
            <a:spLocks noGrp="1"/>
          </p:cNvSpPr>
          <p:nvPr>
            <p:ph idx="1"/>
          </p:nvPr>
        </p:nvSpPr>
        <p:spPr>
          <a:xfrm>
            <a:off x="1169988" y="1946275"/>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5"/>
          <p:cNvSpPr>
            <a:spLocks noGrp="1" noChangeArrowheads="1"/>
          </p:cNvSpPr>
          <p:nvPr>
            <p:ph type="dt" sz="half" idx="10"/>
          </p:nvPr>
        </p:nvSpPr>
        <p:spPr/>
        <p:txBody>
          <a:bodyPr/>
          <a:lstStyle>
            <a:lvl1pPr>
              <a:defRPr/>
            </a:lvl1pPr>
          </a:lstStyle>
          <a:p>
            <a:pPr>
              <a:defRPr/>
            </a:pPr>
            <a:endParaRPr lang="en-US"/>
          </a:p>
        </p:txBody>
      </p:sp>
      <p:sp>
        <p:nvSpPr>
          <p:cNvPr id="5" name="Rectangle 36"/>
          <p:cNvSpPr>
            <a:spLocks noGrp="1" noChangeArrowheads="1"/>
          </p:cNvSpPr>
          <p:nvPr>
            <p:ph type="ftr" sz="quarter" idx="11"/>
          </p:nvPr>
        </p:nvSpPr>
        <p:spPr/>
        <p:txBody>
          <a:bodyPr/>
          <a:lstStyle>
            <a:lvl1pPr>
              <a:defRPr/>
            </a:lvl1pPr>
          </a:lstStyle>
          <a:p>
            <a:pPr>
              <a:defRPr/>
            </a:pPr>
            <a:endParaRPr lang="en-US"/>
          </a:p>
        </p:txBody>
      </p:sp>
      <p:sp>
        <p:nvSpPr>
          <p:cNvPr id="6" name="Rectangle 37"/>
          <p:cNvSpPr>
            <a:spLocks noGrp="1" noChangeArrowheads="1"/>
          </p:cNvSpPr>
          <p:nvPr>
            <p:ph type="sldNum" sz="quarter" idx="12"/>
          </p:nvPr>
        </p:nvSpPr>
        <p:spPr/>
        <p:txBody>
          <a:bodyPr/>
          <a:lstStyle>
            <a:lvl1pPr>
              <a:defRPr/>
            </a:lvl1pPr>
          </a:lstStyle>
          <a:p>
            <a:fld id="{70A06824-8A41-4716-AE4C-176E2E7B0908}" type="slidenum">
              <a:rPr lang="en-US" altLang="en-US"/>
              <a:pPr/>
              <a:t>‹#›</a:t>
            </a:fld>
            <a:endParaRPr lang="en-US" altLang="en-US"/>
          </a:p>
        </p:txBody>
      </p:sp>
    </p:spTree>
    <p:extLst>
      <p:ext uri="{BB962C8B-B14F-4D97-AF65-F5344CB8AC3E}">
        <p14:creationId xmlns:p14="http://schemas.microsoft.com/office/powerpoint/2010/main" xmlns="" val="31071161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35"/>
          <p:cNvSpPr>
            <a:spLocks noGrp="1" noChangeArrowheads="1"/>
          </p:cNvSpPr>
          <p:nvPr>
            <p:ph type="dt" sz="half" idx="10"/>
          </p:nvPr>
        </p:nvSpPr>
        <p:spPr/>
        <p:txBody>
          <a:bodyPr/>
          <a:lstStyle>
            <a:lvl1pPr>
              <a:defRPr/>
            </a:lvl1pPr>
          </a:lstStyle>
          <a:p>
            <a:pPr>
              <a:defRPr/>
            </a:pPr>
            <a:endParaRPr lang="en-US"/>
          </a:p>
        </p:txBody>
      </p:sp>
      <p:sp>
        <p:nvSpPr>
          <p:cNvPr id="3" name="Rectangle 36"/>
          <p:cNvSpPr>
            <a:spLocks noGrp="1" noChangeArrowheads="1"/>
          </p:cNvSpPr>
          <p:nvPr>
            <p:ph type="ftr" sz="quarter" idx="11"/>
          </p:nvPr>
        </p:nvSpPr>
        <p:spPr/>
        <p:txBody>
          <a:bodyPr/>
          <a:lstStyle>
            <a:lvl1pPr>
              <a:defRPr/>
            </a:lvl1pPr>
          </a:lstStyle>
          <a:p>
            <a:pPr>
              <a:defRPr/>
            </a:pPr>
            <a:endParaRPr lang="en-US"/>
          </a:p>
        </p:txBody>
      </p:sp>
      <p:sp>
        <p:nvSpPr>
          <p:cNvPr id="4" name="Rectangle 37"/>
          <p:cNvSpPr>
            <a:spLocks noGrp="1" noChangeArrowheads="1"/>
          </p:cNvSpPr>
          <p:nvPr>
            <p:ph type="sldNum" sz="quarter" idx="12"/>
          </p:nvPr>
        </p:nvSpPr>
        <p:spPr/>
        <p:txBody>
          <a:bodyPr/>
          <a:lstStyle>
            <a:lvl1pPr>
              <a:defRPr/>
            </a:lvl1pPr>
          </a:lstStyle>
          <a:p>
            <a:fld id="{A025970F-7A46-46CD-9785-CC6B011A0510}" type="slidenum">
              <a:rPr lang="en-US" altLang="en-US"/>
              <a:pPr/>
              <a:t>‹#›</a:t>
            </a:fld>
            <a:endParaRPr lang="en-US" altLang="en-US"/>
          </a:p>
        </p:txBody>
      </p:sp>
    </p:spTree>
    <p:extLst>
      <p:ext uri="{BB962C8B-B14F-4D97-AF65-F5344CB8AC3E}">
        <p14:creationId xmlns:p14="http://schemas.microsoft.com/office/powerpoint/2010/main" xmlns="" val="98651927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11_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085850" cy="6854825"/>
            <a:chOff x="0" y="0"/>
            <a:chExt cx="684" cy="4318"/>
          </a:xfrm>
        </p:grpSpPr>
        <p:sp>
          <p:nvSpPr>
            <p:cNvPr id="5"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n-US" dirty="0">
                <a:cs typeface="+mn-cs"/>
              </a:endParaRPr>
            </a:p>
          </p:txBody>
        </p:sp>
        <p:grpSp>
          <p:nvGrpSpPr>
            <p:cNvPr id="6" name="Group 4"/>
            <p:cNvGrpSpPr>
              <a:grpSpLocks/>
            </p:cNvGrpSpPr>
            <p:nvPr/>
          </p:nvGrpSpPr>
          <p:grpSpPr bwMode="auto">
            <a:xfrm>
              <a:off x="48" y="103"/>
              <a:ext cx="96" cy="4126"/>
              <a:chOff x="48" y="103"/>
              <a:chExt cx="96" cy="4126"/>
            </a:xfrm>
          </p:grpSpPr>
          <p:sp>
            <p:nvSpPr>
              <p:cNvPr id="7" name="Rectangle 5"/>
              <p:cNvSpPr>
                <a:spLocks noChangeArrowheads="1"/>
              </p:cNvSpPr>
              <p:nvPr/>
            </p:nvSpPr>
            <p:spPr bwMode="auto">
              <a:xfrm>
                <a:off x="48" y="1105"/>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8" name="Rectangle 6"/>
              <p:cNvSpPr>
                <a:spLocks noChangeArrowheads="1"/>
              </p:cNvSpPr>
              <p:nvPr/>
            </p:nvSpPr>
            <p:spPr bwMode="auto">
              <a:xfrm>
                <a:off x="48" y="1250"/>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9" name="Rectangle 7"/>
              <p:cNvSpPr>
                <a:spLocks noChangeArrowheads="1"/>
              </p:cNvSpPr>
              <p:nvPr/>
            </p:nvSpPr>
            <p:spPr bwMode="auto">
              <a:xfrm>
                <a:off x="48" y="1393"/>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 name="Rectangle 8"/>
              <p:cNvSpPr>
                <a:spLocks noChangeArrowheads="1"/>
              </p:cNvSpPr>
              <p:nvPr/>
            </p:nvSpPr>
            <p:spPr bwMode="auto">
              <a:xfrm>
                <a:off x="48" y="1538"/>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1" name="Rectangle 9"/>
              <p:cNvSpPr>
                <a:spLocks noChangeArrowheads="1"/>
              </p:cNvSpPr>
              <p:nvPr/>
            </p:nvSpPr>
            <p:spPr bwMode="auto">
              <a:xfrm>
                <a:off x="48" y="1683"/>
                <a:ext cx="96" cy="95"/>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2" name="Rectangle 10"/>
              <p:cNvSpPr>
                <a:spLocks noChangeArrowheads="1"/>
              </p:cNvSpPr>
              <p:nvPr/>
            </p:nvSpPr>
            <p:spPr bwMode="auto">
              <a:xfrm>
                <a:off x="48" y="1826"/>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3" name="Rectangle 11"/>
              <p:cNvSpPr>
                <a:spLocks noChangeArrowheads="1"/>
              </p:cNvSpPr>
              <p:nvPr/>
            </p:nvSpPr>
            <p:spPr bwMode="auto">
              <a:xfrm>
                <a:off x="48" y="1971"/>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4" name="Rectangle 12"/>
              <p:cNvSpPr>
                <a:spLocks noChangeArrowheads="1"/>
              </p:cNvSpPr>
              <p:nvPr/>
            </p:nvSpPr>
            <p:spPr bwMode="auto">
              <a:xfrm>
                <a:off x="48" y="2116"/>
                <a:ext cx="96" cy="94"/>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5" name="Rectangle 13"/>
              <p:cNvSpPr>
                <a:spLocks noChangeArrowheads="1"/>
              </p:cNvSpPr>
              <p:nvPr/>
            </p:nvSpPr>
            <p:spPr bwMode="auto">
              <a:xfrm>
                <a:off x="48" y="2259"/>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6" name="Rectangle 14"/>
              <p:cNvSpPr>
                <a:spLocks noChangeArrowheads="1"/>
              </p:cNvSpPr>
              <p:nvPr/>
            </p:nvSpPr>
            <p:spPr bwMode="auto">
              <a:xfrm>
                <a:off x="48" y="2404"/>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7" name="Rectangle 15"/>
              <p:cNvSpPr>
                <a:spLocks noChangeArrowheads="1"/>
              </p:cNvSpPr>
              <p:nvPr/>
            </p:nvSpPr>
            <p:spPr bwMode="auto">
              <a:xfrm>
                <a:off x="48" y="2549"/>
                <a:ext cx="96" cy="94"/>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8" name="Rectangle 16"/>
              <p:cNvSpPr>
                <a:spLocks noChangeArrowheads="1"/>
              </p:cNvSpPr>
              <p:nvPr/>
            </p:nvSpPr>
            <p:spPr bwMode="auto">
              <a:xfrm>
                <a:off x="48" y="2691"/>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9" name="Rectangle 17"/>
              <p:cNvSpPr>
                <a:spLocks noChangeArrowheads="1"/>
              </p:cNvSpPr>
              <p:nvPr/>
            </p:nvSpPr>
            <p:spPr bwMode="auto">
              <a:xfrm>
                <a:off x="48" y="2836"/>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0" name="Rectangle 18"/>
              <p:cNvSpPr>
                <a:spLocks noChangeArrowheads="1"/>
              </p:cNvSpPr>
              <p:nvPr/>
            </p:nvSpPr>
            <p:spPr bwMode="auto">
              <a:xfrm>
                <a:off x="48" y="2979"/>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1" name="Rectangle 19"/>
              <p:cNvSpPr>
                <a:spLocks noChangeArrowheads="1"/>
              </p:cNvSpPr>
              <p:nvPr/>
            </p:nvSpPr>
            <p:spPr bwMode="auto">
              <a:xfrm>
                <a:off x="48" y="3124"/>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2" name="Rectangle 20"/>
              <p:cNvSpPr>
                <a:spLocks noChangeArrowheads="1"/>
              </p:cNvSpPr>
              <p:nvPr/>
            </p:nvSpPr>
            <p:spPr bwMode="auto">
              <a:xfrm>
                <a:off x="48" y="3269"/>
                <a:ext cx="96" cy="95"/>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3" name="Rectangle 21"/>
              <p:cNvSpPr>
                <a:spLocks noChangeArrowheads="1"/>
              </p:cNvSpPr>
              <p:nvPr/>
            </p:nvSpPr>
            <p:spPr bwMode="auto">
              <a:xfrm>
                <a:off x="48" y="3412"/>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4" name="Rectangle 22"/>
              <p:cNvSpPr>
                <a:spLocks noChangeArrowheads="1"/>
              </p:cNvSpPr>
              <p:nvPr/>
            </p:nvSpPr>
            <p:spPr bwMode="auto">
              <a:xfrm>
                <a:off x="48" y="3557"/>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5" name="Rectangle 23"/>
              <p:cNvSpPr>
                <a:spLocks noChangeArrowheads="1"/>
              </p:cNvSpPr>
              <p:nvPr/>
            </p:nvSpPr>
            <p:spPr bwMode="auto">
              <a:xfrm>
                <a:off x="48" y="3702"/>
                <a:ext cx="96" cy="95"/>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6" name="Rectangle 24"/>
              <p:cNvSpPr>
                <a:spLocks noChangeArrowheads="1"/>
              </p:cNvSpPr>
              <p:nvPr/>
            </p:nvSpPr>
            <p:spPr bwMode="auto">
              <a:xfrm>
                <a:off x="48" y="3845"/>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7" name="Rectangle 25"/>
              <p:cNvSpPr>
                <a:spLocks noChangeArrowheads="1"/>
              </p:cNvSpPr>
              <p:nvPr/>
            </p:nvSpPr>
            <p:spPr bwMode="auto">
              <a:xfrm>
                <a:off x="48" y="3990"/>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8" name="Rectangle 26"/>
              <p:cNvSpPr>
                <a:spLocks noChangeArrowheads="1"/>
              </p:cNvSpPr>
              <p:nvPr/>
            </p:nvSpPr>
            <p:spPr bwMode="auto">
              <a:xfrm>
                <a:off x="48" y="4134"/>
                <a:ext cx="96" cy="95"/>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29" name="Rectangle 27"/>
              <p:cNvSpPr>
                <a:spLocks noChangeArrowheads="1"/>
              </p:cNvSpPr>
              <p:nvPr/>
            </p:nvSpPr>
            <p:spPr bwMode="auto">
              <a:xfrm>
                <a:off x="48" y="103"/>
                <a:ext cx="96" cy="94"/>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30" name="Rectangle 28"/>
              <p:cNvSpPr>
                <a:spLocks noChangeArrowheads="1"/>
              </p:cNvSpPr>
              <p:nvPr/>
            </p:nvSpPr>
            <p:spPr bwMode="auto">
              <a:xfrm>
                <a:off x="48" y="246"/>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31" name="Rectangle 29"/>
              <p:cNvSpPr>
                <a:spLocks noChangeArrowheads="1"/>
              </p:cNvSpPr>
              <p:nvPr/>
            </p:nvSpPr>
            <p:spPr bwMode="auto">
              <a:xfrm>
                <a:off x="48" y="391"/>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32" name="Rectangle 30"/>
              <p:cNvSpPr>
                <a:spLocks noChangeArrowheads="1"/>
              </p:cNvSpPr>
              <p:nvPr/>
            </p:nvSpPr>
            <p:spPr bwMode="auto">
              <a:xfrm>
                <a:off x="48" y="535"/>
                <a:ext cx="96" cy="95"/>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33" name="Rectangle 31"/>
              <p:cNvSpPr>
                <a:spLocks noChangeArrowheads="1"/>
              </p:cNvSpPr>
              <p:nvPr/>
            </p:nvSpPr>
            <p:spPr bwMode="auto">
              <a:xfrm>
                <a:off x="48" y="678"/>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34" name="Rectangle 32"/>
              <p:cNvSpPr>
                <a:spLocks noChangeArrowheads="1"/>
              </p:cNvSpPr>
              <p:nvPr/>
            </p:nvSpPr>
            <p:spPr bwMode="auto">
              <a:xfrm>
                <a:off x="48" y="823"/>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35" name="Rectangle 33"/>
              <p:cNvSpPr>
                <a:spLocks noChangeArrowheads="1"/>
              </p:cNvSpPr>
              <p:nvPr/>
            </p:nvSpPr>
            <p:spPr bwMode="auto">
              <a:xfrm>
                <a:off x="48" y="968"/>
                <a:ext cx="96" cy="95"/>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grpSp>
      </p:grpSp>
      <p:sp>
        <p:nvSpPr>
          <p:cNvPr id="15394" name="Rectangle 34"/>
          <p:cNvSpPr>
            <a:spLocks noGrp="1" noChangeArrowheads="1"/>
          </p:cNvSpPr>
          <p:nvPr>
            <p:ph type="ctrTitle" sz="quarter"/>
          </p:nvPr>
        </p:nvSpPr>
        <p:spPr>
          <a:xfrm>
            <a:off x="1143000" y="2286000"/>
            <a:ext cx="7772400" cy="1143000"/>
          </a:xfrm>
        </p:spPr>
        <p:txBody>
          <a:bodyPr/>
          <a:lstStyle>
            <a:lvl1pPr algn="ctr">
              <a:defRPr>
                <a:solidFill>
                  <a:srgbClr val="00FFFF"/>
                </a:solidFill>
              </a:defRPr>
            </a:lvl1pPr>
          </a:lstStyle>
          <a:p>
            <a:r>
              <a:rPr lang="en-US"/>
              <a:t>Click to edit Master title style</a:t>
            </a:r>
          </a:p>
        </p:txBody>
      </p:sp>
      <p:sp>
        <p:nvSpPr>
          <p:cNvPr id="15395" name="Rectangle 35"/>
          <p:cNvSpPr>
            <a:spLocks noGrp="1" noChangeArrowheads="1"/>
          </p:cNvSpPr>
          <p:nvPr>
            <p:ph type="subTitle" sz="quarter" idx="1"/>
          </p:nvPr>
        </p:nvSpPr>
        <p:spPr>
          <a:xfrm>
            <a:off x="1828800" y="3886200"/>
            <a:ext cx="6400800" cy="1752600"/>
          </a:xfrm>
        </p:spPr>
        <p:txBody>
          <a:bodyPr lIns="92075" tIns="46038" rIns="92075" bIns="46038"/>
          <a:lstStyle>
            <a:lvl1pPr marL="0" indent="0" algn="ctr">
              <a:buFont typeface="Wingdings" pitchFamily="2" charset="2"/>
              <a:buNone/>
              <a:defRPr>
                <a:solidFill>
                  <a:srgbClr val="FFFFFF"/>
                </a:solidFill>
              </a:defRPr>
            </a:lvl1pPr>
          </a:lstStyle>
          <a:p>
            <a:r>
              <a:rPr lang="en-US"/>
              <a:t>Click to edit Master subtitle style</a:t>
            </a:r>
          </a:p>
        </p:txBody>
      </p:sp>
      <p:sp>
        <p:nvSpPr>
          <p:cNvPr id="36" name="Rectangle 36"/>
          <p:cNvSpPr>
            <a:spLocks noGrp="1" noChangeArrowheads="1"/>
          </p:cNvSpPr>
          <p:nvPr>
            <p:ph type="dt" sz="quarter" idx="10"/>
          </p:nvPr>
        </p:nvSpPr>
        <p:spPr/>
        <p:txBody>
          <a:bodyPr/>
          <a:lstStyle>
            <a:lvl1pPr>
              <a:defRPr>
                <a:solidFill>
                  <a:srgbClr val="FFFFFF"/>
                </a:solidFill>
              </a:defRPr>
            </a:lvl1pPr>
          </a:lstStyle>
          <a:p>
            <a:pPr>
              <a:defRPr/>
            </a:pPr>
            <a:endParaRPr lang="en-US"/>
          </a:p>
        </p:txBody>
      </p:sp>
      <p:sp>
        <p:nvSpPr>
          <p:cNvPr id="37" name="Rectangle 37"/>
          <p:cNvSpPr>
            <a:spLocks noGrp="1" noChangeArrowheads="1"/>
          </p:cNvSpPr>
          <p:nvPr>
            <p:ph type="ftr" sz="quarter" idx="11"/>
          </p:nvPr>
        </p:nvSpPr>
        <p:spPr/>
        <p:txBody>
          <a:bodyPr/>
          <a:lstStyle>
            <a:lvl1pPr>
              <a:defRPr>
                <a:solidFill>
                  <a:srgbClr val="FFFFFF"/>
                </a:solidFill>
              </a:defRPr>
            </a:lvl1pPr>
          </a:lstStyle>
          <a:p>
            <a:pPr>
              <a:defRPr/>
            </a:pPr>
            <a:endParaRPr lang="en-US"/>
          </a:p>
        </p:txBody>
      </p:sp>
      <p:sp>
        <p:nvSpPr>
          <p:cNvPr id="38" name="Rectangle 38"/>
          <p:cNvSpPr>
            <a:spLocks noGrp="1" noChangeArrowheads="1"/>
          </p:cNvSpPr>
          <p:nvPr>
            <p:ph type="sldNum" sz="quarter" idx="12"/>
          </p:nvPr>
        </p:nvSpPr>
        <p:spPr/>
        <p:txBody>
          <a:bodyPr/>
          <a:lstStyle>
            <a:lvl1pPr>
              <a:defRPr>
                <a:solidFill>
                  <a:srgbClr val="FFFFFF"/>
                </a:solidFill>
              </a:defRPr>
            </a:lvl1pPr>
          </a:lstStyle>
          <a:p>
            <a:fld id="{F434306A-9547-419F-A264-AAB67C05F398}" type="slidenum">
              <a:rPr lang="en-US" altLang="en-US"/>
              <a:pPr/>
              <a:t>‹#›</a:t>
            </a:fld>
            <a:endParaRPr lang="en-US" altLang="en-US"/>
          </a:p>
        </p:txBody>
      </p:sp>
    </p:spTree>
    <p:extLst>
      <p:ext uri="{BB962C8B-B14F-4D97-AF65-F5344CB8AC3E}">
        <p14:creationId xmlns:p14="http://schemas.microsoft.com/office/powerpoint/2010/main" xmlns="" val="295793296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7_Title Slide">
    <p:spTree>
      <p:nvGrpSpPr>
        <p:cNvPr id="1" name=""/>
        <p:cNvGrpSpPr/>
        <p:nvPr/>
      </p:nvGrpSpPr>
      <p:grpSpPr>
        <a:xfrm>
          <a:off x="0" y="0"/>
          <a:ext cx="0" cy="0"/>
          <a:chOff x="0" y="0"/>
          <a:chExt cx="0" cy="0"/>
        </a:xfrm>
      </p:grpSpPr>
      <p:sp>
        <p:nvSpPr>
          <p:cNvPr id="2" name="Rectangle 2"/>
          <p:cNvSpPr>
            <a:spLocks noGrp="1" noChangeArrowheads="1"/>
          </p:cNvSpPr>
          <p:nvPr/>
        </p:nvSpPr>
        <p:spPr bwMode="auto">
          <a:xfrm>
            <a:off x="1143000" y="609600"/>
            <a:ext cx="7772400" cy="1143000"/>
          </a:xfrm>
          <a:prstGeom prst="rect">
            <a:avLst/>
          </a:prstGeom>
          <a:noFill/>
          <a:ln>
            <a:noFill/>
          </a:ln>
          <a:extLst/>
        </p:spPr>
        <p:txBody>
          <a:bodyPr lIns="92075" tIns="46038" rIns="92075" bIns="46038"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0" hangingPunct="0">
              <a:defRPr/>
            </a:pPr>
            <a:endParaRPr lang="en-US" altLang="en-US" sz="4400">
              <a:solidFill>
                <a:schemeClr val="tx2"/>
              </a:solidFill>
            </a:endParaRPr>
          </a:p>
        </p:txBody>
      </p:sp>
      <p:sp>
        <p:nvSpPr>
          <p:cNvPr id="3" name="Rectangle 3"/>
          <p:cNvSpPr>
            <a:spLocks noGrp="1" noChangeArrowheads="1"/>
          </p:cNvSpPr>
          <p:nvPr/>
        </p:nvSpPr>
        <p:spPr bwMode="auto">
          <a:xfrm>
            <a:off x="1169988" y="1946275"/>
            <a:ext cx="7772400" cy="4114800"/>
          </a:xfrm>
          <a:prstGeom prst="rect">
            <a:avLst/>
          </a:prstGeom>
          <a:noFill/>
          <a:ln>
            <a:noFill/>
          </a:ln>
          <a:extLst/>
        </p:spPr>
        <p:txBody>
          <a:bodyPr/>
          <a:lstStyle>
            <a:lvl1pPr marL="342900" indent="-342900">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0" hangingPunct="0">
              <a:spcBef>
                <a:spcPct val="20000"/>
              </a:spcBef>
              <a:buClr>
                <a:schemeClr val="tx2"/>
              </a:buClr>
              <a:buSzPct val="75000"/>
              <a:buFont typeface="Wingdings" panose="05000000000000000000" pitchFamily="2" charset="2"/>
              <a:buChar char="n"/>
              <a:defRPr/>
            </a:pPr>
            <a:endParaRPr lang="en-US" altLang="en-US" sz="3200"/>
          </a:p>
        </p:txBody>
      </p:sp>
    </p:spTree>
    <p:extLst>
      <p:ext uri="{BB962C8B-B14F-4D97-AF65-F5344CB8AC3E}">
        <p14:creationId xmlns:p14="http://schemas.microsoft.com/office/powerpoint/2010/main" xmlns="" val="385923334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8_Title Slide">
    <p:spTree>
      <p:nvGrpSpPr>
        <p:cNvPr id="1" name=""/>
        <p:cNvGrpSpPr/>
        <p:nvPr/>
      </p:nvGrpSpPr>
      <p:grpSpPr>
        <a:xfrm>
          <a:off x="0" y="0"/>
          <a:ext cx="0" cy="0"/>
          <a:chOff x="0" y="0"/>
          <a:chExt cx="0" cy="0"/>
        </a:xfrm>
      </p:grpSpPr>
      <p:sp>
        <p:nvSpPr>
          <p:cNvPr id="2" name="Rectangle 2"/>
          <p:cNvSpPr>
            <a:spLocks noGrp="1" noChangeArrowheads="1"/>
          </p:cNvSpPr>
          <p:nvPr/>
        </p:nvSpPr>
        <p:spPr bwMode="auto">
          <a:xfrm>
            <a:off x="1143000" y="609600"/>
            <a:ext cx="7772400" cy="1143000"/>
          </a:xfrm>
          <a:prstGeom prst="rect">
            <a:avLst/>
          </a:prstGeom>
          <a:noFill/>
          <a:ln>
            <a:noFill/>
          </a:ln>
          <a:extLst/>
        </p:spPr>
        <p:txBody>
          <a:bodyPr lIns="92075" tIns="46038" rIns="92075" bIns="46038"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0" hangingPunct="0">
              <a:defRPr/>
            </a:pPr>
            <a:endParaRPr lang="en-US" altLang="en-US" sz="4400">
              <a:solidFill>
                <a:schemeClr val="tx2"/>
              </a:solidFill>
            </a:endParaRPr>
          </a:p>
        </p:txBody>
      </p:sp>
      <p:sp>
        <p:nvSpPr>
          <p:cNvPr id="3" name="Rectangle 3"/>
          <p:cNvSpPr>
            <a:spLocks noGrp="1" noChangeArrowheads="1"/>
          </p:cNvSpPr>
          <p:nvPr/>
        </p:nvSpPr>
        <p:spPr bwMode="auto">
          <a:xfrm>
            <a:off x="1169988" y="1946275"/>
            <a:ext cx="7772400" cy="4114800"/>
          </a:xfrm>
          <a:prstGeom prst="rect">
            <a:avLst/>
          </a:prstGeom>
          <a:noFill/>
          <a:ln>
            <a:noFill/>
          </a:ln>
          <a:extLst/>
        </p:spPr>
        <p:txBody>
          <a:bodyPr/>
          <a:lstStyle>
            <a:lvl1pPr marL="342900" indent="-342900">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0" hangingPunct="0">
              <a:spcBef>
                <a:spcPct val="20000"/>
              </a:spcBef>
              <a:buClr>
                <a:schemeClr val="tx2"/>
              </a:buClr>
              <a:buSzPct val="75000"/>
              <a:buFont typeface="Wingdings" panose="05000000000000000000" pitchFamily="2" charset="2"/>
              <a:buChar char="n"/>
              <a:defRPr/>
            </a:pPr>
            <a:endParaRPr lang="en-US" altLang="en-US" sz="3200"/>
          </a:p>
        </p:txBody>
      </p:sp>
    </p:spTree>
    <p:extLst>
      <p:ext uri="{BB962C8B-B14F-4D97-AF65-F5344CB8AC3E}">
        <p14:creationId xmlns:p14="http://schemas.microsoft.com/office/powerpoint/2010/main" xmlns="" val="422777750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10_Title Slide">
    <p:spTree>
      <p:nvGrpSpPr>
        <p:cNvPr id="1" name=""/>
        <p:cNvGrpSpPr/>
        <p:nvPr/>
      </p:nvGrpSpPr>
      <p:grpSpPr>
        <a:xfrm>
          <a:off x="0" y="0"/>
          <a:ext cx="0" cy="0"/>
          <a:chOff x="0" y="0"/>
          <a:chExt cx="0" cy="0"/>
        </a:xfrm>
      </p:grpSpPr>
      <p:sp>
        <p:nvSpPr>
          <p:cNvPr id="2" name="Rectangle 2"/>
          <p:cNvSpPr>
            <a:spLocks noGrp="1" noChangeArrowheads="1"/>
          </p:cNvSpPr>
          <p:nvPr/>
        </p:nvSpPr>
        <p:spPr bwMode="auto">
          <a:xfrm>
            <a:off x="1143000" y="609600"/>
            <a:ext cx="7772400" cy="1143000"/>
          </a:xfrm>
          <a:prstGeom prst="rect">
            <a:avLst/>
          </a:prstGeom>
          <a:noFill/>
          <a:ln>
            <a:noFill/>
          </a:ln>
          <a:extLst/>
        </p:spPr>
        <p:txBody>
          <a:bodyPr lIns="92075" tIns="46038" rIns="92075" bIns="46038"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0" hangingPunct="0">
              <a:defRPr/>
            </a:pPr>
            <a:endParaRPr lang="en-US" altLang="en-US" sz="4400">
              <a:solidFill>
                <a:schemeClr val="tx2"/>
              </a:solidFill>
            </a:endParaRPr>
          </a:p>
        </p:txBody>
      </p:sp>
      <p:sp>
        <p:nvSpPr>
          <p:cNvPr id="3" name="Rectangle 3"/>
          <p:cNvSpPr>
            <a:spLocks noGrp="1" noChangeArrowheads="1"/>
          </p:cNvSpPr>
          <p:nvPr/>
        </p:nvSpPr>
        <p:spPr bwMode="auto">
          <a:xfrm>
            <a:off x="1169988" y="1946275"/>
            <a:ext cx="7772400" cy="4114800"/>
          </a:xfrm>
          <a:prstGeom prst="rect">
            <a:avLst/>
          </a:prstGeom>
          <a:noFill/>
          <a:ln>
            <a:noFill/>
          </a:ln>
          <a:extLst/>
        </p:spPr>
        <p:txBody>
          <a:bodyPr/>
          <a:lstStyle>
            <a:lvl1pPr marL="342900" indent="-342900">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0" hangingPunct="0">
              <a:spcBef>
                <a:spcPct val="20000"/>
              </a:spcBef>
              <a:buClr>
                <a:schemeClr val="tx2"/>
              </a:buClr>
              <a:buSzPct val="75000"/>
              <a:buFont typeface="Wingdings" panose="05000000000000000000" pitchFamily="2" charset="2"/>
              <a:buChar char="n"/>
              <a:defRPr/>
            </a:pPr>
            <a:endParaRPr lang="en-US" altLang="en-US" sz="3200"/>
          </a:p>
        </p:txBody>
      </p:sp>
    </p:spTree>
    <p:extLst>
      <p:ext uri="{BB962C8B-B14F-4D97-AF65-F5344CB8AC3E}">
        <p14:creationId xmlns:p14="http://schemas.microsoft.com/office/powerpoint/2010/main" xmlns="" val="426670155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Rectangle 2"/>
          <p:cNvSpPr>
            <a:spLocks noGrp="1" noChangeArrowheads="1"/>
          </p:cNvSpPr>
          <p:nvPr/>
        </p:nvSpPr>
        <p:spPr bwMode="auto">
          <a:xfrm>
            <a:off x="1143000" y="609600"/>
            <a:ext cx="7772400" cy="1143000"/>
          </a:xfrm>
          <a:prstGeom prst="rect">
            <a:avLst/>
          </a:prstGeom>
          <a:noFill/>
          <a:ln>
            <a:noFill/>
          </a:ln>
          <a:extLst/>
        </p:spPr>
        <p:txBody>
          <a:bodyPr lIns="92075" tIns="46038" rIns="92075" bIns="46038"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0" hangingPunct="0">
              <a:defRPr/>
            </a:pPr>
            <a:endParaRPr lang="en-US" altLang="en-US" sz="4400">
              <a:solidFill>
                <a:schemeClr val="tx2"/>
              </a:solidFill>
            </a:endParaRPr>
          </a:p>
        </p:txBody>
      </p:sp>
      <p:sp>
        <p:nvSpPr>
          <p:cNvPr id="3" name="Rectangle 3"/>
          <p:cNvSpPr>
            <a:spLocks noGrp="1" noChangeArrowheads="1"/>
          </p:cNvSpPr>
          <p:nvPr/>
        </p:nvSpPr>
        <p:spPr bwMode="auto">
          <a:xfrm>
            <a:off x="1169988" y="1946275"/>
            <a:ext cx="7772400" cy="4114800"/>
          </a:xfrm>
          <a:prstGeom prst="rect">
            <a:avLst/>
          </a:prstGeom>
          <a:noFill/>
          <a:ln>
            <a:noFill/>
          </a:ln>
          <a:extLst/>
        </p:spPr>
        <p:txBody>
          <a:bodyPr/>
          <a:lstStyle>
            <a:lvl1pPr marL="342900" indent="-342900">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0" hangingPunct="0">
              <a:spcBef>
                <a:spcPct val="20000"/>
              </a:spcBef>
              <a:buClr>
                <a:schemeClr val="tx2"/>
              </a:buClr>
              <a:buSzPct val="75000"/>
              <a:buFont typeface="Wingdings" panose="05000000000000000000" pitchFamily="2" charset="2"/>
              <a:buChar char="n"/>
              <a:defRPr/>
            </a:pPr>
            <a:endParaRPr lang="en-US" altLang="en-US" sz="3200"/>
          </a:p>
        </p:txBody>
      </p:sp>
    </p:spTree>
    <p:extLst>
      <p:ext uri="{BB962C8B-B14F-4D97-AF65-F5344CB8AC3E}">
        <p14:creationId xmlns:p14="http://schemas.microsoft.com/office/powerpoint/2010/main" xmlns="" val="393262438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9_Title Slide">
    <p:spTree>
      <p:nvGrpSpPr>
        <p:cNvPr id="1" name=""/>
        <p:cNvGrpSpPr/>
        <p:nvPr/>
      </p:nvGrpSpPr>
      <p:grpSpPr>
        <a:xfrm>
          <a:off x="0" y="0"/>
          <a:ext cx="0" cy="0"/>
          <a:chOff x="0" y="0"/>
          <a:chExt cx="0" cy="0"/>
        </a:xfrm>
      </p:grpSpPr>
      <p:sp>
        <p:nvSpPr>
          <p:cNvPr id="2" name="Rectangle 2"/>
          <p:cNvSpPr>
            <a:spLocks noGrp="1" noChangeArrowheads="1"/>
          </p:cNvSpPr>
          <p:nvPr/>
        </p:nvSpPr>
        <p:spPr bwMode="auto">
          <a:xfrm>
            <a:off x="1143000" y="609600"/>
            <a:ext cx="7772400" cy="1143000"/>
          </a:xfrm>
          <a:prstGeom prst="rect">
            <a:avLst/>
          </a:prstGeom>
          <a:noFill/>
          <a:ln>
            <a:noFill/>
          </a:ln>
          <a:extLst/>
        </p:spPr>
        <p:txBody>
          <a:bodyPr lIns="92075" tIns="46038" rIns="92075" bIns="46038"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0" hangingPunct="0">
              <a:defRPr/>
            </a:pPr>
            <a:endParaRPr lang="en-US" altLang="en-US" sz="4400">
              <a:solidFill>
                <a:schemeClr val="tx2"/>
              </a:solidFill>
            </a:endParaRPr>
          </a:p>
        </p:txBody>
      </p:sp>
      <p:sp>
        <p:nvSpPr>
          <p:cNvPr id="3" name="Rectangle 3"/>
          <p:cNvSpPr>
            <a:spLocks noGrp="1" noChangeArrowheads="1"/>
          </p:cNvSpPr>
          <p:nvPr/>
        </p:nvSpPr>
        <p:spPr bwMode="auto">
          <a:xfrm>
            <a:off x="1169988" y="1946275"/>
            <a:ext cx="7772400" cy="4114800"/>
          </a:xfrm>
          <a:prstGeom prst="rect">
            <a:avLst/>
          </a:prstGeom>
          <a:noFill/>
          <a:ln>
            <a:noFill/>
          </a:ln>
          <a:extLst/>
        </p:spPr>
        <p:txBody>
          <a:bodyPr/>
          <a:lstStyle>
            <a:lvl1pPr marL="342900" indent="-342900">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0" hangingPunct="0">
              <a:spcBef>
                <a:spcPct val="20000"/>
              </a:spcBef>
              <a:buClr>
                <a:schemeClr val="tx2"/>
              </a:buClr>
              <a:buSzPct val="75000"/>
              <a:buFont typeface="Wingdings" panose="05000000000000000000" pitchFamily="2" charset="2"/>
              <a:buChar char="n"/>
              <a:defRPr/>
            </a:pPr>
            <a:endParaRPr lang="en-US" altLang="en-US" sz="3200"/>
          </a:p>
        </p:txBody>
      </p:sp>
    </p:spTree>
    <p:extLst>
      <p:ext uri="{BB962C8B-B14F-4D97-AF65-F5344CB8AC3E}">
        <p14:creationId xmlns:p14="http://schemas.microsoft.com/office/powerpoint/2010/main" xmlns="" val="33268773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5_Title Slide">
    <p:spTree>
      <p:nvGrpSpPr>
        <p:cNvPr id="1" name=""/>
        <p:cNvGrpSpPr/>
        <p:nvPr/>
      </p:nvGrpSpPr>
      <p:grpSpPr>
        <a:xfrm>
          <a:off x="0" y="0"/>
          <a:ext cx="0" cy="0"/>
          <a:chOff x="0" y="0"/>
          <a:chExt cx="0" cy="0"/>
        </a:xfrm>
      </p:grpSpPr>
      <p:sp>
        <p:nvSpPr>
          <p:cNvPr id="2" name="Rectangle 2"/>
          <p:cNvSpPr>
            <a:spLocks noGrp="1" noChangeArrowheads="1"/>
          </p:cNvSpPr>
          <p:nvPr/>
        </p:nvSpPr>
        <p:spPr bwMode="auto">
          <a:xfrm>
            <a:off x="1143000" y="609600"/>
            <a:ext cx="7772400" cy="1143000"/>
          </a:xfrm>
          <a:prstGeom prst="rect">
            <a:avLst/>
          </a:prstGeom>
          <a:noFill/>
          <a:ln>
            <a:noFill/>
          </a:ln>
          <a:extLst/>
        </p:spPr>
        <p:txBody>
          <a:bodyPr lIns="92075" tIns="46038" rIns="92075" bIns="46038"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0" hangingPunct="0">
              <a:defRPr/>
            </a:pPr>
            <a:endParaRPr lang="en-US" altLang="en-US" sz="4400">
              <a:solidFill>
                <a:schemeClr val="tx2"/>
              </a:solidFill>
            </a:endParaRPr>
          </a:p>
        </p:txBody>
      </p:sp>
      <p:sp>
        <p:nvSpPr>
          <p:cNvPr id="3" name="Rectangle 3"/>
          <p:cNvSpPr>
            <a:spLocks noGrp="1" noChangeArrowheads="1"/>
          </p:cNvSpPr>
          <p:nvPr/>
        </p:nvSpPr>
        <p:spPr bwMode="auto">
          <a:xfrm>
            <a:off x="1169988" y="1946275"/>
            <a:ext cx="7772400" cy="4114800"/>
          </a:xfrm>
          <a:prstGeom prst="rect">
            <a:avLst/>
          </a:prstGeom>
          <a:noFill/>
          <a:ln>
            <a:noFill/>
          </a:ln>
          <a:extLst/>
        </p:spPr>
        <p:txBody>
          <a:bodyPr/>
          <a:lstStyle>
            <a:lvl1pPr marL="342900" indent="-342900">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0" hangingPunct="0">
              <a:spcBef>
                <a:spcPct val="20000"/>
              </a:spcBef>
              <a:buClr>
                <a:schemeClr val="tx2"/>
              </a:buClr>
              <a:buSzPct val="75000"/>
              <a:buFont typeface="Wingdings" panose="05000000000000000000" pitchFamily="2" charset="2"/>
              <a:buChar char="n"/>
              <a:defRPr/>
            </a:pPr>
            <a:endParaRPr lang="en-US" altLang="en-US" sz="3200"/>
          </a:p>
        </p:txBody>
      </p:sp>
    </p:spTree>
    <p:extLst>
      <p:ext uri="{BB962C8B-B14F-4D97-AF65-F5344CB8AC3E}">
        <p14:creationId xmlns:p14="http://schemas.microsoft.com/office/powerpoint/2010/main" xmlns="" val="1167117808"/>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3_Title Slide">
    <p:spTree>
      <p:nvGrpSpPr>
        <p:cNvPr id="1" name=""/>
        <p:cNvGrpSpPr/>
        <p:nvPr/>
      </p:nvGrpSpPr>
      <p:grpSpPr>
        <a:xfrm>
          <a:off x="0" y="0"/>
          <a:ext cx="0" cy="0"/>
          <a:chOff x="0" y="0"/>
          <a:chExt cx="0" cy="0"/>
        </a:xfrm>
      </p:grpSpPr>
      <p:sp>
        <p:nvSpPr>
          <p:cNvPr id="2" name="Rectangle 2"/>
          <p:cNvSpPr>
            <a:spLocks noGrp="1" noChangeArrowheads="1"/>
          </p:cNvSpPr>
          <p:nvPr/>
        </p:nvSpPr>
        <p:spPr bwMode="auto">
          <a:xfrm>
            <a:off x="1143000" y="609600"/>
            <a:ext cx="7772400" cy="1143000"/>
          </a:xfrm>
          <a:prstGeom prst="rect">
            <a:avLst/>
          </a:prstGeom>
          <a:noFill/>
          <a:ln>
            <a:noFill/>
          </a:ln>
          <a:extLst/>
        </p:spPr>
        <p:txBody>
          <a:bodyPr lIns="92075" tIns="46038" rIns="92075" bIns="46038"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0" hangingPunct="0">
              <a:defRPr/>
            </a:pPr>
            <a:endParaRPr lang="en-US" altLang="en-US" sz="4400">
              <a:solidFill>
                <a:schemeClr val="tx2"/>
              </a:solidFill>
            </a:endParaRPr>
          </a:p>
        </p:txBody>
      </p:sp>
      <p:sp>
        <p:nvSpPr>
          <p:cNvPr id="3" name="Rectangle 3"/>
          <p:cNvSpPr>
            <a:spLocks noGrp="1" noChangeArrowheads="1"/>
          </p:cNvSpPr>
          <p:nvPr/>
        </p:nvSpPr>
        <p:spPr bwMode="auto">
          <a:xfrm>
            <a:off x="1169988" y="1946275"/>
            <a:ext cx="7772400" cy="4114800"/>
          </a:xfrm>
          <a:prstGeom prst="rect">
            <a:avLst/>
          </a:prstGeom>
          <a:noFill/>
          <a:ln>
            <a:noFill/>
          </a:ln>
          <a:extLst/>
        </p:spPr>
        <p:txBody>
          <a:bodyPr/>
          <a:lstStyle>
            <a:lvl1pPr marL="342900" indent="-342900">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0" hangingPunct="0">
              <a:spcBef>
                <a:spcPct val="20000"/>
              </a:spcBef>
              <a:buClr>
                <a:schemeClr val="tx2"/>
              </a:buClr>
              <a:buSzPct val="75000"/>
              <a:buFont typeface="Wingdings" panose="05000000000000000000" pitchFamily="2" charset="2"/>
              <a:buChar char="n"/>
              <a:defRPr/>
            </a:pPr>
            <a:endParaRPr lang="en-US" altLang="en-US" sz="3200"/>
          </a:p>
        </p:txBody>
      </p:sp>
    </p:spTree>
    <p:extLst>
      <p:ext uri="{BB962C8B-B14F-4D97-AF65-F5344CB8AC3E}">
        <p14:creationId xmlns:p14="http://schemas.microsoft.com/office/powerpoint/2010/main" xmlns="" val="212460103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2" name="Rectangle 2"/>
          <p:cNvSpPr>
            <a:spLocks noGrp="1" noChangeArrowheads="1"/>
          </p:cNvSpPr>
          <p:nvPr/>
        </p:nvSpPr>
        <p:spPr bwMode="auto">
          <a:xfrm>
            <a:off x="1143000" y="609600"/>
            <a:ext cx="7772400" cy="1143000"/>
          </a:xfrm>
          <a:prstGeom prst="rect">
            <a:avLst/>
          </a:prstGeom>
          <a:noFill/>
          <a:ln>
            <a:noFill/>
          </a:ln>
          <a:extLst/>
        </p:spPr>
        <p:txBody>
          <a:bodyPr lIns="92075" tIns="46038" rIns="92075" bIns="46038"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0" hangingPunct="0">
              <a:defRPr/>
            </a:pPr>
            <a:endParaRPr lang="en-US" altLang="en-US" sz="4400">
              <a:solidFill>
                <a:schemeClr val="tx2"/>
              </a:solidFill>
            </a:endParaRPr>
          </a:p>
        </p:txBody>
      </p:sp>
      <p:sp>
        <p:nvSpPr>
          <p:cNvPr id="3" name="Rectangle 3"/>
          <p:cNvSpPr>
            <a:spLocks noGrp="1" noChangeArrowheads="1"/>
          </p:cNvSpPr>
          <p:nvPr/>
        </p:nvSpPr>
        <p:spPr bwMode="auto">
          <a:xfrm>
            <a:off x="1169988" y="1946275"/>
            <a:ext cx="7772400" cy="4114800"/>
          </a:xfrm>
          <a:prstGeom prst="rect">
            <a:avLst/>
          </a:prstGeom>
          <a:noFill/>
          <a:ln>
            <a:noFill/>
          </a:ln>
          <a:extLst/>
        </p:spPr>
        <p:txBody>
          <a:bodyPr/>
          <a:lstStyle>
            <a:lvl1pPr marL="342900" indent="-342900">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eaLnBrk="0" hangingPunct="0">
              <a:spcBef>
                <a:spcPct val="20000"/>
              </a:spcBef>
              <a:buClr>
                <a:schemeClr val="tx2"/>
              </a:buClr>
              <a:buSzPct val="75000"/>
              <a:buFont typeface="Wingdings" panose="05000000000000000000" pitchFamily="2" charset="2"/>
              <a:buChar char="n"/>
              <a:defRPr/>
            </a:pPr>
            <a:endParaRPr lang="en-US" altLang="en-US" sz="3200"/>
          </a:p>
        </p:txBody>
      </p:sp>
    </p:spTree>
    <p:extLst>
      <p:ext uri="{BB962C8B-B14F-4D97-AF65-F5344CB8AC3E}">
        <p14:creationId xmlns:p14="http://schemas.microsoft.com/office/powerpoint/2010/main" xmlns="" val="219592177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1085850" cy="6854825"/>
            <a:chOff x="0" y="0"/>
            <a:chExt cx="684" cy="4318"/>
          </a:xfrm>
        </p:grpSpPr>
        <p:sp>
          <p:nvSpPr>
            <p:cNvPr id="14339"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n-US" dirty="0">
                <a:cs typeface="+mn-cs"/>
              </a:endParaRPr>
            </a:p>
          </p:txBody>
        </p:sp>
        <p:grpSp>
          <p:nvGrpSpPr>
            <p:cNvPr id="1033" name="Group 4"/>
            <p:cNvGrpSpPr>
              <a:grpSpLocks/>
            </p:cNvGrpSpPr>
            <p:nvPr/>
          </p:nvGrpSpPr>
          <p:grpSpPr bwMode="auto">
            <a:xfrm>
              <a:off x="48" y="102"/>
              <a:ext cx="96" cy="4128"/>
              <a:chOff x="48" y="102"/>
              <a:chExt cx="96" cy="4128"/>
            </a:xfrm>
          </p:grpSpPr>
          <p:sp>
            <p:nvSpPr>
              <p:cNvPr id="1034" name="Rectangle 5"/>
              <p:cNvSpPr>
                <a:spLocks noChangeArrowheads="1"/>
              </p:cNvSpPr>
              <p:nvPr/>
            </p:nvSpPr>
            <p:spPr bwMode="auto">
              <a:xfrm>
                <a:off x="48" y="1105"/>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35" name="Rectangle 6"/>
              <p:cNvSpPr>
                <a:spLocks noChangeArrowheads="1"/>
              </p:cNvSpPr>
              <p:nvPr/>
            </p:nvSpPr>
            <p:spPr bwMode="auto">
              <a:xfrm>
                <a:off x="48" y="1250"/>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36" name="Rectangle 7"/>
              <p:cNvSpPr>
                <a:spLocks noChangeArrowheads="1"/>
              </p:cNvSpPr>
              <p:nvPr/>
            </p:nvSpPr>
            <p:spPr bwMode="auto">
              <a:xfrm>
                <a:off x="48" y="1393"/>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37" name="Rectangle 8"/>
              <p:cNvSpPr>
                <a:spLocks noChangeArrowheads="1"/>
              </p:cNvSpPr>
              <p:nvPr/>
            </p:nvSpPr>
            <p:spPr bwMode="auto">
              <a:xfrm>
                <a:off x="48" y="1538"/>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38" name="Rectangle 9"/>
              <p:cNvSpPr>
                <a:spLocks noChangeArrowheads="1"/>
              </p:cNvSpPr>
              <p:nvPr/>
            </p:nvSpPr>
            <p:spPr bwMode="auto">
              <a:xfrm>
                <a:off x="48" y="1683"/>
                <a:ext cx="96" cy="95"/>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39" name="Rectangle 10"/>
              <p:cNvSpPr>
                <a:spLocks noChangeArrowheads="1"/>
              </p:cNvSpPr>
              <p:nvPr/>
            </p:nvSpPr>
            <p:spPr bwMode="auto">
              <a:xfrm>
                <a:off x="48" y="1826"/>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40" name="Rectangle 11"/>
              <p:cNvSpPr>
                <a:spLocks noChangeArrowheads="1"/>
              </p:cNvSpPr>
              <p:nvPr/>
            </p:nvSpPr>
            <p:spPr bwMode="auto">
              <a:xfrm>
                <a:off x="48" y="1971"/>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41" name="Rectangle 12"/>
              <p:cNvSpPr>
                <a:spLocks noChangeArrowheads="1"/>
              </p:cNvSpPr>
              <p:nvPr/>
            </p:nvSpPr>
            <p:spPr bwMode="auto">
              <a:xfrm>
                <a:off x="48" y="2115"/>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42" name="Rectangle 13"/>
              <p:cNvSpPr>
                <a:spLocks noChangeArrowheads="1"/>
              </p:cNvSpPr>
              <p:nvPr/>
            </p:nvSpPr>
            <p:spPr bwMode="auto">
              <a:xfrm>
                <a:off x="48" y="2259"/>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43" name="Rectangle 14"/>
              <p:cNvSpPr>
                <a:spLocks noChangeArrowheads="1"/>
              </p:cNvSpPr>
              <p:nvPr/>
            </p:nvSpPr>
            <p:spPr bwMode="auto">
              <a:xfrm>
                <a:off x="48" y="2403"/>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44" name="Rectangle 15"/>
              <p:cNvSpPr>
                <a:spLocks noChangeArrowheads="1"/>
              </p:cNvSpPr>
              <p:nvPr/>
            </p:nvSpPr>
            <p:spPr bwMode="auto">
              <a:xfrm>
                <a:off x="48" y="2548"/>
                <a:ext cx="96" cy="95"/>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45" name="Rectangle 16"/>
              <p:cNvSpPr>
                <a:spLocks noChangeArrowheads="1"/>
              </p:cNvSpPr>
              <p:nvPr/>
            </p:nvSpPr>
            <p:spPr bwMode="auto">
              <a:xfrm>
                <a:off x="48" y="2692"/>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46" name="Rectangle 17"/>
              <p:cNvSpPr>
                <a:spLocks noChangeArrowheads="1"/>
              </p:cNvSpPr>
              <p:nvPr/>
            </p:nvSpPr>
            <p:spPr bwMode="auto">
              <a:xfrm>
                <a:off x="48" y="2836"/>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47" name="Rectangle 18"/>
              <p:cNvSpPr>
                <a:spLocks noChangeArrowheads="1"/>
              </p:cNvSpPr>
              <p:nvPr/>
            </p:nvSpPr>
            <p:spPr bwMode="auto">
              <a:xfrm>
                <a:off x="48" y="2980"/>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48" name="Rectangle 19"/>
              <p:cNvSpPr>
                <a:spLocks noChangeArrowheads="1"/>
              </p:cNvSpPr>
              <p:nvPr/>
            </p:nvSpPr>
            <p:spPr bwMode="auto">
              <a:xfrm>
                <a:off x="48" y="3124"/>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49" name="Rectangle 20"/>
              <p:cNvSpPr>
                <a:spLocks noChangeArrowheads="1"/>
              </p:cNvSpPr>
              <p:nvPr/>
            </p:nvSpPr>
            <p:spPr bwMode="auto">
              <a:xfrm>
                <a:off x="48" y="3269"/>
                <a:ext cx="96" cy="95"/>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50" name="Rectangle 21"/>
              <p:cNvSpPr>
                <a:spLocks noChangeArrowheads="1"/>
              </p:cNvSpPr>
              <p:nvPr/>
            </p:nvSpPr>
            <p:spPr bwMode="auto">
              <a:xfrm>
                <a:off x="48" y="3412"/>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51" name="Rectangle 22"/>
              <p:cNvSpPr>
                <a:spLocks noChangeArrowheads="1"/>
              </p:cNvSpPr>
              <p:nvPr/>
            </p:nvSpPr>
            <p:spPr bwMode="auto">
              <a:xfrm>
                <a:off x="48" y="3557"/>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52" name="Rectangle 23"/>
              <p:cNvSpPr>
                <a:spLocks noChangeArrowheads="1"/>
              </p:cNvSpPr>
              <p:nvPr/>
            </p:nvSpPr>
            <p:spPr bwMode="auto">
              <a:xfrm>
                <a:off x="48" y="3702"/>
                <a:ext cx="96" cy="95"/>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53" name="Rectangle 24"/>
              <p:cNvSpPr>
                <a:spLocks noChangeArrowheads="1"/>
              </p:cNvSpPr>
              <p:nvPr/>
            </p:nvSpPr>
            <p:spPr bwMode="auto">
              <a:xfrm>
                <a:off x="48" y="3845"/>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54" name="Rectangle 25"/>
              <p:cNvSpPr>
                <a:spLocks noChangeArrowheads="1"/>
              </p:cNvSpPr>
              <p:nvPr/>
            </p:nvSpPr>
            <p:spPr bwMode="auto">
              <a:xfrm>
                <a:off x="48" y="3990"/>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55" name="Rectangle 26"/>
              <p:cNvSpPr>
                <a:spLocks noChangeArrowheads="1"/>
              </p:cNvSpPr>
              <p:nvPr/>
            </p:nvSpPr>
            <p:spPr bwMode="auto">
              <a:xfrm>
                <a:off x="48" y="4133"/>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56" name="Rectangle 27"/>
              <p:cNvSpPr>
                <a:spLocks noChangeArrowheads="1"/>
              </p:cNvSpPr>
              <p:nvPr/>
            </p:nvSpPr>
            <p:spPr bwMode="auto">
              <a:xfrm>
                <a:off x="48" y="102"/>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57" name="Rectangle 28"/>
              <p:cNvSpPr>
                <a:spLocks noChangeArrowheads="1"/>
              </p:cNvSpPr>
              <p:nvPr/>
            </p:nvSpPr>
            <p:spPr bwMode="auto">
              <a:xfrm>
                <a:off x="48" y="246"/>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58" name="Rectangle 29"/>
              <p:cNvSpPr>
                <a:spLocks noChangeArrowheads="1"/>
              </p:cNvSpPr>
              <p:nvPr/>
            </p:nvSpPr>
            <p:spPr bwMode="auto">
              <a:xfrm>
                <a:off x="48" y="391"/>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59" name="Rectangle 30"/>
              <p:cNvSpPr>
                <a:spLocks noChangeArrowheads="1"/>
              </p:cNvSpPr>
              <p:nvPr/>
            </p:nvSpPr>
            <p:spPr bwMode="auto">
              <a:xfrm>
                <a:off x="48" y="535"/>
                <a:ext cx="96" cy="95"/>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60" name="Rectangle 31"/>
              <p:cNvSpPr>
                <a:spLocks noChangeArrowheads="1"/>
              </p:cNvSpPr>
              <p:nvPr/>
            </p:nvSpPr>
            <p:spPr bwMode="auto">
              <a:xfrm>
                <a:off x="48" y="679"/>
                <a:ext cx="96" cy="96"/>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61" name="Rectangle 32"/>
              <p:cNvSpPr>
                <a:spLocks noChangeArrowheads="1"/>
              </p:cNvSpPr>
              <p:nvPr/>
            </p:nvSpPr>
            <p:spPr bwMode="auto">
              <a:xfrm>
                <a:off x="48" y="823"/>
                <a:ext cx="96" cy="97"/>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sp>
            <p:nvSpPr>
              <p:cNvPr id="1062" name="Rectangle 33"/>
              <p:cNvSpPr>
                <a:spLocks noChangeArrowheads="1"/>
              </p:cNvSpPr>
              <p:nvPr/>
            </p:nvSpPr>
            <p:spPr bwMode="auto">
              <a:xfrm>
                <a:off x="48" y="968"/>
                <a:ext cx="96" cy="95"/>
              </a:xfrm>
              <a:prstGeom prst="rect">
                <a:avLst/>
              </a:prstGeom>
              <a:solidFill>
                <a:schemeClr val="bg1">
                  <a:alpha val="50195"/>
                </a:schemeClr>
              </a:solidFill>
              <a:ln>
                <a:noFill/>
              </a:ln>
              <a:extLst/>
            </p:spPr>
            <p:txBody>
              <a:bodyPr wrap="none" anchor="ct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defRPr/>
                </a:pPr>
                <a:endParaRPr lang="en-US" altLang="en-US"/>
              </a:p>
            </p:txBody>
          </p:sp>
        </p:grpSp>
      </p:grpSp>
      <p:sp>
        <p:nvSpPr>
          <p:cNvPr id="1027" name="Rectangle 34"/>
          <p:cNvSpPr>
            <a:spLocks noGrp="1" noChangeArrowheads="1"/>
          </p:cNvSpPr>
          <p:nvPr>
            <p:ph type="title"/>
          </p:nvPr>
        </p:nvSpPr>
        <p:spPr bwMode="auto">
          <a:xfrm>
            <a:off x="1143000" y="6096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4371" name="Rectangle 35"/>
          <p:cNvSpPr>
            <a:spLocks noGrp="1" noChangeArrowheads="1"/>
          </p:cNvSpPr>
          <p:nvPr>
            <p:ph type="dt" sz="half" idx="2"/>
          </p:nvPr>
        </p:nvSpPr>
        <p:spPr bwMode="auto">
          <a:xfrm>
            <a:off x="11430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eaLnBrk="1" hangingPunct="1">
              <a:defRPr sz="1400">
                <a:latin typeface="Times New Roman" pitchFamily="18" charset="0"/>
                <a:cs typeface="+mn-cs"/>
              </a:defRPr>
            </a:lvl1pPr>
          </a:lstStyle>
          <a:p>
            <a:pPr>
              <a:defRPr/>
            </a:pPr>
            <a:endParaRPr lang="en-US"/>
          </a:p>
        </p:txBody>
      </p:sp>
      <p:sp>
        <p:nvSpPr>
          <p:cNvPr id="14372" name="Rectangle 36"/>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eaLnBrk="1" hangingPunct="1">
              <a:defRPr sz="1400">
                <a:latin typeface="Times New Roman" pitchFamily="18" charset="0"/>
                <a:cs typeface="+mn-cs"/>
              </a:defRPr>
            </a:lvl1pPr>
          </a:lstStyle>
          <a:p>
            <a:pPr>
              <a:defRPr/>
            </a:pPr>
            <a:endParaRPr lang="en-US"/>
          </a:p>
        </p:txBody>
      </p:sp>
      <p:sp>
        <p:nvSpPr>
          <p:cNvPr id="14373" name="Rectangle 3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vl1pPr>
          </a:lstStyle>
          <a:p>
            <a:fld id="{3776912B-AC69-41FE-A101-09E856C32C50}" type="slidenum">
              <a:rPr lang="en-US" altLang="en-US"/>
              <a:pPr/>
              <a:t>‹#›</a:t>
            </a:fld>
            <a:endParaRPr lang="en-US" altLang="en-US"/>
          </a:p>
        </p:txBody>
      </p:sp>
      <p:sp>
        <p:nvSpPr>
          <p:cNvPr id="14374" name="Rectangle 38"/>
          <p:cNvSpPr>
            <a:spLocks noGrp="1" noChangeArrowheads="1"/>
          </p:cNvSpPr>
          <p:nvPr>
            <p:ph type="body" idx="1"/>
          </p:nvPr>
        </p:nvSpPr>
        <p:spPr bwMode="auto">
          <a:xfrm>
            <a:off x="1169988" y="1946275"/>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8906" r:id="rId1"/>
    <p:sldLayoutId id="2147488907" r:id="rId2"/>
    <p:sldLayoutId id="2147488908" r:id="rId3"/>
    <p:sldLayoutId id="2147488909" r:id="rId4"/>
    <p:sldLayoutId id="2147488910" r:id="rId5"/>
    <p:sldLayoutId id="2147488911" r:id="rId6"/>
    <p:sldLayoutId id="2147488912" r:id="rId7"/>
    <p:sldLayoutId id="2147488913" r:id="rId8"/>
    <p:sldLayoutId id="2147488914" r:id="rId9"/>
    <p:sldLayoutId id="2147488915" r:id="rId10"/>
    <p:sldLayoutId id="2147488916" r:id="rId11"/>
    <p:sldLayoutId id="2147488917" r:id="rId12"/>
  </p:sldLayoutIdLst>
  <p:transition/>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tx2"/>
        </a:buClr>
        <a:buSzPct val="7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0000"/>
        <a:buFont typeface="Wingdings" panose="05000000000000000000" pitchFamily="2" charset="2"/>
        <a:buChar char="u"/>
        <a:defRPr sz="32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60000"/>
        <a:buFont typeface="Wingdings" panose="05000000000000000000" pitchFamily="2" charset="2"/>
        <a:buChar char="t"/>
        <a:defRPr sz="32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100000"/>
        <a:buChar char="–"/>
        <a:defRPr sz="32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10.xml"/></Relationships>
</file>

<file path=ppt/slides/_rels/slide26.xml.rels><?xml version="1.0" encoding="UTF-8" standalone="yes"?>
<Relationships xmlns="http://schemas.openxmlformats.org/package/2006/relationships"><Relationship Id="rId3" Type="http://schemas.openxmlformats.org/officeDocument/2006/relationships/hyperlink" Target="http://creationrevolution.com/2012/05/should-we-trust-the-bible/" TargetMode="External"/><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0.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0.xml"/></Relationships>
</file>

<file path=ppt/slides/_rels/slide3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338" name="Picture 2" descr="http://calvarychapelsavinggrace.com/teachings/wp-content/uploads/2010/07/2_timothy_title.jpg"/>
          <p:cNvPicPr>
            <a:picLocks noChangeAspect="1" noChangeArrowheads="1"/>
          </p:cNvPicPr>
          <p:nvPr/>
        </p:nvPicPr>
        <p:blipFill>
          <a:blip r:embed="rId2" cstate="email">
            <a:extLst>
              <a:ext uri="{28A0092B-C50C-407E-A947-70E740481C1C}">
                <a14:useLocalDpi xmlns:a14="http://schemas.microsoft.com/office/drawing/2010/main" xmlns=""/>
              </a:ext>
            </a:extLst>
          </a:blip>
          <a:srcRect/>
          <a:stretch>
            <a:fillRect/>
          </a:stretch>
        </p:blipFill>
        <p:spPr bwMode="auto">
          <a:xfrm>
            <a:off x="222250" y="152400"/>
            <a:ext cx="8699500" cy="6524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228600"/>
            <a:ext cx="7772400" cy="1143000"/>
          </a:xfrm>
        </p:spPr>
        <p:txBody>
          <a:bodyPr/>
          <a:lstStyle/>
          <a:p>
            <a:pPr algn="ctr"/>
            <a:r>
              <a:rPr lang="en-US" altLang="en-US">
                <a:latin typeface="Calibri" panose="020F0502020204030204" pitchFamily="34" charset="0"/>
              </a:rPr>
              <a:t>Four Part Structure</a:t>
            </a:r>
          </a:p>
        </p:txBody>
      </p:sp>
      <p:sp>
        <p:nvSpPr>
          <p:cNvPr id="12291" name="Rectangle 3"/>
          <p:cNvSpPr>
            <a:spLocks noGrp="1" noChangeArrowheads="1"/>
          </p:cNvSpPr>
          <p:nvPr>
            <p:ph type="body" idx="1"/>
          </p:nvPr>
        </p:nvSpPr>
        <p:spPr>
          <a:xfrm>
            <a:off x="622300" y="1600200"/>
            <a:ext cx="7899400" cy="4114800"/>
          </a:xfrm>
        </p:spPr>
        <p:txBody>
          <a:bodyPr/>
          <a:lstStyle/>
          <a:p>
            <a:pPr marL="514350" indent="-514350">
              <a:spcBef>
                <a:spcPts val="600"/>
              </a:spcBef>
              <a:spcAft>
                <a:spcPts val="600"/>
              </a:spcAft>
              <a:buSzPct val="100000"/>
              <a:buFont typeface="+mj-lt"/>
              <a:buAutoNum type="arabicPeriod"/>
              <a:defRPr/>
            </a:pPr>
            <a:r>
              <a:rPr lang="en-US" sz="2800" dirty="0">
                <a:latin typeface="Calibri" panose="020F0502020204030204" pitchFamily="34" charset="0"/>
              </a:rPr>
              <a:t>General call to faithful endurance in the ministry (chapter 1)</a:t>
            </a:r>
          </a:p>
          <a:p>
            <a:pPr marL="514350" indent="-514350">
              <a:spcBef>
                <a:spcPts val="600"/>
              </a:spcBef>
              <a:spcAft>
                <a:spcPts val="600"/>
              </a:spcAft>
              <a:buSzPct val="100000"/>
              <a:buFont typeface="+mj-lt"/>
              <a:buAutoNum type="arabicPeriod"/>
              <a:defRPr/>
            </a:pPr>
            <a:r>
              <a:rPr lang="en-US" sz="2800" dirty="0">
                <a:latin typeface="Calibri" panose="020F0502020204030204" pitchFamily="34" charset="0"/>
              </a:rPr>
              <a:t>Ten metaphors describing what faithful endurance looks like (chapter 2)</a:t>
            </a:r>
          </a:p>
          <a:p>
            <a:pPr marL="514350" indent="-514350">
              <a:spcBef>
                <a:spcPts val="600"/>
              </a:spcBef>
              <a:spcAft>
                <a:spcPts val="600"/>
              </a:spcAft>
              <a:buSzPct val="100000"/>
              <a:buFont typeface="+mj-lt"/>
              <a:buAutoNum type="arabicPeriod"/>
              <a:defRPr/>
            </a:pPr>
            <a:r>
              <a:rPr lang="en-US" sz="2800" b="1" u="sng" dirty="0">
                <a:solidFill>
                  <a:srgbClr val="FFFFCC"/>
                </a:solidFill>
                <a:latin typeface="Calibri" panose="020F0502020204030204" pitchFamily="34" charset="0"/>
              </a:rPr>
              <a:t>What to do in the midst of the coming apostasy (3:1</a:t>
            </a:r>
            <a:r>
              <a:rPr lang="en-US" sz="2800" b="1" u="sng" dirty="0">
                <a:solidFill>
                  <a:srgbClr val="FFFFCC"/>
                </a:solidFill>
                <a:latin typeface="Calibri" panose="020F0502020204030204" pitchFamily="34" charset="0"/>
                <a:cs typeface="Times New Roman" pitchFamily="18" charset="0"/>
              </a:rPr>
              <a:t>–4:8)</a:t>
            </a:r>
          </a:p>
          <a:p>
            <a:pPr marL="514350" indent="-514350">
              <a:spcBef>
                <a:spcPts val="600"/>
              </a:spcBef>
              <a:spcAft>
                <a:spcPts val="600"/>
              </a:spcAft>
              <a:buSzPct val="100000"/>
              <a:buFont typeface="+mj-lt"/>
              <a:buAutoNum type="arabicPeriod"/>
              <a:defRPr/>
            </a:pPr>
            <a:r>
              <a:rPr lang="en-US" sz="2800" dirty="0">
                <a:latin typeface="Calibri" panose="020F0502020204030204" pitchFamily="34" charset="0"/>
                <a:cs typeface="Times New Roman" pitchFamily="18" charset="0"/>
              </a:rPr>
              <a:t>How God met six needs in Paul’s life (4:9-22)</a:t>
            </a:r>
            <a:endParaRPr lang="en-US" sz="2800" dirty="0">
              <a:latin typeface="Calibri" panose="020F0502020204030204"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1866900" y="609600"/>
            <a:ext cx="5410200" cy="650875"/>
          </a:xfrm>
        </p:spPr>
        <p:txBody>
          <a:bodyPr/>
          <a:lstStyle/>
          <a:p>
            <a:pPr algn="ctr" eaLnBrk="1" hangingPunct="1"/>
            <a:r>
              <a:rPr lang="en-US" dirty="0">
                <a:latin typeface="Calibri" panose="020F0502020204030204" pitchFamily="34" charset="0"/>
              </a:rPr>
              <a:t>Definition of Apostasy</a:t>
            </a:r>
          </a:p>
        </p:txBody>
      </p:sp>
      <p:sp>
        <p:nvSpPr>
          <p:cNvPr id="3075" name="Rectangle 3"/>
          <p:cNvSpPr>
            <a:spLocks noGrp="1" noChangeArrowheads="1"/>
          </p:cNvSpPr>
          <p:nvPr>
            <p:ph type="body" idx="1"/>
          </p:nvPr>
        </p:nvSpPr>
        <p:spPr>
          <a:xfrm>
            <a:off x="304800" y="1946275"/>
            <a:ext cx="4495800" cy="4114800"/>
          </a:xfrm>
        </p:spPr>
        <p:txBody>
          <a:bodyPr/>
          <a:lstStyle/>
          <a:p>
            <a:pPr eaLnBrk="1" hangingPunct="1">
              <a:defRPr/>
            </a:pPr>
            <a:r>
              <a:rPr lang="en-US" sz="2800" i="1" dirty="0" err="1">
                <a:latin typeface="Calibri" panose="020F0502020204030204" pitchFamily="34" charset="0"/>
              </a:rPr>
              <a:t>apos</a:t>
            </a:r>
            <a:r>
              <a:rPr lang="en-US" sz="2800" dirty="0">
                <a:latin typeface="Calibri" panose="020F0502020204030204" pitchFamily="34" charset="0"/>
              </a:rPr>
              <a:t> = away from</a:t>
            </a:r>
          </a:p>
          <a:p>
            <a:pPr eaLnBrk="1" hangingPunct="1">
              <a:defRPr/>
            </a:pPr>
            <a:r>
              <a:rPr lang="en-US" sz="2800" i="1" dirty="0" err="1">
                <a:latin typeface="Calibri" panose="020F0502020204030204" pitchFamily="34" charset="0"/>
              </a:rPr>
              <a:t>hist</a:t>
            </a:r>
            <a:r>
              <a:rPr lang="en-US" sz="2800" i="1" dirty="0" err="1">
                <a:latin typeface="Calibri" panose="020F0502020204030204" pitchFamily="34" charset="0"/>
                <a:cs typeface="Arial" charset="0"/>
              </a:rPr>
              <a:t>ēmi</a:t>
            </a:r>
            <a:r>
              <a:rPr lang="en-US" sz="2800" dirty="0">
                <a:latin typeface="Calibri" panose="020F0502020204030204" pitchFamily="34" charset="0"/>
              </a:rPr>
              <a:t> = to stand</a:t>
            </a:r>
          </a:p>
          <a:p>
            <a:pPr eaLnBrk="1" hangingPunct="1">
              <a:defRPr/>
            </a:pPr>
            <a:r>
              <a:rPr lang="en-US" sz="2800" dirty="0">
                <a:latin typeface="Calibri" panose="020F0502020204030204" pitchFamily="34" charset="0"/>
              </a:rPr>
              <a:t>Apostasy = to stand away from</a:t>
            </a:r>
          </a:p>
          <a:p>
            <a:pPr eaLnBrk="1" hangingPunct="1">
              <a:defRPr/>
            </a:pPr>
            <a:r>
              <a:rPr lang="en-US" sz="2800" dirty="0">
                <a:latin typeface="Calibri" panose="020F0502020204030204" pitchFamily="34" charset="0"/>
              </a:rPr>
              <a:t>Apostasy = a departure from known (or previously embraced) truth</a:t>
            </a:r>
          </a:p>
        </p:txBody>
      </p:sp>
      <p:pic>
        <p:nvPicPr>
          <p:cNvPr id="14340" name="Picture 2"/>
          <p:cNvPicPr>
            <a:picLocks noChangeAspect="1" noChangeArrowheads="1"/>
          </p:cNvPicPr>
          <p:nvPr/>
        </p:nvPicPr>
        <p:blipFill>
          <a:blip r:embed="rId2" cstate="email">
            <a:extLst>
              <a:ext uri="{28A0092B-C50C-407E-A947-70E740481C1C}">
                <a14:useLocalDpi xmlns:a14="http://schemas.microsoft.com/office/drawing/2010/main" xmlns=""/>
              </a:ext>
            </a:extLst>
          </a:blip>
          <a:srcRect/>
          <a:stretch>
            <a:fillRect/>
          </a:stretch>
        </p:blipFill>
        <p:spPr bwMode="auto">
          <a:xfrm>
            <a:off x="4724400" y="1676400"/>
            <a:ext cx="4003675" cy="48006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171700" y="381000"/>
            <a:ext cx="4800600" cy="609600"/>
          </a:xfrm>
        </p:spPr>
        <p:txBody>
          <a:bodyPr/>
          <a:lstStyle/>
          <a:p>
            <a:pPr algn="ctr"/>
            <a:r>
              <a:rPr lang="en-US" altLang="en-US" sz="3600" dirty="0">
                <a:latin typeface="Calibri" panose="020F0502020204030204" pitchFamily="34" charset="0"/>
              </a:rPr>
              <a:t>Apostasy  (3:1‒4:8)</a:t>
            </a:r>
          </a:p>
        </p:txBody>
      </p:sp>
      <p:sp>
        <p:nvSpPr>
          <p:cNvPr id="36867" name="Rectangle 3"/>
          <p:cNvSpPr>
            <a:spLocks noGrp="1" noChangeArrowheads="1"/>
          </p:cNvSpPr>
          <p:nvPr>
            <p:ph type="body" idx="1"/>
          </p:nvPr>
        </p:nvSpPr>
        <p:spPr>
          <a:xfrm>
            <a:off x="1676400" y="1143000"/>
            <a:ext cx="5791200" cy="5257800"/>
          </a:xfrm>
        </p:spPr>
        <p:txBody>
          <a:bodyPr/>
          <a:lstStyle/>
          <a:p>
            <a:pPr marL="457200" indent="-457200">
              <a:spcBef>
                <a:spcPts val="1200"/>
              </a:spcBef>
              <a:spcAft>
                <a:spcPts val="1200"/>
              </a:spcAft>
              <a:buSzPct val="100000"/>
              <a:buFont typeface="Wingdings" panose="05000000000000000000" pitchFamily="2" charset="2"/>
              <a:buAutoNum type="romanUcPeriod"/>
              <a:defRPr/>
            </a:pPr>
            <a:r>
              <a:rPr lang="en-US" dirty="0">
                <a:latin typeface="Calibri" panose="020F0502020204030204" pitchFamily="34" charset="0"/>
              </a:rPr>
              <a:t>The Apostasy (3:1-9)</a:t>
            </a:r>
          </a:p>
          <a:p>
            <a:pPr marL="914400" lvl="1" indent="-457200">
              <a:spcBef>
                <a:spcPts val="1200"/>
              </a:spcBef>
              <a:spcAft>
                <a:spcPts val="1200"/>
              </a:spcAft>
              <a:buSzPct val="100000"/>
              <a:buAutoNum type="alphaUcPeriod"/>
              <a:defRPr/>
            </a:pPr>
            <a:r>
              <a:rPr lang="en-US" dirty="0">
                <a:latin typeface="Calibri" panose="020F0502020204030204" pitchFamily="34" charset="0"/>
              </a:rPr>
              <a:t>The evil (3:1-7)</a:t>
            </a:r>
          </a:p>
          <a:p>
            <a:pPr marL="914400" lvl="1" indent="-457200">
              <a:spcBef>
                <a:spcPts val="1200"/>
              </a:spcBef>
              <a:spcAft>
                <a:spcPts val="1200"/>
              </a:spcAft>
              <a:buSzPct val="100000"/>
              <a:buAutoNum type="alphaUcPeriod"/>
              <a:defRPr/>
            </a:pPr>
            <a:r>
              <a:rPr lang="en-US" dirty="0">
                <a:latin typeface="Calibri" panose="020F0502020204030204" pitchFamily="34" charset="0"/>
              </a:rPr>
              <a:t>The examples (3:8-9)</a:t>
            </a:r>
          </a:p>
          <a:p>
            <a:pPr marL="457200" indent="-457200">
              <a:spcBef>
                <a:spcPts val="1200"/>
              </a:spcBef>
              <a:spcAft>
                <a:spcPts val="1200"/>
              </a:spcAft>
              <a:buSzPct val="100000"/>
              <a:buFont typeface="Wingdings" panose="05000000000000000000" pitchFamily="2" charset="2"/>
              <a:buAutoNum type="romanUcPeriod"/>
              <a:defRPr/>
            </a:pPr>
            <a:r>
              <a:rPr lang="en-US" dirty="0">
                <a:latin typeface="Calibri" panose="020F0502020204030204" pitchFamily="34" charset="0"/>
              </a:rPr>
              <a:t>The Antidote (3:10‒4:8)</a:t>
            </a:r>
          </a:p>
          <a:p>
            <a:pPr marL="914400" lvl="1" indent="-457200">
              <a:spcBef>
                <a:spcPts val="1200"/>
              </a:spcBef>
              <a:spcAft>
                <a:spcPts val="1200"/>
              </a:spcAft>
              <a:buSzPct val="100000"/>
              <a:buFont typeface="Wingdings" panose="05000000000000000000" pitchFamily="2" charset="2"/>
              <a:buAutoNum type="alphaUcPeriod"/>
              <a:defRPr/>
            </a:pPr>
            <a:r>
              <a:rPr lang="en-US" dirty="0">
                <a:latin typeface="Calibri" panose="020F0502020204030204" pitchFamily="34" charset="0"/>
              </a:rPr>
              <a:t>Paul’s example (3:10-13)</a:t>
            </a:r>
          </a:p>
          <a:p>
            <a:pPr marL="914400" lvl="1" indent="-457200">
              <a:spcBef>
                <a:spcPts val="1200"/>
              </a:spcBef>
              <a:spcAft>
                <a:spcPts val="1200"/>
              </a:spcAft>
              <a:buSzPct val="100000"/>
              <a:buFont typeface="Wingdings" panose="05000000000000000000" pitchFamily="2" charset="2"/>
              <a:buAutoNum type="alphaUcPeriod"/>
              <a:defRPr/>
            </a:pPr>
            <a:r>
              <a:rPr lang="en-US" dirty="0">
                <a:latin typeface="Calibri" panose="020F0502020204030204" pitchFamily="34" charset="0"/>
              </a:rPr>
              <a:t>Preach the Word (3:14‒4:8)</a:t>
            </a:r>
          </a:p>
        </p:txBody>
      </p:sp>
    </p:spTree>
    <p:extLst>
      <p:ext uri="{BB962C8B-B14F-4D97-AF65-F5344CB8AC3E}">
        <p14:creationId xmlns:p14="http://schemas.microsoft.com/office/powerpoint/2010/main" xmlns="" val="4192545001"/>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171700" y="381000"/>
            <a:ext cx="4800600" cy="609600"/>
          </a:xfrm>
        </p:spPr>
        <p:txBody>
          <a:bodyPr/>
          <a:lstStyle/>
          <a:p>
            <a:pPr algn="ctr"/>
            <a:r>
              <a:rPr lang="en-US" altLang="en-US" sz="3600" dirty="0">
                <a:latin typeface="Calibri" panose="020F0502020204030204" pitchFamily="34" charset="0"/>
              </a:rPr>
              <a:t>Apostasy  (3:1‒4:8)</a:t>
            </a:r>
          </a:p>
        </p:txBody>
      </p:sp>
      <p:sp>
        <p:nvSpPr>
          <p:cNvPr id="36867" name="Rectangle 3"/>
          <p:cNvSpPr>
            <a:spLocks noGrp="1" noChangeArrowheads="1"/>
          </p:cNvSpPr>
          <p:nvPr>
            <p:ph type="body" idx="1"/>
          </p:nvPr>
        </p:nvSpPr>
        <p:spPr>
          <a:xfrm>
            <a:off x="1676400" y="1143000"/>
            <a:ext cx="5791200" cy="5257800"/>
          </a:xfrm>
        </p:spPr>
        <p:txBody>
          <a:bodyPr/>
          <a:lstStyle/>
          <a:p>
            <a:pPr marL="457200" indent="-457200">
              <a:spcBef>
                <a:spcPts val="1200"/>
              </a:spcBef>
              <a:spcAft>
                <a:spcPts val="1200"/>
              </a:spcAft>
              <a:buSzPct val="100000"/>
              <a:buFont typeface="Wingdings" panose="05000000000000000000" pitchFamily="2" charset="2"/>
              <a:buAutoNum type="romanUcPeriod"/>
              <a:defRPr/>
            </a:pPr>
            <a:r>
              <a:rPr lang="en-US" b="1" u="sng" dirty="0">
                <a:solidFill>
                  <a:srgbClr val="FFFFCC"/>
                </a:solidFill>
                <a:latin typeface="Calibri" panose="020F0502020204030204" pitchFamily="34" charset="0"/>
              </a:rPr>
              <a:t>The Apostasy (3:1-9)</a:t>
            </a:r>
          </a:p>
          <a:p>
            <a:pPr marL="914400" lvl="1" indent="-457200">
              <a:spcBef>
                <a:spcPts val="1200"/>
              </a:spcBef>
              <a:spcAft>
                <a:spcPts val="1200"/>
              </a:spcAft>
              <a:buSzPct val="100000"/>
              <a:buAutoNum type="alphaUcPeriod"/>
              <a:defRPr/>
            </a:pPr>
            <a:r>
              <a:rPr lang="en-US" dirty="0">
                <a:latin typeface="Calibri" panose="020F0502020204030204" pitchFamily="34" charset="0"/>
              </a:rPr>
              <a:t>The evil (3:1-7)</a:t>
            </a:r>
          </a:p>
          <a:p>
            <a:pPr marL="914400" lvl="1" indent="-457200">
              <a:spcBef>
                <a:spcPts val="1200"/>
              </a:spcBef>
              <a:spcAft>
                <a:spcPts val="1200"/>
              </a:spcAft>
              <a:buSzPct val="100000"/>
              <a:buAutoNum type="alphaUcPeriod"/>
              <a:defRPr/>
            </a:pPr>
            <a:r>
              <a:rPr lang="en-US" dirty="0">
                <a:latin typeface="Calibri" panose="020F0502020204030204" pitchFamily="34" charset="0"/>
              </a:rPr>
              <a:t>The examples (3:8-9)</a:t>
            </a:r>
          </a:p>
          <a:p>
            <a:pPr marL="457200" indent="-457200">
              <a:spcBef>
                <a:spcPts val="1200"/>
              </a:spcBef>
              <a:spcAft>
                <a:spcPts val="1200"/>
              </a:spcAft>
              <a:buSzPct val="100000"/>
              <a:buFont typeface="Wingdings" panose="05000000000000000000" pitchFamily="2" charset="2"/>
              <a:buAutoNum type="romanUcPeriod"/>
              <a:defRPr/>
            </a:pPr>
            <a:r>
              <a:rPr lang="en-US" dirty="0">
                <a:latin typeface="Calibri" panose="020F0502020204030204" pitchFamily="34" charset="0"/>
              </a:rPr>
              <a:t>The Antidote (3:10‒4:8)</a:t>
            </a:r>
          </a:p>
          <a:p>
            <a:pPr marL="914400" lvl="1" indent="-457200">
              <a:spcBef>
                <a:spcPts val="1200"/>
              </a:spcBef>
              <a:spcAft>
                <a:spcPts val="1200"/>
              </a:spcAft>
              <a:buSzPct val="100000"/>
              <a:buFont typeface="Wingdings" panose="05000000000000000000" pitchFamily="2" charset="2"/>
              <a:buAutoNum type="alphaUcPeriod"/>
              <a:defRPr/>
            </a:pPr>
            <a:r>
              <a:rPr lang="en-US" dirty="0">
                <a:latin typeface="Calibri" panose="020F0502020204030204" pitchFamily="34" charset="0"/>
              </a:rPr>
              <a:t>Paul’s example (3:10-13)</a:t>
            </a:r>
          </a:p>
          <a:p>
            <a:pPr marL="914400" lvl="1" indent="-457200">
              <a:spcBef>
                <a:spcPts val="1200"/>
              </a:spcBef>
              <a:spcAft>
                <a:spcPts val="1200"/>
              </a:spcAft>
              <a:buSzPct val="100000"/>
              <a:buFont typeface="Wingdings" panose="05000000000000000000" pitchFamily="2" charset="2"/>
              <a:buAutoNum type="alphaUcPeriod"/>
              <a:defRPr/>
            </a:pPr>
            <a:r>
              <a:rPr lang="en-US" dirty="0">
                <a:latin typeface="Calibri" panose="020F0502020204030204" pitchFamily="34" charset="0"/>
              </a:rPr>
              <a:t>Preach the Word (3:14‒4:8)</a:t>
            </a:r>
          </a:p>
        </p:txBody>
      </p:sp>
    </p:spTree>
    <p:extLst>
      <p:ext uri="{BB962C8B-B14F-4D97-AF65-F5344CB8AC3E}">
        <p14:creationId xmlns:p14="http://schemas.microsoft.com/office/powerpoint/2010/main" xmlns="" val="3738175494"/>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171700" y="381000"/>
            <a:ext cx="4800600" cy="609600"/>
          </a:xfrm>
        </p:spPr>
        <p:txBody>
          <a:bodyPr/>
          <a:lstStyle/>
          <a:p>
            <a:pPr algn="ctr"/>
            <a:r>
              <a:rPr lang="en-US" altLang="en-US" sz="3600" dirty="0">
                <a:latin typeface="Calibri" panose="020F0502020204030204" pitchFamily="34" charset="0"/>
              </a:rPr>
              <a:t>Apostasy  (3:1‒4:8)</a:t>
            </a:r>
          </a:p>
        </p:txBody>
      </p:sp>
      <p:sp>
        <p:nvSpPr>
          <p:cNvPr id="36867" name="Rectangle 3"/>
          <p:cNvSpPr>
            <a:spLocks noGrp="1" noChangeArrowheads="1"/>
          </p:cNvSpPr>
          <p:nvPr>
            <p:ph type="body" idx="1"/>
          </p:nvPr>
        </p:nvSpPr>
        <p:spPr>
          <a:xfrm>
            <a:off x="1676400" y="1143000"/>
            <a:ext cx="5791200" cy="5257800"/>
          </a:xfrm>
        </p:spPr>
        <p:txBody>
          <a:bodyPr/>
          <a:lstStyle/>
          <a:p>
            <a:pPr marL="457200" indent="-457200">
              <a:spcBef>
                <a:spcPts val="1200"/>
              </a:spcBef>
              <a:spcAft>
                <a:spcPts val="1200"/>
              </a:spcAft>
              <a:buSzPct val="100000"/>
              <a:buFont typeface="Wingdings" panose="05000000000000000000" pitchFamily="2" charset="2"/>
              <a:buAutoNum type="romanUcPeriod"/>
              <a:defRPr/>
            </a:pPr>
            <a:r>
              <a:rPr lang="en-US" dirty="0">
                <a:solidFill>
                  <a:srgbClr val="FFFFCC"/>
                </a:solidFill>
                <a:latin typeface="Calibri" panose="020F0502020204030204" pitchFamily="34" charset="0"/>
              </a:rPr>
              <a:t>The Apostasy (3:1-9)</a:t>
            </a:r>
          </a:p>
          <a:p>
            <a:pPr marL="914400" lvl="1" indent="-457200">
              <a:spcBef>
                <a:spcPts val="1200"/>
              </a:spcBef>
              <a:spcAft>
                <a:spcPts val="1200"/>
              </a:spcAft>
              <a:buSzPct val="100000"/>
              <a:buAutoNum type="alphaUcPeriod"/>
              <a:defRPr/>
            </a:pPr>
            <a:r>
              <a:rPr lang="en-US" b="1" u="sng" dirty="0">
                <a:solidFill>
                  <a:srgbClr val="FFFFCC"/>
                </a:solidFill>
                <a:latin typeface="Calibri" panose="020F0502020204030204" pitchFamily="34" charset="0"/>
                <a:ea typeface="+mn-ea"/>
                <a:cs typeface="+mn-cs"/>
              </a:rPr>
              <a:t>The evil (3:1-7)</a:t>
            </a:r>
          </a:p>
          <a:p>
            <a:pPr marL="914400" lvl="1" indent="-457200">
              <a:spcBef>
                <a:spcPts val="1200"/>
              </a:spcBef>
              <a:spcAft>
                <a:spcPts val="1200"/>
              </a:spcAft>
              <a:buSzPct val="100000"/>
              <a:buAutoNum type="alphaUcPeriod"/>
              <a:defRPr/>
            </a:pPr>
            <a:r>
              <a:rPr lang="en-US" dirty="0">
                <a:latin typeface="Calibri" panose="020F0502020204030204" pitchFamily="34" charset="0"/>
              </a:rPr>
              <a:t>The examples (3:8-9)</a:t>
            </a:r>
          </a:p>
          <a:p>
            <a:pPr marL="457200" indent="-457200">
              <a:spcBef>
                <a:spcPts val="1200"/>
              </a:spcBef>
              <a:spcAft>
                <a:spcPts val="1200"/>
              </a:spcAft>
              <a:buSzPct val="100000"/>
              <a:buFont typeface="Wingdings" panose="05000000000000000000" pitchFamily="2" charset="2"/>
              <a:buAutoNum type="romanUcPeriod"/>
              <a:defRPr/>
            </a:pPr>
            <a:r>
              <a:rPr lang="en-US" dirty="0">
                <a:latin typeface="Calibri" panose="020F0502020204030204" pitchFamily="34" charset="0"/>
              </a:rPr>
              <a:t>The Antidote (3:10‒4:8)</a:t>
            </a:r>
          </a:p>
          <a:p>
            <a:pPr marL="914400" lvl="1" indent="-457200">
              <a:spcBef>
                <a:spcPts val="1200"/>
              </a:spcBef>
              <a:spcAft>
                <a:spcPts val="1200"/>
              </a:spcAft>
              <a:buSzPct val="100000"/>
              <a:buFont typeface="Wingdings" panose="05000000000000000000" pitchFamily="2" charset="2"/>
              <a:buAutoNum type="alphaUcPeriod"/>
              <a:defRPr/>
            </a:pPr>
            <a:r>
              <a:rPr lang="en-US" dirty="0">
                <a:latin typeface="Calibri" panose="020F0502020204030204" pitchFamily="34" charset="0"/>
              </a:rPr>
              <a:t>Paul’s example (3:10-13)</a:t>
            </a:r>
          </a:p>
          <a:p>
            <a:pPr marL="914400" lvl="1" indent="-457200">
              <a:spcBef>
                <a:spcPts val="1200"/>
              </a:spcBef>
              <a:spcAft>
                <a:spcPts val="1200"/>
              </a:spcAft>
              <a:buSzPct val="100000"/>
              <a:buFont typeface="Wingdings" panose="05000000000000000000" pitchFamily="2" charset="2"/>
              <a:buAutoNum type="alphaUcPeriod"/>
              <a:defRPr/>
            </a:pPr>
            <a:r>
              <a:rPr lang="en-US" dirty="0">
                <a:latin typeface="Calibri" panose="020F0502020204030204" pitchFamily="34" charset="0"/>
              </a:rPr>
              <a:t>Preach the Word (3:14‒4:8)</a:t>
            </a:r>
          </a:p>
        </p:txBody>
      </p:sp>
    </p:spTree>
    <p:extLst>
      <p:ext uri="{BB962C8B-B14F-4D97-AF65-F5344CB8AC3E}">
        <p14:creationId xmlns:p14="http://schemas.microsoft.com/office/powerpoint/2010/main" xmlns="" val="2536225075"/>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171700" y="381000"/>
            <a:ext cx="4800600" cy="609600"/>
          </a:xfrm>
        </p:spPr>
        <p:txBody>
          <a:bodyPr/>
          <a:lstStyle/>
          <a:p>
            <a:pPr algn="ctr"/>
            <a:r>
              <a:rPr lang="en-US" altLang="en-US" sz="3600" dirty="0">
                <a:latin typeface="Calibri" panose="020F0502020204030204" pitchFamily="34" charset="0"/>
              </a:rPr>
              <a:t>Apostasy  (3:1‒4:8)</a:t>
            </a:r>
          </a:p>
        </p:txBody>
      </p:sp>
      <p:sp>
        <p:nvSpPr>
          <p:cNvPr id="36867" name="Rectangle 3"/>
          <p:cNvSpPr>
            <a:spLocks noGrp="1" noChangeArrowheads="1"/>
          </p:cNvSpPr>
          <p:nvPr>
            <p:ph type="body" idx="1"/>
          </p:nvPr>
        </p:nvSpPr>
        <p:spPr>
          <a:xfrm>
            <a:off x="1676400" y="1143000"/>
            <a:ext cx="5791200" cy="5257800"/>
          </a:xfrm>
        </p:spPr>
        <p:txBody>
          <a:bodyPr/>
          <a:lstStyle/>
          <a:p>
            <a:pPr marL="457200" indent="-457200">
              <a:spcBef>
                <a:spcPts val="1200"/>
              </a:spcBef>
              <a:spcAft>
                <a:spcPts val="1200"/>
              </a:spcAft>
              <a:buSzPct val="100000"/>
              <a:buFont typeface="Wingdings" panose="05000000000000000000" pitchFamily="2" charset="2"/>
              <a:buAutoNum type="romanUcPeriod"/>
              <a:defRPr/>
            </a:pPr>
            <a:r>
              <a:rPr lang="en-US" dirty="0">
                <a:solidFill>
                  <a:srgbClr val="FFFFCC"/>
                </a:solidFill>
                <a:latin typeface="Calibri" panose="020F0502020204030204" pitchFamily="34" charset="0"/>
              </a:rPr>
              <a:t>The Apostasy (3:1-9)</a:t>
            </a:r>
          </a:p>
          <a:p>
            <a:pPr marL="914400" lvl="1" indent="-457200">
              <a:spcBef>
                <a:spcPts val="1200"/>
              </a:spcBef>
              <a:spcAft>
                <a:spcPts val="1200"/>
              </a:spcAft>
              <a:buSzPct val="100000"/>
              <a:buAutoNum type="alphaUcPeriod"/>
              <a:defRPr/>
            </a:pPr>
            <a:r>
              <a:rPr lang="en-US" dirty="0">
                <a:latin typeface="Calibri" panose="020F0502020204030204" pitchFamily="34" charset="0"/>
              </a:rPr>
              <a:t>The evil (3:1-7)</a:t>
            </a:r>
          </a:p>
          <a:p>
            <a:pPr marL="914400" lvl="1" indent="-457200">
              <a:spcBef>
                <a:spcPts val="1200"/>
              </a:spcBef>
              <a:spcAft>
                <a:spcPts val="1200"/>
              </a:spcAft>
              <a:buSzPct val="100000"/>
              <a:buAutoNum type="alphaUcPeriod"/>
              <a:defRPr/>
            </a:pPr>
            <a:r>
              <a:rPr lang="en-US" b="1" u="sng" dirty="0">
                <a:solidFill>
                  <a:srgbClr val="FFFFCC"/>
                </a:solidFill>
                <a:latin typeface="Calibri" panose="020F0502020204030204" pitchFamily="34" charset="0"/>
              </a:rPr>
              <a:t>The examples (3:8-9)</a:t>
            </a:r>
          </a:p>
          <a:p>
            <a:pPr marL="457200" indent="-457200">
              <a:spcBef>
                <a:spcPts val="1200"/>
              </a:spcBef>
              <a:spcAft>
                <a:spcPts val="1200"/>
              </a:spcAft>
              <a:buSzPct val="100000"/>
              <a:buFont typeface="Wingdings" panose="05000000000000000000" pitchFamily="2" charset="2"/>
              <a:buAutoNum type="romanUcPeriod"/>
              <a:defRPr/>
            </a:pPr>
            <a:r>
              <a:rPr lang="en-US" dirty="0">
                <a:latin typeface="Calibri" panose="020F0502020204030204" pitchFamily="34" charset="0"/>
              </a:rPr>
              <a:t>The Antidote (3:10‒4:8)</a:t>
            </a:r>
          </a:p>
          <a:p>
            <a:pPr marL="914400" lvl="1" indent="-457200">
              <a:spcBef>
                <a:spcPts val="1200"/>
              </a:spcBef>
              <a:spcAft>
                <a:spcPts val="1200"/>
              </a:spcAft>
              <a:buSzPct val="100000"/>
              <a:buFont typeface="Wingdings" panose="05000000000000000000" pitchFamily="2" charset="2"/>
              <a:buAutoNum type="alphaUcPeriod"/>
              <a:defRPr/>
            </a:pPr>
            <a:r>
              <a:rPr lang="en-US" dirty="0">
                <a:latin typeface="Calibri" panose="020F0502020204030204" pitchFamily="34" charset="0"/>
              </a:rPr>
              <a:t>Paul’s example (3:10-13)</a:t>
            </a:r>
          </a:p>
          <a:p>
            <a:pPr marL="914400" lvl="1" indent="-457200">
              <a:spcBef>
                <a:spcPts val="1200"/>
              </a:spcBef>
              <a:spcAft>
                <a:spcPts val="1200"/>
              </a:spcAft>
              <a:buSzPct val="100000"/>
              <a:buFont typeface="Wingdings" panose="05000000000000000000" pitchFamily="2" charset="2"/>
              <a:buAutoNum type="alphaUcPeriod"/>
              <a:defRPr/>
            </a:pPr>
            <a:r>
              <a:rPr lang="en-US" dirty="0">
                <a:latin typeface="Calibri" panose="020F0502020204030204" pitchFamily="34" charset="0"/>
              </a:rPr>
              <a:t>Preach the Word (3:14‒4:8)</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171700" y="381000"/>
            <a:ext cx="4800600" cy="609600"/>
          </a:xfrm>
        </p:spPr>
        <p:txBody>
          <a:bodyPr/>
          <a:lstStyle/>
          <a:p>
            <a:pPr algn="ctr"/>
            <a:r>
              <a:rPr lang="en-US" altLang="en-US" sz="3600" dirty="0">
                <a:latin typeface="Calibri" panose="020F0502020204030204" pitchFamily="34" charset="0"/>
              </a:rPr>
              <a:t>Apostasy  (3:1‒4:8)</a:t>
            </a:r>
          </a:p>
        </p:txBody>
      </p:sp>
      <p:sp>
        <p:nvSpPr>
          <p:cNvPr id="36867" name="Rectangle 3"/>
          <p:cNvSpPr>
            <a:spLocks noGrp="1" noChangeArrowheads="1"/>
          </p:cNvSpPr>
          <p:nvPr>
            <p:ph type="body" idx="1"/>
          </p:nvPr>
        </p:nvSpPr>
        <p:spPr>
          <a:xfrm>
            <a:off x="1676400" y="1143000"/>
            <a:ext cx="5791200" cy="5257800"/>
          </a:xfrm>
        </p:spPr>
        <p:txBody>
          <a:bodyPr/>
          <a:lstStyle/>
          <a:p>
            <a:pPr marL="457200" indent="-457200">
              <a:spcBef>
                <a:spcPts val="1200"/>
              </a:spcBef>
              <a:spcAft>
                <a:spcPts val="1200"/>
              </a:spcAft>
              <a:buSzPct val="100000"/>
              <a:buFont typeface="Wingdings" panose="05000000000000000000" pitchFamily="2" charset="2"/>
              <a:buAutoNum type="romanUcPeriod"/>
              <a:defRPr/>
            </a:pPr>
            <a:r>
              <a:rPr lang="en-US" dirty="0">
                <a:latin typeface="Calibri" panose="020F0502020204030204" pitchFamily="34" charset="0"/>
              </a:rPr>
              <a:t>The Apostasy (3:1-9)</a:t>
            </a:r>
          </a:p>
          <a:p>
            <a:pPr marL="914400" lvl="1" indent="-457200">
              <a:spcBef>
                <a:spcPts val="1200"/>
              </a:spcBef>
              <a:spcAft>
                <a:spcPts val="1200"/>
              </a:spcAft>
              <a:buSzPct val="100000"/>
              <a:buAutoNum type="alphaUcPeriod"/>
              <a:defRPr/>
            </a:pPr>
            <a:r>
              <a:rPr lang="en-US" dirty="0">
                <a:latin typeface="Calibri" panose="020F0502020204030204" pitchFamily="34" charset="0"/>
              </a:rPr>
              <a:t>The evil (3:1-7)</a:t>
            </a:r>
          </a:p>
          <a:p>
            <a:pPr marL="914400" lvl="1" indent="-457200">
              <a:spcBef>
                <a:spcPts val="1200"/>
              </a:spcBef>
              <a:spcAft>
                <a:spcPts val="1200"/>
              </a:spcAft>
              <a:buSzPct val="100000"/>
              <a:buAutoNum type="alphaUcPeriod"/>
              <a:defRPr/>
            </a:pPr>
            <a:r>
              <a:rPr lang="en-US" dirty="0">
                <a:latin typeface="Calibri" panose="020F0502020204030204" pitchFamily="34" charset="0"/>
              </a:rPr>
              <a:t>The examples (3:8-9)</a:t>
            </a:r>
          </a:p>
          <a:p>
            <a:pPr marL="457200" indent="-457200">
              <a:spcBef>
                <a:spcPts val="1200"/>
              </a:spcBef>
              <a:spcAft>
                <a:spcPts val="1200"/>
              </a:spcAft>
              <a:buSzPct val="100000"/>
              <a:buFont typeface="Wingdings" panose="05000000000000000000" pitchFamily="2" charset="2"/>
              <a:buAutoNum type="romanUcPeriod"/>
              <a:defRPr/>
            </a:pPr>
            <a:r>
              <a:rPr lang="en-US" b="1" u="sng" dirty="0">
                <a:solidFill>
                  <a:srgbClr val="FFFFCC"/>
                </a:solidFill>
                <a:latin typeface="Calibri" panose="020F0502020204030204" pitchFamily="34" charset="0"/>
              </a:rPr>
              <a:t>The Antidote (3:10‒4:8)</a:t>
            </a:r>
          </a:p>
          <a:p>
            <a:pPr marL="914400" lvl="1" indent="-457200">
              <a:spcBef>
                <a:spcPts val="1200"/>
              </a:spcBef>
              <a:spcAft>
                <a:spcPts val="1200"/>
              </a:spcAft>
              <a:buSzPct val="100000"/>
              <a:buFont typeface="Wingdings" panose="05000000000000000000" pitchFamily="2" charset="2"/>
              <a:buAutoNum type="alphaUcPeriod"/>
              <a:defRPr/>
            </a:pPr>
            <a:r>
              <a:rPr lang="en-US" dirty="0">
                <a:latin typeface="Calibri" panose="020F0502020204030204" pitchFamily="34" charset="0"/>
              </a:rPr>
              <a:t>Paul’s example (3:10-13)</a:t>
            </a:r>
          </a:p>
          <a:p>
            <a:pPr marL="914400" lvl="1" indent="-457200">
              <a:spcBef>
                <a:spcPts val="1200"/>
              </a:spcBef>
              <a:spcAft>
                <a:spcPts val="1200"/>
              </a:spcAft>
              <a:buSzPct val="100000"/>
              <a:buFont typeface="Wingdings" panose="05000000000000000000" pitchFamily="2" charset="2"/>
              <a:buAutoNum type="alphaUcPeriod"/>
              <a:defRPr/>
            </a:pPr>
            <a:r>
              <a:rPr lang="en-US" dirty="0">
                <a:latin typeface="Calibri" panose="020F0502020204030204" pitchFamily="34" charset="0"/>
              </a:rPr>
              <a:t>Preach the Word (3:14‒4:8)</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171700" y="381000"/>
            <a:ext cx="4800600" cy="609600"/>
          </a:xfrm>
        </p:spPr>
        <p:txBody>
          <a:bodyPr/>
          <a:lstStyle/>
          <a:p>
            <a:pPr algn="ctr"/>
            <a:r>
              <a:rPr lang="en-US" altLang="en-US" sz="3600" dirty="0">
                <a:latin typeface="Calibri" panose="020F0502020204030204" pitchFamily="34" charset="0"/>
              </a:rPr>
              <a:t>Apostasy  (3:1‒4:8)</a:t>
            </a:r>
          </a:p>
        </p:txBody>
      </p:sp>
      <p:sp>
        <p:nvSpPr>
          <p:cNvPr id="36867" name="Rectangle 3"/>
          <p:cNvSpPr>
            <a:spLocks noGrp="1" noChangeArrowheads="1"/>
          </p:cNvSpPr>
          <p:nvPr>
            <p:ph type="body" idx="1"/>
          </p:nvPr>
        </p:nvSpPr>
        <p:spPr>
          <a:xfrm>
            <a:off x="1676400" y="1143000"/>
            <a:ext cx="5791200" cy="5257800"/>
          </a:xfrm>
        </p:spPr>
        <p:txBody>
          <a:bodyPr/>
          <a:lstStyle/>
          <a:p>
            <a:pPr marL="457200" indent="-457200">
              <a:spcBef>
                <a:spcPts val="1200"/>
              </a:spcBef>
              <a:spcAft>
                <a:spcPts val="1200"/>
              </a:spcAft>
              <a:buSzPct val="100000"/>
              <a:buFont typeface="Wingdings" panose="05000000000000000000" pitchFamily="2" charset="2"/>
              <a:buAutoNum type="romanUcPeriod"/>
              <a:defRPr/>
            </a:pPr>
            <a:r>
              <a:rPr lang="en-US" dirty="0">
                <a:latin typeface="Calibri" panose="020F0502020204030204" pitchFamily="34" charset="0"/>
              </a:rPr>
              <a:t>The Apostasy (3:1-9)</a:t>
            </a:r>
          </a:p>
          <a:p>
            <a:pPr marL="914400" lvl="1" indent="-457200">
              <a:spcBef>
                <a:spcPts val="1200"/>
              </a:spcBef>
              <a:spcAft>
                <a:spcPts val="1200"/>
              </a:spcAft>
              <a:buSzPct val="100000"/>
              <a:buAutoNum type="alphaUcPeriod"/>
              <a:defRPr/>
            </a:pPr>
            <a:r>
              <a:rPr lang="en-US" dirty="0">
                <a:latin typeface="Calibri" panose="020F0502020204030204" pitchFamily="34" charset="0"/>
              </a:rPr>
              <a:t>The evil (3:1-7)</a:t>
            </a:r>
          </a:p>
          <a:p>
            <a:pPr marL="914400" lvl="1" indent="-457200">
              <a:spcBef>
                <a:spcPts val="1200"/>
              </a:spcBef>
              <a:spcAft>
                <a:spcPts val="1200"/>
              </a:spcAft>
              <a:buSzPct val="100000"/>
              <a:buAutoNum type="alphaUcPeriod"/>
              <a:defRPr/>
            </a:pPr>
            <a:r>
              <a:rPr lang="en-US" dirty="0">
                <a:latin typeface="Calibri" panose="020F0502020204030204" pitchFamily="34" charset="0"/>
              </a:rPr>
              <a:t>The examples (3:8-9)</a:t>
            </a:r>
          </a:p>
          <a:p>
            <a:pPr marL="457200" indent="-457200">
              <a:spcBef>
                <a:spcPts val="1200"/>
              </a:spcBef>
              <a:spcAft>
                <a:spcPts val="1200"/>
              </a:spcAft>
              <a:buSzPct val="100000"/>
              <a:buFont typeface="Wingdings" panose="05000000000000000000" pitchFamily="2" charset="2"/>
              <a:buAutoNum type="romanUcPeriod"/>
              <a:defRPr/>
            </a:pPr>
            <a:r>
              <a:rPr lang="en-US" dirty="0">
                <a:solidFill>
                  <a:srgbClr val="FFFFCC"/>
                </a:solidFill>
                <a:latin typeface="Calibri" panose="020F0502020204030204" pitchFamily="34" charset="0"/>
              </a:rPr>
              <a:t>The Antidote (3:10‒4:8)</a:t>
            </a:r>
          </a:p>
          <a:p>
            <a:pPr marL="914400" lvl="1" indent="-457200">
              <a:spcBef>
                <a:spcPts val="1200"/>
              </a:spcBef>
              <a:spcAft>
                <a:spcPts val="1200"/>
              </a:spcAft>
              <a:buSzPct val="100000"/>
              <a:buFont typeface="Wingdings" panose="05000000000000000000" pitchFamily="2" charset="2"/>
              <a:buAutoNum type="alphaUcPeriod"/>
              <a:defRPr/>
            </a:pPr>
            <a:r>
              <a:rPr lang="en-US" b="1" u="sng" dirty="0">
                <a:solidFill>
                  <a:srgbClr val="FFFFCC"/>
                </a:solidFill>
                <a:latin typeface="Calibri" panose="020F0502020204030204" pitchFamily="34" charset="0"/>
              </a:rPr>
              <a:t>Paul’s example (3:10-13)</a:t>
            </a:r>
          </a:p>
          <a:p>
            <a:pPr marL="914400" lvl="1" indent="-457200">
              <a:spcBef>
                <a:spcPts val="1200"/>
              </a:spcBef>
              <a:spcAft>
                <a:spcPts val="1200"/>
              </a:spcAft>
              <a:buSzPct val="100000"/>
              <a:buFont typeface="Wingdings" panose="05000000000000000000" pitchFamily="2" charset="2"/>
              <a:buAutoNum type="alphaUcPeriod"/>
              <a:defRPr/>
            </a:pPr>
            <a:r>
              <a:rPr lang="en-US" dirty="0">
                <a:latin typeface="Calibri" panose="020F0502020204030204" pitchFamily="34" charset="0"/>
              </a:rPr>
              <a:t>Preach the Word (3:14‒4:8)</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914400" y="533400"/>
            <a:ext cx="7315200" cy="914400"/>
          </a:xfrm>
        </p:spPr>
        <p:txBody>
          <a:bodyPr/>
          <a:lstStyle/>
          <a:p>
            <a:pPr algn="ctr"/>
            <a:r>
              <a:rPr lang="en-US" altLang="en-US" sz="3600" dirty="0">
                <a:latin typeface="Calibri" panose="020F0502020204030204" pitchFamily="34" charset="0"/>
              </a:rPr>
              <a:t>B. Paul’ Example  (3:10-13)</a:t>
            </a:r>
          </a:p>
        </p:txBody>
      </p:sp>
      <p:sp>
        <p:nvSpPr>
          <p:cNvPr id="36867" name="Rectangle 3"/>
          <p:cNvSpPr>
            <a:spLocks noGrp="1" noChangeArrowheads="1"/>
          </p:cNvSpPr>
          <p:nvPr>
            <p:ph type="body" idx="1"/>
          </p:nvPr>
        </p:nvSpPr>
        <p:spPr>
          <a:xfrm>
            <a:off x="457200" y="1981200"/>
            <a:ext cx="4419600" cy="3657600"/>
          </a:xfrm>
        </p:spPr>
        <p:txBody>
          <a:bodyPr/>
          <a:lstStyle/>
          <a:p>
            <a:pPr marL="514350" indent="-514350">
              <a:spcBef>
                <a:spcPts val="1200"/>
              </a:spcBef>
              <a:spcAft>
                <a:spcPts val="1200"/>
              </a:spcAft>
              <a:buSzPct val="100000"/>
              <a:buAutoNum type="arabicPeriod"/>
              <a:defRPr/>
            </a:pPr>
            <a:r>
              <a:rPr lang="en-US" sz="2800" dirty="0">
                <a:latin typeface="Calibri" panose="020F0502020204030204" pitchFamily="34" charset="0"/>
              </a:rPr>
              <a:t>Paul’s ministry (10a)</a:t>
            </a:r>
          </a:p>
          <a:p>
            <a:pPr marL="514350" indent="-514350">
              <a:spcBef>
                <a:spcPts val="1200"/>
              </a:spcBef>
              <a:spcAft>
                <a:spcPts val="1200"/>
              </a:spcAft>
              <a:buSzPct val="100000"/>
              <a:buAutoNum type="arabicPeriod"/>
              <a:defRPr/>
            </a:pPr>
            <a:r>
              <a:rPr lang="en-US" sz="2800" dirty="0">
                <a:latin typeface="Calibri" panose="020F0502020204030204" pitchFamily="34" charset="0"/>
              </a:rPr>
              <a:t>Paul’s character  (10b</a:t>
            </a:r>
          </a:p>
          <a:p>
            <a:pPr marL="514350" indent="-514350">
              <a:spcBef>
                <a:spcPts val="1200"/>
              </a:spcBef>
              <a:spcAft>
                <a:spcPts val="1200"/>
              </a:spcAft>
              <a:buSzPct val="100000"/>
              <a:buAutoNum type="arabicPeriod"/>
              <a:defRPr/>
            </a:pPr>
            <a:r>
              <a:rPr lang="en-US" sz="2800" dirty="0">
                <a:latin typeface="Calibri" panose="020F0502020204030204" pitchFamily="34" charset="0"/>
              </a:rPr>
              <a:t>Paul’s difficulties  (11-13)</a:t>
            </a:r>
          </a:p>
        </p:txBody>
      </p:sp>
      <p:pic>
        <p:nvPicPr>
          <p:cNvPr id="1026" name="Picture 2" descr="https://cranberrychroniclez.files.wordpress.com/2016/02/apostasy-in-the-church-copy.jpg?w=700"/>
          <p:cNvPicPr>
            <a:picLocks noChangeAspect="1" noChangeArrowheads="1"/>
          </p:cNvPicPr>
          <p:nvPr/>
        </p:nvPicPr>
        <p:blipFill>
          <a:blip r:embed="rId2" cstate="email">
            <a:extLst>
              <a:ext uri="{28A0092B-C50C-407E-A947-70E740481C1C}">
                <a14:useLocalDpi xmlns:a14="http://schemas.microsoft.com/office/drawing/2010/main" xmlns=""/>
              </a:ext>
            </a:extLst>
          </a:blip>
          <a:srcRect/>
          <a:stretch>
            <a:fillRect/>
          </a:stretch>
        </p:blipFill>
        <p:spPr bwMode="auto">
          <a:xfrm>
            <a:off x="5181600" y="2057400"/>
            <a:ext cx="3551050" cy="2667000"/>
          </a:xfrm>
          <a:prstGeom prst="rect">
            <a:avLst/>
          </a:prstGeom>
          <a:noFill/>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171700" y="381000"/>
            <a:ext cx="4800600" cy="609600"/>
          </a:xfrm>
        </p:spPr>
        <p:txBody>
          <a:bodyPr/>
          <a:lstStyle/>
          <a:p>
            <a:pPr algn="ctr"/>
            <a:r>
              <a:rPr lang="en-US" altLang="en-US" sz="3600" dirty="0">
                <a:latin typeface="Calibri" panose="020F0502020204030204" pitchFamily="34" charset="0"/>
              </a:rPr>
              <a:t>Apostasy  (3:1‒4:8)</a:t>
            </a:r>
          </a:p>
        </p:txBody>
      </p:sp>
      <p:sp>
        <p:nvSpPr>
          <p:cNvPr id="36867" name="Rectangle 3"/>
          <p:cNvSpPr>
            <a:spLocks noGrp="1" noChangeArrowheads="1"/>
          </p:cNvSpPr>
          <p:nvPr>
            <p:ph type="body" idx="1"/>
          </p:nvPr>
        </p:nvSpPr>
        <p:spPr>
          <a:xfrm>
            <a:off x="1676400" y="1143000"/>
            <a:ext cx="5791200" cy="5257800"/>
          </a:xfrm>
        </p:spPr>
        <p:txBody>
          <a:bodyPr/>
          <a:lstStyle/>
          <a:p>
            <a:pPr marL="457200" indent="-457200">
              <a:spcBef>
                <a:spcPts val="1200"/>
              </a:spcBef>
              <a:spcAft>
                <a:spcPts val="1200"/>
              </a:spcAft>
              <a:buSzPct val="100000"/>
              <a:buFont typeface="Wingdings" panose="05000000000000000000" pitchFamily="2" charset="2"/>
              <a:buAutoNum type="romanUcPeriod"/>
              <a:defRPr/>
            </a:pPr>
            <a:r>
              <a:rPr lang="en-US" dirty="0">
                <a:latin typeface="Calibri" panose="020F0502020204030204" pitchFamily="34" charset="0"/>
              </a:rPr>
              <a:t>The Apostasy (3:1-9)</a:t>
            </a:r>
          </a:p>
          <a:p>
            <a:pPr marL="914400" lvl="1" indent="-457200">
              <a:spcBef>
                <a:spcPts val="1200"/>
              </a:spcBef>
              <a:spcAft>
                <a:spcPts val="1200"/>
              </a:spcAft>
              <a:buSzPct val="100000"/>
              <a:buAutoNum type="alphaUcPeriod"/>
              <a:defRPr/>
            </a:pPr>
            <a:r>
              <a:rPr lang="en-US" dirty="0">
                <a:latin typeface="Calibri" panose="020F0502020204030204" pitchFamily="34" charset="0"/>
              </a:rPr>
              <a:t>The evil (3:1-7)</a:t>
            </a:r>
          </a:p>
          <a:p>
            <a:pPr marL="914400" lvl="1" indent="-457200">
              <a:spcBef>
                <a:spcPts val="1200"/>
              </a:spcBef>
              <a:spcAft>
                <a:spcPts val="1200"/>
              </a:spcAft>
              <a:buSzPct val="100000"/>
              <a:buAutoNum type="alphaUcPeriod"/>
              <a:defRPr/>
            </a:pPr>
            <a:r>
              <a:rPr lang="en-US" dirty="0">
                <a:latin typeface="Calibri" panose="020F0502020204030204" pitchFamily="34" charset="0"/>
              </a:rPr>
              <a:t>The examples (3:8-9)</a:t>
            </a:r>
          </a:p>
          <a:p>
            <a:pPr marL="457200" indent="-457200">
              <a:spcBef>
                <a:spcPts val="1200"/>
              </a:spcBef>
              <a:spcAft>
                <a:spcPts val="1200"/>
              </a:spcAft>
              <a:buSzPct val="100000"/>
              <a:buFont typeface="Wingdings" panose="05000000000000000000" pitchFamily="2" charset="2"/>
              <a:buAutoNum type="romanUcPeriod"/>
              <a:defRPr/>
            </a:pPr>
            <a:r>
              <a:rPr lang="en-US" dirty="0">
                <a:solidFill>
                  <a:srgbClr val="FFFFCC"/>
                </a:solidFill>
                <a:latin typeface="Calibri" panose="020F0502020204030204" pitchFamily="34" charset="0"/>
              </a:rPr>
              <a:t>The Antidote (3:10‒4:8)</a:t>
            </a:r>
          </a:p>
          <a:p>
            <a:pPr marL="914400" lvl="1" indent="-457200">
              <a:spcBef>
                <a:spcPts val="1200"/>
              </a:spcBef>
              <a:spcAft>
                <a:spcPts val="1200"/>
              </a:spcAft>
              <a:buSzPct val="100000"/>
              <a:buFont typeface="Wingdings" panose="05000000000000000000" pitchFamily="2" charset="2"/>
              <a:buAutoNum type="alphaUcPeriod"/>
              <a:defRPr/>
            </a:pPr>
            <a:r>
              <a:rPr lang="en-US" dirty="0">
                <a:solidFill>
                  <a:srgbClr val="FFFFCC"/>
                </a:solidFill>
                <a:latin typeface="Calibri" panose="020F0502020204030204" pitchFamily="34" charset="0"/>
              </a:rPr>
              <a:t>Paul’s example (3:10-13)</a:t>
            </a:r>
          </a:p>
          <a:p>
            <a:pPr marL="914400" lvl="1" indent="-457200">
              <a:spcBef>
                <a:spcPts val="1200"/>
              </a:spcBef>
              <a:spcAft>
                <a:spcPts val="1200"/>
              </a:spcAft>
              <a:buSzPct val="100000"/>
              <a:buFont typeface="Wingdings" panose="05000000000000000000" pitchFamily="2" charset="2"/>
              <a:buAutoNum type="alphaUcPeriod"/>
              <a:defRPr/>
            </a:pPr>
            <a:r>
              <a:rPr lang="en-US" b="1" u="sng" dirty="0">
                <a:solidFill>
                  <a:srgbClr val="FFFF99"/>
                </a:solidFill>
                <a:effectLst/>
                <a:latin typeface="Calibri" panose="020F0502020204030204" pitchFamily="34" charset="0"/>
              </a:rPr>
              <a:t>Preach the Word (3:14‒4:8)</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5362" name="Picture 2" descr="http://www.gracepointdevotions.org/wp-content/uploads/2010/08/Race-Title.jpg"/>
          <p:cNvPicPr>
            <a:picLocks noChangeAspect="1" noChangeArrowheads="1"/>
          </p:cNvPicPr>
          <p:nvPr/>
        </p:nvPicPr>
        <p:blipFill>
          <a:blip r:embed="rId2" cstate="email">
            <a:extLst>
              <a:ext uri="{28A0092B-C50C-407E-A947-70E740481C1C}">
                <a14:useLocalDpi xmlns:a14="http://schemas.microsoft.com/office/drawing/2010/main" xmlns=""/>
              </a:ext>
            </a:extLst>
          </a:blip>
          <a:srcRect/>
          <a:stretch>
            <a:fillRect/>
          </a:stretch>
        </p:blipFill>
        <p:spPr bwMode="auto">
          <a:xfrm>
            <a:off x="620713" y="304800"/>
            <a:ext cx="7902575" cy="6324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066800" y="0"/>
            <a:ext cx="7772400" cy="1143000"/>
          </a:xfrm>
        </p:spPr>
        <p:txBody>
          <a:bodyPr/>
          <a:lstStyle/>
          <a:p>
            <a:pPr algn="ctr"/>
            <a:r>
              <a:rPr lang="en-US" sz="3600" dirty="0">
                <a:latin typeface="Calibri" panose="020F0502020204030204" pitchFamily="34" charset="0"/>
              </a:rPr>
              <a:t>Preach the Word for Nine Reasons</a:t>
            </a:r>
          </a:p>
        </p:txBody>
      </p:sp>
      <p:sp>
        <p:nvSpPr>
          <p:cNvPr id="53251" name="Rectangle 3"/>
          <p:cNvSpPr>
            <a:spLocks noGrp="1" noChangeArrowheads="1"/>
          </p:cNvSpPr>
          <p:nvPr>
            <p:ph type="body" idx="1"/>
          </p:nvPr>
        </p:nvSpPr>
        <p:spPr>
          <a:xfrm>
            <a:off x="228600" y="1143000"/>
            <a:ext cx="8632545" cy="5486400"/>
          </a:xfrm>
        </p:spPr>
        <p:txBody>
          <a:bodyPr/>
          <a:lstStyle/>
          <a:p>
            <a:pPr>
              <a:spcBef>
                <a:spcPts val="0"/>
              </a:spcBef>
              <a:spcAft>
                <a:spcPts val="1200"/>
              </a:spcAft>
              <a:defRPr/>
            </a:pPr>
            <a:r>
              <a:rPr lang="en-US" sz="3000" dirty="0">
                <a:latin typeface="Calibri" panose="020F0502020204030204" pitchFamily="34" charset="0"/>
              </a:rPr>
              <a:t>Impact on Paul (2 Tim 3:14)</a:t>
            </a:r>
          </a:p>
          <a:p>
            <a:pPr>
              <a:spcBef>
                <a:spcPts val="0"/>
              </a:spcBef>
              <a:spcAft>
                <a:spcPts val="1200"/>
              </a:spcAft>
              <a:defRPr/>
            </a:pPr>
            <a:r>
              <a:rPr lang="en-US" sz="3000" dirty="0">
                <a:latin typeface="Calibri" panose="020F0502020204030204" pitchFamily="34" charset="0"/>
              </a:rPr>
              <a:t>Impact on salvation (2 Tim 3:15)</a:t>
            </a:r>
          </a:p>
          <a:p>
            <a:pPr>
              <a:spcBef>
                <a:spcPts val="0"/>
              </a:spcBef>
              <a:spcAft>
                <a:spcPts val="1200"/>
              </a:spcAft>
              <a:defRPr/>
            </a:pPr>
            <a:r>
              <a:rPr lang="en-US" sz="3000" dirty="0">
                <a:latin typeface="Calibri" panose="020F0502020204030204" pitchFamily="34" charset="0"/>
              </a:rPr>
              <a:t>Divine origin (2 Tim 3:16a)</a:t>
            </a:r>
          </a:p>
          <a:p>
            <a:pPr>
              <a:spcBef>
                <a:spcPts val="0"/>
              </a:spcBef>
              <a:spcAft>
                <a:spcPts val="1200"/>
              </a:spcAft>
              <a:defRPr/>
            </a:pPr>
            <a:r>
              <a:rPr lang="en-US" sz="3000" dirty="0">
                <a:latin typeface="Calibri" panose="020F0502020204030204" pitchFamily="34" charset="0"/>
              </a:rPr>
              <a:t>Impact on sanctification (2 Tim 3:16b)</a:t>
            </a:r>
          </a:p>
          <a:p>
            <a:pPr>
              <a:spcBef>
                <a:spcPts val="0"/>
              </a:spcBef>
              <a:spcAft>
                <a:spcPts val="1200"/>
              </a:spcAft>
              <a:defRPr/>
            </a:pPr>
            <a:r>
              <a:rPr lang="en-US" sz="3000" dirty="0">
                <a:latin typeface="Calibri" panose="020F0502020204030204" pitchFamily="34" charset="0"/>
              </a:rPr>
              <a:t>Impact on equipping (2 Tim 3:17)</a:t>
            </a:r>
          </a:p>
          <a:p>
            <a:pPr>
              <a:spcBef>
                <a:spcPts val="0"/>
              </a:spcBef>
              <a:spcAft>
                <a:spcPts val="1200"/>
              </a:spcAft>
              <a:defRPr/>
            </a:pPr>
            <a:r>
              <a:rPr lang="en-US" sz="3000" dirty="0">
                <a:latin typeface="Calibri" panose="020F0502020204030204" pitchFamily="34" charset="0"/>
              </a:rPr>
              <a:t>Paul’s charge to Timothy (2 Tim 4:1a, 2)</a:t>
            </a:r>
          </a:p>
          <a:p>
            <a:pPr>
              <a:spcBef>
                <a:spcPts val="0"/>
              </a:spcBef>
              <a:spcAft>
                <a:spcPts val="1200"/>
              </a:spcAft>
              <a:defRPr/>
            </a:pPr>
            <a:r>
              <a:rPr lang="en-US" sz="3000" dirty="0">
                <a:latin typeface="Calibri" panose="020F0502020204030204" pitchFamily="34" charset="0"/>
              </a:rPr>
              <a:t>Timothy’s evaluation at the Bema Seat (2 Tim 4:1b) </a:t>
            </a:r>
          </a:p>
          <a:p>
            <a:pPr>
              <a:spcBef>
                <a:spcPts val="0"/>
              </a:spcBef>
              <a:spcAft>
                <a:spcPts val="1200"/>
              </a:spcAft>
              <a:defRPr/>
            </a:pPr>
            <a:r>
              <a:rPr lang="en-US" sz="3000" dirty="0">
                <a:latin typeface="Calibri" panose="020F0502020204030204" pitchFamily="34" charset="0"/>
              </a:rPr>
              <a:t>Preference of men to avoid the word (2 Tim 4:3-4)</a:t>
            </a:r>
          </a:p>
          <a:p>
            <a:pPr>
              <a:spcBef>
                <a:spcPts val="0"/>
              </a:spcBef>
              <a:spcAft>
                <a:spcPts val="1200"/>
              </a:spcAft>
              <a:defRPr/>
            </a:pPr>
            <a:r>
              <a:rPr lang="en-US" sz="3000" dirty="0">
                <a:latin typeface="Calibri" panose="020F0502020204030204" pitchFamily="34" charset="0"/>
              </a:rPr>
              <a:t>Need to complete Timothy’s ministry (2 Tim 4:5-8)</a:t>
            </a:r>
          </a:p>
        </p:txBody>
      </p:sp>
      <p:pic>
        <p:nvPicPr>
          <p:cNvPr id="6146" name="Picture 2" descr="http://preachersinstitute.com/wp-content/uploads/2016/03/preach-the-word.jpg"/>
          <p:cNvPicPr>
            <a:picLocks noChangeAspect="1" noChangeArrowheads="1"/>
          </p:cNvPicPr>
          <p:nvPr/>
        </p:nvPicPr>
        <p:blipFill>
          <a:blip r:embed="rId2" cstate="print"/>
          <a:srcRect/>
          <a:stretch>
            <a:fillRect/>
          </a:stretch>
        </p:blipFill>
        <p:spPr bwMode="auto">
          <a:xfrm>
            <a:off x="5867401" y="1219200"/>
            <a:ext cx="3048000" cy="1676400"/>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066800" y="0"/>
            <a:ext cx="7772400" cy="1143000"/>
          </a:xfrm>
        </p:spPr>
        <p:txBody>
          <a:bodyPr/>
          <a:lstStyle/>
          <a:p>
            <a:pPr algn="ctr"/>
            <a:r>
              <a:rPr lang="en-US" sz="3600" dirty="0">
                <a:latin typeface="Calibri" panose="020F0502020204030204" pitchFamily="34" charset="0"/>
              </a:rPr>
              <a:t>Preach the Word for Nine Reasons</a:t>
            </a:r>
          </a:p>
        </p:txBody>
      </p:sp>
      <p:sp>
        <p:nvSpPr>
          <p:cNvPr id="53251" name="Rectangle 3"/>
          <p:cNvSpPr>
            <a:spLocks noGrp="1" noChangeArrowheads="1"/>
          </p:cNvSpPr>
          <p:nvPr>
            <p:ph type="body" idx="1"/>
          </p:nvPr>
        </p:nvSpPr>
        <p:spPr>
          <a:xfrm>
            <a:off x="228600" y="1143000"/>
            <a:ext cx="8632545" cy="5486400"/>
          </a:xfrm>
        </p:spPr>
        <p:txBody>
          <a:bodyPr/>
          <a:lstStyle/>
          <a:p>
            <a:pPr>
              <a:spcBef>
                <a:spcPts val="0"/>
              </a:spcBef>
              <a:spcAft>
                <a:spcPts val="1200"/>
              </a:spcAft>
              <a:defRPr/>
            </a:pPr>
            <a:r>
              <a:rPr lang="en-US" sz="3000" b="1" u="sng" dirty="0">
                <a:solidFill>
                  <a:srgbClr val="FFFFCC"/>
                </a:solidFill>
                <a:latin typeface="Calibri" panose="020F0502020204030204" pitchFamily="34" charset="0"/>
              </a:rPr>
              <a:t>Impact on Paul (2 Tim 3:14)</a:t>
            </a:r>
          </a:p>
          <a:p>
            <a:pPr>
              <a:spcBef>
                <a:spcPts val="0"/>
              </a:spcBef>
              <a:spcAft>
                <a:spcPts val="1200"/>
              </a:spcAft>
              <a:defRPr/>
            </a:pPr>
            <a:r>
              <a:rPr lang="en-US" sz="3000" dirty="0">
                <a:latin typeface="Calibri" panose="020F0502020204030204" pitchFamily="34" charset="0"/>
              </a:rPr>
              <a:t>Impact on salvation (2 Tim 3:15)</a:t>
            </a:r>
          </a:p>
          <a:p>
            <a:pPr>
              <a:spcBef>
                <a:spcPts val="0"/>
              </a:spcBef>
              <a:spcAft>
                <a:spcPts val="1200"/>
              </a:spcAft>
              <a:defRPr/>
            </a:pPr>
            <a:r>
              <a:rPr lang="en-US" sz="3000" dirty="0">
                <a:latin typeface="Calibri" panose="020F0502020204030204" pitchFamily="34" charset="0"/>
              </a:rPr>
              <a:t>Divine origin (2 Tim 3:16a)</a:t>
            </a:r>
          </a:p>
          <a:p>
            <a:pPr>
              <a:spcBef>
                <a:spcPts val="0"/>
              </a:spcBef>
              <a:spcAft>
                <a:spcPts val="1200"/>
              </a:spcAft>
              <a:defRPr/>
            </a:pPr>
            <a:r>
              <a:rPr lang="en-US" sz="3000" dirty="0">
                <a:latin typeface="Calibri" panose="020F0502020204030204" pitchFamily="34" charset="0"/>
              </a:rPr>
              <a:t>Impact on sanctification (2 Tim 3:16b)</a:t>
            </a:r>
          </a:p>
          <a:p>
            <a:pPr>
              <a:spcBef>
                <a:spcPts val="0"/>
              </a:spcBef>
              <a:spcAft>
                <a:spcPts val="1200"/>
              </a:spcAft>
              <a:defRPr/>
            </a:pPr>
            <a:r>
              <a:rPr lang="en-US" sz="3000" dirty="0">
                <a:latin typeface="Calibri" panose="020F0502020204030204" pitchFamily="34" charset="0"/>
              </a:rPr>
              <a:t>Impact on equipping (2 Tim 3:17)</a:t>
            </a:r>
          </a:p>
          <a:p>
            <a:pPr>
              <a:spcBef>
                <a:spcPts val="0"/>
              </a:spcBef>
              <a:spcAft>
                <a:spcPts val="1200"/>
              </a:spcAft>
              <a:defRPr/>
            </a:pPr>
            <a:r>
              <a:rPr lang="en-US" sz="3000" dirty="0">
                <a:latin typeface="Calibri" panose="020F0502020204030204" pitchFamily="34" charset="0"/>
              </a:rPr>
              <a:t>Paul’s charge to Timothy (2 Tim 4:1a, 2)</a:t>
            </a:r>
          </a:p>
          <a:p>
            <a:pPr>
              <a:spcBef>
                <a:spcPts val="0"/>
              </a:spcBef>
              <a:spcAft>
                <a:spcPts val="1200"/>
              </a:spcAft>
              <a:defRPr/>
            </a:pPr>
            <a:r>
              <a:rPr lang="en-US" sz="3000" dirty="0">
                <a:latin typeface="Calibri" panose="020F0502020204030204" pitchFamily="34" charset="0"/>
              </a:rPr>
              <a:t>Timothy’s evaluation at the Bema Seat (2 Tim 4:1b) </a:t>
            </a:r>
          </a:p>
          <a:p>
            <a:pPr>
              <a:spcBef>
                <a:spcPts val="0"/>
              </a:spcBef>
              <a:spcAft>
                <a:spcPts val="1200"/>
              </a:spcAft>
              <a:defRPr/>
            </a:pPr>
            <a:r>
              <a:rPr lang="en-US" sz="3000" dirty="0">
                <a:latin typeface="Calibri" panose="020F0502020204030204" pitchFamily="34" charset="0"/>
              </a:rPr>
              <a:t>Preference of men to avoid the word (2 Tim 4:3-4)</a:t>
            </a:r>
          </a:p>
          <a:p>
            <a:pPr>
              <a:spcBef>
                <a:spcPts val="0"/>
              </a:spcBef>
              <a:spcAft>
                <a:spcPts val="1200"/>
              </a:spcAft>
              <a:defRPr/>
            </a:pPr>
            <a:r>
              <a:rPr lang="en-US" sz="3000" dirty="0">
                <a:latin typeface="Calibri" panose="020F0502020204030204" pitchFamily="34" charset="0"/>
              </a:rPr>
              <a:t>Need to complete Timothy’s ministry (2 Tim 4:5-8)</a:t>
            </a:r>
          </a:p>
        </p:txBody>
      </p:sp>
      <p:pic>
        <p:nvPicPr>
          <p:cNvPr id="6146" name="Picture 2" descr="http://preachersinstitute.com/wp-content/uploads/2016/03/preach-the-word.jpg"/>
          <p:cNvPicPr>
            <a:picLocks noChangeAspect="1" noChangeArrowheads="1"/>
          </p:cNvPicPr>
          <p:nvPr/>
        </p:nvPicPr>
        <p:blipFill>
          <a:blip r:embed="rId2" cstate="print"/>
          <a:srcRect/>
          <a:stretch>
            <a:fillRect/>
          </a:stretch>
        </p:blipFill>
        <p:spPr bwMode="auto">
          <a:xfrm>
            <a:off x="5867401" y="1219200"/>
            <a:ext cx="3048000" cy="1676400"/>
          </a:xfrm>
          <a:prstGeom prst="rect">
            <a:avLst/>
          </a:prstGeom>
          <a:noFill/>
        </p:spPr>
      </p:pic>
    </p:spTree>
    <p:extLst>
      <p:ext uri="{BB962C8B-B14F-4D97-AF65-F5344CB8AC3E}">
        <p14:creationId xmlns:p14="http://schemas.microsoft.com/office/powerpoint/2010/main" xmlns="" val="37774259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066800" y="0"/>
            <a:ext cx="7772400" cy="1143000"/>
          </a:xfrm>
        </p:spPr>
        <p:txBody>
          <a:bodyPr/>
          <a:lstStyle/>
          <a:p>
            <a:pPr algn="ctr"/>
            <a:r>
              <a:rPr lang="en-US" sz="3600" dirty="0">
                <a:latin typeface="Calibri" panose="020F0502020204030204" pitchFamily="34" charset="0"/>
              </a:rPr>
              <a:t>Preach the Word for Nine Reasons</a:t>
            </a:r>
          </a:p>
        </p:txBody>
      </p:sp>
      <p:sp>
        <p:nvSpPr>
          <p:cNvPr id="53251" name="Rectangle 3"/>
          <p:cNvSpPr>
            <a:spLocks noGrp="1" noChangeArrowheads="1"/>
          </p:cNvSpPr>
          <p:nvPr>
            <p:ph type="body" idx="1"/>
          </p:nvPr>
        </p:nvSpPr>
        <p:spPr>
          <a:xfrm>
            <a:off x="228600" y="1143000"/>
            <a:ext cx="8632545" cy="5486400"/>
          </a:xfrm>
        </p:spPr>
        <p:txBody>
          <a:bodyPr/>
          <a:lstStyle/>
          <a:p>
            <a:pPr>
              <a:spcBef>
                <a:spcPts val="0"/>
              </a:spcBef>
              <a:spcAft>
                <a:spcPts val="1200"/>
              </a:spcAft>
              <a:defRPr/>
            </a:pPr>
            <a:r>
              <a:rPr lang="en-US" sz="3000" dirty="0">
                <a:latin typeface="Calibri" panose="020F0502020204030204" pitchFamily="34" charset="0"/>
              </a:rPr>
              <a:t>Impact on Paul (2 Tim 3:14)</a:t>
            </a:r>
          </a:p>
          <a:p>
            <a:pPr>
              <a:spcBef>
                <a:spcPts val="0"/>
              </a:spcBef>
              <a:spcAft>
                <a:spcPts val="1200"/>
              </a:spcAft>
              <a:defRPr/>
            </a:pPr>
            <a:r>
              <a:rPr lang="en-US" sz="3000" b="1" u="sng" dirty="0">
                <a:solidFill>
                  <a:srgbClr val="FFFFCC"/>
                </a:solidFill>
                <a:latin typeface="Calibri" panose="020F0502020204030204" pitchFamily="34" charset="0"/>
              </a:rPr>
              <a:t>Impact on salvation (2 Tim 3:15)</a:t>
            </a:r>
          </a:p>
          <a:p>
            <a:pPr>
              <a:spcBef>
                <a:spcPts val="0"/>
              </a:spcBef>
              <a:spcAft>
                <a:spcPts val="1200"/>
              </a:spcAft>
              <a:defRPr/>
            </a:pPr>
            <a:r>
              <a:rPr lang="en-US" sz="3000" dirty="0">
                <a:latin typeface="Calibri" panose="020F0502020204030204" pitchFamily="34" charset="0"/>
              </a:rPr>
              <a:t>Divine origin (2 Tim 3:16a)</a:t>
            </a:r>
          </a:p>
          <a:p>
            <a:pPr>
              <a:spcBef>
                <a:spcPts val="0"/>
              </a:spcBef>
              <a:spcAft>
                <a:spcPts val="1200"/>
              </a:spcAft>
              <a:defRPr/>
            </a:pPr>
            <a:r>
              <a:rPr lang="en-US" sz="3000" dirty="0">
                <a:latin typeface="Calibri" panose="020F0502020204030204" pitchFamily="34" charset="0"/>
              </a:rPr>
              <a:t>Impact on sanctification (2 Tim 3:16b)</a:t>
            </a:r>
          </a:p>
          <a:p>
            <a:pPr>
              <a:spcBef>
                <a:spcPts val="0"/>
              </a:spcBef>
              <a:spcAft>
                <a:spcPts val="1200"/>
              </a:spcAft>
              <a:defRPr/>
            </a:pPr>
            <a:r>
              <a:rPr lang="en-US" sz="3000" dirty="0">
                <a:latin typeface="Calibri" panose="020F0502020204030204" pitchFamily="34" charset="0"/>
              </a:rPr>
              <a:t>Impact on equipping (2 Tim 3:17)</a:t>
            </a:r>
          </a:p>
          <a:p>
            <a:pPr>
              <a:spcBef>
                <a:spcPts val="0"/>
              </a:spcBef>
              <a:spcAft>
                <a:spcPts val="1200"/>
              </a:spcAft>
              <a:defRPr/>
            </a:pPr>
            <a:r>
              <a:rPr lang="en-US" sz="3000" dirty="0">
                <a:latin typeface="Calibri" panose="020F0502020204030204" pitchFamily="34" charset="0"/>
              </a:rPr>
              <a:t>Paul’s charge to Timothy (2 Tim 4:1a, 2)</a:t>
            </a:r>
          </a:p>
          <a:p>
            <a:pPr>
              <a:spcBef>
                <a:spcPts val="0"/>
              </a:spcBef>
              <a:spcAft>
                <a:spcPts val="1200"/>
              </a:spcAft>
              <a:defRPr/>
            </a:pPr>
            <a:r>
              <a:rPr lang="en-US" sz="3000" dirty="0">
                <a:latin typeface="Calibri" panose="020F0502020204030204" pitchFamily="34" charset="0"/>
              </a:rPr>
              <a:t>Timothy’s evaluation at the Bema Seat (2 Tim 4:1b) </a:t>
            </a:r>
          </a:p>
          <a:p>
            <a:pPr>
              <a:spcBef>
                <a:spcPts val="0"/>
              </a:spcBef>
              <a:spcAft>
                <a:spcPts val="1200"/>
              </a:spcAft>
              <a:defRPr/>
            </a:pPr>
            <a:r>
              <a:rPr lang="en-US" sz="3000" dirty="0">
                <a:latin typeface="Calibri" panose="020F0502020204030204" pitchFamily="34" charset="0"/>
              </a:rPr>
              <a:t>Preference of men to avoid the word (2 Tim 4:3-4)</a:t>
            </a:r>
          </a:p>
          <a:p>
            <a:pPr>
              <a:spcBef>
                <a:spcPts val="0"/>
              </a:spcBef>
              <a:spcAft>
                <a:spcPts val="1200"/>
              </a:spcAft>
              <a:defRPr/>
            </a:pPr>
            <a:r>
              <a:rPr lang="en-US" sz="3000" dirty="0">
                <a:latin typeface="Calibri" panose="020F0502020204030204" pitchFamily="34" charset="0"/>
              </a:rPr>
              <a:t>Need to complete Timothy’s ministry (2 Tim 4:5-8)</a:t>
            </a:r>
          </a:p>
        </p:txBody>
      </p:sp>
      <p:pic>
        <p:nvPicPr>
          <p:cNvPr id="6146" name="Picture 2" descr="http://preachersinstitute.com/wp-content/uploads/2016/03/preach-the-word.jpg"/>
          <p:cNvPicPr>
            <a:picLocks noChangeAspect="1" noChangeArrowheads="1"/>
          </p:cNvPicPr>
          <p:nvPr/>
        </p:nvPicPr>
        <p:blipFill>
          <a:blip r:embed="rId2" cstate="print"/>
          <a:srcRect/>
          <a:stretch>
            <a:fillRect/>
          </a:stretch>
        </p:blipFill>
        <p:spPr bwMode="auto">
          <a:xfrm>
            <a:off x="5867401" y="1219200"/>
            <a:ext cx="3048000" cy="1676400"/>
          </a:xfrm>
          <a:prstGeom prst="rect">
            <a:avLst/>
          </a:prstGeom>
          <a:noFill/>
        </p:spPr>
      </p:pic>
    </p:spTree>
    <p:extLst>
      <p:ext uri="{BB962C8B-B14F-4D97-AF65-F5344CB8AC3E}">
        <p14:creationId xmlns:p14="http://schemas.microsoft.com/office/powerpoint/2010/main" xmlns="" val="2213738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2438400" y="152400"/>
            <a:ext cx="4267200" cy="762000"/>
          </a:xfrm>
        </p:spPr>
        <p:txBody>
          <a:bodyPr/>
          <a:lstStyle/>
          <a:p>
            <a:pPr>
              <a:defRPr/>
            </a:pPr>
            <a:r>
              <a:rPr lang="en-US" altLang="en-US" sz="3600" dirty="0">
                <a:solidFill>
                  <a:srgbClr val="00FFFF"/>
                </a:solidFill>
                <a:effectLst>
                  <a:outerShdw blurRad="38100" dist="38100" dir="2700000" algn="tl">
                    <a:srgbClr val="000000">
                      <a:alpha val="43137"/>
                    </a:srgbClr>
                  </a:outerShdw>
                </a:effectLst>
                <a:latin typeface="Calibri" panose="020F0502020204030204" pitchFamily="34" charset="0"/>
              </a:rPr>
              <a:t>“Believe” Defined</a:t>
            </a:r>
          </a:p>
        </p:txBody>
      </p:sp>
      <p:sp>
        <p:nvSpPr>
          <p:cNvPr id="108547" name="Content Placeholder 2"/>
          <p:cNvSpPr>
            <a:spLocks noGrp="1"/>
          </p:cNvSpPr>
          <p:nvPr>
            <p:ph idx="1"/>
          </p:nvPr>
        </p:nvSpPr>
        <p:spPr>
          <a:xfrm>
            <a:off x="228600" y="1143000"/>
            <a:ext cx="8686800" cy="4267200"/>
          </a:xfrm>
        </p:spPr>
        <p:txBody>
          <a:bodyPr/>
          <a:lstStyle/>
          <a:p>
            <a:pPr marL="0" indent="0" algn="just">
              <a:buFont typeface="Wingdings" pitchFamily="2" charset="2"/>
              <a:buNone/>
            </a:pPr>
            <a:r>
              <a:rPr lang="en-US" altLang="en-US" i="1" dirty="0" err="1">
                <a:latin typeface="Calibri" panose="020F0502020204030204" pitchFamily="34" charset="0"/>
              </a:rPr>
              <a:t>pisteuō</a:t>
            </a:r>
            <a:r>
              <a:rPr lang="en-US" altLang="en-US" dirty="0">
                <a:latin typeface="Calibri" panose="020F0502020204030204" pitchFamily="34" charset="0"/>
              </a:rPr>
              <a:t>…“to believe,” also “to be </a:t>
            </a:r>
            <a:r>
              <a:rPr lang="en-US" altLang="en-US" b="1" u="sng" dirty="0">
                <a:solidFill>
                  <a:srgbClr val="FFFFCC"/>
                </a:solidFill>
                <a:latin typeface="Calibri" panose="020F0502020204030204" pitchFamily="34" charset="0"/>
              </a:rPr>
              <a:t>persuaded</a:t>
            </a:r>
            <a:r>
              <a:rPr lang="en-US" altLang="en-US" dirty="0">
                <a:latin typeface="Calibri" panose="020F0502020204030204" pitchFamily="34" charset="0"/>
              </a:rPr>
              <a:t> of,” and hence, “to place </a:t>
            </a:r>
            <a:r>
              <a:rPr lang="en-US" altLang="en-US" b="1" u="sng" dirty="0">
                <a:solidFill>
                  <a:srgbClr val="FFFFCC"/>
                </a:solidFill>
                <a:latin typeface="Calibri" panose="020F0502020204030204" pitchFamily="34" charset="0"/>
              </a:rPr>
              <a:t>confidence</a:t>
            </a:r>
            <a:r>
              <a:rPr lang="en-US" altLang="en-US" dirty="0">
                <a:latin typeface="Calibri" panose="020F0502020204030204" pitchFamily="34" charset="0"/>
              </a:rPr>
              <a:t> in, to </a:t>
            </a:r>
            <a:r>
              <a:rPr lang="en-US" altLang="en-US" b="1" u="sng" dirty="0">
                <a:solidFill>
                  <a:srgbClr val="FFFFCC"/>
                </a:solidFill>
                <a:latin typeface="Calibri" panose="020F0502020204030204" pitchFamily="34" charset="0"/>
              </a:rPr>
              <a:t>trust</a:t>
            </a:r>
            <a:r>
              <a:rPr lang="en-US" altLang="en-US" dirty="0">
                <a:latin typeface="Calibri" panose="020F0502020204030204" pitchFamily="34" charset="0"/>
              </a:rPr>
              <a:t>,” signifies, in this sense of the word, </a:t>
            </a:r>
            <a:r>
              <a:rPr lang="en-US" altLang="en-US" b="1" u="sng" dirty="0">
                <a:solidFill>
                  <a:srgbClr val="FFFFCC"/>
                </a:solidFill>
                <a:latin typeface="Calibri" panose="020F0502020204030204" pitchFamily="34" charset="0"/>
              </a:rPr>
              <a:t>reliance</a:t>
            </a:r>
            <a:r>
              <a:rPr lang="en-US" altLang="en-US" dirty="0">
                <a:latin typeface="Calibri" panose="020F0502020204030204" pitchFamily="34" charset="0"/>
              </a:rPr>
              <a:t> upon, not mere credence. It is most frequent in the writings of the apostle John, especially the Gospel. He does not use the noun…Of the writers of the Gospels…uses of the verb…John </a:t>
            </a:r>
            <a:r>
              <a:rPr lang="en-US" altLang="en-US" b="1" u="sng" dirty="0">
                <a:solidFill>
                  <a:srgbClr val="FFFFCC"/>
                </a:solidFill>
                <a:latin typeface="Calibri" panose="020F0502020204030204" pitchFamily="34" charset="0"/>
              </a:rPr>
              <a:t>ninety-nine</a:t>
            </a:r>
            <a:r>
              <a:rPr lang="en-US" altLang="en-US" dirty="0">
                <a:latin typeface="Calibri" panose="020F0502020204030204" pitchFamily="34" charset="0"/>
              </a:rPr>
              <a:t>.</a:t>
            </a:r>
          </a:p>
        </p:txBody>
      </p:sp>
      <p:sp>
        <p:nvSpPr>
          <p:cNvPr id="108548" name="TextBox 3"/>
          <p:cNvSpPr txBox="1">
            <a:spLocks noChangeArrowheads="1"/>
          </p:cNvSpPr>
          <p:nvPr/>
        </p:nvSpPr>
        <p:spPr bwMode="auto">
          <a:xfrm>
            <a:off x="800100" y="6096000"/>
            <a:ext cx="7543800" cy="584200"/>
          </a:xfrm>
          <a:prstGeom prst="rect">
            <a:avLst/>
          </a:prstGeom>
          <a:noFill/>
          <a:ln w="9525">
            <a:noFill/>
            <a:miter lim="800000"/>
            <a:headEnd/>
            <a:tailEnd/>
          </a:ln>
        </p:spPr>
        <p:txBody>
          <a:bodyPr>
            <a:spAutoFit/>
          </a:bodyPr>
          <a:lstStyle/>
          <a:p>
            <a:pPr algn="ctr"/>
            <a:r>
              <a:rPr lang="en-US" altLang="en-US" sz="1600" dirty="0">
                <a:latin typeface="Calibri" panose="020F0502020204030204" pitchFamily="34" charset="0"/>
              </a:rPr>
              <a:t>W. E. Vine, Merrill F. Unger, and William White, </a:t>
            </a:r>
            <a:r>
              <a:rPr lang="en-US" altLang="en-US" sz="1600" i="1" dirty="0">
                <a:latin typeface="Calibri" panose="020F0502020204030204" pitchFamily="34" charset="0"/>
              </a:rPr>
              <a:t>Vine's Complete Expository Dictionary of the Old and New Testament Words</a:t>
            </a:r>
            <a:r>
              <a:rPr lang="en-US" altLang="en-US" sz="1600" dirty="0">
                <a:latin typeface="Calibri" panose="020F0502020204030204" pitchFamily="34" charset="0"/>
              </a:rPr>
              <a:t> (Nashville: Nelson, 1996), 61.</a:t>
            </a:r>
          </a:p>
        </p:txBody>
      </p:sp>
    </p:spTree>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066800" y="0"/>
            <a:ext cx="7772400" cy="1143000"/>
          </a:xfrm>
        </p:spPr>
        <p:txBody>
          <a:bodyPr/>
          <a:lstStyle/>
          <a:p>
            <a:pPr algn="ctr"/>
            <a:r>
              <a:rPr lang="en-US" sz="3600" dirty="0">
                <a:latin typeface="Calibri" panose="020F0502020204030204" pitchFamily="34" charset="0"/>
              </a:rPr>
              <a:t>Preach the Word for Nine Reasons</a:t>
            </a:r>
          </a:p>
        </p:txBody>
      </p:sp>
      <p:sp>
        <p:nvSpPr>
          <p:cNvPr id="53251" name="Rectangle 3"/>
          <p:cNvSpPr>
            <a:spLocks noGrp="1" noChangeArrowheads="1"/>
          </p:cNvSpPr>
          <p:nvPr>
            <p:ph type="body" idx="1"/>
          </p:nvPr>
        </p:nvSpPr>
        <p:spPr>
          <a:xfrm>
            <a:off x="228600" y="1143000"/>
            <a:ext cx="8632545" cy="5486400"/>
          </a:xfrm>
        </p:spPr>
        <p:txBody>
          <a:bodyPr/>
          <a:lstStyle/>
          <a:p>
            <a:pPr>
              <a:spcBef>
                <a:spcPts val="0"/>
              </a:spcBef>
              <a:spcAft>
                <a:spcPts val="1200"/>
              </a:spcAft>
              <a:defRPr/>
            </a:pPr>
            <a:r>
              <a:rPr lang="en-US" sz="3000" dirty="0">
                <a:latin typeface="Calibri" panose="020F0502020204030204" pitchFamily="34" charset="0"/>
              </a:rPr>
              <a:t>Impact on Paul (2 Tim 3:14)</a:t>
            </a:r>
          </a:p>
          <a:p>
            <a:pPr>
              <a:spcBef>
                <a:spcPts val="0"/>
              </a:spcBef>
              <a:spcAft>
                <a:spcPts val="1200"/>
              </a:spcAft>
              <a:defRPr/>
            </a:pPr>
            <a:r>
              <a:rPr lang="en-US" sz="3000" dirty="0">
                <a:latin typeface="Calibri" panose="020F0502020204030204" pitchFamily="34" charset="0"/>
              </a:rPr>
              <a:t>Impact on salvation (2 Tim 3:15)</a:t>
            </a:r>
          </a:p>
          <a:p>
            <a:pPr>
              <a:spcBef>
                <a:spcPts val="0"/>
              </a:spcBef>
              <a:spcAft>
                <a:spcPts val="1200"/>
              </a:spcAft>
              <a:defRPr/>
            </a:pPr>
            <a:r>
              <a:rPr lang="en-US" sz="3000" b="1" u="sng" dirty="0">
                <a:solidFill>
                  <a:srgbClr val="FFFFCC"/>
                </a:solidFill>
                <a:latin typeface="Calibri" panose="020F0502020204030204" pitchFamily="34" charset="0"/>
              </a:rPr>
              <a:t>Divine origin (2 Tim 3:16a)</a:t>
            </a:r>
          </a:p>
          <a:p>
            <a:pPr>
              <a:spcBef>
                <a:spcPts val="0"/>
              </a:spcBef>
              <a:spcAft>
                <a:spcPts val="1200"/>
              </a:spcAft>
              <a:defRPr/>
            </a:pPr>
            <a:r>
              <a:rPr lang="en-US" sz="3000" dirty="0">
                <a:latin typeface="Calibri" panose="020F0502020204030204" pitchFamily="34" charset="0"/>
              </a:rPr>
              <a:t>Impact on sanctification (2 Tim 3:16b)</a:t>
            </a:r>
          </a:p>
          <a:p>
            <a:pPr>
              <a:spcBef>
                <a:spcPts val="0"/>
              </a:spcBef>
              <a:spcAft>
                <a:spcPts val="1200"/>
              </a:spcAft>
              <a:defRPr/>
            </a:pPr>
            <a:r>
              <a:rPr lang="en-US" sz="3000" dirty="0">
                <a:latin typeface="Calibri" panose="020F0502020204030204" pitchFamily="34" charset="0"/>
              </a:rPr>
              <a:t>Impact on equipping (2 Tim 3:17)</a:t>
            </a:r>
          </a:p>
          <a:p>
            <a:pPr>
              <a:spcBef>
                <a:spcPts val="0"/>
              </a:spcBef>
              <a:spcAft>
                <a:spcPts val="1200"/>
              </a:spcAft>
              <a:defRPr/>
            </a:pPr>
            <a:r>
              <a:rPr lang="en-US" sz="3000" dirty="0">
                <a:latin typeface="Calibri" panose="020F0502020204030204" pitchFamily="34" charset="0"/>
              </a:rPr>
              <a:t>Paul’s charge to Timothy (2 Tim 4:1a, 2)</a:t>
            </a:r>
          </a:p>
          <a:p>
            <a:pPr>
              <a:spcBef>
                <a:spcPts val="0"/>
              </a:spcBef>
              <a:spcAft>
                <a:spcPts val="1200"/>
              </a:spcAft>
              <a:defRPr/>
            </a:pPr>
            <a:r>
              <a:rPr lang="en-US" sz="3000" dirty="0">
                <a:latin typeface="Calibri" panose="020F0502020204030204" pitchFamily="34" charset="0"/>
              </a:rPr>
              <a:t>Timothy’s evaluation at the Bema Seat (2 Tim 4:1b) </a:t>
            </a:r>
          </a:p>
          <a:p>
            <a:pPr>
              <a:spcBef>
                <a:spcPts val="0"/>
              </a:spcBef>
              <a:spcAft>
                <a:spcPts val="1200"/>
              </a:spcAft>
              <a:defRPr/>
            </a:pPr>
            <a:r>
              <a:rPr lang="en-US" sz="3000" dirty="0">
                <a:latin typeface="Calibri" panose="020F0502020204030204" pitchFamily="34" charset="0"/>
              </a:rPr>
              <a:t>Preference of men to avoid the word (2 Tim 4:3-4)</a:t>
            </a:r>
          </a:p>
          <a:p>
            <a:pPr>
              <a:spcBef>
                <a:spcPts val="0"/>
              </a:spcBef>
              <a:spcAft>
                <a:spcPts val="1200"/>
              </a:spcAft>
              <a:defRPr/>
            </a:pPr>
            <a:r>
              <a:rPr lang="en-US" sz="3000" dirty="0">
                <a:latin typeface="Calibri" panose="020F0502020204030204" pitchFamily="34" charset="0"/>
              </a:rPr>
              <a:t>Need to complete Timothy’s ministry (2 Tim 4:5-8)</a:t>
            </a:r>
          </a:p>
        </p:txBody>
      </p:sp>
      <p:pic>
        <p:nvPicPr>
          <p:cNvPr id="6146" name="Picture 2" descr="http://preachersinstitute.com/wp-content/uploads/2016/03/preach-the-word.jpg"/>
          <p:cNvPicPr>
            <a:picLocks noChangeAspect="1" noChangeArrowheads="1"/>
          </p:cNvPicPr>
          <p:nvPr/>
        </p:nvPicPr>
        <p:blipFill>
          <a:blip r:embed="rId2" cstate="print"/>
          <a:srcRect/>
          <a:stretch>
            <a:fillRect/>
          </a:stretch>
        </p:blipFill>
        <p:spPr bwMode="auto">
          <a:xfrm>
            <a:off x="5867401" y="1219200"/>
            <a:ext cx="3048000" cy="1676400"/>
          </a:xfrm>
          <a:prstGeom prst="rect">
            <a:avLst/>
          </a:prstGeom>
          <a:noFill/>
        </p:spPr>
      </p:pic>
    </p:spTree>
    <p:extLst>
      <p:ext uri="{BB962C8B-B14F-4D97-AF65-F5344CB8AC3E}">
        <p14:creationId xmlns:p14="http://schemas.microsoft.com/office/powerpoint/2010/main" xmlns="" val="22080642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685800" y="228600"/>
            <a:ext cx="7772400" cy="1143000"/>
          </a:xfrm>
        </p:spPr>
        <p:txBody>
          <a:bodyPr/>
          <a:lstStyle/>
          <a:p>
            <a:pPr algn="ctr"/>
            <a:r>
              <a:rPr lang="en-US" dirty="0">
                <a:latin typeface="Calibri" panose="020F0502020204030204" pitchFamily="34" charset="0"/>
              </a:rPr>
              <a:t>INSPIRATION OF SCRIPTURE</a:t>
            </a:r>
            <a:br>
              <a:rPr lang="en-US" dirty="0">
                <a:latin typeface="Calibri" panose="020F0502020204030204" pitchFamily="34" charset="0"/>
              </a:rPr>
            </a:br>
            <a:r>
              <a:rPr lang="en-US" sz="2800" dirty="0">
                <a:latin typeface="Calibri" panose="020F0502020204030204" pitchFamily="34" charset="0"/>
              </a:rPr>
              <a:t>2 Peter 2:20-21</a:t>
            </a:r>
          </a:p>
        </p:txBody>
      </p:sp>
      <p:sp>
        <p:nvSpPr>
          <p:cNvPr id="45059" name="Rectangle 3"/>
          <p:cNvSpPr>
            <a:spLocks noGrp="1" noChangeArrowheads="1"/>
          </p:cNvSpPr>
          <p:nvPr>
            <p:ph type="body" sz="half" idx="4294967295"/>
          </p:nvPr>
        </p:nvSpPr>
        <p:spPr>
          <a:xfrm>
            <a:off x="228600" y="1600200"/>
            <a:ext cx="8686800" cy="3124199"/>
          </a:xfrm>
          <a:noFill/>
        </p:spPr>
        <p:txBody>
          <a:bodyPr/>
          <a:lstStyle/>
          <a:p>
            <a:pPr>
              <a:spcBef>
                <a:spcPts val="0"/>
              </a:spcBef>
              <a:spcAft>
                <a:spcPts val="1200"/>
              </a:spcAft>
            </a:pPr>
            <a:r>
              <a:rPr lang="en-US" dirty="0">
                <a:effectLst/>
                <a:latin typeface="Calibri" panose="020F0502020204030204" pitchFamily="34" charset="0"/>
              </a:rPr>
              <a:t>Men Wrote as they were inspired by Holy Spirit </a:t>
            </a:r>
            <a:r>
              <a:rPr lang="en-US" i="1" dirty="0">
                <a:effectLst/>
                <a:latin typeface="Calibri" panose="020F0502020204030204" pitchFamily="34" charset="0"/>
              </a:rPr>
              <a:t>“</a:t>
            </a:r>
            <a:r>
              <a:rPr lang="en-US" i="1" dirty="0" err="1">
                <a:effectLst/>
                <a:latin typeface="Calibri" panose="020F0502020204030204" pitchFamily="34" charset="0"/>
              </a:rPr>
              <a:t>phero</a:t>
            </a:r>
            <a:r>
              <a:rPr lang="en-US" i="1" dirty="0">
                <a:effectLst/>
                <a:latin typeface="Calibri" panose="020F0502020204030204" pitchFamily="34" charset="0"/>
              </a:rPr>
              <a:t>” = to carry</a:t>
            </a:r>
            <a:r>
              <a:rPr lang="en-US" dirty="0">
                <a:effectLst/>
                <a:latin typeface="Calibri" panose="020F0502020204030204" pitchFamily="34" charset="0"/>
              </a:rPr>
              <a:t>  </a:t>
            </a:r>
            <a:r>
              <a:rPr lang="en-US" i="1" dirty="0">
                <a:effectLst/>
                <a:latin typeface="Calibri" panose="020F0502020204030204" pitchFamily="34" charset="0"/>
              </a:rPr>
              <a:t>Acts 27:15,17</a:t>
            </a:r>
          </a:p>
          <a:p>
            <a:pPr>
              <a:spcBef>
                <a:spcPts val="0"/>
              </a:spcBef>
              <a:spcAft>
                <a:spcPts val="1200"/>
              </a:spcAft>
            </a:pPr>
            <a:r>
              <a:rPr lang="en-US" dirty="0">
                <a:effectLst/>
                <a:latin typeface="Calibri" panose="020F0502020204030204" pitchFamily="34" charset="0"/>
              </a:rPr>
              <a:t>Opposite of Knowledge of False Teachers</a:t>
            </a:r>
          </a:p>
          <a:p>
            <a:pPr lvl="1">
              <a:spcBef>
                <a:spcPts val="0"/>
              </a:spcBef>
              <a:spcAft>
                <a:spcPts val="1200"/>
              </a:spcAft>
            </a:pPr>
            <a:r>
              <a:rPr lang="en-US" i="1" dirty="0">
                <a:effectLst/>
                <a:latin typeface="Calibri" panose="020F0502020204030204" pitchFamily="34" charset="0"/>
              </a:rPr>
              <a:t>Which is their own imagination</a:t>
            </a:r>
          </a:p>
          <a:p>
            <a:pPr lvl="2">
              <a:spcBef>
                <a:spcPts val="0"/>
              </a:spcBef>
              <a:spcAft>
                <a:spcPts val="1200"/>
              </a:spcAft>
            </a:pPr>
            <a:r>
              <a:rPr lang="en-US" i="1" dirty="0">
                <a:effectLst/>
                <a:latin typeface="Calibri" panose="020F0502020204030204" pitchFamily="34" charset="0"/>
              </a:rPr>
              <a:t>Jer. 23:16</a:t>
            </a:r>
          </a:p>
        </p:txBody>
      </p:sp>
      <p:pic>
        <p:nvPicPr>
          <p:cNvPr id="45060" name="Picture 4" descr="TN00706_"/>
          <p:cNvPicPr>
            <a:picLocks noGrp="1" noChangeAspect="1" noChangeArrowheads="1"/>
          </p:cNvPicPr>
          <p:nvPr>
            <p:ph type="clipArt" sz="half" idx="4294967295"/>
          </p:nvPr>
        </p:nvPicPr>
        <p:blipFill>
          <a:blip r:embed="rId2" cstate="print"/>
          <a:srcRect/>
          <a:stretch>
            <a:fillRect/>
          </a:stretch>
        </p:blipFill>
        <p:spPr>
          <a:xfrm>
            <a:off x="6019800" y="3312776"/>
            <a:ext cx="2796949" cy="3164224"/>
          </a:xfr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http://creationrevolution.com/wp-content/uploads/2012/05/cmi-chart.jpg"/>
          <p:cNvPicPr>
            <a:picLocks noChangeAspect="1" noChangeArrowheads="1"/>
          </p:cNvPicPr>
          <p:nvPr/>
        </p:nvPicPr>
        <p:blipFill>
          <a:blip r:embed="rId2" cstate="print"/>
          <a:srcRect/>
          <a:stretch>
            <a:fillRect/>
          </a:stretch>
        </p:blipFill>
        <p:spPr bwMode="auto">
          <a:xfrm>
            <a:off x="179388" y="533400"/>
            <a:ext cx="8850312" cy="5410200"/>
          </a:xfrm>
          <a:prstGeom prst="rect">
            <a:avLst/>
          </a:prstGeom>
          <a:noFill/>
          <a:ln w="9525">
            <a:noFill/>
            <a:miter lim="800000"/>
            <a:headEnd/>
            <a:tailEnd/>
          </a:ln>
        </p:spPr>
      </p:pic>
      <p:sp>
        <p:nvSpPr>
          <p:cNvPr id="21507" name="TextBox 4"/>
          <p:cNvSpPr txBox="1">
            <a:spLocks noChangeArrowheads="1"/>
          </p:cNvSpPr>
          <p:nvPr/>
        </p:nvSpPr>
        <p:spPr bwMode="auto">
          <a:xfrm>
            <a:off x="508794" y="6248400"/>
            <a:ext cx="8126412" cy="461665"/>
          </a:xfrm>
          <a:prstGeom prst="rect">
            <a:avLst/>
          </a:prstGeom>
          <a:noFill/>
          <a:ln w="9525">
            <a:noFill/>
            <a:miter lim="800000"/>
            <a:headEnd/>
            <a:tailEnd/>
          </a:ln>
        </p:spPr>
        <p:txBody>
          <a:bodyPr wrap="square">
            <a:spAutoFit/>
          </a:bodyPr>
          <a:lstStyle/>
          <a:p>
            <a:pPr algn="ctr"/>
            <a:r>
              <a:rPr lang="en-US" dirty="0">
                <a:solidFill>
                  <a:schemeClr val="bg1"/>
                </a:solidFill>
                <a:hlinkClick r:id="rId3" tooltip="http://creationrevolution.com/2012/05/should-we-trust-the-bible/&#10;CTRL + Click to follow link"/>
              </a:rPr>
              <a:t>http://creationrevolution.com/2012/05/should-we-trust-the-bible</a:t>
            </a:r>
            <a:r>
              <a:rPr lang="en-US" dirty="0">
                <a:hlinkClick r:id="rId3" tooltip="http://creationrevolution.com/2012/05/should-we-trust-the-bible/&#10;CTRL + Click to follow link"/>
              </a:rPr>
              <a:t>/</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066800" y="0"/>
            <a:ext cx="7772400" cy="1143000"/>
          </a:xfrm>
        </p:spPr>
        <p:txBody>
          <a:bodyPr/>
          <a:lstStyle/>
          <a:p>
            <a:pPr algn="ctr"/>
            <a:r>
              <a:rPr lang="en-US" sz="3600" dirty="0">
                <a:latin typeface="Calibri" panose="020F0502020204030204" pitchFamily="34" charset="0"/>
              </a:rPr>
              <a:t>Preach the Word for Nine Reasons</a:t>
            </a:r>
          </a:p>
        </p:txBody>
      </p:sp>
      <p:sp>
        <p:nvSpPr>
          <p:cNvPr id="53251" name="Rectangle 3"/>
          <p:cNvSpPr>
            <a:spLocks noGrp="1" noChangeArrowheads="1"/>
          </p:cNvSpPr>
          <p:nvPr>
            <p:ph type="body" idx="1"/>
          </p:nvPr>
        </p:nvSpPr>
        <p:spPr>
          <a:xfrm>
            <a:off x="228600" y="1143000"/>
            <a:ext cx="8632545" cy="5486400"/>
          </a:xfrm>
        </p:spPr>
        <p:txBody>
          <a:bodyPr/>
          <a:lstStyle/>
          <a:p>
            <a:pPr>
              <a:spcBef>
                <a:spcPts val="0"/>
              </a:spcBef>
              <a:spcAft>
                <a:spcPts val="1200"/>
              </a:spcAft>
              <a:defRPr/>
            </a:pPr>
            <a:r>
              <a:rPr lang="en-US" sz="3000" dirty="0">
                <a:latin typeface="Calibri" panose="020F0502020204030204" pitchFamily="34" charset="0"/>
              </a:rPr>
              <a:t>Impact on Paul (2 Tim 3:14)</a:t>
            </a:r>
          </a:p>
          <a:p>
            <a:pPr>
              <a:spcBef>
                <a:spcPts val="0"/>
              </a:spcBef>
              <a:spcAft>
                <a:spcPts val="1200"/>
              </a:spcAft>
              <a:defRPr/>
            </a:pPr>
            <a:r>
              <a:rPr lang="en-US" sz="3000" dirty="0">
                <a:latin typeface="Calibri" panose="020F0502020204030204" pitchFamily="34" charset="0"/>
              </a:rPr>
              <a:t>Impact on salvation (2 Tim 3:15)</a:t>
            </a:r>
          </a:p>
          <a:p>
            <a:pPr>
              <a:spcBef>
                <a:spcPts val="0"/>
              </a:spcBef>
              <a:spcAft>
                <a:spcPts val="1200"/>
              </a:spcAft>
              <a:defRPr/>
            </a:pPr>
            <a:r>
              <a:rPr lang="en-US" sz="3000" dirty="0">
                <a:latin typeface="Calibri" panose="020F0502020204030204" pitchFamily="34" charset="0"/>
              </a:rPr>
              <a:t>Divine origin (2 Tim 3:16a)</a:t>
            </a:r>
          </a:p>
          <a:p>
            <a:pPr>
              <a:spcBef>
                <a:spcPts val="0"/>
              </a:spcBef>
              <a:spcAft>
                <a:spcPts val="1200"/>
              </a:spcAft>
              <a:defRPr/>
            </a:pPr>
            <a:r>
              <a:rPr lang="en-US" sz="3000" b="1" u="sng" dirty="0">
                <a:solidFill>
                  <a:srgbClr val="FFFFCC"/>
                </a:solidFill>
                <a:latin typeface="Calibri" panose="020F0502020204030204" pitchFamily="34" charset="0"/>
              </a:rPr>
              <a:t>Impact on sanctification (2 Tim 3:16b)</a:t>
            </a:r>
          </a:p>
          <a:p>
            <a:pPr>
              <a:spcBef>
                <a:spcPts val="0"/>
              </a:spcBef>
              <a:spcAft>
                <a:spcPts val="1200"/>
              </a:spcAft>
              <a:defRPr/>
            </a:pPr>
            <a:r>
              <a:rPr lang="en-US" sz="3000" dirty="0">
                <a:latin typeface="Calibri" panose="020F0502020204030204" pitchFamily="34" charset="0"/>
              </a:rPr>
              <a:t>Impact on equipping (2 Tim 3:17)</a:t>
            </a:r>
          </a:p>
          <a:p>
            <a:pPr>
              <a:spcBef>
                <a:spcPts val="0"/>
              </a:spcBef>
              <a:spcAft>
                <a:spcPts val="1200"/>
              </a:spcAft>
              <a:defRPr/>
            </a:pPr>
            <a:r>
              <a:rPr lang="en-US" sz="3000" dirty="0">
                <a:latin typeface="Calibri" panose="020F0502020204030204" pitchFamily="34" charset="0"/>
              </a:rPr>
              <a:t>Paul’s charge to Timothy (2 Tim 4:1a, 2)</a:t>
            </a:r>
          </a:p>
          <a:p>
            <a:pPr>
              <a:spcBef>
                <a:spcPts val="0"/>
              </a:spcBef>
              <a:spcAft>
                <a:spcPts val="1200"/>
              </a:spcAft>
              <a:defRPr/>
            </a:pPr>
            <a:r>
              <a:rPr lang="en-US" sz="3000" dirty="0">
                <a:latin typeface="Calibri" panose="020F0502020204030204" pitchFamily="34" charset="0"/>
              </a:rPr>
              <a:t>Timothy’s evaluation at the Bema Seat (2 Tim 4:1b) </a:t>
            </a:r>
          </a:p>
          <a:p>
            <a:pPr>
              <a:spcBef>
                <a:spcPts val="0"/>
              </a:spcBef>
              <a:spcAft>
                <a:spcPts val="1200"/>
              </a:spcAft>
              <a:defRPr/>
            </a:pPr>
            <a:r>
              <a:rPr lang="en-US" sz="3000" dirty="0">
                <a:latin typeface="Calibri" panose="020F0502020204030204" pitchFamily="34" charset="0"/>
              </a:rPr>
              <a:t>Preference of men to avoid the word (2 Tim 4:3-4)</a:t>
            </a:r>
          </a:p>
          <a:p>
            <a:pPr>
              <a:spcBef>
                <a:spcPts val="0"/>
              </a:spcBef>
              <a:spcAft>
                <a:spcPts val="1200"/>
              </a:spcAft>
              <a:defRPr/>
            </a:pPr>
            <a:r>
              <a:rPr lang="en-US" sz="3000" dirty="0">
                <a:latin typeface="Calibri" panose="020F0502020204030204" pitchFamily="34" charset="0"/>
              </a:rPr>
              <a:t>Need to complete Timothy’s ministry (2 Tim 4:5-8)</a:t>
            </a:r>
          </a:p>
        </p:txBody>
      </p:sp>
      <p:pic>
        <p:nvPicPr>
          <p:cNvPr id="6146" name="Picture 2" descr="http://preachersinstitute.com/wp-content/uploads/2016/03/preach-the-word.jpg"/>
          <p:cNvPicPr>
            <a:picLocks noChangeAspect="1" noChangeArrowheads="1"/>
          </p:cNvPicPr>
          <p:nvPr/>
        </p:nvPicPr>
        <p:blipFill>
          <a:blip r:embed="rId2" cstate="print"/>
          <a:srcRect/>
          <a:stretch>
            <a:fillRect/>
          </a:stretch>
        </p:blipFill>
        <p:spPr bwMode="auto">
          <a:xfrm>
            <a:off x="5867401" y="1219200"/>
            <a:ext cx="3048000" cy="1676400"/>
          </a:xfrm>
          <a:prstGeom prst="rect">
            <a:avLst/>
          </a:prstGeom>
          <a:noFill/>
        </p:spPr>
      </p:pic>
    </p:spTree>
    <p:extLst>
      <p:ext uri="{BB962C8B-B14F-4D97-AF65-F5344CB8AC3E}">
        <p14:creationId xmlns:p14="http://schemas.microsoft.com/office/powerpoint/2010/main" xmlns="" val="33370682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066800" y="0"/>
            <a:ext cx="7772400" cy="1143000"/>
          </a:xfrm>
        </p:spPr>
        <p:txBody>
          <a:bodyPr/>
          <a:lstStyle/>
          <a:p>
            <a:pPr algn="ctr"/>
            <a:r>
              <a:rPr lang="en-US" sz="3600" dirty="0">
                <a:latin typeface="Calibri" panose="020F0502020204030204" pitchFamily="34" charset="0"/>
              </a:rPr>
              <a:t>Preach the Word for Nine Reasons</a:t>
            </a:r>
          </a:p>
        </p:txBody>
      </p:sp>
      <p:sp>
        <p:nvSpPr>
          <p:cNvPr id="53251" name="Rectangle 3"/>
          <p:cNvSpPr>
            <a:spLocks noGrp="1" noChangeArrowheads="1"/>
          </p:cNvSpPr>
          <p:nvPr>
            <p:ph type="body" idx="1"/>
          </p:nvPr>
        </p:nvSpPr>
        <p:spPr>
          <a:xfrm>
            <a:off x="228600" y="1143000"/>
            <a:ext cx="8632545" cy="5486400"/>
          </a:xfrm>
        </p:spPr>
        <p:txBody>
          <a:bodyPr/>
          <a:lstStyle/>
          <a:p>
            <a:pPr>
              <a:spcBef>
                <a:spcPts val="0"/>
              </a:spcBef>
              <a:spcAft>
                <a:spcPts val="1200"/>
              </a:spcAft>
              <a:defRPr/>
            </a:pPr>
            <a:r>
              <a:rPr lang="en-US" sz="3000" dirty="0">
                <a:latin typeface="Calibri" panose="020F0502020204030204" pitchFamily="34" charset="0"/>
              </a:rPr>
              <a:t>Impact on Paul (2 Tim 3:14)</a:t>
            </a:r>
          </a:p>
          <a:p>
            <a:pPr>
              <a:spcBef>
                <a:spcPts val="0"/>
              </a:spcBef>
              <a:spcAft>
                <a:spcPts val="1200"/>
              </a:spcAft>
              <a:defRPr/>
            </a:pPr>
            <a:r>
              <a:rPr lang="en-US" sz="3000" dirty="0">
                <a:latin typeface="Calibri" panose="020F0502020204030204" pitchFamily="34" charset="0"/>
              </a:rPr>
              <a:t>Impact on salvation (2 Tim 3:15)</a:t>
            </a:r>
          </a:p>
          <a:p>
            <a:pPr>
              <a:spcBef>
                <a:spcPts val="0"/>
              </a:spcBef>
              <a:spcAft>
                <a:spcPts val="1200"/>
              </a:spcAft>
              <a:defRPr/>
            </a:pPr>
            <a:r>
              <a:rPr lang="en-US" sz="3000" dirty="0">
                <a:latin typeface="Calibri" panose="020F0502020204030204" pitchFamily="34" charset="0"/>
              </a:rPr>
              <a:t>Divine origin (2 Tim 3:16a)</a:t>
            </a:r>
          </a:p>
          <a:p>
            <a:pPr>
              <a:spcBef>
                <a:spcPts val="0"/>
              </a:spcBef>
              <a:spcAft>
                <a:spcPts val="1200"/>
              </a:spcAft>
              <a:defRPr/>
            </a:pPr>
            <a:r>
              <a:rPr lang="en-US" sz="3000" dirty="0">
                <a:latin typeface="Calibri" panose="020F0502020204030204" pitchFamily="34" charset="0"/>
              </a:rPr>
              <a:t>Impact on sanctification (2 Tim 3:16b)</a:t>
            </a:r>
          </a:p>
          <a:p>
            <a:pPr>
              <a:spcBef>
                <a:spcPts val="0"/>
              </a:spcBef>
              <a:spcAft>
                <a:spcPts val="1200"/>
              </a:spcAft>
              <a:defRPr/>
            </a:pPr>
            <a:r>
              <a:rPr lang="en-US" sz="3000" b="1" u="sng" dirty="0">
                <a:solidFill>
                  <a:srgbClr val="FFFFCC"/>
                </a:solidFill>
                <a:latin typeface="Calibri" panose="020F0502020204030204" pitchFamily="34" charset="0"/>
              </a:rPr>
              <a:t>Impact on equipping (2 Tim 3:17)</a:t>
            </a:r>
          </a:p>
          <a:p>
            <a:pPr>
              <a:spcBef>
                <a:spcPts val="0"/>
              </a:spcBef>
              <a:spcAft>
                <a:spcPts val="1200"/>
              </a:spcAft>
              <a:defRPr/>
            </a:pPr>
            <a:r>
              <a:rPr lang="en-US" sz="3000" dirty="0">
                <a:latin typeface="Calibri" panose="020F0502020204030204" pitchFamily="34" charset="0"/>
              </a:rPr>
              <a:t>Paul’s charge to Timothy (2 Tim 4:1a, 2)</a:t>
            </a:r>
          </a:p>
          <a:p>
            <a:pPr>
              <a:spcBef>
                <a:spcPts val="0"/>
              </a:spcBef>
              <a:spcAft>
                <a:spcPts val="1200"/>
              </a:spcAft>
              <a:defRPr/>
            </a:pPr>
            <a:r>
              <a:rPr lang="en-US" sz="3000" dirty="0">
                <a:latin typeface="Calibri" panose="020F0502020204030204" pitchFamily="34" charset="0"/>
              </a:rPr>
              <a:t>Timothy’s evaluation at the Bema Seat (2 Tim 4:1b) </a:t>
            </a:r>
          </a:p>
          <a:p>
            <a:pPr>
              <a:spcBef>
                <a:spcPts val="0"/>
              </a:spcBef>
              <a:spcAft>
                <a:spcPts val="1200"/>
              </a:spcAft>
              <a:defRPr/>
            </a:pPr>
            <a:r>
              <a:rPr lang="en-US" sz="3000" dirty="0">
                <a:latin typeface="Calibri" panose="020F0502020204030204" pitchFamily="34" charset="0"/>
              </a:rPr>
              <a:t>Preference of men to avoid the word (2 Tim 4:3-4)</a:t>
            </a:r>
          </a:p>
          <a:p>
            <a:pPr>
              <a:spcBef>
                <a:spcPts val="0"/>
              </a:spcBef>
              <a:spcAft>
                <a:spcPts val="1200"/>
              </a:spcAft>
              <a:defRPr/>
            </a:pPr>
            <a:r>
              <a:rPr lang="en-US" sz="3000" dirty="0">
                <a:latin typeface="Calibri" panose="020F0502020204030204" pitchFamily="34" charset="0"/>
              </a:rPr>
              <a:t>Need to complete Timothy’s ministry (2 Tim 4:5-8)</a:t>
            </a:r>
          </a:p>
        </p:txBody>
      </p:sp>
      <p:pic>
        <p:nvPicPr>
          <p:cNvPr id="6146" name="Picture 2" descr="http://preachersinstitute.com/wp-content/uploads/2016/03/preach-the-word.jpg"/>
          <p:cNvPicPr>
            <a:picLocks noChangeAspect="1" noChangeArrowheads="1"/>
          </p:cNvPicPr>
          <p:nvPr/>
        </p:nvPicPr>
        <p:blipFill>
          <a:blip r:embed="rId2" cstate="print"/>
          <a:srcRect/>
          <a:stretch>
            <a:fillRect/>
          </a:stretch>
        </p:blipFill>
        <p:spPr bwMode="auto">
          <a:xfrm>
            <a:off x="5867401" y="1219200"/>
            <a:ext cx="3048000" cy="1676400"/>
          </a:xfrm>
          <a:prstGeom prst="rect">
            <a:avLst/>
          </a:prstGeom>
          <a:noFill/>
        </p:spPr>
      </p:pic>
    </p:spTree>
    <p:extLst>
      <p:ext uri="{BB962C8B-B14F-4D97-AF65-F5344CB8AC3E}">
        <p14:creationId xmlns:p14="http://schemas.microsoft.com/office/powerpoint/2010/main" xmlns="" val="10104243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066800" y="0"/>
            <a:ext cx="7772400" cy="1143000"/>
          </a:xfrm>
        </p:spPr>
        <p:txBody>
          <a:bodyPr/>
          <a:lstStyle/>
          <a:p>
            <a:pPr algn="ctr"/>
            <a:r>
              <a:rPr lang="en-US" sz="3600" dirty="0">
                <a:latin typeface="Calibri" panose="020F0502020204030204" pitchFamily="34" charset="0"/>
              </a:rPr>
              <a:t>Preach the Word for Nine Reasons</a:t>
            </a:r>
          </a:p>
        </p:txBody>
      </p:sp>
      <p:sp>
        <p:nvSpPr>
          <p:cNvPr id="53251" name="Rectangle 3"/>
          <p:cNvSpPr>
            <a:spLocks noGrp="1" noChangeArrowheads="1"/>
          </p:cNvSpPr>
          <p:nvPr>
            <p:ph type="body" idx="1"/>
          </p:nvPr>
        </p:nvSpPr>
        <p:spPr>
          <a:xfrm>
            <a:off x="228600" y="1143000"/>
            <a:ext cx="8632545" cy="5486400"/>
          </a:xfrm>
        </p:spPr>
        <p:txBody>
          <a:bodyPr/>
          <a:lstStyle/>
          <a:p>
            <a:pPr>
              <a:spcBef>
                <a:spcPts val="0"/>
              </a:spcBef>
              <a:spcAft>
                <a:spcPts val="1200"/>
              </a:spcAft>
              <a:defRPr/>
            </a:pPr>
            <a:r>
              <a:rPr lang="en-US" sz="3000" dirty="0">
                <a:latin typeface="Calibri" panose="020F0502020204030204" pitchFamily="34" charset="0"/>
              </a:rPr>
              <a:t>Impact on Paul (2 Tim 3:14)</a:t>
            </a:r>
          </a:p>
          <a:p>
            <a:pPr>
              <a:spcBef>
                <a:spcPts val="0"/>
              </a:spcBef>
              <a:spcAft>
                <a:spcPts val="1200"/>
              </a:spcAft>
              <a:defRPr/>
            </a:pPr>
            <a:r>
              <a:rPr lang="en-US" sz="3000" dirty="0">
                <a:latin typeface="Calibri" panose="020F0502020204030204" pitchFamily="34" charset="0"/>
              </a:rPr>
              <a:t>Impact on salvation (2 Tim 3:15)</a:t>
            </a:r>
          </a:p>
          <a:p>
            <a:pPr>
              <a:spcBef>
                <a:spcPts val="0"/>
              </a:spcBef>
              <a:spcAft>
                <a:spcPts val="1200"/>
              </a:spcAft>
              <a:defRPr/>
            </a:pPr>
            <a:r>
              <a:rPr lang="en-US" sz="3000" dirty="0">
                <a:latin typeface="Calibri" panose="020F0502020204030204" pitchFamily="34" charset="0"/>
              </a:rPr>
              <a:t>Divine origin (2 Tim 3:16a)</a:t>
            </a:r>
          </a:p>
          <a:p>
            <a:pPr>
              <a:spcBef>
                <a:spcPts val="0"/>
              </a:spcBef>
              <a:spcAft>
                <a:spcPts val="1200"/>
              </a:spcAft>
              <a:defRPr/>
            </a:pPr>
            <a:r>
              <a:rPr lang="en-US" sz="3000" dirty="0">
                <a:latin typeface="Calibri" panose="020F0502020204030204" pitchFamily="34" charset="0"/>
              </a:rPr>
              <a:t>Impact on sanctification (2 Tim 3:16b)</a:t>
            </a:r>
          </a:p>
          <a:p>
            <a:pPr>
              <a:spcBef>
                <a:spcPts val="0"/>
              </a:spcBef>
              <a:spcAft>
                <a:spcPts val="1200"/>
              </a:spcAft>
              <a:defRPr/>
            </a:pPr>
            <a:r>
              <a:rPr lang="en-US" sz="3000" dirty="0">
                <a:latin typeface="Calibri" panose="020F0502020204030204" pitchFamily="34" charset="0"/>
              </a:rPr>
              <a:t>Impact on equipping (2 Tim 3:17)</a:t>
            </a:r>
          </a:p>
          <a:p>
            <a:pPr>
              <a:spcBef>
                <a:spcPts val="0"/>
              </a:spcBef>
              <a:spcAft>
                <a:spcPts val="1200"/>
              </a:spcAft>
              <a:defRPr/>
            </a:pPr>
            <a:r>
              <a:rPr lang="en-US" sz="3000" b="1" u="sng" dirty="0">
                <a:solidFill>
                  <a:srgbClr val="FFFFCC"/>
                </a:solidFill>
                <a:latin typeface="Calibri" panose="020F0502020204030204" pitchFamily="34" charset="0"/>
              </a:rPr>
              <a:t>Paul’s charge to Timothy (2 Tim 4:1a, 2)</a:t>
            </a:r>
          </a:p>
          <a:p>
            <a:pPr>
              <a:spcBef>
                <a:spcPts val="0"/>
              </a:spcBef>
              <a:spcAft>
                <a:spcPts val="1200"/>
              </a:spcAft>
              <a:defRPr/>
            </a:pPr>
            <a:r>
              <a:rPr lang="en-US" sz="3000" dirty="0">
                <a:latin typeface="Calibri" panose="020F0502020204030204" pitchFamily="34" charset="0"/>
              </a:rPr>
              <a:t>Timothy’s evaluation at the Bema Seat (2 Tim 4:1b) </a:t>
            </a:r>
          </a:p>
          <a:p>
            <a:pPr>
              <a:spcBef>
                <a:spcPts val="0"/>
              </a:spcBef>
              <a:spcAft>
                <a:spcPts val="1200"/>
              </a:spcAft>
              <a:defRPr/>
            </a:pPr>
            <a:r>
              <a:rPr lang="en-US" sz="3000" dirty="0">
                <a:latin typeface="Calibri" panose="020F0502020204030204" pitchFamily="34" charset="0"/>
              </a:rPr>
              <a:t>Preference of men to avoid the word (2 Tim 4:3-4)</a:t>
            </a:r>
          </a:p>
          <a:p>
            <a:pPr>
              <a:spcBef>
                <a:spcPts val="0"/>
              </a:spcBef>
              <a:spcAft>
                <a:spcPts val="1200"/>
              </a:spcAft>
              <a:defRPr/>
            </a:pPr>
            <a:r>
              <a:rPr lang="en-US" sz="3000" dirty="0">
                <a:latin typeface="Calibri" panose="020F0502020204030204" pitchFamily="34" charset="0"/>
              </a:rPr>
              <a:t>Need to complete Timothy’s ministry (2 Tim 4:5-8)</a:t>
            </a:r>
          </a:p>
        </p:txBody>
      </p:sp>
      <p:pic>
        <p:nvPicPr>
          <p:cNvPr id="6146" name="Picture 2" descr="http://preachersinstitute.com/wp-content/uploads/2016/03/preach-the-word.jpg"/>
          <p:cNvPicPr>
            <a:picLocks noChangeAspect="1" noChangeArrowheads="1"/>
          </p:cNvPicPr>
          <p:nvPr/>
        </p:nvPicPr>
        <p:blipFill>
          <a:blip r:embed="rId2" cstate="print"/>
          <a:srcRect/>
          <a:stretch>
            <a:fillRect/>
          </a:stretch>
        </p:blipFill>
        <p:spPr bwMode="auto">
          <a:xfrm>
            <a:off x="5867401" y="1219200"/>
            <a:ext cx="3048000" cy="1676400"/>
          </a:xfrm>
          <a:prstGeom prst="rect">
            <a:avLst/>
          </a:prstGeom>
          <a:noFill/>
        </p:spPr>
      </p:pic>
    </p:spTree>
    <p:extLst>
      <p:ext uri="{BB962C8B-B14F-4D97-AF65-F5344CB8AC3E}">
        <p14:creationId xmlns:p14="http://schemas.microsoft.com/office/powerpoint/2010/main" xmlns="" val="22963624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685800" y="2286000"/>
            <a:ext cx="7772400" cy="1143000"/>
          </a:xfrm>
        </p:spPr>
        <p:txBody>
          <a:bodyPr/>
          <a:lstStyle/>
          <a:p>
            <a:r>
              <a:rPr lang="en-US" altLang="en-US">
                <a:latin typeface="Calibri" panose="020F0502020204030204" pitchFamily="34" charset="0"/>
              </a:rPr>
              <a:t>2 Timothy Introduction</a:t>
            </a:r>
          </a:p>
        </p:txBody>
      </p:sp>
      <p:sp>
        <p:nvSpPr>
          <p:cNvPr id="2051" name="Rectangle 3"/>
          <p:cNvSpPr>
            <a:spLocks noGrp="1" noChangeArrowheads="1"/>
          </p:cNvSpPr>
          <p:nvPr>
            <p:ph type="subTitle" idx="1"/>
          </p:nvPr>
        </p:nvSpPr>
        <p:spPr>
          <a:xfrm>
            <a:off x="1371600" y="3886200"/>
            <a:ext cx="6400800" cy="1752600"/>
          </a:xfrm>
        </p:spPr>
        <p:txBody>
          <a:bodyPr/>
          <a:lstStyle/>
          <a:p>
            <a:pPr>
              <a:defRPr/>
            </a:pPr>
            <a:r>
              <a:rPr lang="en-US" dirty="0">
                <a:latin typeface="Calibri" panose="020F0502020204030204" pitchFamily="34" charset="0"/>
              </a:rPr>
              <a:t>The Call to Christian Perseverance</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066800" y="0"/>
            <a:ext cx="7772400" cy="1143000"/>
          </a:xfrm>
        </p:spPr>
        <p:txBody>
          <a:bodyPr/>
          <a:lstStyle/>
          <a:p>
            <a:pPr algn="ctr"/>
            <a:r>
              <a:rPr lang="en-US" sz="3600" dirty="0">
                <a:latin typeface="Calibri" panose="020F0502020204030204" pitchFamily="34" charset="0"/>
              </a:rPr>
              <a:t>Preach the Word for Nine Reasons</a:t>
            </a:r>
          </a:p>
        </p:txBody>
      </p:sp>
      <p:sp>
        <p:nvSpPr>
          <p:cNvPr id="53251" name="Rectangle 3"/>
          <p:cNvSpPr>
            <a:spLocks noGrp="1" noChangeArrowheads="1"/>
          </p:cNvSpPr>
          <p:nvPr>
            <p:ph type="body" idx="1"/>
          </p:nvPr>
        </p:nvSpPr>
        <p:spPr>
          <a:xfrm>
            <a:off x="228600" y="1143000"/>
            <a:ext cx="8632545" cy="5486400"/>
          </a:xfrm>
        </p:spPr>
        <p:txBody>
          <a:bodyPr/>
          <a:lstStyle/>
          <a:p>
            <a:pPr>
              <a:spcBef>
                <a:spcPts val="0"/>
              </a:spcBef>
              <a:spcAft>
                <a:spcPts val="1200"/>
              </a:spcAft>
              <a:defRPr/>
            </a:pPr>
            <a:r>
              <a:rPr lang="en-US" sz="3000" dirty="0">
                <a:latin typeface="Calibri" panose="020F0502020204030204" pitchFamily="34" charset="0"/>
              </a:rPr>
              <a:t>Impact on Paul (2 Tim 3:14)</a:t>
            </a:r>
          </a:p>
          <a:p>
            <a:pPr>
              <a:spcBef>
                <a:spcPts val="0"/>
              </a:spcBef>
              <a:spcAft>
                <a:spcPts val="1200"/>
              </a:spcAft>
              <a:defRPr/>
            </a:pPr>
            <a:r>
              <a:rPr lang="en-US" sz="3000" dirty="0">
                <a:latin typeface="Calibri" panose="020F0502020204030204" pitchFamily="34" charset="0"/>
              </a:rPr>
              <a:t>Impact on salvation (2 Tim 3:15)</a:t>
            </a:r>
          </a:p>
          <a:p>
            <a:pPr>
              <a:spcBef>
                <a:spcPts val="0"/>
              </a:spcBef>
              <a:spcAft>
                <a:spcPts val="1200"/>
              </a:spcAft>
              <a:defRPr/>
            </a:pPr>
            <a:r>
              <a:rPr lang="en-US" sz="3000" dirty="0">
                <a:latin typeface="Calibri" panose="020F0502020204030204" pitchFamily="34" charset="0"/>
              </a:rPr>
              <a:t>Divine origin (2 Tim 3:16a)</a:t>
            </a:r>
          </a:p>
          <a:p>
            <a:pPr>
              <a:spcBef>
                <a:spcPts val="0"/>
              </a:spcBef>
              <a:spcAft>
                <a:spcPts val="1200"/>
              </a:spcAft>
              <a:defRPr/>
            </a:pPr>
            <a:r>
              <a:rPr lang="en-US" sz="3000" dirty="0">
                <a:latin typeface="Calibri" panose="020F0502020204030204" pitchFamily="34" charset="0"/>
              </a:rPr>
              <a:t>Impact on sanctification (2 Tim 3:16b)</a:t>
            </a:r>
          </a:p>
          <a:p>
            <a:pPr>
              <a:spcBef>
                <a:spcPts val="0"/>
              </a:spcBef>
              <a:spcAft>
                <a:spcPts val="1200"/>
              </a:spcAft>
              <a:defRPr/>
            </a:pPr>
            <a:r>
              <a:rPr lang="en-US" sz="3000" dirty="0">
                <a:latin typeface="Calibri" panose="020F0502020204030204" pitchFamily="34" charset="0"/>
              </a:rPr>
              <a:t>Impact on equipping (2 Tim 3:17)</a:t>
            </a:r>
          </a:p>
          <a:p>
            <a:pPr>
              <a:spcBef>
                <a:spcPts val="0"/>
              </a:spcBef>
              <a:spcAft>
                <a:spcPts val="1200"/>
              </a:spcAft>
              <a:defRPr/>
            </a:pPr>
            <a:r>
              <a:rPr lang="en-US" sz="3000" dirty="0">
                <a:latin typeface="Calibri" panose="020F0502020204030204" pitchFamily="34" charset="0"/>
              </a:rPr>
              <a:t>Paul’s charge to Timothy (2 Tim 4:1a, 2)</a:t>
            </a:r>
          </a:p>
          <a:p>
            <a:pPr>
              <a:spcBef>
                <a:spcPts val="0"/>
              </a:spcBef>
              <a:spcAft>
                <a:spcPts val="1200"/>
              </a:spcAft>
              <a:defRPr/>
            </a:pPr>
            <a:r>
              <a:rPr lang="en-US" sz="3000" b="1" u="sng" dirty="0">
                <a:solidFill>
                  <a:srgbClr val="FFFFCC"/>
                </a:solidFill>
                <a:latin typeface="Calibri" panose="020F0502020204030204" pitchFamily="34" charset="0"/>
              </a:rPr>
              <a:t>Timothy’s evaluation at the Bema Seat (2 Tim 4:1b) </a:t>
            </a:r>
          </a:p>
          <a:p>
            <a:pPr>
              <a:spcBef>
                <a:spcPts val="0"/>
              </a:spcBef>
              <a:spcAft>
                <a:spcPts val="1200"/>
              </a:spcAft>
              <a:defRPr/>
            </a:pPr>
            <a:r>
              <a:rPr lang="en-US" sz="3000" dirty="0">
                <a:latin typeface="Calibri" panose="020F0502020204030204" pitchFamily="34" charset="0"/>
              </a:rPr>
              <a:t>Preference of men to avoid the word (2 Tim 4:3-4)</a:t>
            </a:r>
          </a:p>
          <a:p>
            <a:pPr>
              <a:spcBef>
                <a:spcPts val="0"/>
              </a:spcBef>
              <a:spcAft>
                <a:spcPts val="1200"/>
              </a:spcAft>
              <a:defRPr/>
            </a:pPr>
            <a:r>
              <a:rPr lang="en-US" sz="3000" dirty="0">
                <a:latin typeface="Calibri" panose="020F0502020204030204" pitchFamily="34" charset="0"/>
              </a:rPr>
              <a:t>Need to complete Timothy’s ministry (2 Tim 4:5-8)</a:t>
            </a:r>
          </a:p>
        </p:txBody>
      </p:sp>
      <p:pic>
        <p:nvPicPr>
          <p:cNvPr id="6146" name="Picture 2" descr="http://preachersinstitute.com/wp-content/uploads/2016/03/preach-the-word.jpg"/>
          <p:cNvPicPr>
            <a:picLocks noChangeAspect="1" noChangeArrowheads="1"/>
          </p:cNvPicPr>
          <p:nvPr/>
        </p:nvPicPr>
        <p:blipFill>
          <a:blip r:embed="rId2" cstate="print"/>
          <a:srcRect/>
          <a:stretch>
            <a:fillRect/>
          </a:stretch>
        </p:blipFill>
        <p:spPr bwMode="auto">
          <a:xfrm>
            <a:off x="5867401" y="1219200"/>
            <a:ext cx="3048000" cy="1676400"/>
          </a:xfrm>
          <a:prstGeom prst="rect">
            <a:avLst/>
          </a:prstGeom>
          <a:noFill/>
        </p:spPr>
      </p:pic>
    </p:spTree>
    <p:extLst>
      <p:ext uri="{BB962C8B-B14F-4D97-AF65-F5344CB8AC3E}">
        <p14:creationId xmlns:p14="http://schemas.microsoft.com/office/powerpoint/2010/main" xmlns="" val="21067902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066800" y="0"/>
            <a:ext cx="7772400" cy="1143000"/>
          </a:xfrm>
        </p:spPr>
        <p:txBody>
          <a:bodyPr/>
          <a:lstStyle/>
          <a:p>
            <a:pPr algn="ctr"/>
            <a:r>
              <a:rPr lang="en-US" sz="3600" dirty="0">
                <a:latin typeface="Calibri" panose="020F0502020204030204" pitchFamily="34" charset="0"/>
              </a:rPr>
              <a:t>Preach the Word for Nine Reasons</a:t>
            </a:r>
          </a:p>
        </p:txBody>
      </p:sp>
      <p:sp>
        <p:nvSpPr>
          <p:cNvPr id="53251" name="Rectangle 3"/>
          <p:cNvSpPr>
            <a:spLocks noGrp="1" noChangeArrowheads="1"/>
          </p:cNvSpPr>
          <p:nvPr>
            <p:ph type="body" idx="1"/>
          </p:nvPr>
        </p:nvSpPr>
        <p:spPr>
          <a:xfrm>
            <a:off x="228600" y="1143000"/>
            <a:ext cx="8632545" cy="5486400"/>
          </a:xfrm>
        </p:spPr>
        <p:txBody>
          <a:bodyPr/>
          <a:lstStyle/>
          <a:p>
            <a:pPr>
              <a:spcBef>
                <a:spcPts val="0"/>
              </a:spcBef>
              <a:spcAft>
                <a:spcPts val="1200"/>
              </a:spcAft>
              <a:defRPr/>
            </a:pPr>
            <a:r>
              <a:rPr lang="en-US" sz="3000" dirty="0">
                <a:latin typeface="Calibri" panose="020F0502020204030204" pitchFamily="34" charset="0"/>
              </a:rPr>
              <a:t>Impact on Paul (2 Tim 3:14)</a:t>
            </a:r>
          </a:p>
          <a:p>
            <a:pPr>
              <a:spcBef>
                <a:spcPts val="0"/>
              </a:spcBef>
              <a:spcAft>
                <a:spcPts val="1200"/>
              </a:spcAft>
              <a:defRPr/>
            </a:pPr>
            <a:r>
              <a:rPr lang="en-US" sz="3000" dirty="0">
                <a:latin typeface="Calibri" panose="020F0502020204030204" pitchFamily="34" charset="0"/>
              </a:rPr>
              <a:t>Impact on salvation (2 Tim 3:15)</a:t>
            </a:r>
          </a:p>
          <a:p>
            <a:pPr>
              <a:spcBef>
                <a:spcPts val="0"/>
              </a:spcBef>
              <a:spcAft>
                <a:spcPts val="1200"/>
              </a:spcAft>
              <a:defRPr/>
            </a:pPr>
            <a:r>
              <a:rPr lang="en-US" sz="3000" dirty="0">
                <a:latin typeface="Calibri" panose="020F0502020204030204" pitchFamily="34" charset="0"/>
              </a:rPr>
              <a:t>Divine origin (2 Tim 3:16a)</a:t>
            </a:r>
          </a:p>
          <a:p>
            <a:pPr>
              <a:spcBef>
                <a:spcPts val="0"/>
              </a:spcBef>
              <a:spcAft>
                <a:spcPts val="1200"/>
              </a:spcAft>
              <a:defRPr/>
            </a:pPr>
            <a:r>
              <a:rPr lang="en-US" sz="3000" dirty="0">
                <a:latin typeface="Calibri" panose="020F0502020204030204" pitchFamily="34" charset="0"/>
              </a:rPr>
              <a:t>Impact on sanctification (2 Tim 3:16b)</a:t>
            </a:r>
          </a:p>
          <a:p>
            <a:pPr>
              <a:spcBef>
                <a:spcPts val="0"/>
              </a:spcBef>
              <a:spcAft>
                <a:spcPts val="1200"/>
              </a:spcAft>
              <a:defRPr/>
            </a:pPr>
            <a:r>
              <a:rPr lang="en-US" sz="3000" dirty="0">
                <a:latin typeface="Calibri" panose="020F0502020204030204" pitchFamily="34" charset="0"/>
              </a:rPr>
              <a:t>Impact on equipping (2 Tim 3:17)</a:t>
            </a:r>
          </a:p>
          <a:p>
            <a:pPr>
              <a:spcBef>
                <a:spcPts val="0"/>
              </a:spcBef>
              <a:spcAft>
                <a:spcPts val="1200"/>
              </a:spcAft>
              <a:defRPr/>
            </a:pPr>
            <a:r>
              <a:rPr lang="en-US" sz="3000" dirty="0">
                <a:latin typeface="Calibri" panose="020F0502020204030204" pitchFamily="34" charset="0"/>
              </a:rPr>
              <a:t>Paul’s charge to Timothy (2 Tim 4:1a, 2)</a:t>
            </a:r>
          </a:p>
          <a:p>
            <a:pPr>
              <a:spcBef>
                <a:spcPts val="0"/>
              </a:spcBef>
              <a:spcAft>
                <a:spcPts val="1200"/>
              </a:spcAft>
              <a:defRPr/>
            </a:pPr>
            <a:r>
              <a:rPr lang="en-US" sz="3000" dirty="0">
                <a:latin typeface="Calibri" panose="020F0502020204030204" pitchFamily="34" charset="0"/>
              </a:rPr>
              <a:t>Timothy’s evaluation at the Bema Seat (2 Tim 4:1b) </a:t>
            </a:r>
          </a:p>
          <a:p>
            <a:pPr>
              <a:spcBef>
                <a:spcPts val="0"/>
              </a:spcBef>
              <a:spcAft>
                <a:spcPts val="1200"/>
              </a:spcAft>
              <a:defRPr/>
            </a:pPr>
            <a:r>
              <a:rPr lang="en-US" sz="3000" b="1" u="sng" dirty="0">
                <a:solidFill>
                  <a:srgbClr val="FFFFCC"/>
                </a:solidFill>
                <a:latin typeface="Calibri" panose="020F0502020204030204" pitchFamily="34" charset="0"/>
              </a:rPr>
              <a:t>Preference of men to avoid the word (2 Tim 4:3-4)</a:t>
            </a:r>
          </a:p>
          <a:p>
            <a:pPr>
              <a:spcBef>
                <a:spcPts val="0"/>
              </a:spcBef>
              <a:spcAft>
                <a:spcPts val="1200"/>
              </a:spcAft>
              <a:defRPr/>
            </a:pPr>
            <a:r>
              <a:rPr lang="en-US" sz="3000" dirty="0">
                <a:latin typeface="Calibri" panose="020F0502020204030204" pitchFamily="34" charset="0"/>
              </a:rPr>
              <a:t>Need to complete Timothy’s ministry (2 Tim 4:5-8)</a:t>
            </a:r>
          </a:p>
        </p:txBody>
      </p:sp>
      <p:pic>
        <p:nvPicPr>
          <p:cNvPr id="6146" name="Picture 2" descr="http://preachersinstitute.com/wp-content/uploads/2016/03/preach-the-word.jpg"/>
          <p:cNvPicPr>
            <a:picLocks noChangeAspect="1" noChangeArrowheads="1"/>
          </p:cNvPicPr>
          <p:nvPr/>
        </p:nvPicPr>
        <p:blipFill>
          <a:blip r:embed="rId2" cstate="print"/>
          <a:srcRect/>
          <a:stretch>
            <a:fillRect/>
          </a:stretch>
        </p:blipFill>
        <p:spPr bwMode="auto">
          <a:xfrm>
            <a:off x="5867401" y="1219200"/>
            <a:ext cx="3048000" cy="1676400"/>
          </a:xfrm>
          <a:prstGeom prst="rect">
            <a:avLst/>
          </a:prstGeom>
          <a:noFill/>
        </p:spPr>
      </p:pic>
    </p:spTree>
    <p:extLst>
      <p:ext uri="{BB962C8B-B14F-4D97-AF65-F5344CB8AC3E}">
        <p14:creationId xmlns:p14="http://schemas.microsoft.com/office/powerpoint/2010/main" xmlns="" val="389512287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066800" y="0"/>
            <a:ext cx="7772400" cy="1143000"/>
          </a:xfrm>
        </p:spPr>
        <p:txBody>
          <a:bodyPr/>
          <a:lstStyle/>
          <a:p>
            <a:pPr algn="ctr"/>
            <a:r>
              <a:rPr lang="en-US" sz="3600" dirty="0">
                <a:latin typeface="Calibri" panose="020F0502020204030204" pitchFamily="34" charset="0"/>
              </a:rPr>
              <a:t>Preach the Word for Nine Reasons</a:t>
            </a:r>
          </a:p>
        </p:txBody>
      </p:sp>
      <p:sp>
        <p:nvSpPr>
          <p:cNvPr id="53251" name="Rectangle 3"/>
          <p:cNvSpPr>
            <a:spLocks noGrp="1" noChangeArrowheads="1"/>
          </p:cNvSpPr>
          <p:nvPr>
            <p:ph type="body" idx="1"/>
          </p:nvPr>
        </p:nvSpPr>
        <p:spPr>
          <a:xfrm>
            <a:off x="228600" y="1143000"/>
            <a:ext cx="8632545" cy="5486400"/>
          </a:xfrm>
        </p:spPr>
        <p:txBody>
          <a:bodyPr/>
          <a:lstStyle/>
          <a:p>
            <a:pPr>
              <a:spcBef>
                <a:spcPts val="0"/>
              </a:spcBef>
              <a:spcAft>
                <a:spcPts val="1200"/>
              </a:spcAft>
              <a:defRPr/>
            </a:pPr>
            <a:r>
              <a:rPr lang="en-US" sz="3000" dirty="0">
                <a:latin typeface="Calibri" panose="020F0502020204030204" pitchFamily="34" charset="0"/>
              </a:rPr>
              <a:t>Impact on Paul (2 Tim 3:14)</a:t>
            </a:r>
          </a:p>
          <a:p>
            <a:pPr>
              <a:spcBef>
                <a:spcPts val="0"/>
              </a:spcBef>
              <a:spcAft>
                <a:spcPts val="1200"/>
              </a:spcAft>
              <a:defRPr/>
            </a:pPr>
            <a:r>
              <a:rPr lang="en-US" sz="3000" dirty="0">
                <a:latin typeface="Calibri" panose="020F0502020204030204" pitchFamily="34" charset="0"/>
              </a:rPr>
              <a:t>Impact on salvation (2 Tim 3:15)</a:t>
            </a:r>
          </a:p>
          <a:p>
            <a:pPr>
              <a:spcBef>
                <a:spcPts val="0"/>
              </a:spcBef>
              <a:spcAft>
                <a:spcPts val="1200"/>
              </a:spcAft>
              <a:defRPr/>
            </a:pPr>
            <a:r>
              <a:rPr lang="en-US" sz="3000" dirty="0">
                <a:latin typeface="Calibri" panose="020F0502020204030204" pitchFamily="34" charset="0"/>
              </a:rPr>
              <a:t>Divine origin (2 Tim 3:16a)</a:t>
            </a:r>
          </a:p>
          <a:p>
            <a:pPr>
              <a:spcBef>
                <a:spcPts val="0"/>
              </a:spcBef>
              <a:spcAft>
                <a:spcPts val="1200"/>
              </a:spcAft>
              <a:defRPr/>
            </a:pPr>
            <a:r>
              <a:rPr lang="en-US" sz="3000" dirty="0">
                <a:latin typeface="Calibri" panose="020F0502020204030204" pitchFamily="34" charset="0"/>
              </a:rPr>
              <a:t>Impact on sanctification (2 Tim 3:16b)</a:t>
            </a:r>
          </a:p>
          <a:p>
            <a:pPr>
              <a:spcBef>
                <a:spcPts val="0"/>
              </a:spcBef>
              <a:spcAft>
                <a:spcPts val="1200"/>
              </a:spcAft>
              <a:defRPr/>
            </a:pPr>
            <a:r>
              <a:rPr lang="en-US" sz="3000" dirty="0">
                <a:latin typeface="Calibri" panose="020F0502020204030204" pitchFamily="34" charset="0"/>
              </a:rPr>
              <a:t>Impact on equipping (2 Tim 3:17)</a:t>
            </a:r>
          </a:p>
          <a:p>
            <a:pPr>
              <a:spcBef>
                <a:spcPts val="0"/>
              </a:spcBef>
              <a:spcAft>
                <a:spcPts val="1200"/>
              </a:spcAft>
              <a:defRPr/>
            </a:pPr>
            <a:r>
              <a:rPr lang="en-US" sz="3000" dirty="0">
                <a:latin typeface="Calibri" panose="020F0502020204030204" pitchFamily="34" charset="0"/>
              </a:rPr>
              <a:t>Paul’s charge to Timothy (2 Tim 4:1a, 2)</a:t>
            </a:r>
          </a:p>
          <a:p>
            <a:pPr>
              <a:spcBef>
                <a:spcPts val="0"/>
              </a:spcBef>
              <a:spcAft>
                <a:spcPts val="1200"/>
              </a:spcAft>
              <a:defRPr/>
            </a:pPr>
            <a:r>
              <a:rPr lang="en-US" sz="3000" dirty="0">
                <a:latin typeface="Calibri" panose="020F0502020204030204" pitchFamily="34" charset="0"/>
              </a:rPr>
              <a:t>Timothy’s evaluation at the Bema Seat (2 Tim 4:1b) </a:t>
            </a:r>
          </a:p>
          <a:p>
            <a:pPr>
              <a:spcBef>
                <a:spcPts val="0"/>
              </a:spcBef>
              <a:spcAft>
                <a:spcPts val="1200"/>
              </a:spcAft>
              <a:defRPr/>
            </a:pPr>
            <a:r>
              <a:rPr lang="en-US" sz="3000" dirty="0">
                <a:latin typeface="Calibri" panose="020F0502020204030204" pitchFamily="34" charset="0"/>
              </a:rPr>
              <a:t>Preference of men to avoid the word (2 Tim 4:3-4)</a:t>
            </a:r>
          </a:p>
          <a:p>
            <a:pPr>
              <a:spcBef>
                <a:spcPts val="0"/>
              </a:spcBef>
              <a:spcAft>
                <a:spcPts val="1200"/>
              </a:spcAft>
              <a:defRPr/>
            </a:pPr>
            <a:r>
              <a:rPr lang="en-US" sz="3000" b="1" u="sng" dirty="0">
                <a:solidFill>
                  <a:srgbClr val="FFFFCC"/>
                </a:solidFill>
                <a:latin typeface="Calibri" panose="020F0502020204030204" pitchFamily="34" charset="0"/>
              </a:rPr>
              <a:t>Need to complete Timothy’s ministry (2 Tim 4:5-8)</a:t>
            </a:r>
          </a:p>
        </p:txBody>
      </p:sp>
      <p:pic>
        <p:nvPicPr>
          <p:cNvPr id="6146" name="Picture 2" descr="http://preachersinstitute.com/wp-content/uploads/2016/03/preach-the-word.jpg"/>
          <p:cNvPicPr>
            <a:picLocks noChangeAspect="1" noChangeArrowheads="1"/>
          </p:cNvPicPr>
          <p:nvPr/>
        </p:nvPicPr>
        <p:blipFill>
          <a:blip r:embed="rId2" cstate="print"/>
          <a:srcRect/>
          <a:stretch>
            <a:fillRect/>
          </a:stretch>
        </p:blipFill>
        <p:spPr bwMode="auto">
          <a:xfrm>
            <a:off x="5867401" y="1219200"/>
            <a:ext cx="3048000" cy="1676400"/>
          </a:xfrm>
          <a:prstGeom prst="rect">
            <a:avLst/>
          </a:prstGeom>
          <a:noFill/>
        </p:spPr>
      </p:pic>
    </p:spTree>
    <p:extLst>
      <p:ext uri="{BB962C8B-B14F-4D97-AF65-F5344CB8AC3E}">
        <p14:creationId xmlns:p14="http://schemas.microsoft.com/office/powerpoint/2010/main" xmlns="" val="25184735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Title 1"/>
          <p:cNvSpPr>
            <a:spLocks noGrp="1"/>
          </p:cNvSpPr>
          <p:nvPr>
            <p:ph type="title" idx="4294967295"/>
          </p:nvPr>
        </p:nvSpPr>
        <p:spPr>
          <a:xfrm>
            <a:off x="685800" y="2857500"/>
            <a:ext cx="7772400" cy="1143000"/>
          </a:xfrm>
        </p:spPr>
        <p:txBody>
          <a:bodyPr/>
          <a:lstStyle/>
          <a:p>
            <a:pPr algn="ctr"/>
            <a:r>
              <a:rPr lang="en-US" altLang="en-US" sz="6000">
                <a:latin typeface="Calibri" panose="020F0502020204030204" pitchFamily="34" charset="0"/>
              </a:rPr>
              <a:t>Conclusion</a:t>
            </a: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1066800" y="0"/>
            <a:ext cx="7772400" cy="1143000"/>
          </a:xfrm>
        </p:spPr>
        <p:txBody>
          <a:bodyPr/>
          <a:lstStyle/>
          <a:p>
            <a:pPr algn="ctr"/>
            <a:r>
              <a:rPr lang="en-US" sz="3600" dirty="0">
                <a:latin typeface="Calibri" panose="020F0502020204030204" pitchFamily="34" charset="0"/>
              </a:rPr>
              <a:t>Preach the Word for Nine Reasons</a:t>
            </a:r>
          </a:p>
        </p:txBody>
      </p:sp>
      <p:sp>
        <p:nvSpPr>
          <p:cNvPr id="53251" name="Rectangle 3"/>
          <p:cNvSpPr>
            <a:spLocks noGrp="1" noChangeArrowheads="1"/>
          </p:cNvSpPr>
          <p:nvPr>
            <p:ph type="body" idx="1"/>
          </p:nvPr>
        </p:nvSpPr>
        <p:spPr>
          <a:xfrm>
            <a:off x="228600" y="1143000"/>
            <a:ext cx="8632545" cy="5486400"/>
          </a:xfrm>
        </p:spPr>
        <p:txBody>
          <a:bodyPr/>
          <a:lstStyle/>
          <a:p>
            <a:pPr>
              <a:spcBef>
                <a:spcPts val="0"/>
              </a:spcBef>
              <a:spcAft>
                <a:spcPts val="1200"/>
              </a:spcAft>
              <a:defRPr/>
            </a:pPr>
            <a:r>
              <a:rPr lang="en-US" sz="3000" dirty="0">
                <a:latin typeface="Calibri" panose="020F0502020204030204" pitchFamily="34" charset="0"/>
              </a:rPr>
              <a:t>Impact on Paul (2 Tim 3:14)</a:t>
            </a:r>
          </a:p>
          <a:p>
            <a:pPr>
              <a:spcBef>
                <a:spcPts val="0"/>
              </a:spcBef>
              <a:spcAft>
                <a:spcPts val="1200"/>
              </a:spcAft>
              <a:defRPr/>
            </a:pPr>
            <a:r>
              <a:rPr lang="en-US" sz="3000" dirty="0">
                <a:latin typeface="Calibri" panose="020F0502020204030204" pitchFamily="34" charset="0"/>
              </a:rPr>
              <a:t>Impact on salvation (2 Tim 3:15)</a:t>
            </a:r>
          </a:p>
          <a:p>
            <a:pPr>
              <a:spcBef>
                <a:spcPts val="0"/>
              </a:spcBef>
              <a:spcAft>
                <a:spcPts val="1200"/>
              </a:spcAft>
              <a:defRPr/>
            </a:pPr>
            <a:r>
              <a:rPr lang="en-US" sz="3000" dirty="0">
                <a:latin typeface="Calibri" panose="020F0502020204030204" pitchFamily="34" charset="0"/>
              </a:rPr>
              <a:t>Divine origin (2 Tim 3:16a)</a:t>
            </a:r>
          </a:p>
          <a:p>
            <a:pPr>
              <a:spcBef>
                <a:spcPts val="0"/>
              </a:spcBef>
              <a:spcAft>
                <a:spcPts val="1200"/>
              </a:spcAft>
              <a:defRPr/>
            </a:pPr>
            <a:r>
              <a:rPr lang="en-US" sz="3000" dirty="0">
                <a:latin typeface="Calibri" panose="020F0502020204030204" pitchFamily="34" charset="0"/>
              </a:rPr>
              <a:t>Impact on sanctification (2 Tim 3:16b)</a:t>
            </a:r>
          </a:p>
          <a:p>
            <a:pPr>
              <a:spcBef>
                <a:spcPts val="0"/>
              </a:spcBef>
              <a:spcAft>
                <a:spcPts val="1200"/>
              </a:spcAft>
              <a:defRPr/>
            </a:pPr>
            <a:r>
              <a:rPr lang="en-US" sz="3000" dirty="0">
                <a:latin typeface="Calibri" panose="020F0502020204030204" pitchFamily="34" charset="0"/>
              </a:rPr>
              <a:t>Impact on equipping (2 Tim 3:17)</a:t>
            </a:r>
          </a:p>
          <a:p>
            <a:pPr>
              <a:spcBef>
                <a:spcPts val="0"/>
              </a:spcBef>
              <a:spcAft>
                <a:spcPts val="1200"/>
              </a:spcAft>
              <a:defRPr/>
            </a:pPr>
            <a:r>
              <a:rPr lang="en-US" sz="3000" dirty="0">
                <a:latin typeface="Calibri" panose="020F0502020204030204" pitchFamily="34" charset="0"/>
              </a:rPr>
              <a:t>Paul’s charge to Timothy (2 Tim 4:1a, 2)</a:t>
            </a:r>
          </a:p>
          <a:p>
            <a:pPr>
              <a:spcBef>
                <a:spcPts val="0"/>
              </a:spcBef>
              <a:spcAft>
                <a:spcPts val="1200"/>
              </a:spcAft>
              <a:defRPr/>
            </a:pPr>
            <a:r>
              <a:rPr lang="en-US" sz="3000" dirty="0">
                <a:latin typeface="Calibri" panose="020F0502020204030204" pitchFamily="34" charset="0"/>
              </a:rPr>
              <a:t>Timothy’s evaluation at the Bema Seat (2 Tim 4:1b) </a:t>
            </a:r>
          </a:p>
          <a:p>
            <a:pPr>
              <a:spcBef>
                <a:spcPts val="0"/>
              </a:spcBef>
              <a:spcAft>
                <a:spcPts val="1200"/>
              </a:spcAft>
              <a:defRPr/>
            </a:pPr>
            <a:r>
              <a:rPr lang="en-US" sz="3000" dirty="0">
                <a:latin typeface="Calibri" panose="020F0502020204030204" pitchFamily="34" charset="0"/>
              </a:rPr>
              <a:t>Preference of men to avoid the word (2 Tim 4:3-4)</a:t>
            </a:r>
          </a:p>
          <a:p>
            <a:pPr>
              <a:spcBef>
                <a:spcPts val="0"/>
              </a:spcBef>
              <a:spcAft>
                <a:spcPts val="1200"/>
              </a:spcAft>
              <a:defRPr/>
            </a:pPr>
            <a:r>
              <a:rPr lang="en-US" sz="3000" dirty="0">
                <a:latin typeface="Calibri" panose="020F0502020204030204" pitchFamily="34" charset="0"/>
              </a:rPr>
              <a:t>Need to complete Timothy’s ministry (2 Tim 4:5-8)</a:t>
            </a:r>
          </a:p>
        </p:txBody>
      </p:sp>
      <p:pic>
        <p:nvPicPr>
          <p:cNvPr id="6146" name="Picture 2" descr="http://preachersinstitute.com/wp-content/uploads/2016/03/preach-the-word.jpg"/>
          <p:cNvPicPr>
            <a:picLocks noChangeAspect="1" noChangeArrowheads="1"/>
          </p:cNvPicPr>
          <p:nvPr/>
        </p:nvPicPr>
        <p:blipFill>
          <a:blip r:embed="rId2" cstate="print"/>
          <a:srcRect/>
          <a:stretch>
            <a:fillRect/>
          </a:stretch>
        </p:blipFill>
        <p:spPr bwMode="auto">
          <a:xfrm>
            <a:off x="5867401" y="1219200"/>
            <a:ext cx="3048000" cy="1676400"/>
          </a:xfrm>
          <a:prstGeom prst="rect">
            <a:avLst/>
          </a:prstGeom>
          <a:noFill/>
        </p:spPr>
      </p:pic>
    </p:spTree>
    <p:extLst>
      <p:ext uri="{BB962C8B-B14F-4D97-AF65-F5344CB8AC3E}">
        <p14:creationId xmlns:p14="http://schemas.microsoft.com/office/powerpoint/2010/main" xmlns="" val="25263095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Rectangle 2"/>
          <p:cNvSpPr/>
          <p:nvPr/>
        </p:nvSpPr>
        <p:spPr>
          <a:xfrm>
            <a:off x="2743200" y="3276600"/>
            <a:ext cx="5867400" cy="2554288"/>
          </a:xfrm>
          <a:prstGeom prst="rect">
            <a:avLst/>
          </a:prstGeom>
        </p:spPr>
        <p:txBody>
          <a:bodyPr wrap="square">
            <a:spAutoFit/>
          </a:bodyPr>
          <a:lstStyle/>
          <a:p>
            <a:pPr algn="just">
              <a:defRPr/>
            </a:pPr>
            <a:r>
              <a:rPr lang="en-US" sz="3200" dirty="0">
                <a:latin typeface="Calibri" panose="020F0502020204030204" pitchFamily="34" charset="0"/>
                <a:cs typeface="Arial" charset="0"/>
              </a:rPr>
              <a:t>“The </a:t>
            </a:r>
            <a:r>
              <a:rPr lang="en-US" sz="3200" cap="small" dirty="0">
                <a:latin typeface="Calibri" panose="020F0502020204030204" pitchFamily="34" charset="0"/>
                <a:cs typeface="Arial" charset="0"/>
              </a:rPr>
              <a:t>Lord</a:t>
            </a:r>
            <a:r>
              <a:rPr lang="en-US" sz="3200" dirty="0">
                <a:latin typeface="Calibri" panose="020F0502020204030204" pitchFamily="34" charset="0"/>
                <a:cs typeface="Arial" charset="0"/>
              </a:rPr>
              <a:t> bless you and keep you; </a:t>
            </a:r>
            <a:r>
              <a:rPr lang="en-US" sz="3200" baseline="30000" dirty="0">
                <a:latin typeface="Calibri" panose="020F0502020204030204" pitchFamily="34" charset="0"/>
                <a:cs typeface="Arial" charset="0"/>
              </a:rPr>
              <a:t> </a:t>
            </a:r>
            <a:r>
              <a:rPr lang="en-US" sz="3200" dirty="0">
                <a:latin typeface="Calibri" panose="020F0502020204030204" pitchFamily="34" charset="0"/>
                <a:cs typeface="Arial" charset="0"/>
              </a:rPr>
              <a:t>the </a:t>
            </a:r>
            <a:r>
              <a:rPr lang="en-US" sz="3200" cap="small" dirty="0">
                <a:latin typeface="Calibri" panose="020F0502020204030204" pitchFamily="34" charset="0"/>
                <a:cs typeface="Arial" charset="0"/>
              </a:rPr>
              <a:t>Lord</a:t>
            </a:r>
            <a:r>
              <a:rPr lang="en-US" sz="3200" dirty="0">
                <a:latin typeface="Calibri" panose="020F0502020204030204" pitchFamily="34" charset="0"/>
                <a:cs typeface="Arial" charset="0"/>
              </a:rPr>
              <a:t> make his face shine on you and be gracious to you; </a:t>
            </a:r>
            <a:r>
              <a:rPr lang="en-US" sz="3200" baseline="30000" dirty="0">
                <a:latin typeface="Calibri" panose="020F0502020204030204" pitchFamily="34" charset="0"/>
                <a:cs typeface="Arial" charset="0"/>
              </a:rPr>
              <a:t> </a:t>
            </a:r>
            <a:r>
              <a:rPr lang="en-US" sz="3200" dirty="0">
                <a:latin typeface="Calibri" panose="020F0502020204030204" pitchFamily="34" charset="0"/>
                <a:cs typeface="Arial" charset="0"/>
              </a:rPr>
              <a:t>the </a:t>
            </a:r>
            <a:r>
              <a:rPr lang="en-US" sz="3200" cap="small" dirty="0">
                <a:latin typeface="Calibri" panose="020F0502020204030204" pitchFamily="34" charset="0"/>
                <a:cs typeface="Arial" charset="0"/>
              </a:rPr>
              <a:t>Lord</a:t>
            </a:r>
            <a:r>
              <a:rPr lang="en-US" sz="3200" dirty="0">
                <a:latin typeface="Calibri" panose="020F0502020204030204" pitchFamily="34" charset="0"/>
                <a:cs typeface="Arial" charset="0"/>
              </a:rPr>
              <a:t> turn his face toward you and give you peace.” (NIV)</a:t>
            </a:r>
          </a:p>
        </p:txBody>
      </p:sp>
      <p:pic>
        <p:nvPicPr>
          <p:cNvPr id="63491" name="Picture 3" descr="http://www.edgarphillips.org/wordpress/wp-content/uploads/2010/08/high-priest-1.jpg"/>
          <p:cNvPicPr>
            <a:picLocks noChangeAspect="1" noChangeArrowheads="1"/>
          </p:cNvPicPr>
          <p:nvPr/>
        </p:nvPicPr>
        <p:blipFill>
          <a:blip r:embed="rId2" cstate="print">
            <a:extLst/>
          </a:blip>
          <a:srcRect/>
          <a:stretch>
            <a:fillRect/>
          </a:stretch>
        </p:blipFill>
        <p:spPr bwMode="auto">
          <a:xfrm>
            <a:off x="609600" y="3419249"/>
            <a:ext cx="1906588" cy="2743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pic>
        <p:nvPicPr>
          <p:cNvPr id="63492" name="Picture 5" descr="http://mkmmin.tripod.com/images/AaronicBlessingUp.jpg"/>
          <p:cNvPicPr>
            <a:picLocks noChangeAspect="1" noChangeArrowheads="1"/>
          </p:cNvPicPr>
          <p:nvPr/>
        </p:nvPicPr>
        <p:blipFill>
          <a:blip r:embed="rId3" cstate="email">
            <a:extLst>
              <a:ext uri="{28A0092B-C50C-407E-A947-70E740481C1C}">
                <a14:useLocalDpi xmlns:a14="http://schemas.microsoft.com/office/drawing/2010/main" xmlns=""/>
              </a:ext>
            </a:extLst>
          </a:blip>
          <a:srcRect/>
          <a:stretch>
            <a:fillRect/>
          </a:stretch>
        </p:blipFill>
        <p:spPr bwMode="auto">
          <a:xfrm>
            <a:off x="2997200" y="609600"/>
            <a:ext cx="3149600" cy="2362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1714500" y="228600"/>
            <a:ext cx="5715000" cy="838200"/>
          </a:xfrm>
        </p:spPr>
        <p:txBody>
          <a:bodyPr/>
          <a:lstStyle/>
          <a:p>
            <a:pPr algn="ctr" eaLnBrk="1" hangingPunct="1">
              <a:defRPr/>
            </a:pPr>
            <a:r>
              <a:rPr lang="en-US" sz="4000" kern="1200" dirty="0">
                <a:latin typeface="Calibri" panose="020F0502020204030204" pitchFamily="34" charset="0"/>
                <a:cs typeface="Arial" pitchFamily="34" charset="0"/>
              </a:rPr>
              <a:t>Answering Nine Questions</a:t>
            </a:r>
          </a:p>
        </p:txBody>
      </p:sp>
      <p:sp>
        <p:nvSpPr>
          <p:cNvPr id="16387" name="Rectangle 3"/>
          <p:cNvSpPr>
            <a:spLocks noGrp="1" noChangeArrowheads="1"/>
          </p:cNvSpPr>
          <p:nvPr>
            <p:ph type="body" idx="4294967295"/>
          </p:nvPr>
        </p:nvSpPr>
        <p:spPr>
          <a:xfrm>
            <a:off x="476250" y="1619250"/>
            <a:ext cx="8191500" cy="4876800"/>
          </a:xfrm>
        </p:spPr>
        <p:txBody>
          <a:bodyPr/>
          <a:lstStyle/>
          <a:p>
            <a:pPr marL="461963" indent="-461963" eaLnBrk="1" hangingPunct="1">
              <a:spcBef>
                <a:spcPts val="600"/>
              </a:spcBef>
              <a:spcAft>
                <a:spcPts val="0"/>
              </a:spcAft>
              <a:buSzPct val="100000"/>
              <a:buFont typeface="+mj-lt"/>
              <a:buAutoNum type="arabicParenR"/>
              <a:defRPr/>
            </a:pPr>
            <a:r>
              <a:rPr lang="en-US" sz="2800" dirty="0">
                <a:latin typeface="Calibri" panose="020F0502020204030204" pitchFamily="34" charset="0"/>
                <a:cs typeface="Arial" pitchFamily="34" charset="0"/>
              </a:rPr>
              <a:t>Who wrote it? – </a:t>
            </a:r>
            <a:r>
              <a:rPr lang="en-US" sz="2800" u="sng" dirty="0">
                <a:solidFill>
                  <a:srgbClr val="FFFFCC"/>
                </a:solidFill>
                <a:latin typeface="Calibri" panose="020F0502020204030204" pitchFamily="34" charset="0"/>
                <a:cs typeface="Arial" pitchFamily="34" charset="0"/>
              </a:rPr>
              <a:t>Paul</a:t>
            </a:r>
          </a:p>
          <a:p>
            <a:pPr marL="461963" indent="-461963" eaLnBrk="1" hangingPunct="1">
              <a:spcBef>
                <a:spcPts val="600"/>
              </a:spcBef>
              <a:spcAft>
                <a:spcPts val="0"/>
              </a:spcAft>
              <a:buSzPct val="100000"/>
              <a:buFont typeface="+mj-lt"/>
              <a:buAutoNum type="arabicParenR"/>
              <a:defRPr/>
            </a:pPr>
            <a:r>
              <a:rPr lang="en-US" sz="2800" dirty="0">
                <a:latin typeface="Calibri" panose="020F0502020204030204" pitchFamily="34" charset="0"/>
                <a:cs typeface="Arial" pitchFamily="34" charset="0"/>
              </a:rPr>
              <a:t>What do we know about the author? – </a:t>
            </a:r>
            <a:r>
              <a:rPr lang="en-US" sz="2800" u="sng" dirty="0">
                <a:solidFill>
                  <a:srgbClr val="FFFFCC"/>
                </a:solidFill>
                <a:latin typeface="Calibri" panose="020F0502020204030204" pitchFamily="34" charset="0"/>
                <a:cs typeface="Arial" pitchFamily="34" charset="0"/>
              </a:rPr>
              <a:t>An Apostle</a:t>
            </a:r>
          </a:p>
          <a:p>
            <a:pPr marL="461963" indent="-461963" eaLnBrk="1" hangingPunct="1">
              <a:spcBef>
                <a:spcPts val="600"/>
              </a:spcBef>
              <a:spcAft>
                <a:spcPts val="0"/>
              </a:spcAft>
              <a:buSzPct val="100000"/>
              <a:buFont typeface="+mj-lt"/>
              <a:buAutoNum type="arabicParenR"/>
              <a:defRPr/>
            </a:pPr>
            <a:r>
              <a:rPr lang="en-US" sz="2800" dirty="0">
                <a:latin typeface="Calibri" panose="020F0502020204030204" pitchFamily="34" charset="0"/>
                <a:cs typeface="Arial" pitchFamily="34" charset="0"/>
              </a:rPr>
              <a:t>To whom was it written? – </a:t>
            </a:r>
            <a:r>
              <a:rPr lang="en-US" sz="2800" u="sng" dirty="0">
                <a:solidFill>
                  <a:srgbClr val="FFFFCC"/>
                </a:solidFill>
                <a:latin typeface="Calibri" panose="020F0502020204030204" pitchFamily="34" charset="0"/>
                <a:cs typeface="Arial" pitchFamily="34" charset="0"/>
              </a:rPr>
              <a:t>Timothy</a:t>
            </a:r>
          </a:p>
          <a:p>
            <a:pPr marL="461963" indent="-461963" eaLnBrk="1" hangingPunct="1">
              <a:spcBef>
                <a:spcPts val="600"/>
              </a:spcBef>
              <a:spcAft>
                <a:spcPts val="0"/>
              </a:spcAft>
              <a:buSzPct val="100000"/>
              <a:buFont typeface="+mj-lt"/>
              <a:buAutoNum type="arabicParenR"/>
              <a:defRPr/>
            </a:pPr>
            <a:r>
              <a:rPr lang="en-US" sz="2800" dirty="0">
                <a:latin typeface="Calibri" panose="020F0502020204030204" pitchFamily="34" charset="0"/>
                <a:cs typeface="Arial" pitchFamily="34" charset="0"/>
              </a:rPr>
              <a:t>When was it written? - </a:t>
            </a:r>
            <a:r>
              <a:rPr lang="en-US" sz="2800" u="sng" dirty="0">
                <a:solidFill>
                  <a:srgbClr val="FFFFCC"/>
                </a:solidFill>
                <a:latin typeface="Calibri" panose="020F0502020204030204" pitchFamily="34" charset="0"/>
                <a:cs typeface="Arial" pitchFamily="34" charset="0"/>
              </a:rPr>
              <a:t>A.D. 67</a:t>
            </a:r>
          </a:p>
          <a:p>
            <a:pPr marL="461963" indent="-461963" eaLnBrk="1" hangingPunct="1">
              <a:spcBef>
                <a:spcPts val="600"/>
              </a:spcBef>
              <a:spcAft>
                <a:spcPts val="0"/>
              </a:spcAft>
              <a:buSzPct val="100000"/>
              <a:buFont typeface="+mj-lt"/>
              <a:buAutoNum type="arabicParenR"/>
              <a:defRPr/>
            </a:pPr>
            <a:r>
              <a:rPr lang="en-US" sz="2800" dirty="0">
                <a:latin typeface="Calibri" panose="020F0502020204030204" pitchFamily="34" charset="0"/>
                <a:cs typeface="Arial" pitchFamily="34" charset="0"/>
              </a:rPr>
              <a:t>Where was it written from? – </a:t>
            </a:r>
            <a:r>
              <a:rPr lang="en-US" sz="2800" u="sng" dirty="0">
                <a:solidFill>
                  <a:srgbClr val="FFFFCC"/>
                </a:solidFill>
                <a:latin typeface="Calibri" panose="020F0502020204030204" pitchFamily="34" charset="0"/>
                <a:cs typeface="Arial" pitchFamily="34" charset="0"/>
              </a:rPr>
              <a:t>Rome</a:t>
            </a:r>
          </a:p>
          <a:p>
            <a:pPr marL="461963" indent="-461963" eaLnBrk="1" hangingPunct="1">
              <a:spcBef>
                <a:spcPts val="600"/>
              </a:spcBef>
              <a:spcAft>
                <a:spcPts val="0"/>
              </a:spcAft>
              <a:buSzPct val="100000"/>
              <a:buFont typeface="+mj-lt"/>
              <a:buAutoNum type="arabicParenR" startAt="6"/>
              <a:defRPr/>
            </a:pPr>
            <a:r>
              <a:rPr lang="en-US" sz="2800" dirty="0">
                <a:latin typeface="Calibri" panose="020F0502020204030204" pitchFamily="34" charset="0"/>
                <a:cs typeface="Arial" pitchFamily="34" charset="0"/>
              </a:rPr>
              <a:t>Why was it written? – </a:t>
            </a:r>
            <a:r>
              <a:rPr lang="en-US" sz="2800" u="sng" dirty="0">
                <a:solidFill>
                  <a:srgbClr val="FFFFCC"/>
                </a:solidFill>
                <a:latin typeface="Calibri" panose="020F0502020204030204" pitchFamily="34" charset="0"/>
                <a:cs typeface="Arial" pitchFamily="34" charset="0"/>
              </a:rPr>
              <a:t>Timothy’s timidity</a:t>
            </a:r>
          </a:p>
          <a:p>
            <a:pPr marL="461963" indent="-461963" eaLnBrk="1" hangingPunct="1">
              <a:spcBef>
                <a:spcPts val="600"/>
              </a:spcBef>
              <a:spcAft>
                <a:spcPts val="0"/>
              </a:spcAft>
              <a:buSzPct val="100000"/>
              <a:buFont typeface="+mj-lt"/>
              <a:buAutoNum type="arabicParenR" startAt="6"/>
              <a:defRPr/>
            </a:pPr>
            <a:r>
              <a:rPr lang="en-US" sz="2800" dirty="0">
                <a:latin typeface="Calibri" panose="020F0502020204030204" pitchFamily="34" charset="0"/>
                <a:cs typeface="Arial" pitchFamily="34" charset="0"/>
              </a:rPr>
              <a:t>What is it about? – </a:t>
            </a:r>
            <a:r>
              <a:rPr lang="en-US" sz="2800" u="sng" dirty="0">
                <a:solidFill>
                  <a:srgbClr val="FFFFCC"/>
                </a:solidFill>
                <a:latin typeface="Calibri" panose="020F0502020204030204" pitchFamily="34" charset="0"/>
                <a:cs typeface="Arial" pitchFamily="34" charset="0"/>
              </a:rPr>
              <a:t>Perseverance</a:t>
            </a:r>
          </a:p>
          <a:p>
            <a:pPr marL="461963" indent="-461963" eaLnBrk="1" hangingPunct="1">
              <a:spcBef>
                <a:spcPts val="600"/>
              </a:spcBef>
              <a:spcAft>
                <a:spcPts val="0"/>
              </a:spcAft>
              <a:buSzPct val="100000"/>
              <a:buFont typeface="+mj-lt"/>
              <a:buAutoNum type="arabicParenR" startAt="6"/>
              <a:defRPr/>
            </a:pPr>
            <a:r>
              <a:rPr lang="en-US" sz="2800" dirty="0">
                <a:latin typeface="Calibri" panose="020F0502020204030204" pitchFamily="34" charset="0"/>
                <a:cs typeface="Arial" pitchFamily="34" charset="0"/>
              </a:rPr>
              <a:t>What is inside (outline)? – </a:t>
            </a:r>
            <a:r>
              <a:rPr lang="en-US" sz="2800" u="sng" dirty="0">
                <a:solidFill>
                  <a:srgbClr val="FFFFCC"/>
                </a:solidFill>
                <a:latin typeface="Calibri" panose="020F0502020204030204" pitchFamily="34" charset="0"/>
                <a:cs typeface="Arial" pitchFamily="34" charset="0"/>
              </a:rPr>
              <a:t>4 part outline</a:t>
            </a:r>
          </a:p>
          <a:p>
            <a:pPr marL="461963" indent="-461963" eaLnBrk="1" hangingPunct="1">
              <a:spcBef>
                <a:spcPts val="600"/>
              </a:spcBef>
              <a:spcAft>
                <a:spcPts val="0"/>
              </a:spcAft>
              <a:buSzPct val="100000"/>
              <a:buFont typeface="+mj-lt"/>
              <a:buAutoNum type="arabicParenR" startAt="6"/>
              <a:defRPr/>
            </a:pPr>
            <a:r>
              <a:rPr lang="en-US" sz="2800" dirty="0">
                <a:latin typeface="Calibri" panose="020F0502020204030204" pitchFamily="34" charset="0"/>
                <a:cs typeface="Arial" pitchFamily="34" charset="0"/>
              </a:rPr>
              <a:t>What makes the book different? – </a:t>
            </a:r>
            <a:r>
              <a:rPr lang="en-US" sz="2800" u="sng" dirty="0">
                <a:solidFill>
                  <a:srgbClr val="FFFFCC"/>
                </a:solidFill>
                <a:latin typeface="Calibri" panose="020F0502020204030204" pitchFamily="34" charset="0"/>
                <a:cs typeface="Arial" pitchFamily="34" charset="0"/>
              </a:rPr>
              <a:t>Paul’s final word</a:t>
            </a:r>
          </a:p>
        </p:txBody>
      </p:sp>
      <p:pic>
        <p:nvPicPr>
          <p:cNvPr id="20484" name="Picture 2" descr="http://iconreader.files.wordpress.com/2010/08/12_johntheologian.jpg"/>
          <p:cNvPicPr>
            <a:picLocks noChangeAspect="1" noChangeArrowheads="1"/>
          </p:cNvPicPr>
          <p:nvPr/>
        </p:nvPicPr>
        <p:blipFill>
          <a:blip r:embed="rId2" cstate="email">
            <a:extLst>
              <a:ext uri="{28A0092B-C50C-407E-A947-70E740481C1C}">
                <a14:useLocalDpi xmlns:a14="http://schemas.microsoft.com/office/drawing/2010/main" xmlns=""/>
              </a:ext>
            </a:extLst>
          </a:blip>
          <a:srcRect/>
          <a:stretch>
            <a:fillRect/>
          </a:stretch>
        </p:blipFill>
        <p:spPr bwMode="auto">
          <a:xfrm>
            <a:off x="7848600" y="228601"/>
            <a:ext cx="1111827" cy="138995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228600"/>
            <a:ext cx="7772400" cy="1143000"/>
          </a:xfrm>
        </p:spPr>
        <p:txBody>
          <a:bodyPr/>
          <a:lstStyle/>
          <a:p>
            <a:pPr algn="ctr"/>
            <a:r>
              <a:rPr lang="en-US" altLang="en-US">
                <a:latin typeface="Calibri" panose="020F0502020204030204" pitchFamily="34" charset="0"/>
              </a:rPr>
              <a:t>Four Part Structure</a:t>
            </a:r>
          </a:p>
        </p:txBody>
      </p:sp>
      <p:sp>
        <p:nvSpPr>
          <p:cNvPr id="12291" name="Rectangle 3"/>
          <p:cNvSpPr>
            <a:spLocks noGrp="1" noChangeArrowheads="1"/>
          </p:cNvSpPr>
          <p:nvPr>
            <p:ph type="body" idx="1"/>
          </p:nvPr>
        </p:nvSpPr>
        <p:spPr>
          <a:xfrm>
            <a:off x="622300" y="1600200"/>
            <a:ext cx="7899400" cy="4114800"/>
          </a:xfrm>
        </p:spPr>
        <p:txBody>
          <a:bodyPr/>
          <a:lstStyle/>
          <a:p>
            <a:pPr marL="514350" indent="-514350">
              <a:spcBef>
                <a:spcPts val="600"/>
              </a:spcBef>
              <a:spcAft>
                <a:spcPts val="600"/>
              </a:spcAft>
              <a:buSzPct val="100000"/>
              <a:buFont typeface="+mj-lt"/>
              <a:buAutoNum type="arabicPeriod"/>
              <a:defRPr/>
            </a:pPr>
            <a:r>
              <a:rPr lang="en-US" sz="2800" dirty="0">
                <a:latin typeface="Calibri" panose="020F0502020204030204" pitchFamily="34" charset="0"/>
              </a:rPr>
              <a:t>General call to faithful endurance in the ministry (chapter 1)</a:t>
            </a:r>
          </a:p>
          <a:p>
            <a:pPr marL="514350" indent="-514350">
              <a:spcBef>
                <a:spcPts val="600"/>
              </a:spcBef>
              <a:spcAft>
                <a:spcPts val="600"/>
              </a:spcAft>
              <a:buSzPct val="100000"/>
              <a:buFont typeface="+mj-lt"/>
              <a:buAutoNum type="arabicPeriod"/>
              <a:defRPr/>
            </a:pPr>
            <a:r>
              <a:rPr lang="en-US" sz="2800" dirty="0">
                <a:latin typeface="Calibri" panose="020F0502020204030204" pitchFamily="34" charset="0"/>
              </a:rPr>
              <a:t>Ten metaphors describing what faithful endurance looks like (chapter 2)</a:t>
            </a:r>
          </a:p>
          <a:p>
            <a:pPr marL="514350" indent="-514350">
              <a:spcBef>
                <a:spcPts val="600"/>
              </a:spcBef>
              <a:spcAft>
                <a:spcPts val="600"/>
              </a:spcAft>
              <a:buSzPct val="100000"/>
              <a:buFont typeface="+mj-lt"/>
              <a:buAutoNum type="arabicPeriod"/>
              <a:defRPr/>
            </a:pPr>
            <a:r>
              <a:rPr lang="en-US" sz="2800" dirty="0">
                <a:latin typeface="Calibri" panose="020F0502020204030204" pitchFamily="34" charset="0"/>
              </a:rPr>
              <a:t>What to do in the midst of the coming apostasy (3:1</a:t>
            </a:r>
            <a:r>
              <a:rPr lang="en-US" sz="2800" dirty="0">
                <a:latin typeface="Calibri" panose="020F0502020204030204" pitchFamily="34" charset="0"/>
                <a:cs typeface="Times New Roman" pitchFamily="18" charset="0"/>
              </a:rPr>
              <a:t>–4:8)</a:t>
            </a:r>
          </a:p>
          <a:p>
            <a:pPr marL="514350" indent="-514350">
              <a:spcBef>
                <a:spcPts val="600"/>
              </a:spcBef>
              <a:spcAft>
                <a:spcPts val="600"/>
              </a:spcAft>
              <a:buSzPct val="100000"/>
              <a:buFont typeface="+mj-lt"/>
              <a:buAutoNum type="arabicPeriod"/>
              <a:defRPr/>
            </a:pPr>
            <a:r>
              <a:rPr lang="en-US" sz="2800" dirty="0">
                <a:latin typeface="Calibri" panose="020F0502020204030204" pitchFamily="34" charset="0"/>
                <a:cs typeface="Times New Roman" pitchFamily="18" charset="0"/>
              </a:rPr>
              <a:t>How God met six needs in Paul’s life (4:9-22)</a:t>
            </a:r>
            <a:endParaRPr lang="en-US" sz="2800" dirty="0">
              <a:latin typeface="Calibri" panose="020F0502020204030204"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622300" y="1600200"/>
            <a:ext cx="7899400" cy="4114800"/>
          </a:xfrm>
        </p:spPr>
        <p:txBody>
          <a:bodyPr/>
          <a:lstStyle/>
          <a:p>
            <a:pPr marL="514350" indent="-514350">
              <a:spcBef>
                <a:spcPts val="600"/>
              </a:spcBef>
              <a:spcAft>
                <a:spcPts val="600"/>
              </a:spcAft>
              <a:buSzPct val="100000"/>
              <a:buFont typeface="+mj-lt"/>
              <a:buAutoNum type="arabicPeriod"/>
              <a:defRPr/>
            </a:pPr>
            <a:r>
              <a:rPr lang="en-US" sz="2800" b="1" u="sng" dirty="0">
                <a:solidFill>
                  <a:srgbClr val="FFFFCC"/>
                </a:solidFill>
                <a:latin typeface="Calibri" panose="020F0502020204030204" pitchFamily="34" charset="0"/>
              </a:rPr>
              <a:t>General call to faithful endurance in the ministry (chapter 1)</a:t>
            </a:r>
          </a:p>
          <a:p>
            <a:pPr marL="514350" indent="-514350">
              <a:spcBef>
                <a:spcPts val="600"/>
              </a:spcBef>
              <a:spcAft>
                <a:spcPts val="600"/>
              </a:spcAft>
              <a:buSzPct val="100000"/>
              <a:buFont typeface="+mj-lt"/>
              <a:buAutoNum type="arabicPeriod"/>
              <a:defRPr/>
            </a:pPr>
            <a:r>
              <a:rPr lang="en-US" sz="2800" dirty="0">
                <a:latin typeface="Calibri" panose="020F0502020204030204" pitchFamily="34" charset="0"/>
              </a:rPr>
              <a:t>Ten metaphors describing what faithful endurance looks like (chapter 2)</a:t>
            </a:r>
          </a:p>
          <a:p>
            <a:pPr marL="514350" indent="-514350">
              <a:spcBef>
                <a:spcPts val="600"/>
              </a:spcBef>
              <a:spcAft>
                <a:spcPts val="600"/>
              </a:spcAft>
              <a:buSzPct val="100000"/>
              <a:buFont typeface="+mj-lt"/>
              <a:buAutoNum type="arabicPeriod"/>
              <a:defRPr/>
            </a:pPr>
            <a:r>
              <a:rPr lang="en-US" sz="2800" dirty="0">
                <a:latin typeface="Calibri" panose="020F0502020204030204" pitchFamily="34" charset="0"/>
              </a:rPr>
              <a:t>What to do in the midst of the coming apostasy (3:1</a:t>
            </a:r>
            <a:r>
              <a:rPr lang="en-US" sz="2800" dirty="0">
                <a:latin typeface="Calibri" panose="020F0502020204030204" pitchFamily="34" charset="0"/>
                <a:cs typeface="Times New Roman" pitchFamily="18" charset="0"/>
              </a:rPr>
              <a:t>–4:8)</a:t>
            </a:r>
          </a:p>
          <a:p>
            <a:pPr marL="514350" indent="-514350">
              <a:spcBef>
                <a:spcPts val="600"/>
              </a:spcBef>
              <a:spcAft>
                <a:spcPts val="600"/>
              </a:spcAft>
              <a:buSzPct val="100000"/>
              <a:buFont typeface="+mj-lt"/>
              <a:buAutoNum type="arabicPeriod"/>
              <a:defRPr/>
            </a:pPr>
            <a:r>
              <a:rPr lang="en-US" sz="2800" dirty="0">
                <a:latin typeface="Calibri" panose="020F0502020204030204" pitchFamily="34" charset="0"/>
                <a:cs typeface="Times New Roman" pitchFamily="18" charset="0"/>
              </a:rPr>
              <a:t>How God met six needs in Paul’s life (4:9-22)</a:t>
            </a:r>
            <a:endParaRPr lang="en-US" sz="2800" dirty="0">
              <a:latin typeface="Calibri" panose="020F0502020204030204" pitchFamily="34" charset="0"/>
            </a:endParaRPr>
          </a:p>
        </p:txBody>
      </p:sp>
      <p:sp>
        <p:nvSpPr>
          <p:cNvPr id="19459" name="Rectangle 2"/>
          <p:cNvSpPr>
            <a:spLocks noGrp="1" noChangeArrowheads="1"/>
          </p:cNvSpPr>
          <p:nvPr>
            <p:ph type="title"/>
          </p:nvPr>
        </p:nvSpPr>
        <p:spPr>
          <a:xfrm>
            <a:off x="685800" y="228600"/>
            <a:ext cx="7772400" cy="1143000"/>
          </a:xfrm>
        </p:spPr>
        <p:txBody>
          <a:bodyPr/>
          <a:lstStyle/>
          <a:p>
            <a:pPr algn="ctr"/>
            <a:r>
              <a:rPr lang="en-US" altLang="en-US">
                <a:latin typeface="Calibri" panose="020F0502020204030204" pitchFamily="34" charset="0"/>
              </a:rPr>
              <a:t>Four Part Structure</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228600"/>
            <a:ext cx="7772400" cy="1143000"/>
          </a:xfrm>
        </p:spPr>
        <p:txBody>
          <a:bodyPr/>
          <a:lstStyle/>
          <a:p>
            <a:pPr algn="ctr"/>
            <a:r>
              <a:rPr lang="en-US" altLang="en-US">
                <a:latin typeface="Calibri" panose="020F0502020204030204" pitchFamily="34" charset="0"/>
              </a:rPr>
              <a:t>Four Part Structure</a:t>
            </a:r>
          </a:p>
        </p:txBody>
      </p:sp>
      <p:sp>
        <p:nvSpPr>
          <p:cNvPr id="12291" name="Rectangle 3"/>
          <p:cNvSpPr>
            <a:spLocks noGrp="1" noChangeArrowheads="1"/>
          </p:cNvSpPr>
          <p:nvPr>
            <p:ph type="body" idx="1"/>
          </p:nvPr>
        </p:nvSpPr>
        <p:spPr>
          <a:xfrm>
            <a:off x="622300" y="1600200"/>
            <a:ext cx="7899400" cy="4114800"/>
          </a:xfrm>
        </p:spPr>
        <p:txBody>
          <a:bodyPr/>
          <a:lstStyle/>
          <a:p>
            <a:pPr marL="514350" indent="-514350">
              <a:spcBef>
                <a:spcPts val="600"/>
              </a:spcBef>
              <a:spcAft>
                <a:spcPts val="600"/>
              </a:spcAft>
              <a:buSzPct val="100000"/>
              <a:buFont typeface="+mj-lt"/>
              <a:buAutoNum type="arabicPeriod"/>
              <a:defRPr/>
            </a:pPr>
            <a:r>
              <a:rPr lang="en-US" sz="2800" dirty="0">
                <a:latin typeface="Calibri" panose="020F0502020204030204" pitchFamily="34" charset="0"/>
              </a:rPr>
              <a:t>General call to faithful endurance in the ministry (chapter 1)</a:t>
            </a:r>
          </a:p>
          <a:p>
            <a:pPr marL="514350" indent="-514350">
              <a:spcBef>
                <a:spcPts val="600"/>
              </a:spcBef>
              <a:spcAft>
                <a:spcPts val="600"/>
              </a:spcAft>
              <a:buSzPct val="100000"/>
              <a:buFont typeface="+mj-lt"/>
              <a:buAutoNum type="arabicPeriod"/>
              <a:defRPr/>
            </a:pPr>
            <a:r>
              <a:rPr lang="en-US" sz="2800" b="1" u="sng" dirty="0">
                <a:solidFill>
                  <a:srgbClr val="FFFFCC"/>
                </a:solidFill>
                <a:latin typeface="Calibri" panose="020F0502020204030204" pitchFamily="34" charset="0"/>
              </a:rPr>
              <a:t>Ten metaphors describing what faithful endurance looks like (chapter 2)</a:t>
            </a:r>
          </a:p>
          <a:p>
            <a:pPr marL="514350" indent="-514350">
              <a:spcBef>
                <a:spcPts val="600"/>
              </a:spcBef>
              <a:spcAft>
                <a:spcPts val="600"/>
              </a:spcAft>
              <a:buSzPct val="100000"/>
              <a:buFont typeface="+mj-lt"/>
              <a:buAutoNum type="arabicPeriod"/>
              <a:defRPr/>
            </a:pPr>
            <a:r>
              <a:rPr lang="en-US" sz="2800" dirty="0">
                <a:latin typeface="Calibri" panose="020F0502020204030204" pitchFamily="34" charset="0"/>
              </a:rPr>
              <a:t>What to do in the midst of the coming apostasy (3:1</a:t>
            </a:r>
            <a:r>
              <a:rPr lang="en-US" sz="2800" dirty="0">
                <a:latin typeface="Calibri" panose="020F0502020204030204" pitchFamily="34" charset="0"/>
                <a:cs typeface="Times New Roman" pitchFamily="18" charset="0"/>
              </a:rPr>
              <a:t>–4:8)</a:t>
            </a:r>
          </a:p>
          <a:p>
            <a:pPr marL="514350" indent="-514350">
              <a:spcBef>
                <a:spcPts val="600"/>
              </a:spcBef>
              <a:spcAft>
                <a:spcPts val="600"/>
              </a:spcAft>
              <a:buSzPct val="100000"/>
              <a:buFont typeface="+mj-lt"/>
              <a:buAutoNum type="arabicPeriod"/>
              <a:defRPr/>
            </a:pPr>
            <a:r>
              <a:rPr lang="en-US" sz="2800" dirty="0">
                <a:latin typeface="Calibri" panose="020F0502020204030204" pitchFamily="34" charset="0"/>
                <a:cs typeface="Times New Roman" pitchFamily="18" charset="0"/>
              </a:rPr>
              <a:t>How God met six needs in Paul’s life (4:9-22)</a:t>
            </a:r>
            <a:endParaRPr lang="en-US" sz="2800" dirty="0">
              <a:latin typeface="Calibri" panose="020F0502020204030204"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685800" y="2286000"/>
            <a:ext cx="7772400" cy="1143000"/>
          </a:xfrm>
        </p:spPr>
        <p:txBody>
          <a:bodyPr/>
          <a:lstStyle/>
          <a:p>
            <a:r>
              <a:rPr lang="en-US" altLang="en-US">
                <a:latin typeface="Calibri" panose="020F0502020204030204" pitchFamily="34" charset="0"/>
              </a:rPr>
              <a:t>2 Timothy 2</a:t>
            </a:r>
          </a:p>
        </p:txBody>
      </p:sp>
      <p:sp>
        <p:nvSpPr>
          <p:cNvPr id="30723" name="Rectangle 3"/>
          <p:cNvSpPr>
            <a:spLocks noGrp="1" noChangeArrowheads="1"/>
          </p:cNvSpPr>
          <p:nvPr>
            <p:ph type="subTitle" idx="1"/>
          </p:nvPr>
        </p:nvSpPr>
        <p:spPr>
          <a:xfrm>
            <a:off x="1371600" y="3886200"/>
            <a:ext cx="6400800" cy="1752600"/>
          </a:xfrm>
        </p:spPr>
        <p:txBody>
          <a:bodyPr/>
          <a:lstStyle/>
          <a:p>
            <a:pPr>
              <a:defRPr/>
            </a:pPr>
            <a:r>
              <a:rPr lang="en-US" dirty="0">
                <a:latin typeface="Calibri" panose="020F0502020204030204" pitchFamily="34" charset="0"/>
              </a:rPr>
              <a:t>Ten Metaphors Illustrating Endurance</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152400"/>
            <a:ext cx="7772400" cy="1143000"/>
          </a:xfrm>
        </p:spPr>
        <p:txBody>
          <a:bodyPr/>
          <a:lstStyle/>
          <a:p>
            <a:pPr algn="ctr"/>
            <a:r>
              <a:rPr lang="en-US" altLang="en-US" sz="3600">
                <a:latin typeface="Calibri" panose="020F0502020204030204" pitchFamily="34" charset="0"/>
              </a:rPr>
              <a:t>Ten Metaphors</a:t>
            </a:r>
          </a:p>
        </p:txBody>
      </p:sp>
      <p:sp>
        <p:nvSpPr>
          <p:cNvPr id="32771" name="Rectangle 3"/>
          <p:cNvSpPr>
            <a:spLocks noGrp="1" noChangeArrowheads="1"/>
          </p:cNvSpPr>
          <p:nvPr>
            <p:ph type="body" idx="1"/>
          </p:nvPr>
        </p:nvSpPr>
        <p:spPr>
          <a:xfrm>
            <a:off x="457200" y="990600"/>
            <a:ext cx="5486400" cy="5715000"/>
          </a:xfrm>
        </p:spPr>
        <p:txBody>
          <a:bodyPr/>
          <a:lstStyle/>
          <a:p>
            <a:pPr marL="460375" indent="-460375">
              <a:spcBef>
                <a:spcPts val="0"/>
              </a:spcBef>
              <a:spcAft>
                <a:spcPts val="1200"/>
              </a:spcAft>
              <a:defRPr/>
            </a:pPr>
            <a:r>
              <a:rPr lang="en-US" sz="2800" dirty="0">
                <a:latin typeface="Calibri" panose="020F0502020204030204" pitchFamily="34" charset="0"/>
              </a:rPr>
              <a:t>Teacher (2:2)</a:t>
            </a:r>
          </a:p>
          <a:p>
            <a:pPr marL="460375" indent="-460375">
              <a:spcBef>
                <a:spcPts val="0"/>
              </a:spcBef>
              <a:spcAft>
                <a:spcPts val="1200"/>
              </a:spcAft>
              <a:defRPr/>
            </a:pPr>
            <a:r>
              <a:rPr lang="en-US" sz="2800" dirty="0">
                <a:latin typeface="Calibri" panose="020F0502020204030204" pitchFamily="34" charset="0"/>
              </a:rPr>
              <a:t>Soldier (2:3-4)</a:t>
            </a:r>
          </a:p>
          <a:p>
            <a:pPr marL="460375" indent="-460375">
              <a:spcBef>
                <a:spcPts val="0"/>
              </a:spcBef>
              <a:spcAft>
                <a:spcPts val="1200"/>
              </a:spcAft>
              <a:defRPr/>
            </a:pPr>
            <a:r>
              <a:rPr lang="en-US" sz="2800" dirty="0">
                <a:latin typeface="Calibri" panose="020F0502020204030204" pitchFamily="34" charset="0"/>
              </a:rPr>
              <a:t>Athlete (2:5) </a:t>
            </a:r>
          </a:p>
          <a:p>
            <a:pPr marL="460375" indent="-460375">
              <a:spcBef>
                <a:spcPts val="0"/>
              </a:spcBef>
              <a:spcAft>
                <a:spcPts val="1200"/>
              </a:spcAft>
              <a:defRPr/>
            </a:pPr>
            <a:r>
              <a:rPr lang="en-US" sz="2800" dirty="0">
                <a:latin typeface="Calibri" panose="020F0502020204030204" pitchFamily="34" charset="0"/>
              </a:rPr>
              <a:t>Farmer (2:6)</a:t>
            </a:r>
          </a:p>
          <a:p>
            <a:pPr marL="460375" indent="-460375">
              <a:spcBef>
                <a:spcPts val="0"/>
              </a:spcBef>
              <a:spcAft>
                <a:spcPts val="1200"/>
              </a:spcAft>
              <a:defRPr/>
            </a:pPr>
            <a:r>
              <a:rPr lang="en-US" sz="2800" dirty="0">
                <a:latin typeface="Calibri" panose="020F0502020204030204" pitchFamily="34" charset="0"/>
              </a:rPr>
              <a:t>Christ (2:7-8)</a:t>
            </a:r>
          </a:p>
          <a:p>
            <a:pPr marL="460375" indent="-460375">
              <a:spcBef>
                <a:spcPts val="0"/>
              </a:spcBef>
              <a:spcAft>
                <a:spcPts val="1200"/>
              </a:spcAft>
              <a:defRPr/>
            </a:pPr>
            <a:r>
              <a:rPr lang="en-US" sz="2800" dirty="0">
                <a:latin typeface="Calibri" panose="020F0502020204030204" pitchFamily="34" charset="0"/>
              </a:rPr>
              <a:t>Paul (2:9-10)</a:t>
            </a:r>
          </a:p>
          <a:p>
            <a:pPr marL="460375" indent="-460375">
              <a:spcBef>
                <a:spcPts val="0"/>
              </a:spcBef>
              <a:spcAft>
                <a:spcPts val="1200"/>
              </a:spcAft>
              <a:defRPr/>
            </a:pPr>
            <a:r>
              <a:rPr lang="en-US" sz="2800" dirty="0">
                <a:latin typeface="Calibri" panose="020F0502020204030204" pitchFamily="34" charset="0"/>
              </a:rPr>
              <a:t>Trustworthy statement (2:11-13)</a:t>
            </a:r>
          </a:p>
          <a:p>
            <a:pPr marL="460375" indent="-460375">
              <a:spcBef>
                <a:spcPts val="0"/>
              </a:spcBef>
              <a:spcAft>
                <a:spcPts val="1200"/>
              </a:spcAft>
              <a:defRPr/>
            </a:pPr>
            <a:r>
              <a:rPr lang="en-US" sz="2800" dirty="0">
                <a:latin typeface="Calibri" panose="020F0502020204030204" pitchFamily="34" charset="0"/>
              </a:rPr>
              <a:t>Workman (2:14-18)</a:t>
            </a:r>
          </a:p>
          <a:p>
            <a:pPr marL="460375" indent="-460375">
              <a:spcBef>
                <a:spcPts val="0"/>
              </a:spcBef>
              <a:spcAft>
                <a:spcPts val="1200"/>
              </a:spcAft>
              <a:defRPr/>
            </a:pPr>
            <a:r>
              <a:rPr lang="en-US" sz="2800" dirty="0">
                <a:latin typeface="Calibri" panose="020F0502020204030204" pitchFamily="34" charset="0"/>
              </a:rPr>
              <a:t>Vessel (2:19-23)</a:t>
            </a:r>
          </a:p>
          <a:p>
            <a:pPr marL="460375" indent="-460375">
              <a:spcBef>
                <a:spcPts val="0"/>
              </a:spcBef>
              <a:spcAft>
                <a:spcPts val="1200"/>
              </a:spcAft>
              <a:defRPr/>
            </a:pPr>
            <a:r>
              <a:rPr lang="en-US" sz="2800" dirty="0">
                <a:latin typeface="Calibri" panose="020F0502020204030204" pitchFamily="34" charset="0"/>
              </a:rPr>
              <a:t>Servant (2:24-26)</a:t>
            </a:r>
          </a:p>
        </p:txBody>
      </p:sp>
      <p:pic>
        <p:nvPicPr>
          <p:cNvPr id="22532" name="Picture 2" descr="http://beeiteversohumble.files.wordpress.com/2011/09/2_timothy_2-21.jpg"/>
          <p:cNvPicPr>
            <a:picLocks noChangeAspect="1" noChangeArrowheads="1"/>
          </p:cNvPicPr>
          <p:nvPr/>
        </p:nvPicPr>
        <p:blipFill>
          <a:blip r:embed="rId2" cstate="email">
            <a:extLst>
              <a:ext uri="{28A0092B-C50C-407E-A947-70E740481C1C}">
                <a14:useLocalDpi xmlns:a14="http://schemas.microsoft.com/office/drawing/2010/main" xmlns=""/>
              </a:ext>
            </a:extLst>
          </a:blip>
          <a:srcRect/>
          <a:stretch>
            <a:fillRect/>
          </a:stretch>
        </p:blipFill>
        <p:spPr bwMode="auto">
          <a:xfrm>
            <a:off x="4954587" y="1447800"/>
            <a:ext cx="3656013" cy="2743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Azure">
  <a:themeElements>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fontScheme name="Azur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Azur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Azur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Designs\Azure.pot</Template>
  <TotalTime>8739</TotalTime>
  <Words>1776</Words>
  <Application>Microsoft Office PowerPoint</Application>
  <PresentationFormat>On-screen Show (4:3)</PresentationFormat>
  <Paragraphs>224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Azure</vt:lpstr>
      <vt:lpstr>Slide 1</vt:lpstr>
      <vt:lpstr>Slide 2</vt:lpstr>
      <vt:lpstr>2 Timothy Introduction</vt:lpstr>
      <vt:lpstr>Answering Nine Questions</vt:lpstr>
      <vt:lpstr>Four Part Structure</vt:lpstr>
      <vt:lpstr>Four Part Structure</vt:lpstr>
      <vt:lpstr>Four Part Structure</vt:lpstr>
      <vt:lpstr>2 Timothy 2</vt:lpstr>
      <vt:lpstr>Ten Metaphors</vt:lpstr>
      <vt:lpstr>Four Part Structure</vt:lpstr>
      <vt:lpstr>Definition of Apostasy</vt:lpstr>
      <vt:lpstr>Apostasy  (3:1‒4:8)</vt:lpstr>
      <vt:lpstr>Apostasy  (3:1‒4:8)</vt:lpstr>
      <vt:lpstr>Apostasy  (3:1‒4:8)</vt:lpstr>
      <vt:lpstr>Apostasy  (3:1‒4:8)</vt:lpstr>
      <vt:lpstr>Apostasy  (3:1‒4:8)</vt:lpstr>
      <vt:lpstr>Apostasy  (3:1‒4:8)</vt:lpstr>
      <vt:lpstr>B. Paul’ Example  (3:10-13)</vt:lpstr>
      <vt:lpstr>Apostasy  (3:1‒4:8)</vt:lpstr>
      <vt:lpstr>Preach the Word for Nine Reasons</vt:lpstr>
      <vt:lpstr>Preach the Word for Nine Reasons</vt:lpstr>
      <vt:lpstr>Preach the Word for Nine Reasons</vt:lpstr>
      <vt:lpstr>“Believe” Defined</vt:lpstr>
      <vt:lpstr>Preach the Word for Nine Reasons</vt:lpstr>
      <vt:lpstr>INSPIRATION OF SCRIPTURE 2 Peter 2:20-21</vt:lpstr>
      <vt:lpstr>Slide 26</vt:lpstr>
      <vt:lpstr>Preach the Word for Nine Reasons</vt:lpstr>
      <vt:lpstr>Preach the Word for Nine Reasons</vt:lpstr>
      <vt:lpstr>Preach the Word for Nine Reasons</vt:lpstr>
      <vt:lpstr>Preach the Word for Nine Reasons</vt:lpstr>
      <vt:lpstr>Preach the Word for Nine Reasons</vt:lpstr>
      <vt:lpstr>Preach the Word for Nine Reasons</vt:lpstr>
      <vt:lpstr>Conclusion</vt:lpstr>
      <vt:lpstr>Preach the Word for Nine Reasons</vt:lpstr>
      <vt:lpstr>Slide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Duty to Love - Rom. 12:9-13</dc:title>
  <dc:subject>Divine Righteousness Revealed</dc:subject>
  <dc:creator>A. Woods</dc:creator>
  <dc:description>Modified by Jim McGowan</dc:description>
  <cp:lastModifiedBy>Andy Woods</cp:lastModifiedBy>
  <cp:revision>962</cp:revision>
  <cp:lastPrinted>2016-04-09T21:10:49Z</cp:lastPrinted>
  <dcterms:created xsi:type="dcterms:W3CDTF">2009-03-17T12:21:13Z</dcterms:created>
  <dcterms:modified xsi:type="dcterms:W3CDTF">2016-04-15T16:46:45Z</dcterms:modified>
</cp:coreProperties>
</file>