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500" r:id="rId2"/>
    <p:sldId id="357" r:id="rId3"/>
    <p:sldId id="502" r:id="rId4"/>
    <p:sldId id="518" r:id="rId5"/>
    <p:sldId id="559" r:id="rId6"/>
    <p:sldId id="579" r:id="rId7"/>
    <p:sldId id="560" r:id="rId8"/>
    <p:sldId id="561" r:id="rId9"/>
    <p:sldId id="562" r:id="rId10"/>
    <p:sldId id="563" r:id="rId11"/>
    <p:sldId id="564" r:id="rId12"/>
    <p:sldId id="565" r:id="rId13"/>
    <p:sldId id="566" r:id="rId14"/>
    <p:sldId id="567" r:id="rId15"/>
    <p:sldId id="568" r:id="rId16"/>
    <p:sldId id="569" r:id="rId17"/>
    <p:sldId id="570" r:id="rId18"/>
    <p:sldId id="571" r:id="rId19"/>
    <p:sldId id="572" r:id="rId20"/>
    <p:sldId id="573" r:id="rId21"/>
    <p:sldId id="581" r:id="rId22"/>
    <p:sldId id="578" r:id="rId23"/>
    <p:sldId id="584" r:id="rId24"/>
    <p:sldId id="576" r:id="rId25"/>
    <p:sldId id="577" r:id="rId26"/>
    <p:sldId id="539" r:id="rId27"/>
    <p:sldId id="557" r:id="rId28"/>
    <p:sldId id="582" r:id="rId29"/>
    <p:sldId id="583" r:id="rId30"/>
    <p:sldId id="519" r:id="rId31"/>
    <p:sldId id="541" r:id="rId32"/>
    <p:sldId id="546" r:id="rId33"/>
    <p:sldId id="544" r:id="rId34"/>
    <p:sldId id="552" r:id="rId35"/>
    <p:sldId id="545" r:id="rId36"/>
    <p:sldId id="520" r:id="rId37"/>
    <p:sldId id="503" r:id="rId38"/>
    <p:sldId id="504" r:id="rId39"/>
    <p:sldId id="551"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CC"/>
    <a:srgbClr val="FF99FF"/>
    <a:srgbClr val="66FFFF"/>
    <a:srgbClr val="33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309" autoAdjust="0"/>
  </p:normalViewPr>
  <p:slideViewPr>
    <p:cSldViewPr snapToGrid="0">
      <p:cViewPr varScale="1">
        <p:scale>
          <a:sx n="71" d="100"/>
          <a:sy n="71" d="100"/>
        </p:scale>
        <p:origin x="-114" y="-90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r>
              <a:rPr lang="en-US"/>
              <a:t>Dr. Andy Woods - Soteriology</a:t>
            </a:r>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E78D141F-99F3-4835-A0AF-B05F77794DD5}" type="datetimeFigureOut">
              <a:rPr lang="en-US" smtClean="0"/>
              <a:pPr/>
              <a:t>4/20/2016</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r>
              <a:rPr lang="en-US"/>
              <a:t>Sugar Land Bible Church</a:t>
            </a:r>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F4AC4ED8-28FA-4E09-BFBE-27FC893FBB83}" type="slidenum">
              <a:rPr lang="en-US" smtClean="0"/>
              <a:pPr/>
              <a:t>‹#›</a:t>
            </a:fld>
            <a:endParaRPr lang="en-US"/>
          </a:p>
        </p:txBody>
      </p:sp>
    </p:spTree>
    <p:extLst>
      <p:ext uri="{BB962C8B-B14F-4D97-AF65-F5344CB8AC3E}">
        <p14:creationId xmlns="" xmlns:p14="http://schemas.microsoft.com/office/powerpoint/2010/main" val="367782652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r>
              <a:rPr lang="en-US"/>
              <a:t>Dr. Andy Woods - Soteriology</a:t>
            </a:r>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890A1E49-7911-446F-8B3D-BE0176067052}" type="datetimeFigureOut">
              <a:rPr lang="en-US" smtClean="0"/>
              <a:pPr/>
              <a:t>4/20/2016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r>
              <a:rPr lang="en-US"/>
              <a:t>Sugar Land Bible Church</a:t>
            </a:r>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685F063A-EE40-4242-B79D-A02668FB9303}" type="slidenum">
              <a:rPr lang="en-US" smtClean="0"/>
              <a:pPr/>
              <a:t>‹#›</a:t>
            </a:fld>
            <a:endParaRPr lang="en-US"/>
          </a:p>
        </p:txBody>
      </p:sp>
    </p:spTree>
    <p:extLst>
      <p:ext uri="{BB962C8B-B14F-4D97-AF65-F5344CB8AC3E}">
        <p14:creationId xmlns="" xmlns:p14="http://schemas.microsoft.com/office/powerpoint/2010/main" val="90632649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0176" indent="-307760">
              <a:defRPr>
                <a:solidFill>
                  <a:schemeClr val="tx1"/>
                </a:solidFill>
                <a:latin typeface="Arial" panose="020B0604020202020204" pitchFamily="34" charset="0"/>
                <a:cs typeface="Arial" panose="020B0604020202020204" pitchFamily="34" charset="0"/>
              </a:defRPr>
            </a:lvl2pPr>
            <a:lvl3pPr marL="1231042" indent="-246208">
              <a:defRPr>
                <a:solidFill>
                  <a:schemeClr val="tx1"/>
                </a:solidFill>
                <a:latin typeface="Arial" panose="020B0604020202020204" pitchFamily="34" charset="0"/>
                <a:cs typeface="Arial" panose="020B0604020202020204" pitchFamily="34" charset="0"/>
              </a:defRPr>
            </a:lvl3pPr>
            <a:lvl4pPr marL="1723458" indent="-246208">
              <a:defRPr>
                <a:solidFill>
                  <a:schemeClr val="tx1"/>
                </a:solidFill>
                <a:latin typeface="Arial" panose="020B0604020202020204" pitchFamily="34" charset="0"/>
                <a:cs typeface="Arial" panose="020B0604020202020204" pitchFamily="34" charset="0"/>
              </a:defRPr>
            </a:lvl4pPr>
            <a:lvl5pPr marL="2215876" indent="-246208">
              <a:defRPr>
                <a:solidFill>
                  <a:schemeClr val="tx1"/>
                </a:solidFill>
                <a:latin typeface="Arial" panose="020B0604020202020204" pitchFamily="34" charset="0"/>
                <a:cs typeface="Arial" panose="020B0604020202020204" pitchFamily="34" charset="0"/>
              </a:defRPr>
            </a:lvl5pPr>
            <a:lvl6pPr marL="2708293"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709"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93126"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85543"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529">
              <a:defRPr/>
            </a:pPr>
            <a:fld id="{6EFDF370-5B17-48A8-9185-C4FE029F2F51}" type="slidenum">
              <a:rPr lang="en-US" altLang="en-US" sz="1900" kern="0">
                <a:latin typeface="Calibri" panose="020F0502020204030204" pitchFamily="34" charset="0"/>
              </a:rPr>
              <a:pPr defTabSz="966529">
                <a:defRPr/>
              </a:pPr>
              <a:t>1</a:t>
            </a:fld>
            <a:endParaRPr lang="en-US" altLang="en-US" sz="1900" kern="0">
              <a:latin typeface="Calibri" panose="020F0502020204030204" pitchFamily="34" charset="0"/>
            </a:endParaRPr>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 xmlns:p14="http://schemas.microsoft.com/office/powerpoint/2010/main" val="187274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what does “that” or “this” refer? Since it is a neuter pronoun </a:t>
            </a:r>
            <a:r>
              <a:rPr lang="en-US" b="1" dirty="0"/>
              <a:t>it evidently does not refer to “grace” or “faith” both of which are feminine in gender in the Greek text</a:t>
            </a:r>
            <a:r>
              <a:rPr lang="en-US" dirty="0"/>
              <a:t>. Probably it refers to the whole preceding clause that describes salvation (cf. 1:15; 3:1). Salvation is the gift of God.</a:t>
            </a:r>
            <a:r>
              <a:rPr lang="en-US" baseline="0" dirty="0"/>
              <a:t>  </a:t>
            </a:r>
            <a:r>
              <a:rPr lang="en-US" dirty="0"/>
              <a:t>Constable, T. (2003). Tom Constable’s Expository Notes on the Bible (</a:t>
            </a:r>
            <a:r>
              <a:rPr lang="en-US" dirty="0" err="1"/>
              <a:t>Eph</a:t>
            </a:r>
            <a:r>
              <a:rPr lang="en-US" dirty="0"/>
              <a:t> 2:8). </a:t>
            </a:r>
            <a:r>
              <a:rPr lang="en-US" dirty="0" err="1"/>
              <a:t>Galaxie</a:t>
            </a:r>
            <a:r>
              <a:rPr lang="en-US" dirty="0"/>
              <a:t> Software.</a:t>
            </a:r>
          </a:p>
          <a:p>
            <a:endParaRPr lang="en-US" dirty="0"/>
          </a:p>
          <a:p>
            <a:r>
              <a:rPr lang="en-US" sz="1300" b="1" dirty="0"/>
              <a:t>More plausible is the…view, viz., that </a:t>
            </a:r>
            <a:r>
              <a:rPr lang="el-GR" sz="1300" b="1" u="sng" dirty="0"/>
              <a:t>τοῦτο</a:t>
            </a:r>
            <a:r>
              <a:rPr lang="en-US" sz="1300" b="1" u="sng" dirty="0"/>
              <a:t> refers to the concept of a grace-by-faith salvation</a:t>
            </a:r>
            <a:r>
              <a:rPr lang="en-US" sz="1300" b="1" dirty="0"/>
              <a:t>. As we have seen, </a:t>
            </a:r>
            <a:r>
              <a:rPr lang="el-GR" sz="1300" b="1" dirty="0"/>
              <a:t>τοῦτο</a:t>
            </a:r>
            <a:r>
              <a:rPr lang="en-US" sz="1300" b="1" dirty="0"/>
              <a:t> regularly takes a conceptual antecedent. Whether faith is seen as a gift here or anywhere else in the NT is not addressed by this.</a:t>
            </a:r>
            <a:r>
              <a:rPr lang="en-US" sz="1300" b="1" baseline="30000" dirty="0"/>
              <a:t>53     </a:t>
            </a:r>
          </a:p>
          <a:p>
            <a:endParaRPr lang="en-US" sz="1300" baseline="30000" dirty="0"/>
          </a:p>
          <a:p>
            <a:r>
              <a:rPr lang="en-US" dirty="0"/>
              <a:t>(</a:t>
            </a:r>
            <a:r>
              <a:rPr lang="en-US" baseline="30000" dirty="0"/>
              <a:t>53</a:t>
            </a:r>
            <a:r>
              <a:rPr lang="en-US" sz="1300" dirty="0"/>
              <a:t> On an exegetical level, I am inclined to agree with Lincoln that “in Paul’s thinking faith can never be viewed as a meritorious work because in connection with justification he always contrasts faith with works of the law (cf. Gal 2:16; 3:2–5, 9, 10; Rom 3:27, 28)” (A. T. Lincoln, </a:t>
            </a:r>
            <a:r>
              <a:rPr lang="en-US" sz="1300" i="1" dirty="0"/>
              <a:t>Ephesians</a:t>
            </a:r>
            <a:r>
              <a:rPr lang="en-US" sz="1300" dirty="0"/>
              <a:t> [WBC] 111). If faith is not meritorious, but is instead the </a:t>
            </a:r>
            <a:r>
              <a:rPr lang="en-US" sz="1300" i="1" dirty="0"/>
              <a:t>reception</a:t>
            </a:r>
            <a:r>
              <a:rPr lang="en-US" sz="1300" dirty="0"/>
              <a:t> of the gift of salvation, then it is not a gift per se. Such a view does not preclude the notion that for faith to save, the Spirit of God must initiate the conversion process.  </a:t>
            </a:r>
            <a:r>
              <a:rPr lang="en-US" b="0" i="0" u="none" strike="noStrike" baseline="0" dirty="0"/>
              <a:t> Wallace, D. B. (1996). </a:t>
            </a:r>
            <a:r>
              <a:rPr lang="en-US" b="0" i="1" u="none" strike="noStrike" baseline="0" dirty="0"/>
              <a:t>Greek Grammar beyond the Basics: An Exegetical Syntax of the New Testament</a:t>
            </a:r>
            <a:r>
              <a:rPr lang="en-US" b="0" i="0" u="none" strike="noStrike" baseline="0" dirty="0"/>
              <a:t> (p. 335). Grand Rapids, MI: Zondervan.)</a:t>
            </a:r>
          </a:p>
        </p:txBody>
      </p:sp>
      <p:sp>
        <p:nvSpPr>
          <p:cNvPr id="4" name="Slide Number Placeholder 3"/>
          <p:cNvSpPr>
            <a:spLocks noGrp="1"/>
          </p:cNvSpPr>
          <p:nvPr>
            <p:ph type="sldNum" sz="quarter" idx="10"/>
          </p:nvPr>
        </p:nvSpPr>
        <p:spPr/>
        <p:txBody>
          <a:bodyPr/>
          <a:lstStyle/>
          <a:p>
            <a:pPr>
              <a:defRPr/>
            </a:pPr>
            <a:fld id="{1E6CAAF6-ADD1-4A1F-A4B9-6880554EFCC2}" type="slidenum">
              <a:rPr lang="en-US" altLang="en-US" smtClean="0"/>
              <a:pPr>
                <a:defRPr/>
              </a:pPr>
              <a:t>15</a:t>
            </a:fld>
            <a:endParaRPr lang="en-US" altLang="en-US"/>
          </a:p>
        </p:txBody>
      </p:sp>
    </p:spTree>
    <p:extLst>
      <p:ext uri="{BB962C8B-B14F-4D97-AF65-F5344CB8AC3E}">
        <p14:creationId xmlns="" xmlns:p14="http://schemas.microsoft.com/office/powerpoint/2010/main" val="449021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what does “that” or “this” refer? Since it is a neuter pronoun </a:t>
            </a:r>
            <a:r>
              <a:rPr lang="en-US" b="1" dirty="0"/>
              <a:t>it evidently does not refer to “grace” or “faith” both of which are feminine in gender in the Greek text</a:t>
            </a:r>
            <a:r>
              <a:rPr lang="en-US" dirty="0"/>
              <a:t>. Probably it refers to the whole preceding clause that describes salvation (cf. 1:15; 3:1). Salvation is the gift of God.</a:t>
            </a:r>
            <a:r>
              <a:rPr lang="en-US" baseline="0" dirty="0"/>
              <a:t>  </a:t>
            </a:r>
            <a:r>
              <a:rPr lang="en-US" dirty="0"/>
              <a:t>Constable, T. (2003). Tom Constable’s Expository Notes on the Bible (</a:t>
            </a:r>
            <a:r>
              <a:rPr lang="en-US" dirty="0" err="1"/>
              <a:t>Eph</a:t>
            </a:r>
            <a:r>
              <a:rPr lang="en-US" dirty="0"/>
              <a:t> 2:8). </a:t>
            </a:r>
            <a:r>
              <a:rPr lang="en-US" dirty="0" err="1"/>
              <a:t>Galaxie</a:t>
            </a:r>
            <a:r>
              <a:rPr lang="en-US" dirty="0"/>
              <a:t> Software.</a:t>
            </a:r>
          </a:p>
          <a:p>
            <a:endParaRPr lang="en-US" dirty="0"/>
          </a:p>
          <a:p>
            <a:r>
              <a:rPr lang="en-US" sz="1300" b="1" dirty="0"/>
              <a:t>More plausible is the…view, viz., that </a:t>
            </a:r>
            <a:r>
              <a:rPr lang="el-GR" sz="1300" b="1" u="sng" dirty="0"/>
              <a:t>τοῦτο</a:t>
            </a:r>
            <a:r>
              <a:rPr lang="en-US" sz="1300" b="1" u="sng" dirty="0"/>
              <a:t> refers to the concept of a grace-by-faith salvation</a:t>
            </a:r>
            <a:r>
              <a:rPr lang="en-US" sz="1300" b="1" dirty="0"/>
              <a:t>. As we have seen, </a:t>
            </a:r>
            <a:r>
              <a:rPr lang="el-GR" sz="1300" b="1" dirty="0"/>
              <a:t>τοῦτο</a:t>
            </a:r>
            <a:r>
              <a:rPr lang="en-US" sz="1300" b="1" dirty="0"/>
              <a:t> regularly takes a conceptual antecedent. Whether faith is seen as a gift here or anywhere else in the NT is not addressed by this.</a:t>
            </a:r>
            <a:r>
              <a:rPr lang="en-US" sz="1300" b="1" baseline="30000" dirty="0"/>
              <a:t>53     </a:t>
            </a:r>
          </a:p>
          <a:p>
            <a:endParaRPr lang="en-US" sz="1300" baseline="30000" dirty="0"/>
          </a:p>
          <a:p>
            <a:r>
              <a:rPr lang="en-US" dirty="0"/>
              <a:t>(</a:t>
            </a:r>
            <a:r>
              <a:rPr lang="en-US" baseline="30000" dirty="0"/>
              <a:t>53</a:t>
            </a:r>
            <a:r>
              <a:rPr lang="en-US" sz="1300" dirty="0"/>
              <a:t> On an exegetical level, I am inclined to agree with Lincoln that “in Paul’s thinking faith can never be viewed as a meritorious work because in connection with justification he always contrasts faith with works of the law (cf. Gal 2:16; 3:2–5, 9, 10; Rom 3:27, 28)” (A. T. Lincoln, </a:t>
            </a:r>
            <a:r>
              <a:rPr lang="en-US" sz="1300" i="1" dirty="0"/>
              <a:t>Ephesians</a:t>
            </a:r>
            <a:r>
              <a:rPr lang="en-US" sz="1300" dirty="0"/>
              <a:t> [WBC] 111). If faith is not meritorious, but is instead the </a:t>
            </a:r>
            <a:r>
              <a:rPr lang="en-US" sz="1300" i="1" dirty="0"/>
              <a:t>reception</a:t>
            </a:r>
            <a:r>
              <a:rPr lang="en-US" sz="1300" dirty="0"/>
              <a:t> of the gift of salvation, then it is not a gift per se. Such a view does not preclude the notion that for faith to save, the Spirit of God must initiate the conversion process.  </a:t>
            </a:r>
            <a:r>
              <a:rPr lang="en-US" b="0" i="0" u="none" strike="noStrike" baseline="0" dirty="0"/>
              <a:t> Wallace, D. B. (1996). </a:t>
            </a:r>
            <a:r>
              <a:rPr lang="en-US" b="0" i="1" u="none" strike="noStrike" baseline="0" dirty="0"/>
              <a:t>Greek Grammar beyond the Basics: An Exegetical Syntax of the New Testament</a:t>
            </a:r>
            <a:r>
              <a:rPr lang="en-US" b="0" i="0" u="none" strike="noStrike" baseline="0" dirty="0"/>
              <a:t> (p. 335). Grand Rapids, MI: Zondervan.)</a:t>
            </a:r>
          </a:p>
        </p:txBody>
      </p:sp>
      <p:sp>
        <p:nvSpPr>
          <p:cNvPr id="4" name="Slide Number Placeholder 3"/>
          <p:cNvSpPr>
            <a:spLocks noGrp="1"/>
          </p:cNvSpPr>
          <p:nvPr>
            <p:ph type="sldNum" sz="quarter" idx="10"/>
          </p:nvPr>
        </p:nvSpPr>
        <p:spPr/>
        <p:txBody>
          <a:bodyPr/>
          <a:lstStyle/>
          <a:p>
            <a:pPr>
              <a:defRPr/>
            </a:pPr>
            <a:fld id="{1E6CAAF6-ADD1-4A1F-A4B9-6880554EFCC2}" type="slidenum">
              <a:rPr lang="en-US" altLang="en-US" smtClean="0"/>
              <a:pPr>
                <a:defRPr/>
              </a:pPr>
              <a:t>21</a:t>
            </a:fld>
            <a:endParaRPr lang="en-US" altLang="en-US"/>
          </a:p>
        </p:txBody>
      </p:sp>
    </p:spTree>
    <p:extLst>
      <p:ext uri="{BB962C8B-B14F-4D97-AF65-F5344CB8AC3E}">
        <p14:creationId xmlns="" xmlns:p14="http://schemas.microsoft.com/office/powerpoint/2010/main" val="568240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E5424-D4B9-4AFD-9B49-AB165923F980}" type="slidenum">
              <a:rPr lang="en-US" altLang="en-US" smtClean="0"/>
              <a:pPr/>
              <a:t>33</a:t>
            </a:fld>
            <a:endParaRPr lang="en-US" altLang="en-US"/>
          </a:p>
        </p:txBody>
      </p:sp>
    </p:spTree>
    <p:extLst>
      <p:ext uri="{BB962C8B-B14F-4D97-AF65-F5344CB8AC3E}">
        <p14:creationId xmlns="" xmlns:p14="http://schemas.microsoft.com/office/powerpoint/2010/main" val="306916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1E6CAAF6-ADD1-4A1F-A4B9-6880554EFCC2}" type="slidenum">
              <a:rPr lang="en-US" altLang="en-US" sz="1900" kern="0">
                <a:solidFill>
                  <a:sysClr val="windowText" lastClr="000000"/>
                </a:solidFill>
              </a:rPr>
              <a:pPr defTabSz="966529">
                <a:defRPr/>
              </a:pPr>
              <a:t>35</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 xmlns:p14="http://schemas.microsoft.com/office/powerpoint/2010/main" val="297496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42792A-E7A1-4290-8036-CC456AECA72A}" type="datetimeFigureOut">
              <a:rPr lang="en-US"/>
              <a:pPr>
                <a:defRPr/>
              </a:pPr>
              <a:t>4/20/2016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169B7-9F62-44E4-8103-23CFE8D0D643}" type="slidenum">
              <a:rPr lang="en-US" altLang="en-US"/>
              <a:pPr>
                <a:defRPr/>
              </a:pPr>
              <a:t>‹#›</a:t>
            </a:fld>
            <a:endParaRPr lang="en-US" altLang="en-US"/>
          </a:p>
        </p:txBody>
      </p:sp>
    </p:spTree>
    <p:extLst>
      <p:ext uri="{BB962C8B-B14F-4D97-AF65-F5344CB8AC3E}">
        <p14:creationId xmlns="" xmlns:p14="http://schemas.microsoft.com/office/powerpoint/2010/main" val="197431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2D715B-B684-43CC-8C64-B61C94215F5D}" type="datetimeFigureOut">
              <a:rPr lang="en-US"/>
              <a:pPr>
                <a:defRPr/>
              </a:pPr>
              <a:t>4/20/2016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08E0B8-9F60-4048-B105-8887EF316161}" type="slidenum">
              <a:rPr lang="en-US" altLang="en-US"/>
              <a:pPr>
                <a:defRPr/>
              </a:pPr>
              <a:t>‹#›</a:t>
            </a:fld>
            <a:endParaRPr lang="en-US" altLang="en-US"/>
          </a:p>
        </p:txBody>
      </p:sp>
    </p:spTree>
    <p:extLst>
      <p:ext uri="{BB962C8B-B14F-4D97-AF65-F5344CB8AC3E}">
        <p14:creationId xmlns="" xmlns:p14="http://schemas.microsoft.com/office/powerpoint/2010/main" val="394176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F3003A-0C19-4603-8D13-5739629E01B2}" type="datetimeFigureOut">
              <a:rPr lang="en-US"/>
              <a:pPr>
                <a:defRPr/>
              </a:pPr>
              <a:t>4/20/2016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AE2F54-E34F-4A08-BE02-4C5F51A6F909}" type="slidenum">
              <a:rPr lang="en-US" altLang="en-US"/>
              <a:pPr>
                <a:defRPr/>
              </a:pPr>
              <a:t>‹#›</a:t>
            </a:fld>
            <a:endParaRPr lang="en-US" altLang="en-US"/>
          </a:p>
        </p:txBody>
      </p:sp>
    </p:spTree>
    <p:extLst>
      <p:ext uri="{BB962C8B-B14F-4D97-AF65-F5344CB8AC3E}">
        <p14:creationId xmlns="" xmlns:p14="http://schemas.microsoft.com/office/powerpoint/2010/main" val="2197860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9" rIns="92075" bIns="46039" anchor="ctr"/>
          <a:lstStyle/>
          <a:p>
            <a:pPr eaLnBrk="0" hangingPunct="0">
              <a:defRPr/>
            </a:pPr>
            <a:endParaRPr lang="en-US" sz="4400">
              <a:solidFill>
                <a:schemeClr val="tx2"/>
              </a:solidFill>
              <a:cs typeface="Arial" panose="020B060402020202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891" indent="-342891" eaLnBrk="0" hangingPunct="0">
              <a:spcBef>
                <a:spcPct val="20000"/>
              </a:spcBef>
              <a:buClr>
                <a:schemeClr val="tx2"/>
              </a:buClr>
              <a:buSzPct val="75000"/>
              <a:buFont typeface="Wingdings" pitchFamily="2" charset="2"/>
              <a:buChar char="n"/>
              <a:defRPr/>
            </a:pPr>
            <a:endParaRPr lang="en-US" sz="3200">
              <a:cs typeface="Arial" panose="020B0604020202020204" pitchFamily="34" charset="0"/>
            </a:endParaRPr>
          </a:p>
        </p:txBody>
      </p:sp>
    </p:spTree>
    <p:extLst>
      <p:ext uri="{BB962C8B-B14F-4D97-AF65-F5344CB8AC3E}">
        <p14:creationId xmlns="" xmlns:p14="http://schemas.microsoft.com/office/powerpoint/2010/main" val="841908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 xmlns:p14="http://schemas.microsoft.com/office/powerpoint/2010/main" val="311861018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26081A-6350-412E-995A-C22BE8B4AB16}" type="datetimeFigureOut">
              <a:rPr lang="en-US"/>
              <a:pPr>
                <a:defRPr/>
              </a:pPr>
              <a:t>4/20/2016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EF0298-CB8E-4A11-A6BA-6658D4C9F754}" type="slidenum">
              <a:rPr lang="en-US" altLang="en-US"/>
              <a:pPr>
                <a:defRPr/>
              </a:pPr>
              <a:t>‹#›</a:t>
            </a:fld>
            <a:endParaRPr lang="en-US" altLang="en-US"/>
          </a:p>
        </p:txBody>
      </p:sp>
    </p:spTree>
    <p:extLst>
      <p:ext uri="{BB962C8B-B14F-4D97-AF65-F5344CB8AC3E}">
        <p14:creationId xmlns="" xmlns:p14="http://schemas.microsoft.com/office/powerpoint/2010/main" val="17990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B633DF-0EE4-40FE-B09B-D3484C6EB3DF}" type="datetimeFigureOut">
              <a:rPr lang="en-US"/>
              <a:pPr>
                <a:defRPr/>
              </a:pPr>
              <a:t>4/20/2016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4956F5-5E93-47D1-B1A3-E678194BC9B2}" type="slidenum">
              <a:rPr lang="en-US" altLang="en-US"/>
              <a:pPr>
                <a:defRPr/>
              </a:pPr>
              <a:t>‹#›</a:t>
            </a:fld>
            <a:endParaRPr lang="en-US" altLang="en-US"/>
          </a:p>
        </p:txBody>
      </p:sp>
    </p:spTree>
    <p:extLst>
      <p:ext uri="{BB962C8B-B14F-4D97-AF65-F5344CB8AC3E}">
        <p14:creationId xmlns="" xmlns:p14="http://schemas.microsoft.com/office/powerpoint/2010/main" val="238005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DCDB46E-A7AB-40D3-9EBB-A3D4156AF76B}" type="datetimeFigureOut">
              <a:rPr lang="en-US"/>
              <a:pPr>
                <a:defRPr/>
              </a:pPr>
              <a:t>4/20/2016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83D037-37CF-4746-B046-7744609F0822}" type="slidenum">
              <a:rPr lang="en-US" altLang="en-US"/>
              <a:pPr>
                <a:defRPr/>
              </a:pPr>
              <a:t>‹#›</a:t>
            </a:fld>
            <a:endParaRPr lang="en-US" altLang="en-US"/>
          </a:p>
        </p:txBody>
      </p:sp>
    </p:spTree>
    <p:extLst>
      <p:ext uri="{BB962C8B-B14F-4D97-AF65-F5344CB8AC3E}">
        <p14:creationId xmlns="" xmlns:p14="http://schemas.microsoft.com/office/powerpoint/2010/main" val="367164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6624874-5C76-43C3-9F0F-3C2B8A2FD737}" type="datetimeFigureOut">
              <a:rPr lang="en-US"/>
              <a:pPr>
                <a:defRPr/>
              </a:pPr>
              <a:t>4/20/2016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45140A-CB23-4DF5-B380-574465E0B341}" type="slidenum">
              <a:rPr lang="en-US" altLang="en-US"/>
              <a:pPr>
                <a:defRPr/>
              </a:pPr>
              <a:t>‹#›</a:t>
            </a:fld>
            <a:endParaRPr lang="en-US" altLang="en-US"/>
          </a:p>
        </p:txBody>
      </p:sp>
    </p:spTree>
    <p:extLst>
      <p:ext uri="{BB962C8B-B14F-4D97-AF65-F5344CB8AC3E}">
        <p14:creationId xmlns="" xmlns:p14="http://schemas.microsoft.com/office/powerpoint/2010/main" val="92732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4/20/2016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 xmlns:p14="http://schemas.microsoft.com/office/powerpoint/2010/main" val="20944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0048B8-B8BC-4BF8-8DB0-8C6A4906B474}" type="datetimeFigureOut">
              <a:rPr lang="en-US"/>
              <a:pPr>
                <a:defRPr/>
              </a:pPr>
              <a:t>4/20/2016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B4A3F3-2789-4DBF-92CA-32AF01B2D2BC}" type="slidenum">
              <a:rPr lang="en-US" altLang="en-US"/>
              <a:pPr>
                <a:defRPr/>
              </a:pPr>
              <a:t>‹#›</a:t>
            </a:fld>
            <a:endParaRPr lang="en-US" altLang="en-US"/>
          </a:p>
        </p:txBody>
      </p:sp>
    </p:spTree>
    <p:extLst>
      <p:ext uri="{BB962C8B-B14F-4D97-AF65-F5344CB8AC3E}">
        <p14:creationId xmlns="" xmlns:p14="http://schemas.microsoft.com/office/powerpoint/2010/main" val="261313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BF97EE-B804-4546-B123-D092BDC4C92E}" type="datetimeFigureOut">
              <a:rPr lang="en-US"/>
              <a:pPr>
                <a:defRPr/>
              </a:pPr>
              <a:t>4/20/2016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E3E788-3C1E-4322-8553-F3B4C7086460}" type="slidenum">
              <a:rPr lang="en-US" altLang="en-US"/>
              <a:pPr>
                <a:defRPr/>
              </a:pPr>
              <a:t>‹#›</a:t>
            </a:fld>
            <a:endParaRPr lang="en-US" altLang="en-US"/>
          </a:p>
        </p:txBody>
      </p:sp>
    </p:spTree>
    <p:extLst>
      <p:ext uri="{BB962C8B-B14F-4D97-AF65-F5344CB8AC3E}">
        <p14:creationId xmlns="" xmlns:p14="http://schemas.microsoft.com/office/powerpoint/2010/main" val="419075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D99B1B-6534-4491-A593-28246C6B9D95}" type="datetimeFigureOut">
              <a:rPr lang="en-US"/>
              <a:pPr>
                <a:defRPr/>
              </a:pPr>
              <a:t>4/20/2016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E4E630-9A72-452C-8AF9-38F0545DCB6C}" type="slidenum">
              <a:rPr lang="en-US" altLang="en-US"/>
              <a:pPr>
                <a:defRPr/>
              </a:pPr>
              <a:t>‹#›</a:t>
            </a:fld>
            <a:endParaRPr lang="en-US" altLang="en-US"/>
          </a:p>
        </p:txBody>
      </p:sp>
    </p:spTree>
    <p:extLst>
      <p:ext uri="{BB962C8B-B14F-4D97-AF65-F5344CB8AC3E}">
        <p14:creationId xmlns="" xmlns:p14="http://schemas.microsoft.com/office/powerpoint/2010/main" val="254293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D65B563-3F22-4731-AC79-DA6FA3F3BE5C}" type="datetimeFigureOut">
              <a:rPr lang="en-US"/>
              <a:pPr>
                <a:defRPr/>
              </a:pPr>
              <a:t>4/20/2016</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53F1083-A0A1-40DA-BE8C-0E73FAD27CB9}" type="slidenum">
              <a:rPr lang="en-US" altLang="en-US"/>
              <a:pPr>
                <a:defRPr/>
              </a:pPr>
              <a:t>‹#›</a:t>
            </a:fld>
            <a:endParaRPr lang="en-US" altLang="en-US"/>
          </a:p>
        </p:txBody>
      </p:sp>
    </p:spTree>
    <p:extLst>
      <p:ext uri="{BB962C8B-B14F-4D97-AF65-F5344CB8AC3E}">
        <p14:creationId xmlns="" xmlns:p14="http://schemas.microsoft.com/office/powerpoint/2010/main" val="846103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124200" y="685800"/>
            <a:ext cx="2895600" cy="1371600"/>
          </a:xfrm>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a:t>
            </a:r>
            <a:br>
              <a:rPr lang="en-US" altLang="en-US" b="1" dirty="0">
                <a:solidFill>
                  <a:srgbClr val="00FFFF"/>
                </a:solidFill>
                <a:effectLst>
                  <a:outerShdw blurRad="38100" dist="38100" dir="2700000" algn="tl">
                    <a:srgbClr val="000000">
                      <a:alpha val="43137"/>
                    </a:srgbClr>
                  </a:outerShdw>
                </a:effectLst>
              </a:rPr>
            </a:br>
            <a:r>
              <a:rPr lang="en-US" altLang="en-US" sz="2800" b="1" dirty="0">
                <a:solidFill>
                  <a:srgbClr val="00FFFF"/>
                </a:solidFill>
                <a:effectLst>
                  <a:outerShdw blurRad="38100" dist="38100" dir="2700000" algn="tl">
                    <a:srgbClr val="000000">
                      <a:alpha val="43137"/>
                    </a:srgbClr>
                  </a:outerShdw>
                </a:effectLst>
              </a:rPr>
              <a:t>Session 14  </a:t>
            </a:r>
            <a:endParaRPr lang="en-US" altLang="en-US" b="1" dirty="0">
              <a:solidFill>
                <a:srgbClr val="00FFFF"/>
              </a:solidFill>
              <a:effectLst>
                <a:outerShdw blurRad="38100" dist="38100" dir="2700000" algn="tl">
                  <a:srgbClr val="000000">
                    <a:alpha val="43137"/>
                  </a:srgbClr>
                </a:outerShdw>
              </a:effectLst>
            </a:endParaRPr>
          </a:p>
        </p:txBody>
      </p:sp>
      <p:sp>
        <p:nvSpPr>
          <p:cNvPr id="4099" name="Subtitle 2"/>
          <p:cNvSpPr>
            <a:spLocks noGrp="1"/>
          </p:cNvSpPr>
          <p:nvPr>
            <p:ph type="subTitle" idx="1"/>
          </p:nvPr>
        </p:nvSpPr>
        <p:spPr>
          <a:xfrm>
            <a:off x="838200" y="4572000"/>
            <a:ext cx="7467600" cy="1752600"/>
          </a:xfrm>
        </p:spPr>
        <p:txBody>
          <a:bodyPr/>
          <a:lstStyle/>
          <a:p>
            <a:pPr eaLnBrk="1" hangingPunct="1"/>
            <a:r>
              <a:rPr lang="en-US" altLang="en-US" dirty="0">
                <a:solidFill>
                  <a:schemeClr val="bg1"/>
                </a:solidFill>
              </a:rPr>
              <a:t>Dr. Andy Woods</a:t>
            </a:r>
          </a:p>
          <a:p>
            <a:pPr eaLnBrk="1" hangingPunct="1"/>
            <a:endParaRPr lang="en-US" altLang="en-US" sz="2000" dirty="0">
              <a:solidFill>
                <a:schemeClr val="bg1"/>
              </a:solidFill>
            </a:endParaRPr>
          </a:p>
          <a:p>
            <a:pPr eaLnBrk="1" hangingPunct="1"/>
            <a:r>
              <a:rPr lang="en-US" altLang="en-US" sz="2000" dirty="0">
                <a:solidFill>
                  <a:schemeClr val="bg1"/>
                </a:solidFill>
              </a:rPr>
              <a:t>Senior Pastor – Sugar Land Bible Church</a:t>
            </a:r>
          </a:p>
          <a:p>
            <a:pPr eaLnBrk="1" hangingPunct="1"/>
            <a:r>
              <a:rPr lang="en-US" altLang="en-US" sz="2000" dirty="0">
                <a:solidFill>
                  <a:schemeClr val="bg1"/>
                </a:solidFill>
              </a:rPr>
              <a:t>Professor of Bible &amp; Theology – College of Biblical Studies </a:t>
            </a:r>
          </a:p>
        </p:txBody>
      </p:sp>
      <p:pic>
        <p:nvPicPr>
          <p:cNvPr id="4100" name="Picture 3"/>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3916366" y="2362200"/>
            <a:ext cx="1311275" cy="1828800"/>
          </a:xfrm>
          <a:prstGeom prst="rect">
            <a:avLst/>
          </a:prstGeom>
          <a:noFill/>
          <a:ln w="381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17737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533400" y="1269994"/>
            <a:ext cx="8077200" cy="3570208"/>
          </a:xfrm>
          <a:prstGeom prst="rect">
            <a:avLst/>
          </a:prstGeom>
          <a:noFill/>
          <a:ln w="28575">
            <a:noFill/>
            <a:miter lim="800000"/>
            <a:headEnd/>
            <a:tailEnd/>
          </a:ln>
        </p:spPr>
        <p:txBody>
          <a:bodyPr>
            <a:spAutoFit/>
          </a:bodyPr>
          <a:lstStyle/>
          <a:p>
            <a:pPr algn="ctr">
              <a:spcBef>
                <a:spcPts val="600"/>
              </a:spcBef>
              <a:spcAft>
                <a:spcPts val="600"/>
              </a:spcAft>
            </a:pPr>
            <a:r>
              <a:rPr lang="en-US" altLang="en-US" sz="3600" b="1" dirty="0">
                <a:solidFill>
                  <a:srgbClr val="00FFFF"/>
                </a:solidFill>
                <a:ea typeface="+mj-ea"/>
                <a:cs typeface="+mj-cs"/>
              </a:rPr>
              <a:t>John 5:24 (NASB)</a:t>
            </a:r>
          </a:p>
          <a:p>
            <a:pPr algn="just">
              <a:spcBef>
                <a:spcPts val="600"/>
              </a:spcBef>
              <a:spcAft>
                <a:spcPts val="600"/>
              </a:spcAft>
            </a:pPr>
            <a:r>
              <a:rPr lang="en-US" altLang="en-US" sz="3600" kern="0" dirty="0">
                <a:solidFill>
                  <a:schemeClr val="bg1"/>
                </a:solidFill>
              </a:rPr>
              <a:t>“Truly, truly, I say to you, he who hears My word, and </a:t>
            </a:r>
            <a:r>
              <a:rPr lang="en-US" altLang="en-US" sz="3600" b="1" u="sng" kern="0" dirty="0">
                <a:solidFill>
                  <a:srgbClr val="FFFFCC"/>
                </a:solidFill>
              </a:rPr>
              <a:t>believes Him</a:t>
            </a:r>
            <a:r>
              <a:rPr lang="en-US" altLang="en-US" sz="3600" b="1" kern="0" dirty="0">
                <a:solidFill>
                  <a:srgbClr val="FFFFCC"/>
                </a:solidFill>
              </a:rPr>
              <a:t> </a:t>
            </a:r>
            <a:r>
              <a:rPr lang="en-US" altLang="en-US" sz="3600" kern="0" dirty="0">
                <a:solidFill>
                  <a:schemeClr val="bg1"/>
                </a:solidFill>
              </a:rPr>
              <a:t>who sent Me, </a:t>
            </a:r>
            <a:r>
              <a:rPr lang="en-US" altLang="en-US" sz="3600" b="1" u="sng" kern="0" dirty="0">
                <a:solidFill>
                  <a:srgbClr val="FFFFCC"/>
                </a:solidFill>
              </a:rPr>
              <a:t>has eternal life</a:t>
            </a:r>
            <a:r>
              <a:rPr lang="en-US" altLang="en-US" sz="3600" kern="0" dirty="0">
                <a:solidFill>
                  <a:schemeClr val="bg1"/>
                </a:solidFill>
              </a:rPr>
              <a:t>, and does not come into judgment, but </a:t>
            </a:r>
            <a:r>
              <a:rPr lang="en-US" altLang="en-US" sz="3600" kern="0" dirty="0">
                <a:solidFill>
                  <a:srgbClr val="FFFFCC"/>
                </a:solidFill>
              </a:rPr>
              <a:t>has passed out </a:t>
            </a:r>
            <a:r>
              <a:rPr lang="en-US" altLang="en-US" sz="3600" kern="0" dirty="0">
                <a:solidFill>
                  <a:schemeClr val="bg1"/>
                </a:solidFill>
              </a:rPr>
              <a:t>of death into life.”</a:t>
            </a:r>
          </a:p>
        </p:txBody>
      </p:sp>
    </p:spTree>
    <p:extLst>
      <p:ext uri="{BB962C8B-B14F-4D97-AF65-F5344CB8AC3E}">
        <p14:creationId xmlns="" xmlns:p14="http://schemas.microsoft.com/office/powerpoint/2010/main" val="1035929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533400" y="1269994"/>
            <a:ext cx="8077200" cy="3016210"/>
          </a:xfrm>
          <a:prstGeom prst="rect">
            <a:avLst/>
          </a:prstGeom>
          <a:noFill/>
          <a:ln w="28575">
            <a:noFill/>
            <a:miter lim="800000"/>
            <a:headEnd/>
            <a:tailEnd/>
          </a:ln>
        </p:spPr>
        <p:txBody>
          <a:bodyPr>
            <a:spAutoFit/>
          </a:bodyPr>
          <a:lstStyle/>
          <a:p>
            <a:pPr algn="ctr">
              <a:spcBef>
                <a:spcPts val="600"/>
              </a:spcBef>
              <a:spcAft>
                <a:spcPts val="600"/>
              </a:spcAft>
            </a:pPr>
            <a:r>
              <a:rPr lang="en-US" altLang="en-US" sz="3600" b="1" dirty="0">
                <a:solidFill>
                  <a:srgbClr val="00FFFF"/>
                </a:solidFill>
                <a:ea typeface="+mj-ea"/>
                <a:cs typeface="+mj-cs"/>
              </a:rPr>
              <a:t>John 6:40 (NASB)</a:t>
            </a:r>
          </a:p>
          <a:p>
            <a:pPr algn="just">
              <a:spcBef>
                <a:spcPts val="600"/>
              </a:spcBef>
              <a:spcAft>
                <a:spcPts val="600"/>
              </a:spcAft>
            </a:pPr>
            <a:r>
              <a:rPr lang="en-US" altLang="en-US" sz="3600" kern="0" dirty="0">
                <a:solidFill>
                  <a:schemeClr val="bg1"/>
                </a:solidFill>
              </a:rPr>
              <a:t>“</a:t>
            </a:r>
            <a:r>
              <a:rPr lang="en-US" sz="3600" dirty="0">
                <a:solidFill>
                  <a:schemeClr val="bg1"/>
                </a:solidFill>
              </a:rPr>
              <a:t>For this is the will of My Father, that everyone who </a:t>
            </a:r>
            <a:r>
              <a:rPr lang="en-US" sz="3600" b="1" u="sng" dirty="0">
                <a:solidFill>
                  <a:schemeClr val="bg1"/>
                </a:solidFill>
              </a:rPr>
              <a:t>beholds</a:t>
            </a:r>
            <a:r>
              <a:rPr lang="en-US" sz="3600" dirty="0">
                <a:solidFill>
                  <a:schemeClr val="bg1"/>
                </a:solidFill>
              </a:rPr>
              <a:t> the Son and </a:t>
            </a:r>
            <a:r>
              <a:rPr lang="en-US" sz="3600" b="1" u="sng" dirty="0">
                <a:solidFill>
                  <a:schemeClr val="bg1"/>
                </a:solidFill>
              </a:rPr>
              <a:t>believes</a:t>
            </a:r>
            <a:r>
              <a:rPr lang="en-US" sz="3600" dirty="0">
                <a:solidFill>
                  <a:schemeClr val="bg1"/>
                </a:solidFill>
              </a:rPr>
              <a:t> in Him </a:t>
            </a:r>
            <a:r>
              <a:rPr lang="en-US" sz="3600" b="1" u="sng" dirty="0">
                <a:solidFill>
                  <a:schemeClr val="bg1"/>
                </a:solidFill>
              </a:rPr>
              <a:t>will have eternal life</a:t>
            </a:r>
            <a:r>
              <a:rPr lang="en-US" sz="3600" dirty="0">
                <a:solidFill>
                  <a:schemeClr val="bg1"/>
                </a:solidFill>
              </a:rPr>
              <a:t>, and I Myself will raise him up on the last day</a:t>
            </a:r>
            <a:r>
              <a:rPr lang="en-US" altLang="en-US" sz="3600" kern="0" dirty="0">
                <a:solidFill>
                  <a:schemeClr val="bg1"/>
                </a:solidFill>
              </a:rPr>
              <a:t>.”</a:t>
            </a:r>
          </a:p>
        </p:txBody>
      </p:sp>
    </p:spTree>
    <p:extLst>
      <p:ext uri="{BB962C8B-B14F-4D97-AF65-F5344CB8AC3E}">
        <p14:creationId xmlns="" xmlns:p14="http://schemas.microsoft.com/office/powerpoint/2010/main" val="561017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533400" y="1269994"/>
            <a:ext cx="8077200" cy="2277547"/>
          </a:xfrm>
          <a:prstGeom prst="rect">
            <a:avLst/>
          </a:prstGeom>
          <a:noFill/>
          <a:ln w="28575">
            <a:noFill/>
            <a:miter lim="800000"/>
            <a:headEnd/>
            <a:tailEnd/>
          </a:ln>
        </p:spPr>
        <p:txBody>
          <a:bodyPr>
            <a:spAutoFit/>
          </a:bodyPr>
          <a:lstStyle/>
          <a:p>
            <a:pPr algn="ctr">
              <a:spcBef>
                <a:spcPts val="600"/>
              </a:spcBef>
              <a:spcAft>
                <a:spcPts val="600"/>
              </a:spcAft>
            </a:pPr>
            <a:r>
              <a:rPr lang="en-US" altLang="en-US" sz="3600" b="1" dirty="0">
                <a:solidFill>
                  <a:srgbClr val="00FFFF"/>
                </a:solidFill>
                <a:ea typeface="+mj-ea"/>
                <a:cs typeface="+mj-cs"/>
              </a:rPr>
              <a:t>John 6:47 (NASB)</a:t>
            </a:r>
          </a:p>
          <a:p>
            <a:pPr algn="just">
              <a:spcBef>
                <a:spcPts val="600"/>
              </a:spcBef>
              <a:spcAft>
                <a:spcPts val="600"/>
              </a:spcAft>
            </a:pPr>
            <a:r>
              <a:rPr lang="en-US" altLang="en-US" sz="4800" kern="0" dirty="0">
                <a:solidFill>
                  <a:schemeClr val="bg1"/>
                </a:solidFill>
              </a:rPr>
              <a:t>“</a:t>
            </a:r>
            <a:r>
              <a:rPr lang="en-US" sz="4800" dirty="0">
                <a:solidFill>
                  <a:schemeClr val="bg1"/>
                </a:solidFill>
              </a:rPr>
              <a:t>Truly, truly, I say to you, he who </a:t>
            </a:r>
            <a:r>
              <a:rPr lang="en-US" sz="4800" b="1" u="sng" dirty="0">
                <a:solidFill>
                  <a:srgbClr val="FFFFCC"/>
                </a:solidFill>
              </a:rPr>
              <a:t>believes has eternal life</a:t>
            </a:r>
            <a:r>
              <a:rPr lang="en-US" altLang="en-US" sz="4800" kern="0" dirty="0">
                <a:solidFill>
                  <a:schemeClr val="bg1"/>
                </a:solidFill>
              </a:rPr>
              <a:t>.”</a:t>
            </a:r>
          </a:p>
        </p:txBody>
      </p:sp>
    </p:spTree>
    <p:extLst>
      <p:ext uri="{BB962C8B-B14F-4D97-AF65-F5344CB8AC3E}">
        <p14:creationId xmlns="" xmlns:p14="http://schemas.microsoft.com/office/powerpoint/2010/main" val="673150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idx="4294967295"/>
          </p:nvPr>
        </p:nvSpPr>
        <p:spPr>
          <a:xfrm>
            <a:off x="2819400" y="274638"/>
            <a:ext cx="3505200" cy="801687"/>
          </a:xfrm>
        </p:spPr>
        <p:txBody>
          <a:bodyPr lIns="92075" tIns="46038" rIns="92075" bIns="46038"/>
          <a:lstStyle/>
          <a:p>
            <a:r>
              <a:rPr lang="en-US" altLang="en-US" sz="4000">
                <a:solidFill>
                  <a:schemeClr val="bg1"/>
                </a:solidFill>
                <a:latin typeface="Arial" charset="0"/>
                <a:cs typeface="Arial" charset="0"/>
              </a:rPr>
              <a:t>John 20:30-31</a:t>
            </a:r>
          </a:p>
        </p:txBody>
      </p:sp>
      <p:sp>
        <p:nvSpPr>
          <p:cNvPr id="27650" name="Rectangle 3"/>
          <p:cNvSpPr>
            <a:spLocks noGrp="1"/>
          </p:cNvSpPr>
          <p:nvPr>
            <p:ph type="body" idx="4294967295"/>
          </p:nvPr>
        </p:nvSpPr>
        <p:spPr>
          <a:xfrm>
            <a:off x="3810000" y="1219200"/>
            <a:ext cx="5257800" cy="4724400"/>
          </a:xfrm>
        </p:spPr>
        <p:txBody>
          <a:bodyPr/>
          <a:lstStyle/>
          <a:p>
            <a:pPr marL="0" indent="0">
              <a:buFont typeface="Arial" charset="0"/>
              <a:buNone/>
              <a:defRPr/>
            </a:pPr>
            <a:r>
              <a:rPr lang="en-US" sz="3000" dirty="0">
                <a:solidFill>
                  <a:schemeClr val="bg1"/>
                </a:solidFill>
                <a:effectLst>
                  <a:outerShdw blurRad="38100" dist="38100" dir="2700000" algn="tl">
                    <a:srgbClr val="000000"/>
                  </a:outerShdw>
                </a:effectLst>
                <a:cs typeface="Arial" charset="0"/>
              </a:rPr>
              <a:t>“Therefore many other </a:t>
            </a:r>
            <a:r>
              <a:rPr lang="en-US" sz="3000" dirty="0">
                <a:solidFill>
                  <a:srgbClr val="FFFFCC"/>
                </a:solidFill>
                <a:effectLst>
                  <a:outerShdw blurRad="38100" dist="38100" dir="2700000" algn="tl">
                    <a:srgbClr val="000000"/>
                  </a:outerShdw>
                </a:effectLst>
                <a:cs typeface="Arial" charset="0"/>
              </a:rPr>
              <a:t>signs</a:t>
            </a:r>
            <a:r>
              <a:rPr lang="en-US" sz="3000" dirty="0">
                <a:solidFill>
                  <a:schemeClr val="bg1"/>
                </a:solidFill>
                <a:effectLst>
                  <a:outerShdw blurRad="38100" dist="38100" dir="2700000" algn="tl">
                    <a:srgbClr val="000000"/>
                  </a:outerShdw>
                </a:effectLst>
                <a:cs typeface="Arial" charset="0"/>
              </a:rPr>
              <a:t> Jesus also performed in the presence of the disciples, which are not written in this book; but these have been written so that you may </a:t>
            </a:r>
            <a:r>
              <a:rPr lang="en-US" sz="3000" b="1" u="sng" dirty="0">
                <a:solidFill>
                  <a:srgbClr val="FFFFCC"/>
                </a:solidFill>
                <a:effectLst>
                  <a:outerShdw blurRad="38100" dist="38100" dir="2700000" algn="tl">
                    <a:srgbClr val="000000"/>
                  </a:outerShdw>
                </a:effectLst>
                <a:cs typeface="Arial" charset="0"/>
              </a:rPr>
              <a:t>believe</a:t>
            </a:r>
            <a:r>
              <a:rPr lang="en-US" sz="3000" dirty="0">
                <a:solidFill>
                  <a:schemeClr val="bg1"/>
                </a:solidFill>
                <a:effectLst>
                  <a:outerShdw blurRad="38100" dist="38100" dir="2700000" algn="tl">
                    <a:srgbClr val="000000"/>
                  </a:outerShdw>
                </a:effectLst>
                <a:cs typeface="Arial" charset="0"/>
              </a:rPr>
              <a:t> that </a:t>
            </a:r>
            <a:r>
              <a:rPr lang="en-US" sz="3000" dirty="0">
                <a:solidFill>
                  <a:srgbClr val="FFFFCC"/>
                </a:solidFill>
                <a:effectLst>
                  <a:outerShdw blurRad="38100" dist="38100" dir="2700000" algn="tl">
                    <a:srgbClr val="000000"/>
                  </a:outerShdw>
                </a:effectLst>
                <a:cs typeface="Arial" charset="0"/>
              </a:rPr>
              <a:t>Jesus</a:t>
            </a:r>
            <a:r>
              <a:rPr lang="en-US" sz="3000" dirty="0">
                <a:solidFill>
                  <a:schemeClr val="bg1"/>
                </a:solidFill>
                <a:effectLst>
                  <a:outerShdw blurRad="38100" dist="38100" dir="2700000" algn="tl">
                    <a:srgbClr val="000000"/>
                  </a:outerShdw>
                </a:effectLst>
                <a:cs typeface="Arial" charset="0"/>
              </a:rPr>
              <a:t> </a:t>
            </a:r>
            <a:r>
              <a:rPr lang="en-US" sz="3000" dirty="0">
                <a:solidFill>
                  <a:srgbClr val="FFFFCC"/>
                </a:solidFill>
                <a:effectLst>
                  <a:outerShdw blurRad="38100" dist="38100" dir="2700000" algn="tl">
                    <a:srgbClr val="000000"/>
                  </a:outerShdw>
                </a:effectLst>
                <a:cs typeface="Arial" charset="0"/>
              </a:rPr>
              <a:t>is the Christ, the Son of God</a:t>
            </a:r>
            <a:r>
              <a:rPr lang="en-US" sz="3000" dirty="0">
                <a:solidFill>
                  <a:schemeClr val="bg1"/>
                </a:solidFill>
                <a:effectLst>
                  <a:outerShdw blurRad="38100" dist="38100" dir="2700000" algn="tl">
                    <a:srgbClr val="000000"/>
                  </a:outerShdw>
                </a:effectLst>
                <a:cs typeface="Arial" charset="0"/>
              </a:rPr>
              <a:t>; and that </a:t>
            </a:r>
            <a:r>
              <a:rPr lang="en-US" sz="3000" dirty="0">
                <a:solidFill>
                  <a:srgbClr val="FFFFCC"/>
                </a:solidFill>
                <a:effectLst>
                  <a:outerShdw blurRad="38100" dist="38100" dir="2700000" algn="tl">
                    <a:srgbClr val="000000"/>
                  </a:outerShdw>
                </a:effectLst>
                <a:cs typeface="Arial" charset="0"/>
              </a:rPr>
              <a:t>believing</a:t>
            </a:r>
            <a:r>
              <a:rPr lang="en-US" sz="3000" b="1" dirty="0">
                <a:solidFill>
                  <a:schemeClr val="bg1"/>
                </a:solidFill>
                <a:effectLst>
                  <a:outerShdw blurRad="38100" dist="38100" dir="2700000" algn="tl">
                    <a:srgbClr val="000000"/>
                  </a:outerShdw>
                </a:effectLst>
                <a:cs typeface="Arial" charset="0"/>
              </a:rPr>
              <a:t> </a:t>
            </a:r>
            <a:r>
              <a:rPr lang="en-US" sz="3000" dirty="0">
                <a:solidFill>
                  <a:schemeClr val="bg1"/>
                </a:solidFill>
                <a:effectLst>
                  <a:outerShdw blurRad="38100" dist="38100" dir="2700000" algn="tl">
                    <a:srgbClr val="000000"/>
                  </a:outerShdw>
                </a:effectLst>
                <a:cs typeface="Arial" charset="0"/>
              </a:rPr>
              <a:t>you may have </a:t>
            </a:r>
            <a:r>
              <a:rPr lang="en-US" sz="3000" b="1" u="sng" dirty="0">
                <a:solidFill>
                  <a:srgbClr val="FFFFCC"/>
                </a:solidFill>
                <a:effectLst>
                  <a:outerShdw blurRad="38100" dist="38100" dir="2700000" algn="tl">
                    <a:srgbClr val="000000"/>
                  </a:outerShdw>
                </a:effectLst>
                <a:cs typeface="Arial" charset="0"/>
              </a:rPr>
              <a:t>life</a:t>
            </a:r>
            <a:r>
              <a:rPr lang="en-US" sz="3000" dirty="0">
                <a:solidFill>
                  <a:schemeClr val="bg1"/>
                </a:solidFill>
                <a:effectLst>
                  <a:outerShdw blurRad="38100" dist="38100" dir="2700000" algn="tl">
                    <a:srgbClr val="000000"/>
                  </a:outerShdw>
                </a:effectLst>
                <a:cs typeface="Arial" charset="0"/>
              </a:rPr>
              <a:t> in His name.”</a:t>
            </a:r>
          </a:p>
        </p:txBody>
      </p:sp>
      <p:pic>
        <p:nvPicPr>
          <p:cNvPr id="5126" name="Picture 6" descr="http://www.maggiesnotebook.com/wp-content/uploads/2011/08/Apostle_John_35.jpg"/>
          <p:cNvPicPr>
            <a:picLocks noChangeAspect="1" noChangeArrowheads="1"/>
          </p:cNvPicPr>
          <p:nvPr/>
        </p:nvPicPr>
        <p:blipFill>
          <a:blip r:embed="rId2" cstate="print">
            <a:extLst/>
          </a:blip>
          <a:srcRect/>
          <a:stretch>
            <a:fillRect/>
          </a:stretch>
        </p:blipFill>
        <p:spPr bwMode="auto">
          <a:xfrm>
            <a:off x="381000" y="1609724"/>
            <a:ext cx="3072834" cy="372427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 xmlns:p14="http://schemas.microsoft.com/office/powerpoint/2010/main" val="3802519958"/>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30630" y="131659"/>
            <a:ext cx="8789436" cy="495520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b="1" dirty="0">
                <a:solidFill>
                  <a:srgbClr val="00FFFF"/>
                </a:solidFill>
                <a:ea typeface="+mj-ea"/>
                <a:cs typeface="+mj-cs"/>
              </a:rPr>
              <a:t>John 16:7-11 (NASB)</a:t>
            </a:r>
          </a:p>
          <a:p>
            <a:pPr algn="just">
              <a:spcAft>
                <a:spcPts val="600"/>
              </a:spcAft>
            </a:pPr>
            <a:r>
              <a:rPr lang="en-US" altLang="en-US" sz="3000" kern="0" dirty="0">
                <a:solidFill>
                  <a:schemeClr val="bg1"/>
                </a:solidFill>
              </a:rPr>
              <a:t>“</a:t>
            </a:r>
            <a:r>
              <a:rPr lang="en-US" sz="3000" dirty="0">
                <a:solidFill>
                  <a:schemeClr val="bg1"/>
                </a:solidFill>
              </a:rPr>
              <a:t>But I tell you the truth, it is to your advantage that I go away; for if I do not go away, the </a:t>
            </a:r>
            <a:r>
              <a:rPr lang="en-US" sz="3000" b="1" u="sng" dirty="0">
                <a:solidFill>
                  <a:srgbClr val="FFFFCC"/>
                </a:solidFill>
              </a:rPr>
              <a:t>Helper</a:t>
            </a:r>
            <a:r>
              <a:rPr lang="en-US" sz="3000" dirty="0">
                <a:solidFill>
                  <a:schemeClr val="bg1"/>
                </a:solidFill>
              </a:rPr>
              <a:t> will not come to you; but if I go, I will send Him to you. </a:t>
            </a:r>
            <a:r>
              <a:rPr lang="en-US" sz="3000" baseline="30000" dirty="0">
                <a:solidFill>
                  <a:schemeClr val="bg1"/>
                </a:solidFill>
              </a:rPr>
              <a:t>8 </a:t>
            </a:r>
            <a:r>
              <a:rPr lang="en-US" sz="3000" dirty="0">
                <a:solidFill>
                  <a:schemeClr val="bg1"/>
                </a:solidFill>
              </a:rPr>
              <a:t>And He, when He comes, will </a:t>
            </a:r>
            <a:r>
              <a:rPr lang="en-US" sz="3000" b="1" u="sng" dirty="0">
                <a:solidFill>
                  <a:srgbClr val="FFFFCC"/>
                </a:solidFill>
              </a:rPr>
              <a:t>convict the world </a:t>
            </a:r>
            <a:r>
              <a:rPr lang="en-US" sz="3000" dirty="0">
                <a:solidFill>
                  <a:schemeClr val="bg1"/>
                </a:solidFill>
              </a:rPr>
              <a:t>concerning </a:t>
            </a:r>
            <a:r>
              <a:rPr lang="en-US" sz="3000" b="1" u="sng" dirty="0">
                <a:solidFill>
                  <a:srgbClr val="FFFFCC"/>
                </a:solidFill>
              </a:rPr>
              <a:t>sin</a:t>
            </a:r>
            <a:r>
              <a:rPr lang="en-US" sz="3000" dirty="0">
                <a:solidFill>
                  <a:schemeClr val="bg1"/>
                </a:solidFill>
              </a:rPr>
              <a:t> and righteousness and judgment; </a:t>
            </a:r>
            <a:r>
              <a:rPr lang="en-US" sz="3000" baseline="30000" dirty="0">
                <a:solidFill>
                  <a:schemeClr val="bg1"/>
                </a:solidFill>
              </a:rPr>
              <a:t>9 </a:t>
            </a:r>
            <a:r>
              <a:rPr lang="en-US" sz="3000" dirty="0">
                <a:solidFill>
                  <a:schemeClr val="bg1"/>
                </a:solidFill>
              </a:rPr>
              <a:t>concerning sin, </a:t>
            </a:r>
            <a:r>
              <a:rPr lang="en-US" sz="3000" b="1" u="sng" dirty="0">
                <a:solidFill>
                  <a:srgbClr val="FFFFCC"/>
                </a:solidFill>
              </a:rPr>
              <a:t>because they do not believe in Me</a:t>
            </a:r>
            <a:r>
              <a:rPr lang="en-US" sz="3000" dirty="0">
                <a:solidFill>
                  <a:schemeClr val="bg1"/>
                </a:solidFill>
              </a:rPr>
              <a:t>; </a:t>
            </a:r>
            <a:r>
              <a:rPr lang="en-US" sz="3000" baseline="30000" dirty="0">
                <a:solidFill>
                  <a:schemeClr val="bg1"/>
                </a:solidFill>
              </a:rPr>
              <a:t>10 </a:t>
            </a:r>
            <a:r>
              <a:rPr lang="en-US" sz="3000" dirty="0">
                <a:solidFill>
                  <a:schemeClr val="bg1"/>
                </a:solidFill>
              </a:rPr>
              <a:t>and concerning righteousness, because I go to the Father and you no longer see Me; </a:t>
            </a:r>
            <a:r>
              <a:rPr lang="en-US" sz="3000" baseline="30000" dirty="0">
                <a:solidFill>
                  <a:schemeClr val="bg1"/>
                </a:solidFill>
              </a:rPr>
              <a:t>11 </a:t>
            </a:r>
            <a:r>
              <a:rPr lang="en-US" sz="3000" dirty="0">
                <a:solidFill>
                  <a:schemeClr val="bg1"/>
                </a:solidFill>
              </a:rPr>
              <a:t>and concerning judgment, because the ruler of this world has been judged</a:t>
            </a:r>
            <a:r>
              <a:rPr lang="en-US" altLang="en-US" sz="3000" kern="0" dirty="0">
                <a:solidFill>
                  <a:schemeClr val="bg1"/>
                </a:solidFill>
              </a:rPr>
              <a:t>.”</a:t>
            </a:r>
          </a:p>
        </p:txBody>
      </p:sp>
    </p:spTree>
    <p:extLst>
      <p:ext uri="{BB962C8B-B14F-4D97-AF65-F5344CB8AC3E}">
        <p14:creationId xmlns="" xmlns:p14="http://schemas.microsoft.com/office/powerpoint/2010/main" val="802092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39824" y="127730"/>
            <a:ext cx="8864352" cy="6602540"/>
          </a:xfrm>
          <a:prstGeom prst="rect">
            <a:avLst/>
          </a:prstGeom>
        </p:spPr>
      </p:pic>
      <p:sp>
        <p:nvSpPr>
          <p:cNvPr id="52226" name="Rectangle 2"/>
          <p:cNvSpPr>
            <a:spLocks noGrp="1"/>
          </p:cNvSpPr>
          <p:nvPr>
            <p:ph type="title" idx="4294967295"/>
          </p:nvPr>
        </p:nvSpPr>
        <p:spPr>
          <a:xfrm>
            <a:off x="2095500" y="265113"/>
            <a:ext cx="4953000" cy="801687"/>
          </a:xfrm>
        </p:spPr>
        <p:txBody>
          <a:bodyPr lIns="92075" tIns="46038" rIns="92075" bIns="46038"/>
          <a:lstStyle/>
          <a:p>
            <a:r>
              <a:rPr lang="en-US" altLang="en-US" sz="3600" b="1" dirty="0">
                <a:solidFill>
                  <a:srgbClr val="00FFFF"/>
                </a:solidFill>
                <a:latin typeface="+mn-lt"/>
              </a:rPr>
              <a:t>Ephesians 2:8-9</a:t>
            </a:r>
          </a:p>
        </p:txBody>
      </p:sp>
      <p:sp>
        <p:nvSpPr>
          <p:cNvPr id="27650" name="Rectangle 3"/>
          <p:cNvSpPr>
            <a:spLocks noGrp="1"/>
          </p:cNvSpPr>
          <p:nvPr>
            <p:ph type="body" idx="4294967295"/>
          </p:nvPr>
        </p:nvSpPr>
        <p:spPr>
          <a:xfrm>
            <a:off x="471340" y="1460366"/>
            <a:ext cx="8291660" cy="2395197"/>
          </a:xfrm>
        </p:spPr>
        <p:txBody>
          <a:bodyPr/>
          <a:lstStyle/>
          <a:p>
            <a:pPr marL="0" indent="0" algn="just">
              <a:buFont typeface="Arial" charset="0"/>
              <a:buNone/>
              <a:defRPr/>
            </a:pPr>
            <a:r>
              <a:rPr lang="en-US" sz="3600" dirty="0">
                <a:solidFill>
                  <a:schemeClr val="bg1"/>
                </a:solidFill>
                <a:effectLst>
                  <a:outerShdw blurRad="38100" dist="38100" dir="2700000" algn="tl">
                    <a:srgbClr val="000000"/>
                  </a:outerShdw>
                </a:effectLst>
              </a:rPr>
              <a:t>"</a:t>
            </a:r>
            <a:r>
              <a:rPr lang="en-US" sz="3600" dirty="0">
                <a:solidFill>
                  <a:schemeClr val="bg1"/>
                </a:solidFill>
              </a:rPr>
              <a:t>For by grace you have been saved through </a:t>
            </a:r>
            <a:r>
              <a:rPr lang="en-US" sz="3600" b="1" u="sng" dirty="0">
                <a:solidFill>
                  <a:srgbClr val="FFFFCC"/>
                </a:solidFill>
              </a:rPr>
              <a:t>faith</a:t>
            </a:r>
            <a:r>
              <a:rPr lang="en-US" sz="3600" dirty="0">
                <a:solidFill>
                  <a:schemeClr val="bg1"/>
                </a:solidFill>
              </a:rPr>
              <a:t>; and that not of yourselves, </a:t>
            </a:r>
            <a:r>
              <a:rPr lang="en-US" sz="3600" i="1" dirty="0">
                <a:solidFill>
                  <a:schemeClr val="bg1"/>
                </a:solidFill>
              </a:rPr>
              <a:t>it is</a:t>
            </a:r>
            <a:r>
              <a:rPr lang="en-US" sz="3600" dirty="0">
                <a:solidFill>
                  <a:schemeClr val="bg1"/>
                </a:solidFill>
              </a:rPr>
              <a:t> the </a:t>
            </a:r>
            <a:r>
              <a:rPr lang="en-US" sz="3600" b="1" u="sng" dirty="0">
                <a:solidFill>
                  <a:srgbClr val="FFFFCC"/>
                </a:solidFill>
              </a:rPr>
              <a:t>gift</a:t>
            </a:r>
            <a:r>
              <a:rPr lang="en-US" sz="3600" dirty="0">
                <a:solidFill>
                  <a:schemeClr val="bg1"/>
                </a:solidFill>
              </a:rPr>
              <a:t> of God; not as a result of works, so that no one may boast.</a:t>
            </a:r>
            <a:r>
              <a:rPr lang="en-US" sz="3600" dirty="0">
                <a:solidFill>
                  <a:schemeClr val="bg1"/>
                </a:solidFill>
                <a:effectLst>
                  <a:outerShdw blurRad="38100" dist="38100" dir="2700000" algn="tl">
                    <a:srgbClr val="000000"/>
                  </a:outerShdw>
                </a:effectLst>
              </a:rPr>
              <a:t>"</a:t>
            </a:r>
            <a:endParaRPr lang="en-US" sz="3600" dirty="0">
              <a:solidFill>
                <a:schemeClr val="bg1"/>
              </a:solidFill>
              <a:effectLst>
                <a:outerShdw blurRad="38100" dist="38100" dir="2700000" algn="tl">
                  <a:srgbClr val="000000"/>
                </a:outerShdw>
              </a:effectLst>
              <a:latin typeface="Arial" charset="0"/>
              <a:cs typeface="Arial" charset="0"/>
            </a:endParaRPr>
          </a:p>
        </p:txBody>
      </p:sp>
      <p:pic>
        <p:nvPicPr>
          <p:cNvPr id="7" name="Picture 2" descr="https://solzemli.files.wordpress.com/2010/03/saint_paul_theapostle.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55268" y="304800"/>
            <a:ext cx="685800" cy="100477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18355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274638"/>
            <a:ext cx="8229600" cy="563562"/>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Does Regeneration Precede Faith?</a:t>
            </a:r>
          </a:p>
        </p:txBody>
      </p:sp>
      <p:sp>
        <p:nvSpPr>
          <p:cNvPr id="106499" name="Content Placeholder 2"/>
          <p:cNvSpPr>
            <a:spLocks noGrp="1"/>
          </p:cNvSpPr>
          <p:nvPr>
            <p:ph idx="1"/>
          </p:nvPr>
        </p:nvSpPr>
        <p:spPr>
          <a:xfrm>
            <a:off x="304800" y="1117109"/>
            <a:ext cx="8534400" cy="5208278"/>
          </a:xfrm>
        </p:spPr>
        <p:txBody>
          <a:bodyPr/>
          <a:lstStyle/>
          <a:p>
            <a:pPr marL="0" indent="0" algn="just" eaLnBrk="1" hangingPunct="1">
              <a:spcBef>
                <a:spcPts val="0"/>
              </a:spcBef>
              <a:spcAft>
                <a:spcPts val="0"/>
              </a:spcAft>
              <a:buNone/>
              <a:defRPr/>
            </a:pPr>
            <a:r>
              <a:rPr lang="en-US" sz="3000" dirty="0">
                <a:solidFill>
                  <a:schemeClr val="bg1"/>
                </a:solidFill>
              </a:rPr>
              <a:t>"If I am to preach the faith in Christ to a man who is regenerated, then the man, being regenerated, is saved already, and it is an unnecessary and ridiculous thing for me to preach Christ to him, and bid him to believe in order to be saved when he is saved already, being regenerate. Am I only to preach faith to those who have it? Absurd, indeed! Is not this waiting till the man is cured and then bringing him the medicine? This is preaching Christ to the righteous and not to sinners." </a:t>
            </a:r>
          </a:p>
          <a:p>
            <a:pPr marL="0" indent="0" algn="ctr" eaLnBrk="1" hangingPunct="1">
              <a:spcBef>
                <a:spcPts val="600"/>
              </a:spcBef>
              <a:spcAft>
                <a:spcPts val="0"/>
              </a:spcAft>
              <a:buNone/>
              <a:defRPr/>
            </a:pPr>
            <a:r>
              <a:rPr lang="en-US" sz="2400" dirty="0">
                <a:solidFill>
                  <a:schemeClr val="bg1"/>
                </a:solidFill>
              </a:rPr>
              <a:t>[Spurgeon - Sermon entitled The Warrant of Faith].</a:t>
            </a:r>
            <a:endParaRPr lang="en-US" altLang="en-US" sz="2000" dirty="0">
              <a:solidFill>
                <a:schemeClr val="bg1"/>
              </a:solidFill>
            </a:endParaRPr>
          </a:p>
        </p:txBody>
      </p:sp>
      <p:pic>
        <p:nvPicPr>
          <p:cNvPr id="19458" name="Picture 2" descr="https://blog.logoscdn.com/wp-content/uploads/Spurgeon.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8317553" y="90000"/>
            <a:ext cx="738493" cy="970547"/>
          </a:xfrm>
          <a:prstGeom prst="rect">
            <a:avLst/>
          </a:prstGeom>
          <a:noFill/>
        </p:spPr>
      </p:pic>
    </p:spTree>
    <p:extLst>
      <p:ext uri="{BB962C8B-B14F-4D97-AF65-F5344CB8AC3E}">
        <p14:creationId xmlns="" xmlns:p14="http://schemas.microsoft.com/office/powerpoint/2010/main" val="1876999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50833" y="1147835"/>
            <a:ext cx="8880045" cy="5564049"/>
          </a:xfrm>
          <a:prstGeom prst="rect">
            <a:avLst/>
          </a:prstGeom>
          <a:noFill/>
          <a:ln w="9525">
            <a:noFill/>
            <a:miter lim="800000"/>
            <a:headEnd/>
            <a:tailEnd/>
          </a:ln>
          <a:effectLst/>
        </p:spPr>
        <p:txBody>
          <a:bodyPr/>
          <a:lstStyle/>
          <a:p>
            <a:pPr algn="just">
              <a:buClr>
                <a:srgbClr val="0000FF"/>
              </a:buClr>
              <a:defRPr/>
            </a:pPr>
            <a:r>
              <a:rPr lang="en-US" sz="2800" dirty="0">
                <a:solidFill>
                  <a:schemeClr val="bg1"/>
                </a:solidFill>
              </a:rPr>
              <a:t>If faith is a gift of God, THEN HOW DO I GET IT? Do I do nothing and hope that God will sovereignly bestow it upon me? Or, do I cry out to God and pray that He will give me the gift of saving faith? Dr. MacArthur apparently holds to this second option. At the end of one of his messages he gave a salvation appeal and said the following: "Faith is a gift from God...it is permanent...the faith that God gives begets obedience...God gave it to you and He sustains it...May God grant you a true saving faith, a permanent gift that begins in humility and brokenness over sin and ends up in obedience unto righteousness. That's true faith and it's a gift that only God can give, </a:t>
            </a:r>
            <a:r>
              <a:rPr lang="en-US" sz="2800" b="1" u="sng" dirty="0">
                <a:solidFill>
                  <a:srgbClr val="FFFFCC"/>
                </a:solidFill>
              </a:rPr>
              <a:t>and if you desire it pray and ask that He would grant it to you</a:t>
            </a:r>
            <a:r>
              <a:rPr lang="en-US" sz="2800" b="1" dirty="0">
                <a:solidFill>
                  <a:schemeClr val="bg1"/>
                </a:solidFill>
              </a:rPr>
              <a:t>.</a:t>
            </a:r>
            <a:r>
              <a:rPr lang="en-US" sz="2800" dirty="0">
                <a:solidFill>
                  <a:schemeClr val="bg1"/>
                </a:solidFill>
              </a:rPr>
              <a:t>”</a:t>
            </a:r>
            <a:endParaRPr lang="en-US" altLang="zh-CN" sz="2800" kern="0" dirty="0">
              <a:solidFill>
                <a:schemeClr val="bg1"/>
              </a:solidFill>
              <a:effectLst>
                <a:outerShdw blurRad="38100" dist="38100" dir="2700000" algn="tl">
                  <a:srgbClr val="000000"/>
                </a:outerShdw>
              </a:effectLst>
              <a:ea typeface="宋体" pitchFamily="2" charset="-122"/>
              <a:cs typeface="Times New Roman" pitchFamily="18" charset="0"/>
            </a:endParaRPr>
          </a:p>
        </p:txBody>
      </p:sp>
      <p:sp>
        <p:nvSpPr>
          <p:cNvPr id="6" name="Rectangle 2"/>
          <p:cNvSpPr>
            <a:spLocks noChangeArrowheads="1"/>
          </p:cNvSpPr>
          <p:nvPr/>
        </p:nvSpPr>
        <p:spPr bwMode="auto">
          <a:xfrm>
            <a:off x="1638300" y="152400"/>
            <a:ext cx="5867400" cy="995436"/>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ea typeface="+mj-ea"/>
                <a:cs typeface="+mj-cs"/>
              </a:rPr>
              <a:t>John </a:t>
            </a:r>
            <a:r>
              <a:rPr lang="en-US" sz="3600" dirty="0" smtClean="0">
                <a:solidFill>
                  <a:srgbClr val="00FFFF"/>
                </a:solidFill>
                <a:effectLst>
                  <a:outerShdw blurRad="38100" dist="38100" dir="2700000" algn="tl">
                    <a:srgbClr val="000000">
                      <a:alpha val="43137"/>
                    </a:srgbClr>
                  </a:outerShdw>
                </a:effectLst>
                <a:ea typeface="+mj-ea"/>
                <a:cs typeface="+mj-cs"/>
              </a:rPr>
              <a:t>MacArthur</a:t>
            </a:r>
            <a:r>
              <a:rPr lang="en-US" sz="3600" dirty="0">
                <a:solidFill>
                  <a:srgbClr val="00FFFF"/>
                </a:solidFill>
                <a:effectLst>
                  <a:outerShdw blurRad="38100" dist="38100" dir="2700000" algn="tl">
                    <a:srgbClr val="000000">
                      <a:alpha val="43137"/>
                    </a:srgbClr>
                  </a:outerShdw>
                </a:effectLst>
                <a:ea typeface="+mj-ea"/>
                <a:cs typeface="+mj-cs"/>
              </a:rPr>
              <a:t>, Jr.</a:t>
            </a:r>
          </a:p>
          <a:p>
            <a:pPr algn="ctr">
              <a:defRPr/>
            </a:pPr>
            <a:r>
              <a:rPr lang="en-US" sz="1600" dirty="0">
                <a:solidFill>
                  <a:schemeClr val="bg1"/>
                </a:solidFill>
              </a:rPr>
              <a:t>Tape GC 90-21 on Lordship salvation, last part of tape, comments made during the closing invitation</a:t>
            </a:r>
            <a:r>
              <a:rPr lang="en-US" sz="1600" kern="0" dirty="0">
                <a:solidFill>
                  <a:schemeClr val="bg1"/>
                </a:solidFill>
              </a:rPr>
              <a:t>.</a:t>
            </a:r>
          </a:p>
        </p:txBody>
      </p:sp>
      <p:pic>
        <p:nvPicPr>
          <p:cNvPr id="9" name="Picture 8"/>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50833" y="145144"/>
            <a:ext cx="1253203" cy="731520"/>
          </a:xfrm>
          <a:prstGeom prst="rect">
            <a:avLst/>
          </a:prstGeom>
        </p:spPr>
      </p:pic>
    </p:spTree>
    <p:extLst>
      <p:ext uri="{BB962C8B-B14F-4D97-AF65-F5344CB8AC3E}">
        <p14:creationId xmlns="" xmlns:p14="http://schemas.microsoft.com/office/powerpoint/2010/main" val="187496309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274638"/>
            <a:ext cx="8229600" cy="563562"/>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Results of Salvation</a:t>
            </a:r>
          </a:p>
        </p:txBody>
      </p:sp>
      <p:sp>
        <p:nvSpPr>
          <p:cNvPr id="106499" name="Content Placeholder 2"/>
          <p:cNvSpPr>
            <a:spLocks noGrp="1"/>
          </p:cNvSpPr>
          <p:nvPr>
            <p:ph idx="1"/>
          </p:nvPr>
        </p:nvSpPr>
        <p:spPr>
          <a:xfrm>
            <a:off x="304800" y="1143000"/>
            <a:ext cx="8534400" cy="5334000"/>
          </a:xfrm>
        </p:spPr>
        <p:txBody>
          <a:bodyPr/>
          <a:lstStyle/>
          <a:p>
            <a:pPr eaLnBrk="1" hangingPunct="1">
              <a:lnSpc>
                <a:spcPct val="80000"/>
              </a:lnSpc>
              <a:spcBef>
                <a:spcPts val="600"/>
              </a:spcBef>
              <a:spcAft>
                <a:spcPts val="600"/>
              </a:spcAft>
              <a:buFont typeface="Arial" panose="020B0604020202020204" pitchFamily="34" charset="0"/>
              <a:buChar char="•"/>
              <a:defRPr/>
            </a:pPr>
            <a:r>
              <a:rPr lang="en-US" altLang="en-US" sz="2800" dirty="0" err="1">
                <a:solidFill>
                  <a:schemeClr val="bg1"/>
                </a:solidFill>
              </a:rPr>
              <a:t>Sonship</a:t>
            </a:r>
            <a:r>
              <a:rPr lang="en-US" altLang="en-US" sz="2800" dirty="0">
                <a:solidFill>
                  <a:schemeClr val="bg1"/>
                </a:solidFill>
              </a:rPr>
              <a:t>/adoption (Gal 4:5-7; Rom 8:14-17)</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Eternal life (John 3:16)</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Regeneration (John 3:5; Titus 3:5)</a:t>
            </a:r>
          </a:p>
          <a:p>
            <a:pPr eaLnBrk="1" hangingPunct="1">
              <a:lnSpc>
                <a:spcPct val="80000"/>
              </a:lnSpc>
              <a:spcBef>
                <a:spcPts val="600"/>
              </a:spcBef>
              <a:spcAft>
                <a:spcPts val="600"/>
              </a:spcAft>
              <a:buFont typeface="Arial" panose="020B0604020202020204" pitchFamily="34" charset="0"/>
              <a:buChar char="•"/>
              <a:defRPr/>
            </a:pPr>
            <a:r>
              <a:rPr lang="en-US" altLang="en-US" sz="2800" b="1" u="sng" dirty="0">
                <a:solidFill>
                  <a:srgbClr val="FFFFCC"/>
                </a:solidFill>
                <a:effectLst>
                  <a:outerShdw blurRad="38100" dist="38100" dir="2700000" algn="tl">
                    <a:srgbClr val="000000">
                      <a:alpha val="43137"/>
                    </a:srgbClr>
                  </a:outerShdw>
                </a:effectLst>
              </a:rPr>
              <a:t>Justification (Rom 8:33-34)</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Forgiveness of all pre-cross sins (Acts 17:30; Rom 3:25)</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Good works (</a:t>
            </a:r>
            <a:r>
              <a:rPr lang="en-US" altLang="en-US" sz="2800" dirty="0" err="1">
                <a:solidFill>
                  <a:schemeClr val="bg1"/>
                </a:solidFill>
              </a:rPr>
              <a:t>Eph</a:t>
            </a:r>
            <a:r>
              <a:rPr lang="en-US" altLang="en-US" sz="2800" dirty="0">
                <a:solidFill>
                  <a:schemeClr val="bg1"/>
                </a:solidFill>
              </a:rPr>
              <a:t> 2:8-10)</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Sanctification (John 17:17)</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Glorification (Rom 8:30)</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End of the Law (Rom 10:4)</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Miscellaneous privileges (Philip 3:20; 1 Pet 2:5, 9; Rev 19:7; 1 Pet 1:4; Rom 5:1)</a:t>
            </a:r>
          </a:p>
        </p:txBody>
      </p:sp>
    </p:spTree>
    <p:extLst>
      <p:ext uri="{BB962C8B-B14F-4D97-AF65-F5344CB8AC3E}">
        <p14:creationId xmlns="" xmlns:p14="http://schemas.microsoft.com/office/powerpoint/2010/main" val="3785143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3202757" y="274638"/>
            <a:ext cx="2738487" cy="715962"/>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Justification</a:t>
            </a:r>
          </a:p>
        </p:txBody>
      </p:sp>
      <p:sp>
        <p:nvSpPr>
          <p:cNvPr id="171011" name="Content Placeholder 2"/>
          <p:cNvSpPr>
            <a:spLocks noGrp="1"/>
          </p:cNvSpPr>
          <p:nvPr>
            <p:ph idx="1"/>
          </p:nvPr>
        </p:nvSpPr>
        <p:spPr>
          <a:xfrm>
            <a:off x="471340" y="1159496"/>
            <a:ext cx="8229600" cy="5213024"/>
          </a:xfrm>
        </p:spPr>
        <p:txBody>
          <a:bodyPr/>
          <a:lstStyle/>
          <a:p>
            <a:pPr algn="just">
              <a:spcBef>
                <a:spcPts val="0"/>
              </a:spcBef>
              <a:spcAft>
                <a:spcPts val="1200"/>
              </a:spcAft>
              <a:buClr>
                <a:srgbClr val="66FFFF"/>
              </a:buClr>
            </a:pPr>
            <a:r>
              <a:rPr lang="en-US" altLang="en-US" sz="3000" dirty="0" err="1">
                <a:solidFill>
                  <a:schemeClr val="bg1"/>
                </a:solidFill>
              </a:rPr>
              <a:t>Dikaioo</a:t>
            </a:r>
            <a:endParaRPr lang="en-US" altLang="en-US" sz="3000" dirty="0">
              <a:solidFill>
                <a:schemeClr val="bg1"/>
              </a:solidFill>
            </a:endParaRPr>
          </a:p>
          <a:p>
            <a:pPr algn="just">
              <a:spcBef>
                <a:spcPts val="0"/>
              </a:spcBef>
              <a:spcAft>
                <a:spcPts val="1200"/>
              </a:spcAft>
              <a:buClr>
                <a:srgbClr val="66FFFF"/>
              </a:buClr>
            </a:pPr>
            <a:r>
              <a:rPr lang="en-US" altLang="en-US" sz="3000" dirty="0">
                <a:solidFill>
                  <a:schemeClr val="bg1"/>
                </a:solidFill>
              </a:rPr>
              <a:t>Forensic term</a:t>
            </a:r>
          </a:p>
          <a:p>
            <a:pPr algn="just">
              <a:spcBef>
                <a:spcPts val="0"/>
              </a:spcBef>
              <a:spcAft>
                <a:spcPts val="1200"/>
              </a:spcAft>
              <a:buClr>
                <a:srgbClr val="66FFFF"/>
              </a:buClr>
            </a:pPr>
            <a:r>
              <a:rPr lang="en-US" altLang="en-US" sz="3000" dirty="0">
                <a:solidFill>
                  <a:schemeClr val="bg1"/>
                </a:solidFill>
              </a:rPr>
              <a:t>Key verses – Rom 5:16, 18; Rom 8:33-34</a:t>
            </a:r>
          </a:p>
          <a:p>
            <a:pPr algn="just">
              <a:spcBef>
                <a:spcPts val="0"/>
              </a:spcBef>
              <a:spcAft>
                <a:spcPts val="1200"/>
              </a:spcAft>
              <a:buClr>
                <a:srgbClr val="66FFFF"/>
              </a:buClr>
            </a:pPr>
            <a:r>
              <a:rPr lang="en-US" altLang="en-US" sz="3000" dirty="0">
                <a:solidFill>
                  <a:schemeClr val="bg1"/>
                </a:solidFill>
              </a:rPr>
              <a:t>Declarative act at a point in time rather than a long process</a:t>
            </a:r>
          </a:p>
          <a:p>
            <a:pPr algn="just">
              <a:spcBef>
                <a:spcPts val="0"/>
              </a:spcBef>
              <a:spcAft>
                <a:spcPts val="1200"/>
              </a:spcAft>
              <a:buClr>
                <a:srgbClr val="66FFFF"/>
              </a:buClr>
            </a:pPr>
            <a:r>
              <a:rPr lang="en-US" altLang="en-US" sz="3000" dirty="0">
                <a:solidFill>
                  <a:schemeClr val="bg1"/>
                </a:solidFill>
              </a:rPr>
              <a:t>Past event rather than something that occurs over a process of time as a person becomes more righteous – John 5:24; Eph. 2:8-9; Titus 3:5; 1 John 5:4; 1 John 5:12-13; 1 Cor. 6:11; Rom. 4:5; 8:30</a:t>
            </a:r>
          </a:p>
        </p:txBody>
      </p:sp>
      <p:pic>
        <p:nvPicPr>
          <p:cNvPr id="39938" name="Picture 2" descr="http://frontrangealliance.org.s124743.gridserver.com/wp-content/uploads/2012/05/Justification-by-Faith-420x325.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6707707" y="131018"/>
            <a:ext cx="2221689" cy="1719164"/>
          </a:xfrm>
          <a:prstGeom prst="rect">
            <a:avLst/>
          </a:prstGeom>
          <a:noFill/>
        </p:spPr>
      </p:pic>
    </p:spTree>
    <p:extLst>
      <p:ext uri="{BB962C8B-B14F-4D97-AF65-F5344CB8AC3E}">
        <p14:creationId xmlns="" xmlns:p14="http://schemas.microsoft.com/office/powerpoint/2010/main" val="480522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 Overview</a:t>
            </a:r>
          </a:p>
        </p:txBody>
      </p:sp>
      <p:sp>
        <p:nvSpPr>
          <p:cNvPr id="5" name="Rectangle 3"/>
          <p:cNvSpPr txBox="1">
            <a:spLocks/>
          </p:cNvSpPr>
          <p:nvPr/>
        </p:nvSpPr>
        <p:spPr bwMode="auto">
          <a:xfrm>
            <a:off x="1333501" y="1600202"/>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Definition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Election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Atonement</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Salvation words</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God’s one condition of salvation</a:t>
            </a:r>
          </a:p>
          <a:p>
            <a:pPr marL="914377" indent="-914377" eaLnBrk="1" hangingPunct="1">
              <a:lnSpc>
                <a:spcPct val="90000"/>
              </a:lnSpc>
              <a:buFont typeface="+mj-lt"/>
              <a:buAutoNum type="romanUcPeriod"/>
              <a:defRPr/>
            </a:pPr>
            <a:r>
              <a:rPr lang="en-US" altLang="en-US" b="1" u="sng" dirty="0">
                <a:solidFill>
                  <a:srgbClr val="FFFFCC"/>
                </a:solidFill>
                <a:effectLst>
                  <a:outerShdw blurRad="38100" dist="38100" dir="2700000" algn="tl">
                    <a:srgbClr val="000000">
                      <a:alpha val="43137"/>
                    </a:srgbClr>
                  </a:outerShdw>
                </a:effectLst>
              </a:rPr>
              <a:t>Results of salvation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Eternal security</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Faulty views of salvation</a:t>
            </a:r>
          </a:p>
        </p:txBody>
      </p:sp>
    </p:spTree>
    <p:extLst>
      <p:ext uri="{BB962C8B-B14F-4D97-AF65-F5344CB8AC3E}">
        <p14:creationId xmlns="" xmlns:p14="http://schemas.microsoft.com/office/powerpoint/2010/main" val="23581105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533400" y="1269994"/>
            <a:ext cx="8077200" cy="3570208"/>
          </a:xfrm>
          <a:prstGeom prst="rect">
            <a:avLst/>
          </a:prstGeom>
          <a:noFill/>
          <a:ln w="28575">
            <a:noFill/>
            <a:miter lim="800000"/>
            <a:headEnd/>
            <a:tailEnd/>
          </a:ln>
        </p:spPr>
        <p:txBody>
          <a:bodyPr>
            <a:spAutoFit/>
          </a:bodyPr>
          <a:lstStyle/>
          <a:p>
            <a:pPr algn="ctr">
              <a:spcBef>
                <a:spcPts val="600"/>
              </a:spcBef>
              <a:spcAft>
                <a:spcPts val="600"/>
              </a:spcAft>
            </a:pPr>
            <a:r>
              <a:rPr lang="en-US" altLang="en-US" sz="3600" b="1" dirty="0">
                <a:solidFill>
                  <a:srgbClr val="00FFFF"/>
                </a:solidFill>
                <a:ea typeface="+mj-ea"/>
                <a:cs typeface="+mj-cs"/>
              </a:rPr>
              <a:t>John 5:24 (NASB)</a:t>
            </a:r>
          </a:p>
          <a:p>
            <a:pPr algn="just">
              <a:spcBef>
                <a:spcPts val="600"/>
              </a:spcBef>
              <a:spcAft>
                <a:spcPts val="600"/>
              </a:spcAft>
            </a:pPr>
            <a:r>
              <a:rPr lang="en-US" altLang="en-US" sz="3600" kern="0" dirty="0">
                <a:solidFill>
                  <a:schemeClr val="bg1"/>
                </a:solidFill>
              </a:rPr>
              <a:t>“Truly, truly, I say to you, he who hears My word, and </a:t>
            </a:r>
            <a:r>
              <a:rPr lang="en-US" altLang="en-US" sz="3600" b="1" u="sng" kern="0" dirty="0">
                <a:solidFill>
                  <a:srgbClr val="FFFFCC"/>
                </a:solidFill>
              </a:rPr>
              <a:t>believes Him</a:t>
            </a:r>
            <a:r>
              <a:rPr lang="en-US" altLang="en-US" sz="3600" b="1" kern="0" dirty="0">
                <a:solidFill>
                  <a:srgbClr val="FFFFCC"/>
                </a:solidFill>
              </a:rPr>
              <a:t> </a:t>
            </a:r>
            <a:r>
              <a:rPr lang="en-US" altLang="en-US" sz="3600" kern="0" dirty="0">
                <a:solidFill>
                  <a:schemeClr val="bg1"/>
                </a:solidFill>
              </a:rPr>
              <a:t>who sent Me, </a:t>
            </a:r>
            <a:r>
              <a:rPr lang="en-US" altLang="en-US" sz="3600" b="1" u="sng" kern="0" dirty="0">
                <a:solidFill>
                  <a:srgbClr val="FFFFCC"/>
                </a:solidFill>
              </a:rPr>
              <a:t>has eternal life</a:t>
            </a:r>
            <a:r>
              <a:rPr lang="en-US" altLang="en-US" sz="3600" kern="0" dirty="0">
                <a:solidFill>
                  <a:schemeClr val="bg1"/>
                </a:solidFill>
              </a:rPr>
              <a:t>, and does not come into judgment, but </a:t>
            </a:r>
            <a:r>
              <a:rPr lang="en-US" altLang="en-US" sz="3600" b="1" u="sng" kern="0" dirty="0">
                <a:solidFill>
                  <a:srgbClr val="FFFFCC"/>
                </a:solidFill>
              </a:rPr>
              <a:t>has passed out </a:t>
            </a:r>
            <a:r>
              <a:rPr lang="en-US" altLang="en-US" sz="3600" b="1" u="sng" kern="0" dirty="0">
                <a:solidFill>
                  <a:schemeClr val="bg1"/>
                </a:solidFill>
              </a:rPr>
              <a:t>of</a:t>
            </a:r>
            <a:r>
              <a:rPr lang="en-US" altLang="en-US" sz="3600" kern="0" dirty="0">
                <a:solidFill>
                  <a:schemeClr val="bg1"/>
                </a:solidFill>
              </a:rPr>
              <a:t> death into life.”</a:t>
            </a:r>
          </a:p>
        </p:txBody>
      </p:sp>
    </p:spTree>
    <p:extLst>
      <p:ext uri="{BB962C8B-B14F-4D97-AF65-F5344CB8AC3E}">
        <p14:creationId xmlns="" xmlns:p14="http://schemas.microsoft.com/office/powerpoint/2010/main" val="1358433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39824" y="127730"/>
            <a:ext cx="8864352" cy="6602540"/>
          </a:xfrm>
          <a:prstGeom prst="rect">
            <a:avLst/>
          </a:prstGeom>
        </p:spPr>
      </p:pic>
      <p:sp>
        <p:nvSpPr>
          <p:cNvPr id="52226" name="Rectangle 2"/>
          <p:cNvSpPr>
            <a:spLocks noGrp="1"/>
          </p:cNvSpPr>
          <p:nvPr>
            <p:ph type="title" idx="4294967295"/>
          </p:nvPr>
        </p:nvSpPr>
        <p:spPr>
          <a:xfrm>
            <a:off x="2095500" y="265113"/>
            <a:ext cx="4953000" cy="801687"/>
          </a:xfrm>
        </p:spPr>
        <p:txBody>
          <a:bodyPr lIns="92075" tIns="46038" rIns="92075" bIns="46038"/>
          <a:lstStyle/>
          <a:p>
            <a:r>
              <a:rPr lang="en-US" altLang="en-US" sz="3600" b="1" dirty="0">
                <a:solidFill>
                  <a:srgbClr val="00FFFF"/>
                </a:solidFill>
                <a:latin typeface="+mn-lt"/>
              </a:rPr>
              <a:t>Ephesians 2:8-9</a:t>
            </a:r>
          </a:p>
        </p:txBody>
      </p:sp>
      <p:sp>
        <p:nvSpPr>
          <p:cNvPr id="27650" name="Rectangle 3"/>
          <p:cNvSpPr>
            <a:spLocks noGrp="1"/>
          </p:cNvSpPr>
          <p:nvPr>
            <p:ph type="body" idx="4294967295"/>
          </p:nvPr>
        </p:nvSpPr>
        <p:spPr>
          <a:xfrm>
            <a:off x="471340" y="1460366"/>
            <a:ext cx="8291660" cy="2395197"/>
          </a:xfrm>
        </p:spPr>
        <p:txBody>
          <a:bodyPr/>
          <a:lstStyle/>
          <a:p>
            <a:pPr marL="0" indent="0" algn="just">
              <a:buFont typeface="Arial" charset="0"/>
              <a:buNone/>
              <a:defRPr/>
            </a:pPr>
            <a:r>
              <a:rPr lang="en-US" sz="3600" dirty="0">
                <a:solidFill>
                  <a:schemeClr val="bg1"/>
                </a:solidFill>
                <a:effectLst>
                  <a:outerShdw blurRad="38100" dist="38100" dir="2700000" algn="tl">
                    <a:srgbClr val="000000"/>
                  </a:outerShdw>
                </a:effectLst>
              </a:rPr>
              <a:t>"</a:t>
            </a:r>
            <a:r>
              <a:rPr lang="en-US" sz="3600" dirty="0">
                <a:solidFill>
                  <a:schemeClr val="bg1"/>
                </a:solidFill>
              </a:rPr>
              <a:t>For by grace </a:t>
            </a:r>
            <a:r>
              <a:rPr lang="en-US" sz="3600" b="1" u="sng" dirty="0">
                <a:solidFill>
                  <a:srgbClr val="FFFFCC"/>
                </a:solidFill>
              </a:rPr>
              <a:t>you have been saved </a:t>
            </a:r>
            <a:r>
              <a:rPr lang="en-US" sz="3600" dirty="0">
                <a:solidFill>
                  <a:schemeClr val="bg1"/>
                </a:solidFill>
              </a:rPr>
              <a:t>through faith; and that not of yourselves, </a:t>
            </a:r>
            <a:r>
              <a:rPr lang="en-US" sz="3600" i="1" dirty="0">
                <a:solidFill>
                  <a:schemeClr val="bg1"/>
                </a:solidFill>
              </a:rPr>
              <a:t>it is</a:t>
            </a:r>
            <a:r>
              <a:rPr lang="en-US" sz="3600" dirty="0">
                <a:solidFill>
                  <a:schemeClr val="bg1"/>
                </a:solidFill>
              </a:rPr>
              <a:t> the </a:t>
            </a:r>
            <a:r>
              <a:rPr lang="en-US" sz="3600" dirty="0">
                <a:solidFill>
                  <a:srgbClr val="FFFFCC"/>
                </a:solidFill>
              </a:rPr>
              <a:t>gift</a:t>
            </a:r>
            <a:r>
              <a:rPr lang="en-US" sz="3600" dirty="0">
                <a:solidFill>
                  <a:schemeClr val="bg1"/>
                </a:solidFill>
              </a:rPr>
              <a:t> of God; not as a result of works, so that no one may boast.</a:t>
            </a:r>
            <a:r>
              <a:rPr lang="en-US" sz="3600" dirty="0">
                <a:solidFill>
                  <a:schemeClr val="bg1"/>
                </a:solidFill>
                <a:effectLst>
                  <a:outerShdw blurRad="38100" dist="38100" dir="2700000" algn="tl">
                    <a:srgbClr val="000000"/>
                  </a:outerShdw>
                </a:effectLst>
              </a:rPr>
              <a:t>"</a:t>
            </a:r>
            <a:endParaRPr lang="en-US" sz="3600" dirty="0">
              <a:solidFill>
                <a:schemeClr val="bg1"/>
              </a:solidFill>
              <a:effectLst>
                <a:outerShdw blurRad="38100" dist="38100" dir="2700000" algn="tl">
                  <a:srgbClr val="000000"/>
                </a:outerShdw>
              </a:effectLst>
              <a:latin typeface="Arial" charset="0"/>
              <a:cs typeface="Arial" charset="0"/>
            </a:endParaRPr>
          </a:p>
        </p:txBody>
      </p:sp>
      <p:pic>
        <p:nvPicPr>
          <p:cNvPr id="7" name="Picture 2" descr="https://solzemli.files.wordpress.com/2010/03/saint_paul_theapostle.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55268" y="304800"/>
            <a:ext cx="685800" cy="100477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50010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457200" y="1447800"/>
            <a:ext cx="8458200" cy="4114800"/>
          </a:xfrm>
        </p:spPr>
        <p:txBody>
          <a:bodyPr/>
          <a:lstStyle/>
          <a:p>
            <a:pPr eaLnBrk="1" hangingPunct="1">
              <a:lnSpc>
                <a:spcPct val="200000"/>
              </a:lnSpc>
              <a:buFont typeface="Arial" charset="0"/>
              <a:buNone/>
              <a:defRPr/>
            </a:pPr>
            <a:endParaRPr lang="en-US">
              <a:effectLst>
                <a:outerShdw blurRad="38100" dist="38100" dir="2700000" algn="tl">
                  <a:srgbClr val="FFFFFF"/>
                </a:outerShdw>
              </a:effectLst>
            </a:endParaRPr>
          </a:p>
          <a:p>
            <a:pPr eaLnBrk="1" hangingPunct="1">
              <a:lnSpc>
                <a:spcPct val="90000"/>
              </a:lnSpc>
              <a:defRPr/>
            </a:pPr>
            <a:endParaRPr lang="en-US">
              <a:effectLst>
                <a:outerShdw blurRad="38100" dist="38100" dir="2700000" algn="tl">
                  <a:srgbClr val="FFFFFF"/>
                </a:outerShdw>
              </a:effectLst>
            </a:endParaRPr>
          </a:p>
        </p:txBody>
      </p:sp>
      <p:pic>
        <p:nvPicPr>
          <p:cNvPr id="2" name="Picture 1"/>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39824" y="127730"/>
            <a:ext cx="8864352" cy="6602540"/>
          </a:xfrm>
          <a:prstGeom prst="rect">
            <a:avLst/>
          </a:prstGeom>
        </p:spPr>
      </p:pic>
      <p:sp>
        <p:nvSpPr>
          <p:cNvPr id="3" name="Rectangle 2"/>
          <p:cNvSpPr/>
          <p:nvPr/>
        </p:nvSpPr>
        <p:spPr>
          <a:xfrm>
            <a:off x="368423" y="250589"/>
            <a:ext cx="8417357" cy="4524315"/>
          </a:xfrm>
          <a:prstGeom prst="rect">
            <a:avLst/>
          </a:prstGeom>
        </p:spPr>
        <p:txBody>
          <a:bodyPr wrap="square">
            <a:spAutoFit/>
          </a:bodyPr>
          <a:lstStyle/>
          <a:p>
            <a:pPr algn="ctr">
              <a:spcAft>
                <a:spcPts val="3600"/>
              </a:spcAft>
            </a:pPr>
            <a:r>
              <a:rPr lang="en-US" sz="3400" b="1" dirty="0">
                <a:solidFill>
                  <a:srgbClr val="00FFFF"/>
                </a:solidFill>
              </a:rPr>
              <a:t>Romans 8:29–30</a:t>
            </a:r>
            <a:endParaRPr lang="en-US" altLang="en-US" sz="3400" b="1" dirty="0">
              <a:solidFill>
                <a:srgbClr val="FF99FF"/>
              </a:solidFill>
            </a:endParaRPr>
          </a:p>
          <a:p>
            <a:pPr algn="just">
              <a:spcAft>
                <a:spcPts val="1000"/>
              </a:spcAft>
            </a:pPr>
            <a:r>
              <a:rPr lang="en-US" sz="3200" baseline="30000" dirty="0">
                <a:solidFill>
                  <a:schemeClr val="bg1"/>
                </a:solidFill>
                <a:latin typeface="Calibri" panose="020F0502020204030204" pitchFamily="34" charset="0"/>
              </a:rPr>
              <a:t>29</a:t>
            </a:r>
            <a:r>
              <a:rPr lang="en-US" sz="3200" dirty="0">
                <a:solidFill>
                  <a:schemeClr val="bg1"/>
                </a:solidFill>
                <a:latin typeface="Calibri" panose="020F0502020204030204" pitchFamily="34" charset="0"/>
              </a:rPr>
              <a:t> For those whom He </a:t>
            </a:r>
            <a:r>
              <a:rPr lang="en-US" sz="3200" b="1" dirty="0">
                <a:solidFill>
                  <a:srgbClr val="FFFFCC"/>
                </a:solidFill>
                <a:latin typeface="Calibri" panose="020F0502020204030204" pitchFamily="34" charset="0"/>
              </a:rPr>
              <a:t>foreknew</a:t>
            </a:r>
            <a:r>
              <a:rPr lang="en-US" sz="3200" dirty="0">
                <a:solidFill>
                  <a:schemeClr val="bg1"/>
                </a:solidFill>
                <a:latin typeface="Calibri" panose="020F0502020204030204" pitchFamily="34" charset="0"/>
              </a:rPr>
              <a:t>, He also </a:t>
            </a:r>
            <a:r>
              <a:rPr lang="en-US" sz="3200" b="1" dirty="0">
                <a:solidFill>
                  <a:srgbClr val="FFFFCC"/>
                </a:solidFill>
                <a:latin typeface="Calibri" panose="020F0502020204030204" pitchFamily="34" charset="0"/>
              </a:rPr>
              <a:t>predestined</a:t>
            </a:r>
            <a:r>
              <a:rPr lang="en-US" sz="3200" dirty="0">
                <a:solidFill>
                  <a:schemeClr val="bg1"/>
                </a:solidFill>
                <a:latin typeface="Calibri" panose="020F0502020204030204" pitchFamily="34" charset="0"/>
              </a:rPr>
              <a:t> </a:t>
            </a:r>
            <a:r>
              <a:rPr lang="en-US" sz="3200" i="1" dirty="0">
                <a:solidFill>
                  <a:schemeClr val="bg1"/>
                </a:solidFill>
                <a:latin typeface="Calibri" panose="020F0502020204030204" pitchFamily="34" charset="0"/>
              </a:rPr>
              <a:t>to become</a:t>
            </a:r>
            <a:r>
              <a:rPr lang="en-US" sz="3200" dirty="0">
                <a:solidFill>
                  <a:schemeClr val="bg1"/>
                </a:solidFill>
                <a:latin typeface="Calibri" panose="020F0502020204030204" pitchFamily="34" charset="0"/>
              </a:rPr>
              <a:t> conformed to the image of His Son, so that He would be the firstborn among many brethren; </a:t>
            </a:r>
            <a:r>
              <a:rPr lang="en-US" sz="3200" baseline="30000" dirty="0">
                <a:solidFill>
                  <a:schemeClr val="bg1"/>
                </a:solidFill>
                <a:latin typeface="Calibri" panose="020F0502020204030204" pitchFamily="34" charset="0"/>
              </a:rPr>
              <a:t>30</a:t>
            </a:r>
            <a:r>
              <a:rPr lang="en-US" sz="3200" dirty="0">
                <a:solidFill>
                  <a:schemeClr val="bg1"/>
                </a:solidFill>
                <a:latin typeface="Calibri" panose="020F0502020204030204" pitchFamily="34" charset="0"/>
              </a:rPr>
              <a:t> and these whom He predestined, He also </a:t>
            </a:r>
            <a:r>
              <a:rPr lang="en-US" sz="3200" b="1" dirty="0">
                <a:solidFill>
                  <a:srgbClr val="FFFFCC"/>
                </a:solidFill>
                <a:latin typeface="Calibri" panose="020F0502020204030204" pitchFamily="34" charset="0"/>
              </a:rPr>
              <a:t>called</a:t>
            </a:r>
            <a:r>
              <a:rPr lang="en-US" sz="3200" dirty="0">
                <a:solidFill>
                  <a:schemeClr val="bg1"/>
                </a:solidFill>
                <a:latin typeface="Calibri" panose="020F0502020204030204" pitchFamily="34" charset="0"/>
              </a:rPr>
              <a:t>; and these whom He called, He also </a:t>
            </a:r>
            <a:r>
              <a:rPr lang="en-US" sz="3200" b="1" dirty="0">
                <a:solidFill>
                  <a:srgbClr val="FFFFCC"/>
                </a:solidFill>
                <a:latin typeface="Calibri" panose="020F0502020204030204" pitchFamily="34" charset="0"/>
              </a:rPr>
              <a:t>justified</a:t>
            </a:r>
            <a:r>
              <a:rPr lang="en-US" sz="3200" dirty="0">
                <a:solidFill>
                  <a:schemeClr val="bg1"/>
                </a:solidFill>
                <a:latin typeface="Calibri" panose="020F0502020204030204" pitchFamily="34" charset="0"/>
              </a:rPr>
              <a:t>; and these whom He justified, He also </a:t>
            </a:r>
            <a:r>
              <a:rPr lang="en-US" sz="3200" b="1" dirty="0">
                <a:solidFill>
                  <a:srgbClr val="FFFFCC"/>
                </a:solidFill>
                <a:latin typeface="Calibri" panose="020F0502020204030204" pitchFamily="34" charset="0"/>
              </a:rPr>
              <a:t>glorified</a:t>
            </a:r>
            <a:r>
              <a:rPr lang="en-US" sz="3200" dirty="0">
                <a:solidFill>
                  <a:schemeClr val="bg1"/>
                </a:solidFill>
                <a:latin typeface="Calibri" panose="020F0502020204030204" pitchFamily="34" charset="0"/>
              </a:rPr>
              <a:t>. (NASB95) </a:t>
            </a:r>
            <a:endParaRPr lang="en-US" sz="3200" dirty="0">
              <a:solidFill>
                <a:schemeClr val="bg1"/>
              </a:solidFill>
              <a:effectLst/>
              <a:latin typeface="Calibri" panose="020F0502020204030204" pitchFamily="34" charset="0"/>
            </a:endParaRPr>
          </a:p>
        </p:txBody>
      </p:sp>
      <p:pic>
        <p:nvPicPr>
          <p:cNvPr id="5" name="Picture 2" descr="https://solzemli.files.wordpress.com/2010/03/saint_paul_theapostle.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355268" y="304800"/>
            <a:ext cx="685800" cy="100477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90728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457200" y="274638"/>
            <a:ext cx="8229600" cy="715962"/>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Justification</a:t>
            </a:r>
          </a:p>
        </p:txBody>
      </p:sp>
      <p:sp>
        <p:nvSpPr>
          <p:cNvPr id="171011" name="Content Placeholder 2"/>
          <p:cNvSpPr>
            <a:spLocks noGrp="1"/>
          </p:cNvSpPr>
          <p:nvPr>
            <p:ph idx="1"/>
          </p:nvPr>
        </p:nvSpPr>
        <p:spPr>
          <a:xfrm>
            <a:off x="457200" y="1118280"/>
            <a:ext cx="8229600" cy="2840978"/>
          </a:xfrm>
        </p:spPr>
        <p:txBody>
          <a:bodyPr/>
          <a:lstStyle/>
          <a:p>
            <a:pPr algn="just">
              <a:spcBef>
                <a:spcPts val="0"/>
              </a:spcBef>
              <a:spcAft>
                <a:spcPts val="1200"/>
              </a:spcAft>
              <a:buClr>
                <a:srgbClr val="66FFFF"/>
              </a:buClr>
            </a:pPr>
            <a:r>
              <a:rPr lang="en-US" altLang="en-US" sz="3000" dirty="0">
                <a:solidFill>
                  <a:schemeClr val="bg1"/>
                </a:solidFill>
              </a:rPr>
              <a:t>Opposite of condemnation – Rom. 5:16; 8:33-34</a:t>
            </a:r>
          </a:p>
          <a:p>
            <a:pPr algn="just">
              <a:spcBef>
                <a:spcPts val="0"/>
              </a:spcBef>
              <a:spcAft>
                <a:spcPts val="1200"/>
              </a:spcAft>
              <a:buClr>
                <a:srgbClr val="66FFFF"/>
              </a:buClr>
            </a:pPr>
            <a:r>
              <a:rPr lang="en-US" altLang="en-US" sz="3000" dirty="0">
                <a:solidFill>
                  <a:schemeClr val="bg1"/>
                </a:solidFill>
              </a:rPr>
              <a:t>Basis of justification – faith (Rom. 3:28) and grace alone (Rom. 3:24) and not works (Rom. 3:20)</a:t>
            </a:r>
          </a:p>
          <a:p>
            <a:pPr algn="just">
              <a:spcBef>
                <a:spcPts val="0"/>
              </a:spcBef>
              <a:spcAft>
                <a:spcPts val="1200"/>
              </a:spcAft>
              <a:buClr>
                <a:srgbClr val="66FFFF"/>
              </a:buClr>
            </a:pPr>
            <a:r>
              <a:rPr lang="en-US" altLang="en-US" sz="3000" dirty="0">
                <a:solidFill>
                  <a:schemeClr val="bg1"/>
                </a:solidFill>
              </a:rPr>
              <a:t>Source of justification – imputation – Philip. 3:9; 2 Cor. 5:21</a:t>
            </a:r>
          </a:p>
        </p:txBody>
      </p:sp>
      <p:pic>
        <p:nvPicPr>
          <p:cNvPr id="39938" name="Picture 2" descr="http://frontrangealliance.org.s124743.gridserver.com/wp-content/uploads/2012/05/Justification-by-Faith-420x325.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3461155" y="4086938"/>
            <a:ext cx="2221689" cy="1719164"/>
          </a:xfrm>
          <a:prstGeom prst="rect">
            <a:avLst/>
          </a:prstGeom>
          <a:noFill/>
        </p:spPr>
      </p:pic>
    </p:spTree>
    <p:extLst>
      <p:ext uri="{BB962C8B-B14F-4D97-AF65-F5344CB8AC3E}">
        <p14:creationId xmlns="" xmlns:p14="http://schemas.microsoft.com/office/powerpoint/2010/main" val="2659308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3"/>
          <p:cNvPicPr>
            <a:picLocks noChangeAspect="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358775" y="381000"/>
            <a:ext cx="8426450" cy="5273675"/>
          </a:xfrm>
          <a:prstGeom prst="rect">
            <a:avLst/>
          </a:prstGeom>
          <a:noFill/>
          <a:ln w="9525">
            <a:noFill/>
            <a:miter lim="800000"/>
            <a:headEnd/>
            <a:tailEnd/>
          </a:ln>
        </p:spPr>
      </p:pic>
    </p:spTree>
    <p:extLst>
      <p:ext uri="{BB962C8B-B14F-4D97-AF65-F5344CB8AC3E}">
        <p14:creationId xmlns="" xmlns:p14="http://schemas.microsoft.com/office/powerpoint/2010/main" val="3537993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274638"/>
            <a:ext cx="8229600" cy="563562"/>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Results of Salvation</a:t>
            </a:r>
          </a:p>
        </p:txBody>
      </p:sp>
      <p:sp>
        <p:nvSpPr>
          <p:cNvPr id="106499" name="Content Placeholder 2"/>
          <p:cNvSpPr>
            <a:spLocks noGrp="1"/>
          </p:cNvSpPr>
          <p:nvPr>
            <p:ph idx="1"/>
          </p:nvPr>
        </p:nvSpPr>
        <p:spPr>
          <a:xfrm>
            <a:off x="304800" y="1143000"/>
            <a:ext cx="8610600" cy="5334000"/>
          </a:xfrm>
        </p:spPr>
        <p:txBody>
          <a:bodyPr/>
          <a:lstStyle/>
          <a:p>
            <a:pPr eaLnBrk="1" hangingPunct="1">
              <a:lnSpc>
                <a:spcPct val="80000"/>
              </a:lnSpc>
              <a:spcBef>
                <a:spcPts val="600"/>
              </a:spcBef>
              <a:spcAft>
                <a:spcPts val="600"/>
              </a:spcAft>
              <a:buFont typeface="Arial" panose="020B0604020202020204" pitchFamily="34" charset="0"/>
              <a:buChar char="•"/>
              <a:defRPr/>
            </a:pPr>
            <a:r>
              <a:rPr lang="en-US" altLang="en-US" sz="2800" dirty="0" err="1">
                <a:solidFill>
                  <a:schemeClr val="bg1"/>
                </a:solidFill>
              </a:rPr>
              <a:t>Sonship</a:t>
            </a:r>
            <a:r>
              <a:rPr lang="en-US" altLang="en-US" sz="2800" dirty="0">
                <a:solidFill>
                  <a:schemeClr val="bg1"/>
                </a:solidFill>
              </a:rPr>
              <a:t>/adoption (Gal 4:5-7; Rom 8:14-17)</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Eternal life (John 3:16)</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Regeneration (John 3:5; Titus 3:5)</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Justification (Rom 8:33-34)</a:t>
            </a:r>
          </a:p>
          <a:p>
            <a:pPr eaLnBrk="1" hangingPunct="1">
              <a:lnSpc>
                <a:spcPct val="80000"/>
              </a:lnSpc>
              <a:spcBef>
                <a:spcPts val="600"/>
              </a:spcBef>
              <a:spcAft>
                <a:spcPts val="600"/>
              </a:spcAft>
              <a:buFont typeface="Arial" panose="020B0604020202020204" pitchFamily="34" charset="0"/>
              <a:buChar char="•"/>
              <a:defRPr/>
            </a:pPr>
            <a:r>
              <a:rPr lang="en-US" altLang="en-US" sz="2800" b="1" u="sng" dirty="0">
                <a:solidFill>
                  <a:srgbClr val="FFFFCC"/>
                </a:solidFill>
                <a:effectLst>
                  <a:outerShdw blurRad="38100" dist="38100" dir="2700000" algn="tl">
                    <a:srgbClr val="000000">
                      <a:alpha val="43137"/>
                    </a:srgbClr>
                  </a:outerShdw>
                </a:effectLst>
              </a:rPr>
              <a:t>Forgiveness of all pre-cross sins (Acts 17:30; Rom 3:25)</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Good works (</a:t>
            </a:r>
            <a:r>
              <a:rPr lang="en-US" altLang="en-US" sz="2800" dirty="0" err="1">
                <a:solidFill>
                  <a:schemeClr val="bg1"/>
                </a:solidFill>
              </a:rPr>
              <a:t>Eph</a:t>
            </a:r>
            <a:r>
              <a:rPr lang="en-US" altLang="en-US" sz="2800" dirty="0">
                <a:solidFill>
                  <a:schemeClr val="bg1"/>
                </a:solidFill>
              </a:rPr>
              <a:t> 2:8-10)</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Sanctification (John 17:17)</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Glorification (Rom 8:30)</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End of the Law (Rom 10:4)</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Miscellaneous privileges (Philip 3:20; 1 Pet 2:5, 9; Rev 19:7; 1 Pet 1:4; Rom 5:1)</a:t>
            </a:r>
          </a:p>
        </p:txBody>
      </p:sp>
    </p:spTree>
    <p:extLst>
      <p:ext uri="{BB962C8B-B14F-4D97-AF65-F5344CB8AC3E}">
        <p14:creationId xmlns="" xmlns:p14="http://schemas.microsoft.com/office/powerpoint/2010/main" val="69857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245096"/>
            <a:ext cx="8534400" cy="648881"/>
          </a:xfrm>
        </p:spPr>
        <p:txBody>
          <a:bodyPr/>
          <a:lstStyle/>
          <a:p>
            <a:r>
              <a:rPr lang="en-US" sz="3600" dirty="0">
                <a:solidFill>
                  <a:srgbClr val="00FFFF"/>
                </a:solidFill>
                <a:effectLst>
                  <a:outerShdw blurRad="38100" dist="38100" dir="2700000" algn="tl">
                    <a:srgbClr val="000000">
                      <a:alpha val="43137"/>
                    </a:srgbClr>
                  </a:outerShdw>
                </a:effectLst>
                <a:latin typeface="+mn-lt"/>
              </a:rPr>
              <a:t>Forgiveness Of All Pre-Cross Sins</a:t>
            </a:r>
          </a:p>
        </p:txBody>
      </p:sp>
      <p:sp>
        <p:nvSpPr>
          <p:cNvPr id="3" name="Content Placeholder 2"/>
          <p:cNvSpPr>
            <a:spLocks noGrp="1"/>
          </p:cNvSpPr>
          <p:nvPr>
            <p:ph idx="1"/>
          </p:nvPr>
        </p:nvSpPr>
        <p:spPr>
          <a:xfrm>
            <a:off x="177282" y="1159496"/>
            <a:ext cx="8836089" cy="5099902"/>
          </a:xfrm>
        </p:spPr>
        <p:txBody>
          <a:bodyPr/>
          <a:lstStyle/>
          <a:p>
            <a:pPr marL="461963" indent="-461963">
              <a:spcBef>
                <a:spcPts val="600"/>
              </a:spcBef>
              <a:spcAft>
                <a:spcPts val="600"/>
              </a:spcAft>
              <a:buClr>
                <a:srgbClr val="66FFFF"/>
              </a:buClr>
            </a:pPr>
            <a:r>
              <a:rPr lang="en-US" sz="2800" dirty="0">
                <a:solidFill>
                  <a:schemeClr val="bg1"/>
                </a:solidFill>
              </a:rPr>
              <a:t>Gen. 15:6 (KJV); Acts 17:30; Rom. 3:25</a:t>
            </a:r>
          </a:p>
          <a:p>
            <a:pPr marL="461963" indent="-461963">
              <a:spcBef>
                <a:spcPts val="600"/>
              </a:spcBef>
              <a:spcAft>
                <a:spcPts val="600"/>
              </a:spcAft>
              <a:buClr>
                <a:srgbClr val="66FFFF"/>
              </a:buClr>
            </a:pPr>
            <a:r>
              <a:rPr lang="en-US" sz="2800" dirty="0">
                <a:solidFill>
                  <a:schemeClr val="bg1"/>
                </a:solidFill>
              </a:rPr>
              <a:t>How were those in OT times personally saved?</a:t>
            </a:r>
          </a:p>
          <a:p>
            <a:pPr marL="914400" lvl="1" indent="-457200">
              <a:spcBef>
                <a:spcPts val="600"/>
              </a:spcBef>
              <a:spcAft>
                <a:spcPts val="600"/>
              </a:spcAft>
              <a:buClr>
                <a:srgbClr val="FF99FF"/>
              </a:buClr>
            </a:pPr>
            <a:r>
              <a:rPr lang="en-US" dirty="0">
                <a:solidFill>
                  <a:schemeClr val="bg1"/>
                </a:solidFill>
              </a:rPr>
              <a:t>Basis: cross</a:t>
            </a:r>
          </a:p>
          <a:p>
            <a:pPr marL="914400" lvl="1" indent="-457200">
              <a:spcBef>
                <a:spcPts val="600"/>
              </a:spcBef>
              <a:spcAft>
                <a:spcPts val="600"/>
              </a:spcAft>
              <a:buClr>
                <a:srgbClr val="FF99FF"/>
              </a:buClr>
            </a:pPr>
            <a:r>
              <a:rPr lang="en-US" dirty="0">
                <a:solidFill>
                  <a:schemeClr val="bg1"/>
                </a:solidFill>
              </a:rPr>
              <a:t>Means: faith</a:t>
            </a:r>
          </a:p>
          <a:p>
            <a:pPr marL="914400" lvl="1" indent="-457200">
              <a:spcBef>
                <a:spcPts val="600"/>
              </a:spcBef>
              <a:spcAft>
                <a:spcPts val="600"/>
              </a:spcAft>
              <a:buClr>
                <a:srgbClr val="FF99FF"/>
              </a:buClr>
            </a:pPr>
            <a:r>
              <a:rPr lang="en-US" dirty="0">
                <a:solidFill>
                  <a:schemeClr val="bg1"/>
                </a:solidFill>
              </a:rPr>
              <a:t>Object: God</a:t>
            </a:r>
          </a:p>
          <a:p>
            <a:pPr marL="914400" lvl="1" indent="-457200">
              <a:spcBef>
                <a:spcPts val="600"/>
              </a:spcBef>
              <a:spcAft>
                <a:spcPts val="600"/>
              </a:spcAft>
              <a:buClr>
                <a:srgbClr val="FF99FF"/>
              </a:buClr>
            </a:pPr>
            <a:r>
              <a:rPr lang="en-US" dirty="0">
                <a:solidFill>
                  <a:schemeClr val="bg1"/>
                </a:solidFill>
              </a:rPr>
              <a:t>Content: Debated (2 options)</a:t>
            </a:r>
          </a:p>
          <a:p>
            <a:pPr marL="1376363" lvl="2" indent="-461963">
              <a:spcBef>
                <a:spcPts val="600"/>
              </a:spcBef>
              <a:spcAft>
                <a:spcPts val="600"/>
              </a:spcAft>
              <a:buClr>
                <a:srgbClr val="66FF33"/>
              </a:buClr>
              <a:buSzPct val="50000"/>
              <a:buFont typeface="Wingdings 2" panose="05020102010507070707" pitchFamily="18" charset="2"/>
              <a:buChar char=""/>
            </a:pPr>
            <a:r>
              <a:rPr lang="en-US" sz="2800" dirty="0">
                <a:solidFill>
                  <a:schemeClr val="bg1"/>
                </a:solidFill>
              </a:rPr>
              <a:t>God’s generic revelation – Heb. 11:30</a:t>
            </a:r>
          </a:p>
          <a:p>
            <a:pPr marL="1376363" lvl="2" indent="-461963">
              <a:spcBef>
                <a:spcPts val="600"/>
              </a:spcBef>
              <a:spcAft>
                <a:spcPts val="600"/>
              </a:spcAft>
              <a:buClr>
                <a:srgbClr val="66FF33"/>
              </a:buClr>
              <a:buSzPct val="50000"/>
              <a:buFont typeface="Wingdings 2" panose="05020102010507070707" pitchFamily="18" charset="2"/>
              <a:buChar char=""/>
            </a:pPr>
            <a:r>
              <a:rPr lang="en-US" sz="2800" dirty="0">
                <a:solidFill>
                  <a:schemeClr val="bg1"/>
                </a:solidFill>
              </a:rPr>
              <a:t>Specific faith in a promised Messiah – Gen. 15:6; Gal. 3:16; Gen. 3:15; 4:1; 5:29</a:t>
            </a:r>
          </a:p>
        </p:txBody>
      </p:sp>
      <p:pic>
        <p:nvPicPr>
          <p:cNvPr id="14338" name="Picture 2" descr="http://www.ou.org/life/files/Forgiveness-Large.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392229" y="2611339"/>
            <a:ext cx="3318351" cy="1503460"/>
          </a:xfrm>
          <a:prstGeom prst="rect">
            <a:avLst/>
          </a:prstGeom>
          <a:noFill/>
        </p:spPr>
      </p:pic>
    </p:spTree>
    <p:extLst>
      <p:ext uri="{BB962C8B-B14F-4D97-AF65-F5344CB8AC3E}">
        <p14:creationId xmlns="" xmlns:p14="http://schemas.microsoft.com/office/powerpoint/2010/main" val="3316789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39824" y="127730"/>
            <a:ext cx="8864352" cy="6602540"/>
          </a:xfrm>
          <a:prstGeom prst="rect">
            <a:avLst/>
          </a:prstGeom>
        </p:spPr>
      </p:pic>
      <p:sp>
        <p:nvSpPr>
          <p:cNvPr id="21506" name="Rectangle 2"/>
          <p:cNvSpPr>
            <a:spLocks noGrp="1" noChangeArrowheads="1"/>
          </p:cNvSpPr>
          <p:nvPr>
            <p:ph type="title"/>
          </p:nvPr>
        </p:nvSpPr>
        <p:spPr>
          <a:xfrm>
            <a:off x="2896386" y="321772"/>
            <a:ext cx="3351229" cy="866005"/>
          </a:xfrm>
        </p:spPr>
        <p:txBody>
          <a:bodyPr/>
          <a:lstStyle/>
          <a:p>
            <a:pPr eaLnBrk="1" hangingPunct="1"/>
            <a:r>
              <a:rPr lang="en-US" dirty="0">
                <a:solidFill>
                  <a:srgbClr val="00FFFF"/>
                </a:solidFill>
              </a:rPr>
              <a:t>Genesis 3:15</a:t>
            </a:r>
          </a:p>
        </p:txBody>
      </p:sp>
      <p:sp>
        <p:nvSpPr>
          <p:cNvPr id="21507" name="Rectangle 3"/>
          <p:cNvSpPr>
            <a:spLocks noGrp="1" noChangeArrowheads="1"/>
          </p:cNvSpPr>
          <p:nvPr>
            <p:ph type="body" idx="1"/>
          </p:nvPr>
        </p:nvSpPr>
        <p:spPr>
          <a:xfrm>
            <a:off x="870801" y="1464772"/>
            <a:ext cx="7402398" cy="2142241"/>
          </a:xfrm>
        </p:spPr>
        <p:txBody>
          <a:bodyPr/>
          <a:lstStyle/>
          <a:p>
            <a:pPr marL="0" indent="0" algn="just" eaLnBrk="1" hangingPunct="1">
              <a:buFontTx/>
              <a:buNone/>
            </a:pPr>
            <a:r>
              <a:rPr lang="en-US" sz="3600" dirty="0">
                <a:solidFill>
                  <a:schemeClr val="bg1"/>
                </a:solidFill>
              </a:rPr>
              <a:t>“And I will put enmity between you and the woman, and between your seed and her seed; He shall bruise you on the head, and you shall bruise him on the heel.” (NASB)</a:t>
            </a:r>
          </a:p>
        </p:txBody>
      </p:sp>
      <p:pic>
        <p:nvPicPr>
          <p:cNvPr id="6" name="Picture 8"/>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332242" y="321772"/>
            <a:ext cx="2213635" cy="1131089"/>
          </a:xfrm>
          <a:prstGeom prst="rect">
            <a:avLst/>
          </a:prstGeom>
          <a:noFill/>
          <a:ln w="9525">
            <a:solidFill>
              <a:srgbClr val="FFFFCC"/>
            </a:solidFill>
            <a:miter lim="800000"/>
            <a:headEnd/>
            <a:tailEnd/>
          </a:ln>
        </p:spPr>
      </p:pic>
    </p:spTree>
    <p:extLst>
      <p:ext uri="{BB962C8B-B14F-4D97-AF65-F5344CB8AC3E}">
        <p14:creationId xmlns="" xmlns:p14="http://schemas.microsoft.com/office/powerpoint/2010/main" val="4227279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39824" y="127730"/>
            <a:ext cx="8864352" cy="6602540"/>
          </a:xfrm>
          <a:prstGeom prst="rect">
            <a:avLst/>
          </a:prstGeom>
        </p:spPr>
      </p:pic>
      <p:sp>
        <p:nvSpPr>
          <p:cNvPr id="21506" name="Rectangle 2"/>
          <p:cNvSpPr>
            <a:spLocks noGrp="1" noChangeArrowheads="1"/>
          </p:cNvSpPr>
          <p:nvPr>
            <p:ph type="title"/>
          </p:nvPr>
        </p:nvSpPr>
        <p:spPr>
          <a:xfrm>
            <a:off x="2896386" y="321772"/>
            <a:ext cx="3351229" cy="866005"/>
          </a:xfrm>
        </p:spPr>
        <p:txBody>
          <a:bodyPr/>
          <a:lstStyle/>
          <a:p>
            <a:pPr eaLnBrk="1" hangingPunct="1"/>
            <a:r>
              <a:rPr lang="en-US" dirty="0">
                <a:solidFill>
                  <a:srgbClr val="00FFFF"/>
                </a:solidFill>
              </a:rPr>
              <a:t>Genesis </a:t>
            </a:r>
            <a:r>
              <a:rPr lang="en-US" dirty="0" smtClean="0">
                <a:solidFill>
                  <a:srgbClr val="00FFFF"/>
                </a:solidFill>
              </a:rPr>
              <a:t>4:1</a:t>
            </a:r>
            <a:endParaRPr lang="en-US" dirty="0">
              <a:solidFill>
                <a:srgbClr val="00FFFF"/>
              </a:solidFill>
            </a:endParaRPr>
          </a:p>
        </p:txBody>
      </p:sp>
      <p:sp>
        <p:nvSpPr>
          <p:cNvPr id="21507" name="Rectangle 3"/>
          <p:cNvSpPr>
            <a:spLocks noGrp="1" noChangeArrowheads="1"/>
          </p:cNvSpPr>
          <p:nvPr>
            <p:ph type="body" idx="1"/>
          </p:nvPr>
        </p:nvSpPr>
        <p:spPr>
          <a:xfrm>
            <a:off x="870801" y="1464772"/>
            <a:ext cx="7402398" cy="2142241"/>
          </a:xfrm>
        </p:spPr>
        <p:txBody>
          <a:bodyPr/>
          <a:lstStyle/>
          <a:p>
            <a:pPr marL="0" indent="0" algn="just" eaLnBrk="1" hangingPunct="1">
              <a:buFontTx/>
              <a:buNone/>
            </a:pPr>
            <a:r>
              <a:rPr lang="en-US" sz="3600" dirty="0" smtClean="0">
                <a:solidFill>
                  <a:schemeClr val="bg1"/>
                </a:solidFill>
              </a:rPr>
              <a:t>“Now the man had relations with his wife Eve, and she conceived and gave birth to Cain, and she said, “I have gotten a </a:t>
            </a:r>
            <a:r>
              <a:rPr lang="en-US" sz="3600" dirty="0" err="1" smtClean="0">
                <a:solidFill>
                  <a:schemeClr val="bg1"/>
                </a:solidFill>
              </a:rPr>
              <a:t>manchild</a:t>
            </a:r>
            <a:r>
              <a:rPr lang="en-US" sz="3600" dirty="0" smtClean="0">
                <a:solidFill>
                  <a:schemeClr val="bg1"/>
                </a:solidFill>
              </a:rPr>
              <a:t> with </a:t>
            </a:r>
            <a:r>
              <a:rPr lang="en-US" sz="3600" b="1" i="1" u="sng" dirty="0" smtClean="0">
                <a:solidFill>
                  <a:schemeClr val="bg1"/>
                </a:solidFill>
              </a:rPr>
              <a:t>the help of</a:t>
            </a:r>
            <a:r>
              <a:rPr lang="en-US" sz="3600" dirty="0" smtClean="0">
                <a:solidFill>
                  <a:schemeClr val="bg1"/>
                </a:solidFill>
              </a:rPr>
              <a:t> the </a:t>
            </a:r>
            <a:r>
              <a:rPr lang="en-US" sz="3600" cap="small" dirty="0" smtClean="0">
                <a:solidFill>
                  <a:schemeClr val="bg1"/>
                </a:solidFill>
              </a:rPr>
              <a:t>Lord</a:t>
            </a:r>
            <a:r>
              <a:rPr lang="en-US" sz="3600" dirty="0" smtClean="0">
                <a:solidFill>
                  <a:schemeClr val="bg1"/>
                </a:solidFill>
              </a:rPr>
              <a:t>.” (</a:t>
            </a:r>
            <a:r>
              <a:rPr lang="en-US" sz="3600" dirty="0">
                <a:solidFill>
                  <a:schemeClr val="bg1"/>
                </a:solidFill>
              </a:rPr>
              <a:t>NASB)</a:t>
            </a:r>
          </a:p>
        </p:txBody>
      </p:sp>
      <p:pic>
        <p:nvPicPr>
          <p:cNvPr id="6" name="Picture 8"/>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332242" y="321772"/>
            <a:ext cx="2213635" cy="1131089"/>
          </a:xfrm>
          <a:prstGeom prst="rect">
            <a:avLst/>
          </a:prstGeom>
          <a:noFill/>
          <a:ln w="9525">
            <a:solidFill>
              <a:srgbClr val="FFFFCC"/>
            </a:solidFill>
            <a:miter lim="800000"/>
            <a:headEnd/>
            <a:tailEnd/>
          </a:ln>
        </p:spPr>
      </p:pic>
    </p:spTree>
    <p:extLst>
      <p:ext uri="{BB962C8B-B14F-4D97-AF65-F5344CB8AC3E}">
        <p14:creationId xmlns="" xmlns:p14="http://schemas.microsoft.com/office/powerpoint/2010/main" val="4227279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39824" y="127730"/>
            <a:ext cx="8864352" cy="6602540"/>
          </a:xfrm>
          <a:prstGeom prst="rect">
            <a:avLst/>
          </a:prstGeom>
        </p:spPr>
      </p:pic>
      <p:sp>
        <p:nvSpPr>
          <p:cNvPr id="21506" name="Rectangle 2"/>
          <p:cNvSpPr>
            <a:spLocks noGrp="1" noChangeArrowheads="1"/>
          </p:cNvSpPr>
          <p:nvPr>
            <p:ph type="title"/>
          </p:nvPr>
        </p:nvSpPr>
        <p:spPr>
          <a:xfrm>
            <a:off x="2896386" y="321772"/>
            <a:ext cx="4726724" cy="866005"/>
          </a:xfrm>
        </p:spPr>
        <p:txBody>
          <a:bodyPr/>
          <a:lstStyle/>
          <a:p>
            <a:pPr eaLnBrk="1" hangingPunct="1"/>
            <a:r>
              <a:rPr lang="en-US" dirty="0">
                <a:solidFill>
                  <a:srgbClr val="00FFFF"/>
                </a:solidFill>
              </a:rPr>
              <a:t>Genesis </a:t>
            </a:r>
            <a:r>
              <a:rPr lang="en-US" dirty="0" smtClean="0">
                <a:solidFill>
                  <a:srgbClr val="00FFFF"/>
                </a:solidFill>
              </a:rPr>
              <a:t>5:28-29</a:t>
            </a:r>
            <a:endParaRPr lang="en-US" dirty="0">
              <a:solidFill>
                <a:srgbClr val="00FFFF"/>
              </a:solidFill>
            </a:endParaRPr>
          </a:p>
        </p:txBody>
      </p:sp>
      <p:sp>
        <p:nvSpPr>
          <p:cNvPr id="21507" name="Rectangle 3"/>
          <p:cNvSpPr>
            <a:spLocks noGrp="1" noChangeArrowheads="1"/>
          </p:cNvSpPr>
          <p:nvPr>
            <p:ph type="body" idx="1"/>
          </p:nvPr>
        </p:nvSpPr>
        <p:spPr>
          <a:xfrm>
            <a:off x="261257" y="1464772"/>
            <a:ext cx="8621486" cy="2164836"/>
          </a:xfrm>
        </p:spPr>
        <p:txBody>
          <a:bodyPr/>
          <a:lstStyle/>
          <a:p>
            <a:pPr marL="0" indent="0" algn="just" eaLnBrk="1" hangingPunct="1">
              <a:buFontTx/>
              <a:buNone/>
            </a:pPr>
            <a:r>
              <a:rPr lang="en-US" sz="3600" dirty="0" smtClean="0">
                <a:solidFill>
                  <a:schemeClr val="bg1"/>
                </a:solidFill>
              </a:rPr>
              <a:t>“</a:t>
            </a:r>
            <a:r>
              <a:rPr lang="en-US" sz="3600" baseline="30000" dirty="0" smtClean="0">
                <a:solidFill>
                  <a:schemeClr val="bg1"/>
                </a:solidFill>
              </a:rPr>
              <a:t>28 </a:t>
            </a:r>
            <a:r>
              <a:rPr lang="en-US" sz="3600" dirty="0" err="1" smtClean="0">
                <a:solidFill>
                  <a:schemeClr val="bg1"/>
                </a:solidFill>
              </a:rPr>
              <a:t>Lamech</a:t>
            </a:r>
            <a:r>
              <a:rPr lang="en-US" sz="3600" dirty="0" smtClean="0">
                <a:solidFill>
                  <a:schemeClr val="bg1"/>
                </a:solidFill>
              </a:rPr>
              <a:t> lived one hundred and eighty-two years, and became the father of a son. </a:t>
            </a:r>
            <a:r>
              <a:rPr lang="en-US" sz="3600" baseline="30000" dirty="0" smtClean="0">
                <a:solidFill>
                  <a:schemeClr val="bg1"/>
                </a:solidFill>
              </a:rPr>
              <a:t>29 </a:t>
            </a:r>
            <a:r>
              <a:rPr lang="en-US" sz="3600" dirty="0" smtClean="0">
                <a:solidFill>
                  <a:schemeClr val="bg1"/>
                </a:solidFill>
              </a:rPr>
              <a:t>Now he called his name Noah, saying, “This one will give us rest from our work and from the toil of our hands </a:t>
            </a:r>
            <a:r>
              <a:rPr lang="en-US" sz="3600" i="1" dirty="0" smtClean="0">
                <a:solidFill>
                  <a:schemeClr val="bg1"/>
                </a:solidFill>
              </a:rPr>
              <a:t>arising</a:t>
            </a:r>
            <a:r>
              <a:rPr lang="en-US" sz="3600" dirty="0" smtClean="0">
                <a:solidFill>
                  <a:schemeClr val="bg1"/>
                </a:solidFill>
              </a:rPr>
              <a:t> from the ground which the </a:t>
            </a:r>
            <a:r>
              <a:rPr lang="en-US" sz="3600" cap="small" dirty="0" smtClean="0">
                <a:solidFill>
                  <a:schemeClr val="bg1"/>
                </a:solidFill>
              </a:rPr>
              <a:t>Lord</a:t>
            </a:r>
            <a:r>
              <a:rPr lang="en-US" sz="3600" dirty="0" smtClean="0">
                <a:solidFill>
                  <a:schemeClr val="bg1"/>
                </a:solidFill>
              </a:rPr>
              <a:t> has cursed.” (</a:t>
            </a:r>
            <a:r>
              <a:rPr lang="en-US" sz="3600" dirty="0">
                <a:solidFill>
                  <a:schemeClr val="bg1"/>
                </a:solidFill>
              </a:rPr>
              <a:t>NASB)</a:t>
            </a:r>
          </a:p>
        </p:txBody>
      </p:sp>
      <p:pic>
        <p:nvPicPr>
          <p:cNvPr id="6" name="Picture 8"/>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332242" y="321772"/>
            <a:ext cx="2213635" cy="1131089"/>
          </a:xfrm>
          <a:prstGeom prst="rect">
            <a:avLst/>
          </a:prstGeom>
          <a:noFill/>
          <a:ln w="9525">
            <a:solidFill>
              <a:srgbClr val="FFFFCC"/>
            </a:solidFill>
            <a:miter lim="800000"/>
            <a:headEnd/>
            <a:tailEnd/>
          </a:ln>
        </p:spPr>
      </p:pic>
    </p:spTree>
    <p:extLst>
      <p:ext uri="{BB962C8B-B14F-4D97-AF65-F5344CB8AC3E}">
        <p14:creationId xmlns="" xmlns:p14="http://schemas.microsoft.com/office/powerpoint/2010/main" val="422727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 Overview</a:t>
            </a:r>
          </a:p>
        </p:txBody>
      </p:sp>
      <p:sp>
        <p:nvSpPr>
          <p:cNvPr id="4" name="Title 1"/>
          <p:cNvSpPr txBox="1">
            <a:spLocks/>
          </p:cNvSpPr>
          <p:nvPr/>
        </p:nvSpPr>
        <p:spPr bwMode="auto">
          <a:xfrm>
            <a:off x="381000" y="2857501"/>
            <a:ext cx="83820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9" rIns="92075" bIns="46039"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857229" indent="-857229" eaLnBrk="1" hangingPunct="1">
              <a:lnSpc>
                <a:spcPct val="90000"/>
              </a:lnSpc>
              <a:spcBef>
                <a:spcPct val="20000"/>
              </a:spcBef>
              <a:defRPr/>
            </a:pPr>
            <a:r>
              <a:rPr lang="en-US" altLang="en-US" sz="3600" b="1" dirty="0">
                <a:solidFill>
                  <a:srgbClr val="FFFFCC"/>
                </a:solidFill>
                <a:effectLst>
                  <a:outerShdw blurRad="38100" dist="38100" dir="2700000" algn="tl">
                    <a:srgbClr val="000000">
                      <a:alpha val="43137"/>
                    </a:srgbClr>
                  </a:outerShdw>
                </a:effectLst>
              </a:rPr>
              <a:t>VI. Results of Salvation, (cont’d) </a:t>
            </a:r>
          </a:p>
        </p:txBody>
      </p:sp>
      <p:sp>
        <p:nvSpPr>
          <p:cNvPr id="6" name="Rectangle 5"/>
          <p:cNvSpPr/>
          <p:nvPr/>
        </p:nvSpPr>
        <p:spPr>
          <a:xfrm>
            <a:off x="2971800" y="1828801"/>
            <a:ext cx="3200400" cy="1046440"/>
          </a:xfrm>
          <a:prstGeom prst="rect">
            <a:avLst/>
          </a:prstGeom>
        </p:spPr>
        <p:txBody>
          <a:bodyPr wrap="square">
            <a:spAutoFit/>
          </a:bodyPr>
          <a:lstStyle/>
          <a:p>
            <a: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t>This Session</a:t>
            </a:r>
            <a:b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br>
            <a:endParaRPr lang="en-US" kern="0" dirty="0">
              <a:solidFill>
                <a:sysClr val="windowText" lastClr="000000"/>
              </a:solidFill>
            </a:endParaRPr>
          </a:p>
        </p:txBody>
      </p:sp>
      <p:pic>
        <p:nvPicPr>
          <p:cNvPr id="7" name="Content Placeholder 6"/>
          <p:cNvPicPr>
            <a:picLocks noGrp="1" noChangeAspect="1" noChangeArrowheads="1"/>
          </p:cNvPicPr>
          <p:nvPr>
            <p:ph idx="4294967295"/>
          </p:nvPr>
        </p:nvPicPr>
        <p:blipFill>
          <a:blip r:embed="rId2" cstate="email">
            <a:extLst>
              <a:ext uri="{28A0092B-C50C-407E-A947-70E740481C1C}">
                <a14:useLocalDpi xmlns="" xmlns:a14="http://schemas.microsoft.com/office/drawing/2010/main"/>
              </a:ext>
            </a:extLst>
          </a:blip>
          <a:srcRect/>
          <a:stretch>
            <a:fillRect/>
          </a:stretch>
        </p:blipFill>
        <p:spPr>
          <a:xfrm flipH="1">
            <a:off x="3668195" y="4054477"/>
            <a:ext cx="1807617" cy="24987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57121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274638"/>
            <a:ext cx="8229600" cy="563562"/>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Results of Salvation</a:t>
            </a:r>
          </a:p>
        </p:txBody>
      </p:sp>
      <p:sp>
        <p:nvSpPr>
          <p:cNvPr id="106499" name="Content Placeholder 2"/>
          <p:cNvSpPr>
            <a:spLocks noGrp="1"/>
          </p:cNvSpPr>
          <p:nvPr>
            <p:ph idx="1"/>
          </p:nvPr>
        </p:nvSpPr>
        <p:spPr>
          <a:xfrm>
            <a:off x="304800" y="1143000"/>
            <a:ext cx="8534400" cy="5334000"/>
          </a:xfrm>
        </p:spPr>
        <p:txBody>
          <a:bodyPr/>
          <a:lstStyle/>
          <a:p>
            <a:pPr eaLnBrk="1" hangingPunct="1">
              <a:lnSpc>
                <a:spcPct val="80000"/>
              </a:lnSpc>
              <a:spcBef>
                <a:spcPts val="600"/>
              </a:spcBef>
              <a:spcAft>
                <a:spcPts val="600"/>
              </a:spcAft>
              <a:buFont typeface="Arial" panose="020B0604020202020204" pitchFamily="34" charset="0"/>
              <a:buChar char="•"/>
              <a:defRPr/>
            </a:pPr>
            <a:r>
              <a:rPr lang="en-US" altLang="en-US" sz="2800" dirty="0" err="1">
                <a:solidFill>
                  <a:schemeClr val="bg1"/>
                </a:solidFill>
              </a:rPr>
              <a:t>Sonship</a:t>
            </a:r>
            <a:r>
              <a:rPr lang="en-US" altLang="en-US" sz="2800" dirty="0">
                <a:solidFill>
                  <a:schemeClr val="bg1"/>
                </a:solidFill>
              </a:rPr>
              <a:t>/adoption (Gal 4:5-7; Rom 8:14-17)</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Eternal life (John 3:16)</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Regeneration (John 3:5; Titus 3:5)</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Justification (Rom 8:33-34)</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Forgiveness of all pre-cross sins (Acts 17:30; Rom 3:25)</a:t>
            </a:r>
          </a:p>
          <a:p>
            <a:pPr eaLnBrk="1" hangingPunct="1">
              <a:lnSpc>
                <a:spcPct val="80000"/>
              </a:lnSpc>
              <a:spcBef>
                <a:spcPts val="600"/>
              </a:spcBef>
              <a:spcAft>
                <a:spcPts val="600"/>
              </a:spcAft>
              <a:buFont typeface="Arial" panose="020B0604020202020204" pitchFamily="34" charset="0"/>
              <a:buChar char="•"/>
              <a:defRPr/>
            </a:pPr>
            <a:r>
              <a:rPr lang="en-US" altLang="en-US" sz="2800" b="1" u="sng" dirty="0">
                <a:solidFill>
                  <a:srgbClr val="FFFFCC"/>
                </a:solidFill>
                <a:effectLst>
                  <a:outerShdw blurRad="38100" dist="38100" dir="2700000" algn="tl">
                    <a:srgbClr val="000000">
                      <a:alpha val="43137"/>
                    </a:srgbClr>
                  </a:outerShdw>
                </a:effectLst>
              </a:rPr>
              <a:t>Good works (</a:t>
            </a:r>
            <a:r>
              <a:rPr lang="en-US" altLang="en-US" sz="2800" b="1" u="sng" dirty="0" err="1">
                <a:solidFill>
                  <a:srgbClr val="FFFFCC"/>
                </a:solidFill>
                <a:effectLst>
                  <a:outerShdw blurRad="38100" dist="38100" dir="2700000" algn="tl">
                    <a:srgbClr val="000000">
                      <a:alpha val="43137"/>
                    </a:srgbClr>
                  </a:outerShdw>
                </a:effectLst>
              </a:rPr>
              <a:t>Eph</a:t>
            </a:r>
            <a:r>
              <a:rPr lang="en-US" altLang="en-US" sz="2800" b="1" u="sng" dirty="0">
                <a:solidFill>
                  <a:srgbClr val="FFFFCC"/>
                </a:solidFill>
                <a:effectLst>
                  <a:outerShdw blurRad="38100" dist="38100" dir="2700000" algn="tl">
                    <a:srgbClr val="000000">
                      <a:alpha val="43137"/>
                    </a:srgbClr>
                  </a:outerShdw>
                </a:effectLst>
              </a:rPr>
              <a:t> 2:8-10)</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Sanctification (John 17:17)</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Glorification (Rom 8:30)</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End of the Law (Rom 10:4)</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Miscellaneous privileges (Philip 3:20; 1 Pet 2:5, 9; Rev 19:7; 1 Pet 1:4; Rom 5:1)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235669"/>
            <a:ext cx="8534400" cy="733721"/>
          </a:xfrm>
        </p:spPr>
        <p:txBody>
          <a:bodyPr/>
          <a:lstStyle/>
          <a:p>
            <a:r>
              <a:rPr lang="en-US" sz="3600" dirty="0">
                <a:solidFill>
                  <a:srgbClr val="00FFFF"/>
                </a:solidFill>
                <a:effectLst>
                  <a:outerShdw blurRad="38100" dist="38100" dir="2700000" algn="tl">
                    <a:srgbClr val="000000">
                      <a:alpha val="43137"/>
                    </a:srgbClr>
                  </a:outerShdw>
                </a:effectLst>
                <a:latin typeface="+mn-lt"/>
              </a:rPr>
              <a:t>Capacity for Good Works</a:t>
            </a:r>
          </a:p>
        </p:txBody>
      </p:sp>
      <p:sp>
        <p:nvSpPr>
          <p:cNvPr id="3" name="Content Placeholder 2"/>
          <p:cNvSpPr>
            <a:spLocks noGrp="1"/>
          </p:cNvSpPr>
          <p:nvPr>
            <p:ph idx="1"/>
          </p:nvPr>
        </p:nvSpPr>
        <p:spPr>
          <a:xfrm>
            <a:off x="177282" y="1150070"/>
            <a:ext cx="8836089" cy="3563332"/>
          </a:xfrm>
        </p:spPr>
        <p:txBody>
          <a:bodyPr/>
          <a:lstStyle/>
          <a:p>
            <a:pPr marL="461963" indent="-461963">
              <a:spcBef>
                <a:spcPts val="600"/>
              </a:spcBef>
              <a:spcAft>
                <a:spcPts val="600"/>
              </a:spcAft>
              <a:buClr>
                <a:srgbClr val="66FFFF"/>
              </a:buClr>
            </a:pPr>
            <a:r>
              <a:rPr lang="en-US" sz="2800" dirty="0">
                <a:solidFill>
                  <a:schemeClr val="bg1"/>
                </a:solidFill>
              </a:rPr>
              <a:t>Good works – Ephes. 2:8-10; Jas 2:18, 26</a:t>
            </a:r>
          </a:p>
          <a:p>
            <a:pPr marL="461963" indent="-461963">
              <a:spcBef>
                <a:spcPts val="600"/>
              </a:spcBef>
              <a:spcAft>
                <a:spcPts val="600"/>
              </a:spcAft>
              <a:buClr>
                <a:srgbClr val="66FFFF"/>
              </a:buClr>
            </a:pPr>
            <a:r>
              <a:rPr lang="en-US" sz="2800" dirty="0">
                <a:solidFill>
                  <a:schemeClr val="bg1"/>
                </a:solidFill>
              </a:rPr>
              <a:t>Overcoming habitual sins that characterize unbelievers – Gal. 5:19-21; 1 Cor. 6:9-10; Eph. 5:5; Rev. 21:8; 22:15</a:t>
            </a:r>
          </a:p>
          <a:p>
            <a:pPr marL="461963" indent="-461963">
              <a:spcBef>
                <a:spcPts val="600"/>
              </a:spcBef>
              <a:spcAft>
                <a:spcPts val="600"/>
              </a:spcAft>
              <a:buClr>
                <a:srgbClr val="66FFFF"/>
              </a:buClr>
            </a:pPr>
            <a:r>
              <a:rPr lang="en-US" sz="2800" dirty="0">
                <a:solidFill>
                  <a:schemeClr val="bg1"/>
                </a:solidFill>
              </a:rPr>
              <a:t>Desirable but not automatic </a:t>
            </a:r>
          </a:p>
          <a:p>
            <a:pPr marL="914400" lvl="1" indent="-457200">
              <a:spcBef>
                <a:spcPts val="600"/>
              </a:spcBef>
              <a:spcAft>
                <a:spcPts val="600"/>
              </a:spcAft>
              <a:buClr>
                <a:srgbClr val="FF99FF"/>
              </a:buClr>
            </a:pPr>
            <a:r>
              <a:rPr lang="en-US" dirty="0">
                <a:solidFill>
                  <a:schemeClr val="bg1"/>
                </a:solidFill>
              </a:rPr>
              <a:t>Good works – John 15:8</a:t>
            </a:r>
          </a:p>
          <a:p>
            <a:pPr marL="914400" lvl="1" indent="-457200">
              <a:spcBef>
                <a:spcPts val="600"/>
              </a:spcBef>
              <a:spcAft>
                <a:spcPts val="600"/>
              </a:spcAft>
              <a:buClr>
                <a:srgbClr val="FF99FF"/>
              </a:buClr>
            </a:pPr>
            <a:r>
              <a:rPr lang="en-US" dirty="0">
                <a:solidFill>
                  <a:schemeClr val="bg1"/>
                </a:solidFill>
              </a:rPr>
              <a:t>Habitual Sin  – 2 Pet 2:7; 1 Cor. 3:15; 6:19</a:t>
            </a:r>
          </a:p>
          <a:p>
            <a:pPr lvl="1">
              <a:spcBef>
                <a:spcPts val="600"/>
              </a:spcBef>
              <a:spcAft>
                <a:spcPts val="600"/>
              </a:spcAft>
              <a:buClr>
                <a:srgbClr val="66FFFF"/>
              </a:buClr>
            </a:pPr>
            <a:endParaRPr lang="en-US" dirty="0">
              <a:solidFill>
                <a:schemeClr val="bg1"/>
              </a:solidFill>
            </a:endParaRPr>
          </a:p>
        </p:txBody>
      </p:sp>
      <p:pic>
        <p:nvPicPr>
          <p:cNvPr id="12290" name="Picture 2" descr="https://hischarisisenough.files.wordpress.com/2011/05/bearing-fruit.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823149" y="4440774"/>
            <a:ext cx="3497703" cy="2286000"/>
          </a:xfrm>
          <a:prstGeom prst="rect">
            <a:avLst/>
          </a:prstGeom>
          <a:noFill/>
        </p:spPr>
      </p:pic>
    </p:spTree>
    <p:extLst>
      <p:ext uri="{BB962C8B-B14F-4D97-AF65-F5344CB8AC3E}">
        <p14:creationId xmlns="" xmlns:p14="http://schemas.microsoft.com/office/powerpoint/2010/main" val="3316789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70" name="Group 46"/>
          <p:cNvGraphicFramePr>
            <a:graphicFrameLocks noGrp="1"/>
          </p:cNvGraphicFramePr>
          <p:nvPr>
            <p:ph idx="4294967295"/>
            <p:extLst>
              <p:ext uri="{D42A27DB-BD31-4B8C-83A1-F6EECF244321}">
                <p14:modId xmlns="" xmlns:p14="http://schemas.microsoft.com/office/powerpoint/2010/main" val="2912836435"/>
              </p:ext>
            </p:extLst>
          </p:nvPr>
        </p:nvGraphicFramePr>
        <p:xfrm>
          <a:off x="266700" y="381003"/>
          <a:ext cx="8610600" cy="5795793"/>
        </p:xfrm>
        <a:graphic>
          <a:graphicData uri="http://schemas.openxmlformats.org/drawingml/2006/table">
            <a:tbl>
              <a:tblPr/>
              <a:tblGrid>
                <a:gridCol w="4305300">
                  <a:extLst>
                    <a:ext uri="{9D8B030D-6E8A-4147-A177-3AD203B41FA5}">
                      <a16:colId xmlns="" xmlns:a16="http://schemas.microsoft.com/office/drawing/2014/main" val="20000"/>
                    </a:ext>
                  </a:extLst>
                </a:gridCol>
                <a:gridCol w="4305300">
                  <a:extLst>
                    <a:ext uri="{9D8B030D-6E8A-4147-A177-3AD203B41FA5}">
                      <a16:colId xmlns="" xmlns:a16="http://schemas.microsoft.com/office/drawing/2014/main" val="20001"/>
                    </a:ext>
                  </a:extLst>
                </a:gridCol>
              </a:tblGrid>
              <a:tr h="502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rgbClr val="FFFFCC"/>
                          </a:solidFill>
                          <a:effectLst/>
                          <a:latin typeface="Calibri" pitchFamily="34" charset="0"/>
                          <a:cs typeface="Arial" charset="0"/>
                        </a:rPr>
                        <a:t>JUSTIFICATION – SALVATION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kern="1200" cap="none" normalizeH="0" baseline="0" dirty="0">
                          <a:ln>
                            <a:noFill/>
                          </a:ln>
                          <a:solidFill>
                            <a:srgbClr val="FFFFCC"/>
                          </a:solidFill>
                          <a:effectLst/>
                          <a:latin typeface="Calibri" pitchFamily="34" charset="0"/>
                          <a:ea typeface="+mn-ea"/>
                          <a:cs typeface="Arial" charset="0"/>
                        </a:rPr>
                        <a:t>DISCIPLESHIP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FREE GIFT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COSTLY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1"/>
                  </a:ext>
                </a:extLst>
              </a:tr>
              <a:tr h="1071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RECEIVED THROUGH FAITH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ENTERED INTO THROUGH COMMITMENT AND OBEDIENCE THROUGH THE SPIRIT’S ENABLEMENT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2"/>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NOT BY WORKS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INVOLVES OUR COOPERATION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3"/>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INSTANT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LIFE-LONG PROCESS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4"/>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JUSTIFICATION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SANCTIFICATION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5"/>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JESUS PAID THE PRICE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BELIEVER PAYS THE PRICE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6"/>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TRUSTING JESUS AS SAVIOR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FOLLOWING JESUS AS LORD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7"/>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BELIEVE THE GOSPEL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OBEY THE COMMANDS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8"/>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ONE CONDITION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MULTIPLE CONDITIONS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9"/>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EXPERIENCED BY ALL CHRISTIANS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EXPERIENCED BY SOME CHRISTIANS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10"/>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RESULTS IN ETERNAL LIFE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RESULTS IN REWARDS &amp; AUTHORITY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11"/>
                  </a:ext>
                </a:extLst>
              </a:tr>
            </a:tbl>
          </a:graphicData>
        </a:graphic>
      </p:graphicFrame>
      <p:sp>
        <p:nvSpPr>
          <p:cNvPr id="128043" name="TextBox 4"/>
          <p:cNvSpPr txBox="1">
            <a:spLocks noChangeArrowheads="1"/>
          </p:cNvSpPr>
          <p:nvPr/>
        </p:nvSpPr>
        <p:spPr bwMode="auto">
          <a:xfrm>
            <a:off x="876300" y="6248400"/>
            <a:ext cx="7391400" cy="369332"/>
          </a:xfrm>
          <a:prstGeom prst="rect">
            <a:avLst/>
          </a:prstGeom>
          <a:noFill/>
          <a:ln w="9525">
            <a:noFill/>
            <a:miter lim="800000"/>
            <a:headEnd/>
            <a:tailEnd/>
          </a:ln>
        </p:spPr>
        <p:txBody>
          <a:bodyPr>
            <a:spAutoFit/>
          </a:bodyPr>
          <a:lstStyle/>
          <a:p>
            <a:r>
              <a:rPr lang="en-US" altLang="en-US" kern="0">
                <a:solidFill>
                  <a:schemeClr val="bg1"/>
                </a:solidFill>
              </a:rPr>
              <a:t>Adapted from http://www.gracelife.org/resources/gracenotes.asp?id=23</a:t>
            </a:r>
          </a:p>
        </p:txBody>
      </p:sp>
    </p:spTree>
    <p:extLst>
      <p:ext uri="{BB962C8B-B14F-4D97-AF65-F5344CB8AC3E}">
        <p14:creationId xmlns="" xmlns:p14="http://schemas.microsoft.com/office/powerpoint/2010/main" val="1067466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39824" y="127730"/>
            <a:ext cx="8864352" cy="6602540"/>
          </a:xfrm>
          <a:prstGeom prst="rect">
            <a:avLst/>
          </a:prstGeom>
        </p:spPr>
      </p:pic>
      <p:sp>
        <p:nvSpPr>
          <p:cNvPr id="12299" name="Title 10"/>
          <p:cNvSpPr>
            <a:spLocks noGrp="1"/>
          </p:cNvSpPr>
          <p:nvPr>
            <p:ph type="title"/>
          </p:nvPr>
        </p:nvSpPr>
        <p:spPr>
          <a:xfrm>
            <a:off x="1445051" y="304800"/>
            <a:ext cx="6253899" cy="858838"/>
          </a:xfrm>
        </p:spPr>
        <p:txBody>
          <a:bodyPr/>
          <a:lstStyle/>
          <a:p>
            <a:pPr>
              <a:defRPr/>
            </a:pPr>
            <a:r>
              <a:rPr lang="en-US" altLang="en-US" sz="3600" b="1" dirty="0">
                <a:solidFill>
                  <a:srgbClr val="00FFFF"/>
                </a:solidFill>
              </a:rPr>
              <a:t>4 Kinds of People in 1 Cor. 3:1-3</a:t>
            </a:r>
          </a:p>
        </p:txBody>
      </p:sp>
      <p:pic>
        <p:nvPicPr>
          <p:cNvPr id="11" name="Picture 2" descr="https://solzemli.files.wordpress.com/2010/03/saint_paul_theapostle.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55268" y="304800"/>
            <a:ext cx="685800" cy="100477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13" name="Rectangle 3"/>
          <p:cNvSpPr txBox="1">
            <a:spLocks/>
          </p:cNvSpPr>
          <p:nvPr/>
        </p:nvSpPr>
        <p:spPr bwMode="auto">
          <a:xfrm>
            <a:off x="301659" y="1417951"/>
            <a:ext cx="8689942" cy="3408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3000" baseline="30000" dirty="0">
                <a:solidFill>
                  <a:schemeClr val="bg1"/>
                </a:solidFill>
              </a:rPr>
              <a:t>1</a:t>
            </a:r>
            <a:r>
              <a:rPr lang="en-US" sz="3000" dirty="0">
                <a:solidFill>
                  <a:schemeClr val="bg1"/>
                </a:solidFill>
              </a:rPr>
              <a:t> And I, brethren, could not speak to you as to </a:t>
            </a:r>
            <a:r>
              <a:rPr lang="en-US" sz="3000" b="1" dirty="0">
                <a:solidFill>
                  <a:srgbClr val="FFFFCC"/>
                </a:solidFill>
              </a:rPr>
              <a:t>spiritual</a:t>
            </a:r>
            <a:r>
              <a:rPr lang="en-US" sz="3000" dirty="0">
                <a:solidFill>
                  <a:schemeClr val="bg1"/>
                </a:solidFill>
              </a:rPr>
              <a:t> </a:t>
            </a:r>
            <a:r>
              <a:rPr lang="en-US" sz="3000" i="1" dirty="0">
                <a:solidFill>
                  <a:schemeClr val="bg1"/>
                </a:solidFill>
              </a:rPr>
              <a:t>people</a:t>
            </a:r>
            <a:r>
              <a:rPr lang="en-US" sz="3000" dirty="0">
                <a:solidFill>
                  <a:schemeClr val="bg1"/>
                </a:solidFill>
              </a:rPr>
              <a:t> but as to </a:t>
            </a:r>
            <a:r>
              <a:rPr lang="en-US" sz="3000" b="1" dirty="0">
                <a:solidFill>
                  <a:srgbClr val="FFFFCC"/>
                </a:solidFill>
              </a:rPr>
              <a:t>carnal</a:t>
            </a:r>
            <a:r>
              <a:rPr lang="en-US" sz="3000" dirty="0">
                <a:solidFill>
                  <a:schemeClr val="bg1"/>
                </a:solidFill>
              </a:rPr>
              <a:t>, as to </a:t>
            </a:r>
            <a:r>
              <a:rPr lang="en-US" sz="3000" b="1" dirty="0">
                <a:solidFill>
                  <a:srgbClr val="FFFFCC"/>
                </a:solidFill>
              </a:rPr>
              <a:t>babes</a:t>
            </a:r>
            <a:r>
              <a:rPr lang="en-US" sz="3000" dirty="0">
                <a:solidFill>
                  <a:schemeClr val="bg1"/>
                </a:solidFill>
              </a:rPr>
              <a:t> in Christ. </a:t>
            </a:r>
            <a:r>
              <a:rPr lang="en-US" sz="3000" baseline="30000" dirty="0">
                <a:solidFill>
                  <a:schemeClr val="bg1"/>
                </a:solidFill>
              </a:rPr>
              <a:t>2</a:t>
            </a:r>
            <a:r>
              <a:rPr lang="en-US" sz="3000" dirty="0">
                <a:solidFill>
                  <a:schemeClr val="bg1"/>
                </a:solidFill>
              </a:rPr>
              <a:t> I fed you with milk and not with solid food; for until now you were not able </a:t>
            </a:r>
            <a:r>
              <a:rPr lang="en-US" sz="3000" i="1" dirty="0">
                <a:solidFill>
                  <a:schemeClr val="bg1"/>
                </a:solidFill>
              </a:rPr>
              <a:t>to receive it,</a:t>
            </a:r>
            <a:r>
              <a:rPr lang="en-US" sz="3000" dirty="0">
                <a:solidFill>
                  <a:schemeClr val="bg1"/>
                </a:solidFill>
              </a:rPr>
              <a:t> and even now you are </a:t>
            </a:r>
            <a:r>
              <a:rPr lang="en-US" sz="3000" b="1" dirty="0">
                <a:solidFill>
                  <a:srgbClr val="FFFFCC"/>
                </a:solidFill>
              </a:rPr>
              <a:t>still not able</a:t>
            </a:r>
            <a:r>
              <a:rPr lang="en-US" sz="3000" dirty="0">
                <a:solidFill>
                  <a:schemeClr val="bg1"/>
                </a:solidFill>
              </a:rPr>
              <a:t>; </a:t>
            </a:r>
            <a:r>
              <a:rPr lang="en-US" sz="3000" baseline="30000" dirty="0">
                <a:solidFill>
                  <a:schemeClr val="bg1"/>
                </a:solidFill>
              </a:rPr>
              <a:t>3</a:t>
            </a:r>
            <a:r>
              <a:rPr lang="en-US" sz="3000" dirty="0">
                <a:solidFill>
                  <a:schemeClr val="bg1"/>
                </a:solidFill>
              </a:rPr>
              <a:t> for you are still carnal. For where </a:t>
            </a:r>
            <a:r>
              <a:rPr lang="en-US" sz="3000" i="1" dirty="0">
                <a:solidFill>
                  <a:schemeClr val="bg1"/>
                </a:solidFill>
              </a:rPr>
              <a:t>there are</a:t>
            </a:r>
            <a:r>
              <a:rPr lang="en-US" sz="3000" dirty="0">
                <a:solidFill>
                  <a:schemeClr val="bg1"/>
                </a:solidFill>
              </a:rPr>
              <a:t> envy, strife, and divisions among you, are you not carnal and behaving like </a:t>
            </a:r>
            <a:r>
              <a:rPr lang="en-US" sz="3000" i="1" dirty="0">
                <a:solidFill>
                  <a:schemeClr val="bg1"/>
                </a:solidFill>
              </a:rPr>
              <a:t>mere</a:t>
            </a:r>
            <a:r>
              <a:rPr lang="en-US" sz="3000" dirty="0">
                <a:solidFill>
                  <a:schemeClr val="bg1"/>
                </a:solidFill>
              </a:rPr>
              <a:t> </a:t>
            </a:r>
            <a:r>
              <a:rPr lang="en-US" sz="3000" b="1" dirty="0">
                <a:solidFill>
                  <a:srgbClr val="FFFFCC"/>
                </a:solidFill>
              </a:rPr>
              <a:t>men</a:t>
            </a:r>
            <a:r>
              <a:rPr lang="en-US" sz="3000" dirty="0">
                <a:solidFill>
                  <a:schemeClr val="bg1"/>
                </a:solidFill>
              </a:rPr>
              <a:t>? (NKJV) </a:t>
            </a:r>
            <a:endParaRPr lang="en-US" sz="3000" dirty="0">
              <a:solidFill>
                <a:schemeClr val="bg1"/>
              </a:solidFill>
              <a:effectLst>
                <a:outerShdw blurRad="38100" dist="38100" dir="2700000" algn="tl">
                  <a:srgbClr val="000000"/>
                </a:outerShdw>
              </a:effectLst>
              <a:cs typeface="Arial" charset="0"/>
            </a:endParaRPr>
          </a:p>
        </p:txBody>
      </p:sp>
    </p:spTree>
    <p:extLst>
      <p:ext uri="{BB962C8B-B14F-4D97-AF65-F5344CB8AC3E}">
        <p14:creationId xmlns="" xmlns:p14="http://schemas.microsoft.com/office/powerpoint/2010/main" val="1228140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283092" y="258805"/>
            <a:ext cx="8577815" cy="6340390"/>
          </a:xfrm>
          <a:prstGeom prst="rect">
            <a:avLst/>
          </a:prstGeom>
        </p:spPr>
      </p:pic>
    </p:spTree>
    <p:extLst>
      <p:ext uri="{BB962C8B-B14F-4D97-AF65-F5344CB8AC3E}">
        <p14:creationId xmlns="" xmlns:p14="http://schemas.microsoft.com/office/powerpoint/2010/main" val="3237115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 xmlns:p14="http://schemas.microsoft.com/office/powerpoint/2010/main" val="2759833916"/>
              </p:ext>
            </p:extLst>
          </p:nvPr>
        </p:nvGraphicFramePr>
        <p:xfrm>
          <a:off x="228600" y="1767840"/>
          <a:ext cx="5621867" cy="3992880"/>
        </p:xfrm>
        <a:graphic>
          <a:graphicData uri="http://schemas.openxmlformats.org/drawingml/2006/table">
            <a:tbl>
              <a:tblPr firstRow="1" bandRow="1">
                <a:tableStyleId>{D113A9D2-9D6B-4929-AA2D-F23B5EE8CBE7}</a:tableStyleId>
              </a:tblPr>
              <a:tblGrid>
                <a:gridCol w="2794000">
                  <a:extLst>
                    <a:ext uri="{9D8B030D-6E8A-4147-A177-3AD203B41FA5}">
                      <a16:colId xmlns="" xmlns:a16="http://schemas.microsoft.com/office/drawing/2014/main" val="455979499"/>
                    </a:ext>
                  </a:extLst>
                </a:gridCol>
                <a:gridCol w="2827867">
                  <a:extLst>
                    <a:ext uri="{9D8B030D-6E8A-4147-A177-3AD203B41FA5}">
                      <a16:colId xmlns="" xmlns:a16="http://schemas.microsoft.com/office/drawing/2014/main" val="1492928434"/>
                    </a:ext>
                  </a:extLst>
                </a:gridCol>
              </a:tblGrid>
              <a:tr h="3342640">
                <a:tc>
                  <a:txBody>
                    <a:bodyPr/>
                    <a:lstStyle/>
                    <a:p>
                      <a:pPr marL="228600" indent="-228600">
                        <a:spcBef>
                          <a:spcPts val="600"/>
                        </a:spcBef>
                        <a:spcAft>
                          <a:spcPts val="600"/>
                        </a:spcAft>
                        <a:buFont typeface="Arial" panose="020B0604020202020204" pitchFamily="34" charset="0"/>
                        <a:buChar char="•"/>
                      </a:pPr>
                      <a:r>
                        <a:rPr lang="en-US" sz="2700" dirty="0"/>
                        <a:t>Exod. 19:1ff</a:t>
                      </a:r>
                    </a:p>
                    <a:p>
                      <a:pPr marL="228600" indent="-228600">
                        <a:spcBef>
                          <a:spcPts val="600"/>
                        </a:spcBef>
                        <a:spcAft>
                          <a:spcPts val="600"/>
                        </a:spcAft>
                        <a:buFont typeface="Arial" panose="020B0604020202020204" pitchFamily="34" charset="0"/>
                        <a:buChar char="•"/>
                      </a:pPr>
                      <a:r>
                        <a:rPr lang="en-US" sz="2700" dirty="0"/>
                        <a:t>Acts 10:14</a:t>
                      </a:r>
                    </a:p>
                    <a:p>
                      <a:pPr marL="228600" indent="-228600">
                        <a:spcBef>
                          <a:spcPts val="600"/>
                        </a:spcBef>
                        <a:spcAft>
                          <a:spcPts val="600"/>
                        </a:spcAft>
                        <a:buFont typeface="Arial" panose="020B0604020202020204" pitchFamily="34" charset="0"/>
                        <a:buChar char="•"/>
                      </a:pPr>
                      <a:r>
                        <a:rPr lang="en-US" sz="2700" dirty="0"/>
                        <a:t>Gal. 2:11-14</a:t>
                      </a:r>
                    </a:p>
                    <a:p>
                      <a:pPr marL="228600" indent="-228600">
                        <a:spcBef>
                          <a:spcPts val="600"/>
                        </a:spcBef>
                        <a:spcAft>
                          <a:spcPts val="600"/>
                        </a:spcAft>
                        <a:buFont typeface="Arial" panose="020B0604020202020204" pitchFamily="34" charset="0"/>
                        <a:buChar char="•"/>
                      </a:pPr>
                      <a:r>
                        <a:rPr lang="en-US" sz="2700" dirty="0"/>
                        <a:t>Acts 19:18-19</a:t>
                      </a:r>
                    </a:p>
                    <a:p>
                      <a:pPr marL="228600" indent="-228600">
                        <a:spcBef>
                          <a:spcPts val="600"/>
                        </a:spcBef>
                        <a:spcAft>
                          <a:spcPts val="600"/>
                        </a:spcAft>
                        <a:buFont typeface="Arial" panose="020B0604020202020204" pitchFamily="34" charset="0"/>
                        <a:buChar char="•"/>
                      </a:pPr>
                      <a:r>
                        <a:rPr lang="en-US" sz="2700" dirty="0"/>
                        <a:t>1 Cor. 1:2, 7</a:t>
                      </a:r>
                    </a:p>
                    <a:p>
                      <a:pPr>
                        <a:spcBef>
                          <a:spcPts val="600"/>
                        </a:spcBef>
                        <a:spcAft>
                          <a:spcPts val="600"/>
                        </a:spcAft>
                      </a:pPr>
                      <a:endParaRPr lang="en-US" sz="27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spcBef>
                          <a:spcPts val="600"/>
                        </a:spcBef>
                        <a:spcAft>
                          <a:spcPts val="600"/>
                        </a:spcAft>
                        <a:buFont typeface="Arial" panose="020B0604020202020204" pitchFamily="34" charset="0"/>
                        <a:buChar char="•"/>
                      </a:pPr>
                      <a:r>
                        <a:rPr lang="en-US" sz="2700" dirty="0"/>
                        <a:t>1 Cor. 3:15</a:t>
                      </a:r>
                    </a:p>
                    <a:p>
                      <a:pPr marL="228600" indent="-228600">
                        <a:spcBef>
                          <a:spcPts val="600"/>
                        </a:spcBef>
                        <a:spcAft>
                          <a:spcPts val="600"/>
                        </a:spcAft>
                        <a:buFont typeface="Arial" panose="020B0604020202020204" pitchFamily="34" charset="0"/>
                        <a:buChar char="•"/>
                      </a:pPr>
                      <a:r>
                        <a:rPr lang="en-US" sz="2700" dirty="0"/>
                        <a:t>1 Cor. 6:19</a:t>
                      </a:r>
                    </a:p>
                    <a:p>
                      <a:pPr marL="228600" indent="-228600">
                        <a:spcBef>
                          <a:spcPts val="600"/>
                        </a:spcBef>
                        <a:spcAft>
                          <a:spcPts val="600"/>
                        </a:spcAft>
                        <a:buFont typeface="Arial" panose="020B0604020202020204" pitchFamily="34" charset="0"/>
                        <a:buChar char="•"/>
                      </a:pPr>
                      <a:r>
                        <a:rPr lang="en-US" sz="2700" dirty="0"/>
                        <a:t>1 Cor. 9:24-27</a:t>
                      </a:r>
                    </a:p>
                    <a:p>
                      <a:pPr marL="228600" indent="-228600">
                        <a:spcBef>
                          <a:spcPts val="600"/>
                        </a:spcBef>
                        <a:spcAft>
                          <a:spcPts val="600"/>
                        </a:spcAft>
                        <a:buFont typeface="Arial" panose="020B0604020202020204" pitchFamily="34" charset="0"/>
                        <a:buChar char="•"/>
                      </a:pPr>
                      <a:r>
                        <a:rPr lang="en-US" sz="2700" dirty="0"/>
                        <a:t>Philip. 4:2-3</a:t>
                      </a:r>
                    </a:p>
                    <a:p>
                      <a:pPr marL="228600" indent="-228600">
                        <a:spcBef>
                          <a:spcPts val="600"/>
                        </a:spcBef>
                        <a:spcAft>
                          <a:spcPts val="600"/>
                        </a:spcAft>
                        <a:buFont typeface="Arial" panose="020B0604020202020204" pitchFamily="34" charset="0"/>
                        <a:buChar char="•"/>
                      </a:pPr>
                      <a:r>
                        <a:rPr lang="en-US" sz="2700" dirty="0"/>
                        <a:t>Lot – Gen. 13:12; 19:4-8, 14, 30-38 vs. Gen 19:22; 2 Pet. 2:7-8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57236939"/>
                  </a:ext>
                </a:extLst>
              </a:tr>
            </a:tbl>
          </a:graphicData>
        </a:graphic>
      </p:graphicFrame>
      <p:pic>
        <p:nvPicPr>
          <p:cNvPr id="8" name="Picture 7"/>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6145904" y="1767840"/>
            <a:ext cx="2761031" cy="3992880"/>
          </a:xfrm>
          <a:prstGeom prst="rect">
            <a:avLst/>
          </a:prstGeom>
        </p:spPr>
      </p:pic>
      <p:sp>
        <p:nvSpPr>
          <p:cNvPr id="9" name="Title 1"/>
          <p:cNvSpPr>
            <a:spLocks noGrp="1"/>
          </p:cNvSpPr>
          <p:nvPr>
            <p:ph type="title"/>
          </p:nvPr>
        </p:nvSpPr>
        <p:spPr>
          <a:xfrm>
            <a:off x="0" y="0"/>
            <a:ext cx="9144000" cy="1463040"/>
          </a:xfrm>
        </p:spPr>
        <p:txBody>
          <a:bodyPr/>
          <a:lstStyle/>
          <a:p>
            <a:r>
              <a:rPr lang="en-US" sz="3600" b="1" dirty="0">
                <a:solidFill>
                  <a:srgbClr val="00FFFF"/>
                </a:solidFill>
                <a:effectLst>
                  <a:outerShdw blurRad="38100" dist="38100" dir="2700000" algn="tl">
                    <a:srgbClr val="000000">
                      <a:alpha val="43137"/>
                    </a:srgbClr>
                  </a:outerShdw>
                </a:effectLst>
              </a:rPr>
              <a:t>Carnal Christianity </a:t>
            </a:r>
            <a:br>
              <a:rPr lang="en-US" sz="3600" b="1" dirty="0">
                <a:solidFill>
                  <a:srgbClr val="00FFFF"/>
                </a:solidFill>
                <a:effectLst>
                  <a:outerShdw blurRad="38100" dist="38100" dir="2700000" algn="tl">
                    <a:srgbClr val="000000">
                      <a:alpha val="43137"/>
                    </a:srgbClr>
                  </a:outerShdw>
                </a:effectLst>
              </a:rPr>
            </a:br>
            <a:r>
              <a:rPr lang="en-US" sz="3600" b="1" i="1" dirty="0">
                <a:solidFill>
                  <a:srgbClr val="00FFFF"/>
                </a:solidFill>
                <a:effectLst>
                  <a:outerShdw blurRad="38100" dist="38100" dir="2700000" algn="tl">
                    <a:srgbClr val="000000">
                      <a:alpha val="43137"/>
                    </a:srgbClr>
                  </a:outerShdw>
                </a:effectLst>
              </a:rPr>
              <a:t>“an unfortunate possibility”</a:t>
            </a:r>
          </a:p>
        </p:txBody>
      </p:sp>
    </p:spTree>
    <p:extLst>
      <p:ext uri="{BB962C8B-B14F-4D97-AF65-F5344CB8AC3E}">
        <p14:creationId xmlns="" xmlns:p14="http://schemas.microsoft.com/office/powerpoint/2010/main" val="3610443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274638"/>
            <a:ext cx="8229600" cy="563562"/>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Results of Salvation</a:t>
            </a:r>
          </a:p>
        </p:txBody>
      </p:sp>
      <p:sp>
        <p:nvSpPr>
          <p:cNvPr id="106499" name="Content Placeholder 2"/>
          <p:cNvSpPr>
            <a:spLocks noGrp="1"/>
          </p:cNvSpPr>
          <p:nvPr>
            <p:ph idx="1"/>
          </p:nvPr>
        </p:nvSpPr>
        <p:spPr>
          <a:xfrm>
            <a:off x="304800" y="1143000"/>
            <a:ext cx="8534400" cy="5334000"/>
          </a:xfrm>
        </p:spPr>
        <p:txBody>
          <a:bodyPr/>
          <a:lstStyle/>
          <a:p>
            <a:pPr eaLnBrk="1" hangingPunct="1">
              <a:lnSpc>
                <a:spcPct val="80000"/>
              </a:lnSpc>
              <a:spcBef>
                <a:spcPts val="600"/>
              </a:spcBef>
              <a:spcAft>
                <a:spcPts val="600"/>
              </a:spcAft>
              <a:buFont typeface="Arial" panose="020B0604020202020204" pitchFamily="34" charset="0"/>
              <a:buChar char="•"/>
              <a:defRPr/>
            </a:pPr>
            <a:r>
              <a:rPr lang="en-US" altLang="en-US" sz="2800" dirty="0" err="1">
                <a:solidFill>
                  <a:schemeClr val="bg1"/>
                </a:solidFill>
              </a:rPr>
              <a:t>Sonship</a:t>
            </a:r>
            <a:r>
              <a:rPr lang="en-US" altLang="en-US" sz="2800" dirty="0">
                <a:solidFill>
                  <a:schemeClr val="bg1"/>
                </a:solidFill>
              </a:rPr>
              <a:t>/adoption (Gal 4:5-7; Rom 8:14-17)</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Eternal life (John 3:16)</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Regeneration (John 3:5; Titus 3:5)</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Justification (Rom 8:33-34)</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Forgiveness of all pre-cross sins (Acts 17:30; Rom 3:25)</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Good works (</a:t>
            </a:r>
            <a:r>
              <a:rPr lang="en-US" altLang="en-US" sz="2800" dirty="0" err="1">
                <a:solidFill>
                  <a:schemeClr val="bg1"/>
                </a:solidFill>
              </a:rPr>
              <a:t>Eph</a:t>
            </a:r>
            <a:r>
              <a:rPr lang="en-US" altLang="en-US" sz="2800" dirty="0">
                <a:solidFill>
                  <a:schemeClr val="bg1"/>
                </a:solidFill>
              </a:rPr>
              <a:t> 2:8-10)</a:t>
            </a:r>
          </a:p>
          <a:p>
            <a:pPr eaLnBrk="1" hangingPunct="1">
              <a:lnSpc>
                <a:spcPct val="80000"/>
              </a:lnSpc>
              <a:spcBef>
                <a:spcPts val="600"/>
              </a:spcBef>
              <a:spcAft>
                <a:spcPts val="600"/>
              </a:spcAft>
              <a:buFont typeface="Arial" panose="020B0604020202020204" pitchFamily="34" charset="0"/>
              <a:buChar char="•"/>
              <a:defRPr/>
            </a:pPr>
            <a:r>
              <a:rPr lang="en-US" altLang="en-US" sz="2800" b="1" u="sng" dirty="0">
                <a:solidFill>
                  <a:srgbClr val="FFFFCC"/>
                </a:solidFill>
                <a:effectLst>
                  <a:outerShdw blurRad="38100" dist="38100" dir="2700000" algn="tl">
                    <a:srgbClr val="000000">
                      <a:alpha val="43137"/>
                    </a:srgbClr>
                  </a:outerShdw>
                </a:effectLst>
              </a:rPr>
              <a:t>Sanctification (John 17:17)</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Glorification (Rom 8:30)</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End of the Law (Rom 10:4)</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Miscellaneous privileges (Philip 3:20; 1 Pet 2:5, 9; Rev 19:7; 1 Pet 1:4; Rom 5:1)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895600" y="2857500"/>
            <a:ext cx="3352800" cy="1143000"/>
          </a:xfrm>
        </p:spPr>
        <p:txBody>
          <a:bodyPr vert="horz" wrap="square" lIns="92075" tIns="46039" rIns="92075" bIns="46039" numCol="1" anchor="ctr" anchorCtr="0" compatLnSpc="1">
            <a:prstTxWarp prst="textNoShape">
              <a:avLst/>
            </a:prstTxWarp>
          </a:bodyPr>
          <a:lstStyle/>
          <a:p>
            <a:pPr>
              <a:defRPr/>
            </a:pPr>
            <a:r>
              <a:rPr lang="en-US" altLang="en-US" b="1" dirty="0">
                <a:solidFill>
                  <a:srgbClr val="00FFFF"/>
                </a:solidFill>
                <a:effectLst>
                  <a:outerShdw blurRad="38100" dist="38100" dir="2700000" algn="tl">
                    <a:srgbClr val="000000">
                      <a:alpha val="43137"/>
                    </a:srgbClr>
                  </a:outerShdw>
                </a:effectLst>
              </a:rPr>
              <a:t>CONCLUSION</a:t>
            </a:r>
          </a:p>
        </p:txBody>
      </p:sp>
    </p:spTree>
    <p:extLst>
      <p:ext uri="{BB962C8B-B14F-4D97-AF65-F5344CB8AC3E}">
        <p14:creationId xmlns="" xmlns:p14="http://schemas.microsoft.com/office/powerpoint/2010/main" val="2312585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 Overview</a:t>
            </a:r>
          </a:p>
        </p:txBody>
      </p:sp>
      <p:sp>
        <p:nvSpPr>
          <p:cNvPr id="5" name="Rectangle 3"/>
          <p:cNvSpPr txBox="1">
            <a:spLocks/>
          </p:cNvSpPr>
          <p:nvPr/>
        </p:nvSpPr>
        <p:spPr bwMode="auto">
          <a:xfrm>
            <a:off x="1333501" y="1600202"/>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Definition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Election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Atonement</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Salvation words</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God’s one condition of salvation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Results of salvation</a:t>
            </a:r>
          </a:p>
          <a:p>
            <a:pPr marL="914377" indent="-914377" eaLnBrk="1" hangingPunct="1">
              <a:lnSpc>
                <a:spcPct val="90000"/>
              </a:lnSpc>
              <a:buFont typeface="+mj-lt"/>
              <a:buAutoNum type="romanUcPeriod"/>
              <a:defRPr/>
            </a:pPr>
            <a:r>
              <a:rPr lang="en-US" altLang="en-US" b="1" u="sng" dirty="0">
                <a:solidFill>
                  <a:srgbClr val="FFFFCC"/>
                </a:solidFill>
                <a:effectLst>
                  <a:outerShdw blurRad="38100" dist="38100" dir="2700000" algn="tl">
                    <a:srgbClr val="000000">
                      <a:alpha val="43137"/>
                    </a:srgbClr>
                  </a:outerShdw>
                </a:effectLst>
              </a:rPr>
              <a:t>Eternal security</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Faulty views of salvation</a:t>
            </a:r>
          </a:p>
        </p:txBody>
      </p:sp>
    </p:spTree>
    <p:extLst>
      <p:ext uri="{BB962C8B-B14F-4D97-AF65-F5344CB8AC3E}">
        <p14:creationId xmlns="" xmlns:p14="http://schemas.microsoft.com/office/powerpoint/2010/main" val="1755831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 Overview</a:t>
            </a:r>
          </a:p>
        </p:txBody>
      </p:sp>
      <p:sp>
        <p:nvSpPr>
          <p:cNvPr id="4" name="Title 1"/>
          <p:cNvSpPr txBox="1">
            <a:spLocks/>
          </p:cNvSpPr>
          <p:nvPr/>
        </p:nvSpPr>
        <p:spPr bwMode="auto">
          <a:xfrm>
            <a:off x="381000" y="2857501"/>
            <a:ext cx="83820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9" rIns="92075" bIns="46039"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857229" indent="-857229" eaLnBrk="1" hangingPunct="1">
              <a:lnSpc>
                <a:spcPct val="90000"/>
              </a:lnSpc>
              <a:spcBef>
                <a:spcPct val="20000"/>
              </a:spcBef>
              <a:defRPr/>
            </a:pPr>
            <a:r>
              <a:rPr lang="en-US" altLang="en-US" sz="3600" b="1" dirty="0">
                <a:solidFill>
                  <a:srgbClr val="FFFFCC"/>
                </a:solidFill>
                <a:effectLst>
                  <a:outerShdw blurRad="38100" dist="38100" dir="2700000" algn="tl">
                    <a:srgbClr val="000000">
                      <a:alpha val="43137"/>
                    </a:srgbClr>
                  </a:outerShdw>
                </a:effectLst>
              </a:rPr>
              <a:t>VII. Eternal security</a:t>
            </a:r>
          </a:p>
        </p:txBody>
      </p:sp>
      <p:sp>
        <p:nvSpPr>
          <p:cNvPr id="6" name="Rectangle 5"/>
          <p:cNvSpPr/>
          <p:nvPr/>
        </p:nvSpPr>
        <p:spPr>
          <a:xfrm>
            <a:off x="2971800" y="1828801"/>
            <a:ext cx="3200400" cy="1046440"/>
          </a:xfrm>
          <a:prstGeom prst="rect">
            <a:avLst/>
          </a:prstGeom>
        </p:spPr>
        <p:txBody>
          <a:bodyPr wrap="square">
            <a:spAutoFit/>
          </a:bodyPr>
          <a:lstStyle/>
          <a:p>
            <a: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t>Next Session</a:t>
            </a:r>
            <a:b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br>
            <a:endParaRPr lang="en-US" kern="0" dirty="0">
              <a:solidFill>
                <a:sysClr val="windowText" lastClr="000000"/>
              </a:solidFill>
            </a:endParaRPr>
          </a:p>
        </p:txBody>
      </p:sp>
      <p:pic>
        <p:nvPicPr>
          <p:cNvPr id="7" name="Content Placeholder 6"/>
          <p:cNvPicPr>
            <a:picLocks noGrp="1" noChangeAspect="1" noChangeArrowheads="1"/>
          </p:cNvPicPr>
          <p:nvPr>
            <p:ph idx="4294967295"/>
          </p:nvPr>
        </p:nvPicPr>
        <p:blipFill>
          <a:blip r:embed="rId2" cstate="email">
            <a:extLst>
              <a:ext uri="{28A0092B-C50C-407E-A947-70E740481C1C}">
                <a14:useLocalDpi xmlns="" xmlns:a14="http://schemas.microsoft.com/office/drawing/2010/main"/>
              </a:ext>
            </a:extLst>
          </a:blip>
          <a:srcRect/>
          <a:stretch>
            <a:fillRect/>
          </a:stretch>
        </p:blipFill>
        <p:spPr>
          <a:xfrm flipH="1">
            <a:off x="3668195" y="4054477"/>
            <a:ext cx="1807617" cy="24987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1508282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274638"/>
            <a:ext cx="8229600" cy="563562"/>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Results of Salvation</a:t>
            </a:r>
          </a:p>
        </p:txBody>
      </p:sp>
      <p:sp>
        <p:nvSpPr>
          <p:cNvPr id="106499" name="Content Placeholder 2"/>
          <p:cNvSpPr>
            <a:spLocks noGrp="1"/>
          </p:cNvSpPr>
          <p:nvPr>
            <p:ph idx="1"/>
          </p:nvPr>
        </p:nvSpPr>
        <p:spPr>
          <a:xfrm>
            <a:off x="304800" y="1143000"/>
            <a:ext cx="8610600" cy="5334000"/>
          </a:xfrm>
        </p:spPr>
        <p:txBody>
          <a:bodyPr/>
          <a:lstStyle/>
          <a:p>
            <a:pPr eaLnBrk="1" hangingPunct="1">
              <a:lnSpc>
                <a:spcPct val="80000"/>
              </a:lnSpc>
              <a:spcBef>
                <a:spcPts val="600"/>
              </a:spcBef>
              <a:spcAft>
                <a:spcPts val="600"/>
              </a:spcAft>
              <a:buFont typeface="Arial" panose="020B0604020202020204" pitchFamily="34" charset="0"/>
              <a:buChar char="•"/>
              <a:defRPr/>
            </a:pPr>
            <a:r>
              <a:rPr lang="en-US" altLang="en-US" sz="2800" dirty="0" err="1">
                <a:solidFill>
                  <a:schemeClr val="bg1"/>
                </a:solidFill>
              </a:rPr>
              <a:t>Sonship</a:t>
            </a:r>
            <a:r>
              <a:rPr lang="en-US" altLang="en-US" sz="2800" dirty="0">
                <a:solidFill>
                  <a:schemeClr val="bg1"/>
                </a:solidFill>
              </a:rPr>
              <a:t>/adoption (Gal 4:5-7; Rom 8:14-17)</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Eternal life (John 3:16)</a:t>
            </a:r>
          </a:p>
          <a:p>
            <a:pPr eaLnBrk="1" hangingPunct="1">
              <a:lnSpc>
                <a:spcPct val="80000"/>
              </a:lnSpc>
              <a:spcBef>
                <a:spcPts val="600"/>
              </a:spcBef>
              <a:spcAft>
                <a:spcPts val="600"/>
              </a:spcAft>
              <a:buFont typeface="Arial" panose="020B0604020202020204" pitchFamily="34" charset="0"/>
              <a:buChar char="•"/>
              <a:defRPr/>
            </a:pPr>
            <a:r>
              <a:rPr lang="en-US" altLang="en-US" sz="2800" b="1" u="sng" dirty="0">
                <a:solidFill>
                  <a:srgbClr val="FFFFCC"/>
                </a:solidFill>
                <a:effectLst>
                  <a:outerShdw blurRad="38100" dist="38100" dir="2700000" algn="tl">
                    <a:srgbClr val="000000">
                      <a:alpha val="43137"/>
                    </a:srgbClr>
                  </a:outerShdw>
                </a:effectLst>
              </a:rPr>
              <a:t>Regeneration (John 3:5; Titus 3:5)</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Justification (Rom 8:33-34)</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Forgiveness of all pre-cross sins (Acts 17:30; Rom 3:25)</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Good works (</a:t>
            </a:r>
            <a:r>
              <a:rPr lang="en-US" altLang="en-US" sz="2800" dirty="0" err="1">
                <a:solidFill>
                  <a:schemeClr val="bg1"/>
                </a:solidFill>
              </a:rPr>
              <a:t>Eph</a:t>
            </a:r>
            <a:r>
              <a:rPr lang="en-US" altLang="en-US" sz="2800" dirty="0">
                <a:solidFill>
                  <a:schemeClr val="bg1"/>
                </a:solidFill>
              </a:rPr>
              <a:t> 2:8-10)</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Sanctification (John 17:17)</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Glorification (Rom 8:30)</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End of the Law (Rom 10:4)</a:t>
            </a:r>
          </a:p>
          <a:p>
            <a:pPr eaLnBrk="1" hangingPunct="1">
              <a:lnSpc>
                <a:spcPct val="80000"/>
              </a:lnSpc>
              <a:spcBef>
                <a:spcPts val="600"/>
              </a:spcBef>
              <a:spcAft>
                <a:spcPts val="600"/>
              </a:spcAft>
              <a:buFont typeface="Arial" panose="020B0604020202020204" pitchFamily="34" charset="0"/>
              <a:buChar char="•"/>
              <a:defRPr/>
            </a:pPr>
            <a:r>
              <a:rPr lang="en-US" altLang="en-US" sz="2800" dirty="0">
                <a:solidFill>
                  <a:schemeClr val="bg1"/>
                </a:solidFill>
              </a:rPr>
              <a:t>Miscellaneous privileges (Philip 3:20; 1 Pet 2:5, 9; Rev 19:7; 1 Pet 1:4; Rom 5:1)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128224"/>
            <a:ext cx="8534400" cy="709191"/>
          </a:xfrm>
        </p:spPr>
        <p:txBody>
          <a:bodyPr/>
          <a:lstStyle/>
          <a:p>
            <a:r>
              <a:rPr lang="en-US" sz="3600" dirty="0">
                <a:solidFill>
                  <a:srgbClr val="00FFFF"/>
                </a:solidFill>
                <a:effectLst>
                  <a:outerShdw blurRad="38100" dist="38100" dir="2700000" algn="tl">
                    <a:srgbClr val="000000">
                      <a:alpha val="43137"/>
                    </a:srgbClr>
                  </a:outerShdw>
                </a:effectLst>
                <a:latin typeface="+mn-lt"/>
              </a:rPr>
              <a:t>Regeneration</a:t>
            </a:r>
          </a:p>
        </p:txBody>
      </p:sp>
      <p:sp>
        <p:nvSpPr>
          <p:cNvPr id="3" name="Content Placeholder 2"/>
          <p:cNvSpPr>
            <a:spLocks noGrp="1"/>
          </p:cNvSpPr>
          <p:nvPr>
            <p:ph idx="1"/>
          </p:nvPr>
        </p:nvSpPr>
        <p:spPr>
          <a:xfrm>
            <a:off x="158621" y="1150070"/>
            <a:ext cx="8836089" cy="3252248"/>
          </a:xfrm>
        </p:spPr>
        <p:txBody>
          <a:bodyPr/>
          <a:lstStyle/>
          <a:p>
            <a:pPr>
              <a:spcBef>
                <a:spcPts val="0"/>
              </a:spcBef>
              <a:spcAft>
                <a:spcPts val="600"/>
              </a:spcAft>
              <a:buClr>
                <a:srgbClr val="66FFFF"/>
              </a:buClr>
            </a:pPr>
            <a:r>
              <a:rPr lang="en-US" sz="3000" dirty="0">
                <a:solidFill>
                  <a:schemeClr val="bg1"/>
                </a:solidFill>
              </a:rPr>
              <a:t>Definition – impartation of divine life</a:t>
            </a:r>
          </a:p>
          <a:p>
            <a:pPr>
              <a:spcBef>
                <a:spcPts val="0"/>
              </a:spcBef>
              <a:spcAft>
                <a:spcPts val="600"/>
              </a:spcAft>
              <a:buClr>
                <a:srgbClr val="66FFFF"/>
              </a:buClr>
            </a:pPr>
            <a:r>
              <a:rPr lang="en-US" sz="3000" dirty="0">
                <a:solidFill>
                  <a:schemeClr val="bg1"/>
                </a:solidFill>
              </a:rPr>
              <a:t>Needed because of spiritual death – Gen. 2:16-17; Eph. 2:1</a:t>
            </a:r>
          </a:p>
          <a:p>
            <a:pPr>
              <a:spcBef>
                <a:spcPts val="0"/>
              </a:spcBef>
              <a:spcAft>
                <a:spcPts val="600"/>
              </a:spcAft>
              <a:buClr>
                <a:srgbClr val="66FFFF"/>
              </a:buClr>
            </a:pPr>
            <a:r>
              <a:rPr lang="en-US" sz="3000" dirty="0">
                <a:solidFill>
                  <a:schemeClr val="bg1"/>
                </a:solidFill>
              </a:rPr>
              <a:t>New birth – John 3:5</a:t>
            </a:r>
          </a:p>
          <a:p>
            <a:pPr>
              <a:spcBef>
                <a:spcPts val="0"/>
              </a:spcBef>
              <a:spcAft>
                <a:spcPts val="600"/>
              </a:spcAft>
              <a:buClr>
                <a:srgbClr val="66FFFF"/>
              </a:buClr>
            </a:pPr>
            <a:r>
              <a:rPr lang="en-US" sz="3000" dirty="0">
                <a:solidFill>
                  <a:schemeClr val="bg1"/>
                </a:solidFill>
              </a:rPr>
              <a:t>If your are born </a:t>
            </a:r>
            <a:r>
              <a:rPr lang="en-US" sz="3000" b="1" u="sng" dirty="0">
                <a:solidFill>
                  <a:srgbClr val="FFFFCC"/>
                </a:solidFill>
              </a:rPr>
              <a:t>once</a:t>
            </a:r>
            <a:r>
              <a:rPr lang="en-US" sz="3000" dirty="0">
                <a:solidFill>
                  <a:schemeClr val="bg1"/>
                </a:solidFill>
              </a:rPr>
              <a:t> you will die </a:t>
            </a:r>
            <a:r>
              <a:rPr lang="en-US" sz="3000" b="1" u="sng" dirty="0">
                <a:solidFill>
                  <a:srgbClr val="FFFFCC"/>
                </a:solidFill>
              </a:rPr>
              <a:t>twice</a:t>
            </a:r>
            <a:r>
              <a:rPr lang="en-US" sz="3000" dirty="0">
                <a:solidFill>
                  <a:schemeClr val="bg1"/>
                </a:solidFill>
              </a:rPr>
              <a:t>; if you are born </a:t>
            </a:r>
            <a:r>
              <a:rPr lang="en-US" sz="3000" b="1" u="sng" dirty="0">
                <a:solidFill>
                  <a:srgbClr val="FFFFCC"/>
                </a:solidFill>
              </a:rPr>
              <a:t>twice</a:t>
            </a:r>
            <a:r>
              <a:rPr lang="en-US" sz="3000" dirty="0">
                <a:solidFill>
                  <a:schemeClr val="bg1"/>
                </a:solidFill>
              </a:rPr>
              <a:t> you will die </a:t>
            </a:r>
            <a:r>
              <a:rPr lang="en-US" sz="3000" b="1" u="sng" dirty="0">
                <a:solidFill>
                  <a:srgbClr val="FFFFCC"/>
                </a:solidFill>
              </a:rPr>
              <a:t>once</a:t>
            </a:r>
          </a:p>
        </p:txBody>
      </p:sp>
      <p:pic>
        <p:nvPicPr>
          <p:cNvPr id="5" name="Picture 2" descr="http://tableprepared.files.wordpress.com/2014/03/regeneration.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6080290" y="4378421"/>
            <a:ext cx="2857500" cy="2286000"/>
          </a:xfrm>
          <a:prstGeom prst="rect">
            <a:avLst/>
          </a:prstGeom>
          <a:noFill/>
        </p:spPr>
      </p:pic>
    </p:spTree>
    <p:extLst>
      <p:ext uri="{BB962C8B-B14F-4D97-AF65-F5344CB8AC3E}">
        <p14:creationId xmlns="" xmlns:p14="http://schemas.microsoft.com/office/powerpoint/2010/main" val="4184482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128224"/>
            <a:ext cx="8534400" cy="709191"/>
          </a:xfrm>
        </p:spPr>
        <p:txBody>
          <a:bodyPr/>
          <a:lstStyle/>
          <a:p>
            <a:r>
              <a:rPr lang="en-US" sz="3600" dirty="0">
                <a:solidFill>
                  <a:srgbClr val="00FFFF"/>
                </a:solidFill>
                <a:effectLst>
                  <a:outerShdw blurRad="38100" dist="38100" dir="2700000" algn="tl">
                    <a:srgbClr val="000000">
                      <a:alpha val="43137"/>
                    </a:srgbClr>
                  </a:outerShdw>
                </a:effectLst>
                <a:latin typeface="+mn-lt"/>
              </a:rPr>
              <a:t>Regeneration</a:t>
            </a:r>
          </a:p>
        </p:txBody>
      </p:sp>
      <p:sp>
        <p:nvSpPr>
          <p:cNvPr id="3" name="Content Placeholder 2"/>
          <p:cNvSpPr>
            <a:spLocks noGrp="1"/>
          </p:cNvSpPr>
          <p:nvPr>
            <p:ph idx="1"/>
          </p:nvPr>
        </p:nvSpPr>
        <p:spPr>
          <a:xfrm>
            <a:off x="158621" y="1150070"/>
            <a:ext cx="8836089" cy="3610466"/>
          </a:xfrm>
        </p:spPr>
        <p:txBody>
          <a:bodyPr/>
          <a:lstStyle/>
          <a:p>
            <a:pPr>
              <a:spcBef>
                <a:spcPts val="0"/>
              </a:spcBef>
              <a:spcAft>
                <a:spcPts val="600"/>
              </a:spcAft>
              <a:buClr>
                <a:srgbClr val="66FFFF"/>
              </a:buClr>
            </a:pPr>
            <a:r>
              <a:rPr lang="en-US" sz="3000" dirty="0">
                <a:solidFill>
                  <a:schemeClr val="bg1"/>
                </a:solidFill>
              </a:rPr>
              <a:t>Greek – </a:t>
            </a:r>
            <a:r>
              <a:rPr lang="en-US" sz="3000" i="1" dirty="0" err="1">
                <a:solidFill>
                  <a:schemeClr val="bg1"/>
                </a:solidFill>
              </a:rPr>
              <a:t>palingenesia</a:t>
            </a:r>
            <a:endParaRPr lang="en-US" sz="3000" i="1" dirty="0">
              <a:solidFill>
                <a:schemeClr val="bg1"/>
              </a:solidFill>
            </a:endParaRPr>
          </a:p>
          <a:p>
            <a:pPr>
              <a:spcBef>
                <a:spcPts val="0"/>
              </a:spcBef>
              <a:spcAft>
                <a:spcPts val="600"/>
              </a:spcAft>
              <a:buClr>
                <a:srgbClr val="66FFFF"/>
              </a:buClr>
            </a:pPr>
            <a:r>
              <a:rPr lang="en-US" sz="3000" dirty="0">
                <a:solidFill>
                  <a:schemeClr val="bg1"/>
                </a:solidFill>
              </a:rPr>
              <a:t>Titus 3:5; Matt. 19:28</a:t>
            </a:r>
          </a:p>
          <a:p>
            <a:pPr>
              <a:spcBef>
                <a:spcPts val="0"/>
              </a:spcBef>
              <a:spcAft>
                <a:spcPts val="600"/>
              </a:spcAft>
              <a:buClr>
                <a:srgbClr val="66FFFF"/>
              </a:buClr>
            </a:pPr>
            <a:r>
              <a:rPr lang="en-US" sz="3000" dirty="0">
                <a:solidFill>
                  <a:schemeClr val="bg1"/>
                </a:solidFill>
              </a:rPr>
              <a:t>Accomplished through exposure to God’s Word – Jas. 1:18; 1 Pet. 1:23; Rom. 10:17; 2 Tim. 3;15</a:t>
            </a:r>
          </a:p>
          <a:p>
            <a:pPr>
              <a:spcBef>
                <a:spcPts val="0"/>
              </a:spcBef>
              <a:spcAft>
                <a:spcPts val="600"/>
              </a:spcAft>
              <a:buClr>
                <a:srgbClr val="66FFFF"/>
              </a:buClr>
            </a:pPr>
            <a:r>
              <a:rPr lang="en-US" sz="3000" dirty="0">
                <a:solidFill>
                  <a:schemeClr val="bg1"/>
                </a:solidFill>
              </a:rPr>
              <a:t>Does regeneration precede faith? No!</a:t>
            </a:r>
            <a:r>
              <a:rPr lang="en-US" altLang="en-US" sz="3000" dirty="0">
                <a:solidFill>
                  <a:schemeClr val="bg1"/>
                </a:solidFill>
              </a:rPr>
              <a:t> </a:t>
            </a:r>
            <a:r>
              <a:rPr lang="en-US" altLang="en-US" sz="3000" b="1" u="sng" dirty="0">
                <a:solidFill>
                  <a:srgbClr val="FFFFCC"/>
                </a:solidFill>
              </a:rPr>
              <a:t>Result</a:t>
            </a:r>
            <a:r>
              <a:rPr lang="en-US" altLang="en-US" sz="3000" dirty="0">
                <a:solidFill>
                  <a:schemeClr val="bg1"/>
                </a:solidFill>
              </a:rPr>
              <a:t> of salvation rather than its </a:t>
            </a:r>
            <a:r>
              <a:rPr lang="en-US" altLang="en-US" sz="3000" b="1" u="sng" dirty="0">
                <a:solidFill>
                  <a:srgbClr val="FFFFCC"/>
                </a:solidFill>
              </a:rPr>
              <a:t>cause</a:t>
            </a:r>
            <a:r>
              <a:rPr lang="en-US" sz="3000" dirty="0">
                <a:solidFill>
                  <a:schemeClr val="bg1"/>
                </a:solidFill>
              </a:rPr>
              <a:t> – </a:t>
            </a:r>
            <a:r>
              <a:rPr lang="en-US" altLang="en-US" sz="3000" dirty="0">
                <a:solidFill>
                  <a:schemeClr val="bg1"/>
                </a:solidFill>
              </a:rPr>
              <a:t>John 1:12-13; 3:16; 5:24; 6:40, 47; 20:30-31</a:t>
            </a:r>
            <a:endParaRPr lang="en-US" sz="3000" dirty="0">
              <a:solidFill>
                <a:schemeClr val="bg1"/>
              </a:solidFill>
            </a:endParaRPr>
          </a:p>
        </p:txBody>
      </p:sp>
      <p:pic>
        <p:nvPicPr>
          <p:cNvPr id="5" name="Picture 2" descr="http://tableprepared.files.wordpress.com/2014/03/regeneration.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6080290" y="4378421"/>
            <a:ext cx="2857500" cy="2286000"/>
          </a:xfrm>
          <a:prstGeom prst="rect">
            <a:avLst/>
          </a:prstGeom>
          <a:noFill/>
        </p:spPr>
      </p:pic>
    </p:spTree>
    <p:extLst>
      <p:ext uri="{BB962C8B-B14F-4D97-AF65-F5344CB8AC3E}">
        <p14:creationId xmlns="" xmlns:p14="http://schemas.microsoft.com/office/powerpoint/2010/main" val="46026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533400" y="1269994"/>
            <a:ext cx="8077200" cy="2462213"/>
          </a:xfrm>
          <a:prstGeom prst="rect">
            <a:avLst/>
          </a:prstGeom>
          <a:noFill/>
          <a:ln w="28575">
            <a:noFill/>
            <a:miter lim="800000"/>
            <a:headEnd/>
            <a:tailEnd/>
          </a:ln>
        </p:spPr>
        <p:txBody>
          <a:bodyPr>
            <a:spAutoFit/>
          </a:bodyPr>
          <a:lstStyle/>
          <a:p>
            <a:pPr algn="ctr">
              <a:spcBef>
                <a:spcPts val="600"/>
              </a:spcBef>
              <a:spcAft>
                <a:spcPts val="600"/>
              </a:spcAft>
            </a:pPr>
            <a:r>
              <a:rPr lang="en-US" altLang="en-US" sz="3600" b="1" dirty="0">
                <a:solidFill>
                  <a:srgbClr val="00FFFF"/>
                </a:solidFill>
                <a:ea typeface="+mj-ea"/>
                <a:cs typeface="+mj-cs"/>
              </a:rPr>
              <a:t>John 1:13 (NASB)</a:t>
            </a:r>
          </a:p>
          <a:p>
            <a:pPr algn="just">
              <a:spcBef>
                <a:spcPts val="600"/>
              </a:spcBef>
              <a:spcAft>
                <a:spcPts val="600"/>
              </a:spcAft>
            </a:pPr>
            <a:r>
              <a:rPr lang="en-US" altLang="en-US" sz="3600" kern="0" dirty="0">
                <a:solidFill>
                  <a:schemeClr val="bg1"/>
                </a:solidFill>
              </a:rPr>
              <a:t>“</a:t>
            </a:r>
            <a:r>
              <a:rPr lang="en-US" sz="3600" dirty="0">
                <a:solidFill>
                  <a:schemeClr val="bg1"/>
                </a:solidFill>
              </a:rPr>
              <a:t>who were </a:t>
            </a:r>
            <a:r>
              <a:rPr lang="en-US" sz="3600" b="1" u="sng" dirty="0">
                <a:solidFill>
                  <a:srgbClr val="FFFFCC"/>
                </a:solidFill>
              </a:rPr>
              <a:t>born, not of blood nor of the will of the flesh nor of the will of man, but of God</a:t>
            </a:r>
            <a:r>
              <a:rPr lang="en-US" sz="3600" dirty="0">
                <a:solidFill>
                  <a:schemeClr val="bg1"/>
                </a:solidFill>
              </a:rPr>
              <a:t>.”</a:t>
            </a:r>
            <a:endParaRPr lang="en-US" altLang="en-US" sz="3600" kern="0" dirty="0">
              <a:solidFill>
                <a:schemeClr val="bg1"/>
              </a:solidFill>
            </a:endParaRPr>
          </a:p>
        </p:txBody>
      </p:sp>
    </p:spTree>
    <p:extLst>
      <p:ext uri="{BB962C8B-B14F-4D97-AF65-F5344CB8AC3E}">
        <p14:creationId xmlns="" xmlns:p14="http://schemas.microsoft.com/office/powerpoint/2010/main" val="988243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269994"/>
            <a:ext cx="8791575" cy="357020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b="1" dirty="0">
                <a:solidFill>
                  <a:srgbClr val="00FFFF"/>
                </a:solidFill>
                <a:ea typeface="+mj-ea"/>
                <a:cs typeface="+mj-cs"/>
              </a:rPr>
              <a:t>John 1:12-13 (NASB)</a:t>
            </a:r>
          </a:p>
          <a:p>
            <a:pPr algn="just">
              <a:spcBef>
                <a:spcPts val="600"/>
              </a:spcBef>
              <a:spcAft>
                <a:spcPts val="600"/>
              </a:spcAft>
            </a:pPr>
            <a:r>
              <a:rPr lang="en-US" altLang="en-US" sz="3600" kern="0" dirty="0">
                <a:solidFill>
                  <a:schemeClr val="bg1"/>
                </a:solidFill>
              </a:rPr>
              <a:t>“</a:t>
            </a:r>
            <a:r>
              <a:rPr lang="en-US" sz="3600" dirty="0">
                <a:solidFill>
                  <a:schemeClr val="bg1"/>
                </a:solidFill>
              </a:rPr>
              <a:t>But as many as </a:t>
            </a:r>
            <a:r>
              <a:rPr lang="en-US" sz="3600" b="1" u="sng" dirty="0">
                <a:solidFill>
                  <a:srgbClr val="FFFFCC"/>
                </a:solidFill>
              </a:rPr>
              <a:t>received</a:t>
            </a:r>
            <a:r>
              <a:rPr lang="en-US" sz="3600" dirty="0">
                <a:solidFill>
                  <a:schemeClr val="bg1"/>
                </a:solidFill>
              </a:rPr>
              <a:t> Him, to them He gave the right to become children of God, </a:t>
            </a:r>
            <a:r>
              <a:rPr lang="en-US" sz="3600" i="1" dirty="0">
                <a:solidFill>
                  <a:schemeClr val="bg1"/>
                </a:solidFill>
              </a:rPr>
              <a:t>even</a:t>
            </a:r>
            <a:r>
              <a:rPr lang="en-US" sz="3600" dirty="0">
                <a:solidFill>
                  <a:schemeClr val="bg1"/>
                </a:solidFill>
              </a:rPr>
              <a:t> to those who </a:t>
            </a:r>
            <a:r>
              <a:rPr lang="en-US" sz="3600" b="1" u="sng" dirty="0">
                <a:solidFill>
                  <a:srgbClr val="FFFFCC"/>
                </a:solidFill>
              </a:rPr>
              <a:t>believe</a:t>
            </a:r>
            <a:r>
              <a:rPr lang="en-US" sz="3600" dirty="0">
                <a:solidFill>
                  <a:schemeClr val="bg1"/>
                </a:solidFill>
              </a:rPr>
              <a:t> in His name, </a:t>
            </a:r>
            <a:r>
              <a:rPr lang="en-US" sz="3600" baseline="30000" dirty="0">
                <a:solidFill>
                  <a:schemeClr val="bg1"/>
                </a:solidFill>
              </a:rPr>
              <a:t>13 </a:t>
            </a:r>
            <a:r>
              <a:rPr lang="en-US" sz="3600" dirty="0">
                <a:solidFill>
                  <a:schemeClr val="bg1"/>
                </a:solidFill>
              </a:rPr>
              <a:t>who were born, not of blood nor of the will of the flesh nor of the will of man, but of God.”</a:t>
            </a:r>
            <a:endParaRPr lang="en-US" altLang="en-US" sz="3600" kern="0" dirty="0">
              <a:solidFill>
                <a:schemeClr val="bg1"/>
              </a:solidFill>
            </a:endParaRPr>
          </a:p>
        </p:txBody>
      </p:sp>
    </p:spTree>
    <p:extLst>
      <p:ext uri="{BB962C8B-B14F-4D97-AF65-F5344CB8AC3E}">
        <p14:creationId xmlns="" xmlns:p14="http://schemas.microsoft.com/office/powerpoint/2010/main" val="3197002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228600" y="990600"/>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sz="2800" b="1" dirty="0"/>
              <a:t>Gen 15:6</a:t>
            </a:r>
          </a:p>
          <a:p>
            <a:pPr marL="0" indent="0" algn="just">
              <a:spcBef>
                <a:spcPts val="0"/>
              </a:spcBef>
              <a:spcAft>
                <a:spcPts val="0"/>
              </a:spcAft>
              <a:buNone/>
              <a:defRPr/>
            </a:pPr>
            <a:r>
              <a:rPr lang="en-US" altLang="en-US" sz="2800" dirty="0"/>
              <a:t>Then he </a:t>
            </a:r>
            <a:r>
              <a:rPr lang="en-US" altLang="en-US" sz="2800" b="1" u="sng" dirty="0">
                <a:solidFill>
                  <a:srgbClr val="0000CC"/>
                </a:solidFill>
              </a:rPr>
              <a:t>believed</a:t>
            </a:r>
            <a:r>
              <a:rPr lang="en-US" altLang="en-US" sz="2800" dirty="0"/>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7086601" y="2209800"/>
            <a:ext cx="1847851" cy="2286000"/>
          </a:xfrm>
          <a:prstGeom prst="rect">
            <a:avLst/>
          </a:prstGeom>
          <a:noFill/>
          <a:ln w="9525">
            <a:noFill/>
            <a:miter lim="800000"/>
            <a:headEnd/>
            <a:tailEnd/>
          </a:ln>
        </p:spPr>
      </p:pic>
      <p:sp>
        <p:nvSpPr>
          <p:cNvPr id="4" name="Title 1"/>
          <p:cNvSpPr txBox="1">
            <a:spLocks/>
          </p:cNvSpPr>
          <p:nvPr/>
        </p:nvSpPr>
        <p:spPr>
          <a:xfrm>
            <a:off x="333376" y="274638"/>
            <a:ext cx="8477251" cy="71596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mn-lt"/>
              </a:rPr>
              <a:t>Belief – God’s One Condition for Justification</a:t>
            </a:r>
          </a:p>
        </p:txBody>
      </p:sp>
      <p:sp>
        <p:nvSpPr>
          <p:cNvPr id="5" name="Content Placeholder 2"/>
          <p:cNvSpPr txBox="1">
            <a:spLocks/>
          </p:cNvSpPr>
          <p:nvPr/>
        </p:nvSpPr>
        <p:spPr bwMode="auto">
          <a:xfrm>
            <a:off x="228600" y="2667000"/>
            <a:ext cx="6629400" cy="1905000"/>
          </a:xfrm>
          <a:prstGeom prst="rect">
            <a:avLst/>
          </a:prstGeom>
          <a:solidFill>
            <a:schemeClr val="bg1"/>
          </a:solidFill>
          <a:ln w="28575">
            <a:solidFill>
              <a:srgbClr val="FF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defRPr/>
            </a:pPr>
            <a:r>
              <a:rPr lang="en-US" altLang="en-US" sz="2800" b="1" dirty="0"/>
              <a:t>John 3:16</a:t>
            </a:r>
          </a:p>
          <a:p>
            <a:pPr marL="0" indent="0">
              <a:spcBef>
                <a:spcPts val="0"/>
              </a:spcBef>
              <a:spcAft>
                <a:spcPts val="0"/>
              </a:spcAft>
              <a:buNone/>
              <a:defRPr/>
            </a:pPr>
            <a:r>
              <a:rPr lang="en-US" altLang="en-US" sz="2800" dirty="0">
                <a:solidFill>
                  <a:srgbClr val="C00000"/>
                </a:solidFill>
              </a:rPr>
              <a:t>For God so loved the world, that He gave His only begotten Son, that whoever </a:t>
            </a:r>
            <a:r>
              <a:rPr lang="en-US" altLang="en-US" sz="2800" b="1" u="sng" dirty="0">
                <a:solidFill>
                  <a:srgbClr val="0000CC"/>
                </a:solidFill>
              </a:rPr>
              <a:t>believes</a:t>
            </a:r>
            <a:r>
              <a:rPr lang="en-US" altLang="en-US" sz="2800" dirty="0"/>
              <a:t> </a:t>
            </a:r>
            <a:r>
              <a:rPr lang="en-US" altLang="en-US" sz="2800" dirty="0">
                <a:solidFill>
                  <a:srgbClr val="C00000"/>
                </a:solidFill>
              </a:rPr>
              <a:t>in Him shall not perish, but have </a:t>
            </a:r>
            <a:r>
              <a:rPr lang="en-US" altLang="en-US" sz="2800" b="1" u="sng" dirty="0">
                <a:solidFill>
                  <a:srgbClr val="000099"/>
                </a:solidFill>
              </a:rPr>
              <a:t>eternal life</a:t>
            </a:r>
            <a:r>
              <a:rPr lang="en-US" altLang="en-US" sz="2800" dirty="0">
                <a:solidFill>
                  <a:srgbClr val="C00000"/>
                </a:solidFill>
              </a:rPr>
              <a:t>.</a:t>
            </a:r>
          </a:p>
        </p:txBody>
      </p:sp>
      <p:sp>
        <p:nvSpPr>
          <p:cNvPr id="6" name="Content Placeholder 2"/>
          <p:cNvSpPr txBox="1">
            <a:spLocks/>
          </p:cNvSpPr>
          <p:nvPr/>
        </p:nvSpPr>
        <p:spPr bwMode="auto">
          <a:xfrm>
            <a:off x="228600" y="4800600"/>
            <a:ext cx="6629400" cy="1828800"/>
          </a:xfrm>
          <a:prstGeom prst="rect">
            <a:avLst/>
          </a:prstGeom>
          <a:solidFill>
            <a:schemeClr val="bg1"/>
          </a:solidFill>
          <a:ln w="28575">
            <a:solidFill>
              <a:srgbClr val="FF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defRPr/>
            </a:pPr>
            <a:r>
              <a:rPr lang="en-US" altLang="en-US" sz="2800" b="1" dirty="0"/>
              <a:t>Acts 16:30-31</a:t>
            </a:r>
          </a:p>
          <a:p>
            <a:pPr marL="0" indent="0">
              <a:spcBef>
                <a:spcPts val="0"/>
              </a:spcBef>
              <a:spcAft>
                <a:spcPts val="0"/>
              </a:spcAft>
              <a:buNone/>
              <a:defRPr/>
            </a:pPr>
            <a:r>
              <a:rPr lang="en-US" altLang="en-US" sz="2800" dirty="0"/>
              <a:t>"Sirs, what must I do to be saved?" They said, "</a:t>
            </a:r>
            <a:r>
              <a:rPr lang="en-US" altLang="en-US" sz="2800" b="1" u="sng" dirty="0">
                <a:solidFill>
                  <a:srgbClr val="0000CC"/>
                </a:solidFill>
              </a:rPr>
              <a:t>Believe</a:t>
            </a:r>
            <a:r>
              <a:rPr lang="en-US" altLang="en-US" sz="2800" dirty="0"/>
              <a:t> in the Lord Jesus, and you will be saved..."</a:t>
            </a:r>
          </a:p>
        </p:txBody>
      </p:sp>
    </p:spTree>
    <p:extLst>
      <p:ext uri="{BB962C8B-B14F-4D97-AF65-F5344CB8AC3E}">
        <p14:creationId xmlns="" xmlns:p14="http://schemas.microsoft.com/office/powerpoint/2010/main" val="3750377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1379</TotalTime>
  <Words>2699</Words>
  <Application>Microsoft Office PowerPoint</Application>
  <PresentationFormat>On-screen Show (4:3)</PresentationFormat>
  <Paragraphs>218</Paragraphs>
  <Slides>39</Slides>
  <Notes>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1_Office Theme</vt:lpstr>
      <vt:lpstr>Soteriology Session 14  </vt:lpstr>
      <vt:lpstr>Soteriology Overview</vt:lpstr>
      <vt:lpstr>Soteriology Overview</vt:lpstr>
      <vt:lpstr>Results of Salvation</vt:lpstr>
      <vt:lpstr>Regeneration</vt:lpstr>
      <vt:lpstr>Regeneration</vt:lpstr>
      <vt:lpstr>Slide 7</vt:lpstr>
      <vt:lpstr>Slide 8</vt:lpstr>
      <vt:lpstr>Slide 9</vt:lpstr>
      <vt:lpstr>Slide 10</vt:lpstr>
      <vt:lpstr>Slide 11</vt:lpstr>
      <vt:lpstr>Slide 12</vt:lpstr>
      <vt:lpstr>John 20:30-31</vt:lpstr>
      <vt:lpstr>Slide 14</vt:lpstr>
      <vt:lpstr>Ephesians 2:8-9</vt:lpstr>
      <vt:lpstr>Does Regeneration Precede Faith?</vt:lpstr>
      <vt:lpstr>Slide 17</vt:lpstr>
      <vt:lpstr>Results of Salvation</vt:lpstr>
      <vt:lpstr>Justification</vt:lpstr>
      <vt:lpstr>Slide 20</vt:lpstr>
      <vt:lpstr>Ephesians 2:8-9</vt:lpstr>
      <vt:lpstr>Slide 22</vt:lpstr>
      <vt:lpstr>Justification</vt:lpstr>
      <vt:lpstr>Slide 24</vt:lpstr>
      <vt:lpstr>Results of Salvation</vt:lpstr>
      <vt:lpstr>Forgiveness Of All Pre-Cross Sins</vt:lpstr>
      <vt:lpstr>Genesis 3:15</vt:lpstr>
      <vt:lpstr>Genesis 4:1</vt:lpstr>
      <vt:lpstr>Genesis 5:28-29</vt:lpstr>
      <vt:lpstr>Results of Salvation</vt:lpstr>
      <vt:lpstr>Capacity for Good Works</vt:lpstr>
      <vt:lpstr>Slide 32</vt:lpstr>
      <vt:lpstr>4 Kinds of People in 1 Cor. 3:1-3</vt:lpstr>
      <vt:lpstr>Slide 34</vt:lpstr>
      <vt:lpstr>Carnal Christianity  “an unfortunate possibility”</vt:lpstr>
      <vt:lpstr>Results of Salvation</vt:lpstr>
      <vt:lpstr>CONCLUSION</vt:lpstr>
      <vt:lpstr>Soteriology Overview</vt:lpstr>
      <vt:lpstr>Soteriology Overview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Soteriology Session 7</dc:title>
  <dc:creator>Jim McGowan</dc:creator>
  <cp:lastModifiedBy>Andy Woods</cp:lastModifiedBy>
  <cp:revision>136</cp:revision>
  <cp:lastPrinted>2016-02-23T16:43:08Z</cp:lastPrinted>
  <dcterms:created xsi:type="dcterms:W3CDTF">2016-02-18T16:07:28Z</dcterms:created>
  <dcterms:modified xsi:type="dcterms:W3CDTF">2016-04-20T13:57:13Z</dcterms:modified>
</cp:coreProperties>
</file>