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5"/>
  </p:notesMasterIdLst>
  <p:handoutMasterIdLst>
    <p:handoutMasterId r:id="rId56"/>
  </p:handoutMasterIdLst>
  <p:sldIdLst>
    <p:sldId id="1045" r:id="rId2"/>
    <p:sldId id="1046" r:id="rId3"/>
    <p:sldId id="1100" r:id="rId4"/>
    <p:sldId id="1101" r:id="rId5"/>
    <p:sldId id="1102" r:id="rId6"/>
    <p:sldId id="1103" r:id="rId7"/>
    <p:sldId id="1262" r:id="rId8"/>
    <p:sldId id="1304" r:id="rId9"/>
    <p:sldId id="1306" r:id="rId10"/>
    <p:sldId id="1464" r:id="rId11"/>
    <p:sldId id="1467" r:id="rId12"/>
    <p:sldId id="1509" r:id="rId13"/>
    <p:sldId id="1589" r:id="rId14"/>
    <p:sldId id="1510" r:id="rId15"/>
    <p:sldId id="1543" r:id="rId16"/>
    <p:sldId id="1544" r:id="rId17"/>
    <p:sldId id="1545" r:id="rId18"/>
    <p:sldId id="1473" r:id="rId19"/>
    <p:sldId id="1645" r:id="rId20"/>
    <p:sldId id="1612" r:id="rId21"/>
    <p:sldId id="1635" r:id="rId22"/>
    <p:sldId id="1636" r:id="rId23"/>
    <p:sldId id="1637" r:id="rId24"/>
    <p:sldId id="1634" r:id="rId25"/>
    <p:sldId id="1638" r:id="rId26"/>
    <p:sldId id="1653" r:id="rId27"/>
    <p:sldId id="1655" r:id="rId28"/>
    <p:sldId id="1654" r:id="rId29"/>
    <p:sldId id="1646" r:id="rId30"/>
    <p:sldId id="1666" r:id="rId31"/>
    <p:sldId id="1667" r:id="rId32"/>
    <p:sldId id="1656" r:id="rId33"/>
    <p:sldId id="1668" r:id="rId34"/>
    <p:sldId id="1678" r:id="rId35"/>
    <p:sldId id="1670" r:id="rId36"/>
    <p:sldId id="1679" r:id="rId37"/>
    <p:sldId id="1672" r:id="rId38"/>
    <p:sldId id="1680" r:id="rId39"/>
    <p:sldId id="1674" r:id="rId40"/>
    <p:sldId id="1681" r:id="rId41"/>
    <p:sldId id="1664" r:id="rId42"/>
    <p:sldId id="1665" r:id="rId43"/>
    <p:sldId id="1661" r:id="rId44"/>
    <p:sldId id="1676" r:id="rId45"/>
    <p:sldId id="1682" r:id="rId46"/>
    <p:sldId id="1639" r:id="rId47"/>
    <p:sldId id="1640" r:id="rId48"/>
    <p:sldId id="1641" r:id="rId49"/>
    <p:sldId id="1642" r:id="rId50"/>
    <p:sldId id="1643" r:id="rId51"/>
    <p:sldId id="1354" r:id="rId52"/>
    <p:sldId id="1644" r:id="rId53"/>
    <p:sldId id="1463" r:id="rId5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00"/>
    <a:srgbClr val="FFFFCC"/>
    <a:srgbClr val="0000FF"/>
    <a:srgbClr val="0099FF"/>
    <a:srgbClr val="A50021"/>
    <a:srgbClr val="CCECFF"/>
    <a:srgbClr val="E1C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5370" autoAdjust="0"/>
  </p:normalViewPr>
  <p:slideViewPr>
    <p:cSldViewPr>
      <p:cViewPr varScale="1">
        <p:scale>
          <a:sx n="106" d="100"/>
          <a:sy n="106" d="100"/>
        </p:scale>
        <p:origin x="18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Pastor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437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CDA147EC-4E1A-4891-BD7F-3ADAC3B1B63D}" type="datetime1">
              <a:rPr lang="en-US" smtClean="0"/>
              <a:t>4/23/2016</a:t>
            </a:fld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7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/>
            </a:lvl1pPr>
          </a:lstStyle>
          <a:p>
            <a:fld id="{416C2B2E-E9D7-4230-8EE4-F98D0B6BB1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Pastor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49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1EE2CF9-9349-48EC-B5D2-E45299BB1CBF}" type="datetime1">
              <a:rPr lang="en-US" smtClean="0"/>
              <a:t>4/23/2016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4" y="4561226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120813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49" y="9120813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/>
            </a:lvl1pPr>
          </a:lstStyle>
          <a:p>
            <a:fld id="{3D084339-C7C3-4022-975D-A91B6BCBB8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5424-D4B9-4AFD-9B49-AB165923F980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16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34306A-9547-419F-A264-AAB67C05F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9329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054F-30EF-414B-979C-F3D27C571A78}" type="datetimeFigureOut">
              <a:rPr lang="en-US"/>
              <a:pPr>
                <a:defRPr/>
              </a:pPr>
              <a:t>4/23/2016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1A56-6BA5-4EF4-AE6E-4B7E73315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4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76912B-AC69-41FE-A101-09E856C32C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17" r:id="rId12"/>
    <p:sldLayoutId id="2147488918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alvarychapelsavinggrace.com/teachings/wp-content/uploads/2010/07/2_timothy_tit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152400"/>
            <a:ext cx="86995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609600"/>
            <a:ext cx="5410200" cy="650875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Calibri" panose="020F0502020204030204" pitchFamily="34" charset="0"/>
              </a:rPr>
              <a:t>Definition of Apostasy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46275"/>
            <a:ext cx="4495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i="1" dirty="0" err="1">
                <a:latin typeface="Calibri" panose="020F0502020204030204" pitchFamily="34" charset="0"/>
              </a:rPr>
              <a:t>apos</a:t>
            </a:r>
            <a:r>
              <a:rPr lang="en-US" sz="2800" dirty="0">
                <a:latin typeface="Calibri" panose="020F0502020204030204" pitchFamily="34" charset="0"/>
              </a:rPr>
              <a:t> = away from</a:t>
            </a:r>
          </a:p>
          <a:p>
            <a:pPr eaLnBrk="1" hangingPunct="1">
              <a:defRPr/>
            </a:pPr>
            <a:r>
              <a:rPr lang="en-US" sz="2800" i="1" dirty="0" err="1">
                <a:latin typeface="Calibri" panose="020F0502020204030204" pitchFamily="34" charset="0"/>
              </a:rPr>
              <a:t>hist</a:t>
            </a:r>
            <a:r>
              <a:rPr lang="en-US" sz="2800" i="1" dirty="0" err="1">
                <a:latin typeface="Calibri" panose="020F0502020204030204" pitchFamily="34" charset="0"/>
                <a:cs typeface="Arial" charset="0"/>
              </a:rPr>
              <a:t>ēmi</a:t>
            </a:r>
            <a:r>
              <a:rPr lang="en-US" sz="2800" dirty="0">
                <a:latin typeface="Calibri" panose="020F0502020204030204" pitchFamily="34" charset="0"/>
              </a:rPr>
              <a:t> = to stand</a:t>
            </a:r>
          </a:p>
          <a:p>
            <a:pPr eaLnBrk="1" hangingPunct="1">
              <a:defRPr/>
            </a:pPr>
            <a:r>
              <a:rPr lang="en-US" sz="2800" dirty="0">
                <a:latin typeface="Calibri" panose="020F0502020204030204" pitchFamily="34" charset="0"/>
              </a:rPr>
              <a:t>Apostasy = to stand away from</a:t>
            </a:r>
          </a:p>
          <a:p>
            <a:pPr eaLnBrk="1" hangingPunct="1">
              <a:defRPr/>
            </a:pPr>
            <a:r>
              <a:rPr lang="en-US" sz="2800" dirty="0">
                <a:latin typeface="Calibri" panose="020F0502020204030204" pitchFamily="34" charset="0"/>
              </a:rPr>
              <a:t>Apostasy = a departure from known (or previously embraced) truth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003675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  <p:extLst>
      <p:ext uri="{BB962C8B-B14F-4D97-AF65-F5344CB8AC3E}">
        <p14:creationId xmlns:p14="http://schemas.microsoft.com/office/powerpoint/2010/main" val="41925450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  <p:extLst>
      <p:ext uri="{BB962C8B-B14F-4D97-AF65-F5344CB8AC3E}">
        <p14:creationId xmlns:p14="http://schemas.microsoft.com/office/powerpoint/2010/main" val="37381754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  <a:ea typeface="+mn-ea"/>
                <a:cs typeface="+mn-cs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  <p:extLst>
      <p:ext uri="{BB962C8B-B14F-4D97-AF65-F5344CB8AC3E}">
        <p14:creationId xmlns:p14="http://schemas.microsoft.com/office/powerpoint/2010/main" val="25362250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315200" cy="9144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B. Paul’ Example  (3:10-13)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4196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Paul’s ministry (10a)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Paul’s character  (10b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Paul’s difficulties  (11-13)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55105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b="1" u="sng" dirty="0">
                <a:solidFill>
                  <a:srgbClr val="FFFF99"/>
                </a:solidFill>
                <a:effectLst/>
                <a:latin typeface="Calibri" panose="020F0502020204030204" pitchFamily="34" charset="0"/>
              </a:rPr>
              <a:t>Preach the Word (3:14‒4:8)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gracepointdevotions.org/wp-content/uploads/2010/08/Race-Tit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13" y="304800"/>
            <a:ext cx="79025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7425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373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8064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INSPIRATION OF SCRIPTURE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2 Peter 2:20-21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8686800" cy="3124199"/>
          </a:xfrm>
          <a:noFill/>
        </p:spPr>
        <p:txBody>
          <a:bodyPr/>
          <a:lstStyle/>
          <a:p>
            <a:pPr marL="460375" indent="-460375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  <a:latin typeface="Calibri" panose="020F0502020204030204" pitchFamily="34" charset="0"/>
              </a:rPr>
              <a:t>Men Wrote as they were inspired by Holy Spirit </a:t>
            </a:r>
            <a:r>
              <a:rPr lang="en-US" i="1" dirty="0">
                <a:effectLst/>
                <a:latin typeface="Calibri" panose="020F0502020204030204" pitchFamily="34" charset="0"/>
              </a:rPr>
              <a:t>“</a:t>
            </a:r>
            <a:r>
              <a:rPr lang="en-US" i="1" dirty="0" err="1">
                <a:effectLst/>
                <a:latin typeface="Calibri" panose="020F0502020204030204" pitchFamily="34" charset="0"/>
              </a:rPr>
              <a:t>phero</a:t>
            </a:r>
            <a:r>
              <a:rPr lang="en-US" i="1" dirty="0">
                <a:effectLst/>
                <a:latin typeface="Calibri" panose="020F0502020204030204" pitchFamily="34" charset="0"/>
              </a:rPr>
              <a:t>” = to carry</a:t>
            </a:r>
            <a:r>
              <a:rPr lang="en-US" dirty="0">
                <a:effectLst/>
                <a:latin typeface="Calibri" panose="020F0502020204030204" pitchFamily="34" charset="0"/>
              </a:rPr>
              <a:t>  </a:t>
            </a:r>
            <a:r>
              <a:rPr lang="en-US" i="1" dirty="0">
                <a:effectLst/>
                <a:latin typeface="Calibri" panose="020F0502020204030204" pitchFamily="34" charset="0"/>
              </a:rPr>
              <a:t>Acts 27:15,17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  <a:latin typeface="Calibri" panose="020F0502020204030204" pitchFamily="34" charset="0"/>
              </a:rPr>
              <a:t>Opposite of Knowledge of False Teachers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i="1" dirty="0">
                <a:effectLst/>
                <a:latin typeface="Calibri" panose="020F0502020204030204" pitchFamily="34" charset="0"/>
              </a:rPr>
              <a:t>Which is their own imagination</a:t>
            </a:r>
          </a:p>
          <a:p>
            <a:pPr marL="1374775" lvl="2" indent="-460375">
              <a:spcBef>
                <a:spcPts val="0"/>
              </a:spcBef>
              <a:spcAft>
                <a:spcPts val="1200"/>
              </a:spcAft>
            </a:pPr>
            <a:r>
              <a:rPr lang="en-US" i="1" dirty="0">
                <a:effectLst/>
                <a:latin typeface="Calibri" panose="020F0502020204030204" pitchFamily="34" charset="0"/>
              </a:rPr>
              <a:t>Jer. 23:16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528" y="4038600"/>
            <a:ext cx="3390472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9906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7068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562100" y="228600"/>
            <a:ext cx="6019800" cy="1143000"/>
          </a:xfrm>
        </p:spPr>
        <p:txBody>
          <a:bodyPr lIns="92075" tIns="46038" rIns="92075" bIns="46038"/>
          <a:lstStyle/>
          <a:p>
            <a:pPr algn="ctr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Three Tenses of Salvation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228600" y="1874838"/>
          <a:ext cx="8686800" cy="288003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73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8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  <a:endParaRPr lang="en-US" sz="26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0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95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24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 lIns="92075" tIns="46038" rIns="92075" bIns="46038"/>
          <a:lstStyle/>
          <a:p>
            <a:pPr algn="ctr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Three Tenses of Salvation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39070618"/>
              </p:ext>
            </p:extLst>
          </p:nvPr>
        </p:nvGraphicFramePr>
        <p:xfrm>
          <a:off x="228600" y="1874838"/>
          <a:ext cx="8686800" cy="288003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73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8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2600" b="1" u="sng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  <a:endParaRPr lang="en-US" sz="26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0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95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24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 lIns="92075" tIns="46038" rIns="92075" bIns="46038"/>
          <a:lstStyle/>
          <a:p>
            <a:pPr algn="ctr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Three Tenses of Salvation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09549204"/>
              </p:ext>
            </p:extLst>
          </p:nvPr>
        </p:nvGraphicFramePr>
        <p:xfrm>
          <a:off x="228600" y="1874838"/>
          <a:ext cx="8686800" cy="288003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73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8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  <a:endParaRPr lang="en-US" sz="2600" b="1" u="sng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0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95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24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15200" cy="7620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Impact Upon Sanctification  (3:16b)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391400" cy="46482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dirty="0">
                <a:latin typeface="Calibri" panose="020F0502020204030204" pitchFamily="34" charset="0"/>
              </a:rPr>
              <a:t>Profitable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dirty="0">
                <a:latin typeface="Calibri" panose="020F0502020204030204" pitchFamily="34" charset="0"/>
              </a:rPr>
              <a:t>Four-fold impact upon Sanctification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dirty="0">
                <a:latin typeface="Calibri" panose="020F0502020204030204" pitchFamily="34" charset="0"/>
              </a:rPr>
              <a:t>Teaching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dirty="0">
                <a:latin typeface="Calibri" panose="020F0502020204030204" pitchFamily="34" charset="0"/>
              </a:rPr>
              <a:t>Reproof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dirty="0">
                <a:latin typeface="Calibri" panose="020F0502020204030204" pitchFamily="34" charset="0"/>
              </a:rPr>
              <a:t>Correction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dirty="0">
                <a:latin typeface="Calibri" panose="020F0502020204030204" pitchFamily="34" charset="0"/>
              </a:rPr>
              <a:t>Training in righteousness</a:t>
            </a:r>
          </a:p>
        </p:txBody>
      </p:sp>
      <p:pic>
        <p:nvPicPr>
          <p:cNvPr id="2" name="Picture 2" descr="https://redeeminggod.com/wp-content/uploads/2011/07/2_timothy_3_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3302000" cy="24765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2 Timothy Introduction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The Call to Christian Perseverance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15200" cy="7620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Impact Upon Sanctification  (3:16b)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391400" cy="46482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99"/>
                </a:solidFill>
                <a:latin typeface="Calibri" panose="020F0502020204030204" pitchFamily="34" charset="0"/>
              </a:rPr>
              <a:t>Profitable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dirty="0">
                <a:latin typeface="Calibri" panose="020F0502020204030204" pitchFamily="34" charset="0"/>
              </a:rPr>
              <a:t>Four-fold impact upon Sanctification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dirty="0">
                <a:latin typeface="Calibri" panose="020F0502020204030204" pitchFamily="34" charset="0"/>
              </a:rPr>
              <a:t>Teaching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dirty="0">
                <a:latin typeface="Calibri" panose="020F0502020204030204" pitchFamily="34" charset="0"/>
              </a:rPr>
              <a:t>Reproof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dirty="0">
                <a:latin typeface="Calibri" panose="020F0502020204030204" pitchFamily="34" charset="0"/>
              </a:rPr>
              <a:t>Correction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dirty="0">
                <a:latin typeface="Calibri" panose="020F0502020204030204" pitchFamily="34" charset="0"/>
              </a:rPr>
              <a:t>Training in righteousness</a:t>
            </a:r>
          </a:p>
        </p:txBody>
      </p:sp>
      <p:pic>
        <p:nvPicPr>
          <p:cNvPr id="2" name="Picture 2" descr="https://redeeminggod.com/wp-content/uploads/2011/07/2_timothy_3_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3302000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8804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15200" cy="7620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Impact Upon Sanctification  (3:16b)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391400" cy="46482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dirty="0">
                <a:latin typeface="Calibri" panose="020F0502020204030204" pitchFamily="34" charset="0"/>
              </a:rPr>
              <a:t>Profitable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99"/>
                </a:solidFill>
                <a:latin typeface="Calibri" panose="020F0502020204030204" pitchFamily="34" charset="0"/>
              </a:rPr>
              <a:t>Four-fold impact upon Sanctification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dirty="0">
                <a:latin typeface="Calibri" panose="020F0502020204030204" pitchFamily="34" charset="0"/>
              </a:rPr>
              <a:t>Teaching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dirty="0">
                <a:latin typeface="Calibri" panose="020F0502020204030204" pitchFamily="34" charset="0"/>
              </a:rPr>
              <a:t>Reproof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dirty="0">
                <a:latin typeface="Calibri" panose="020F0502020204030204" pitchFamily="34" charset="0"/>
              </a:rPr>
              <a:t>Correction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dirty="0">
                <a:latin typeface="Calibri" panose="020F0502020204030204" pitchFamily="34" charset="0"/>
              </a:rPr>
              <a:t>Training in righteousness</a:t>
            </a:r>
          </a:p>
        </p:txBody>
      </p:sp>
      <p:pic>
        <p:nvPicPr>
          <p:cNvPr id="2" name="Picture 2" descr="https://redeeminggod.com/wp-content/uploads/2011/07/2_timothy_3_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3302000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833804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7300" y="2971800"/>
            <a:ext cx="6629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</a:rPr>
              <a:t>"They are profitable for doctrine (what is right), for reproof (what is not right), for correction (how to get right), and for instruction in righteousness (how to stay right)."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867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Warren Wiersbe, </a:t>
            </a:r>
            <a:r>
              <a:rPr lang="en-US" i="1" dirty="0">
                <a:latin typeface="Calibri" panose="020F0502020204030204" pitchFamily="34" charset="0"/>
              </a:rPr>
              <a:t>The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Bible Exposition Commentary</a:t>
            </a:r>
            <a:r>
              <a:rPr lang="en-US" dirty="0">
                <a:latin typeface="Calibri" panose="020F0502020204030204" pitchFamily="34" charset="0"/>
              </a:rPr>
              <a:t>, 2:253</a:t>
            </a:r>
          </a:p>
        </p:txBody>
      </p:sp>
      <p:pic>
        <p:nvPicPr>
          <p:cNvPr id="51202" name="Picture 2" descr="http://s3.amazonaws.com/media.hearitfirst.com/posts/images/844/original/Warren-Wiersbe_7.jpg?142143469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900" y="681037"/>
            <a:ext cx="3124200" cy="17573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15200" cy="7620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Impact Upon Sanctification  (3:16b)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391400" cy="46482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dirty="0">
                <a:latin typeface="Calibri" panose="020F0502020204030204" pitchFamily="34" charset="0"/>
              </a:rPr>
              <a:t>Profitable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dirty="0">
                <a:solidFill>
                  <a:srgbClr val="FFFF99"/>
                </a:solidFill>
                <a:latin typeface="Calibri" panose="020F0502020204030204" pitchFamily="34" charset="0"/>
              </a:rPr>
              <a:t>Four-fold impact upon Sanctification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b="1" u="sng" dirty="0">
                <a:solidFill>
                  <a:srgbClr val="FFFF99"/>
                </a:solidFill>
                <a:latin typeface="Calibri" panose="020F0502020204030204" pitchFamily="34" charset="0"/>
                <a:ea typeface="+mn-ea"/>
                <a:cs typeface="+mn-cs"/>
              </a:rPr>
              <a:t>Teaching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dirty="0">
                <a:latin typeface="Calibri" panose="020F0502020204030204" pitchFamily="34" charset="0"/>
              </a:rPr>
              <a:t>Reproof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dirty="0">
                <a:latin typeface="Calibri" panose="020F0502020204030204" pitchFamily="34" charset="0"/>
              </a:rPr>
              <a:t>Correction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dirty="0">
                <a:latin typeface="Calibri" panose="020F0502020204030204" pitchFamily="34" charset="0"/>
              </a:rPr>
              <a:t>Training in righteousness</a:t>
            </a:r>
          </a:p>
        </p:txBody>
      </p:sp>
      <p:pic>
        <p:nvPicPr>
          <p:cNvPr id="2" name="Picture 2" descr="https://redeeminggod.com/wp-content/uploads/2011/07/2_timothy_3_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3302000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581318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7300" y="2971800"/>
            <a:ext cx="6629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</a:rPr>
              <a:t>"They are profitable for doctrine </a:t>
            </a:r>
            <a:r>
              <a:rPr lang="en-US" sz="3200" b="1" u="sng" dirty="0">
                <a:solidFill>
                  <a:srgbClr val="FFFF99"/>
                </a:solidFill>
                <a:latin typeface="Calibri" panose="020F0502020204030204" pitchFamily="34" charset="0"/>
              </a:rPr>
              <a:t>(what is right)</a:t>
            </a:r>
            <a:r>
              <a:rPr lang="en-US" sz="3200" dirty="0">
                <a:latin typeface="Calibri" panose="020F0502020204030204" pitchFamily="34" charset="0"/>
              </a:rPr>
              <a:t>, for reproof (what is not right), for correction (how to get right), and for instruction in righteousness (how to stay right)."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867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Warren Wiersbe, </a:t>
            </a:r>
            <a:r>
              <a:rPr lang="en-US" i="1" dirty="0">
                <a:latin typeface="Calibri" panose="020F0502020204030204" pitchFamily="34" charset="0"/>
              </a:rPr>
              <a:t>The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Bible Exposition Commentary</a:t>
            </a:r>
            <a:r>
              <a:rPr lang="en-US" dirty="0">
                <a:latin typeface="Calibri" panose="020F0502020204030204" pitchFamily="34" charset="0"/>
              </a:rPr>
              <a:t>, 2:253</a:t>
            </a:r>
          </a:p>
        </p:txBody>
      </p:sp>
      <p:pic>
        <p:nvPicPr>
          <p:cNvPr id="51202" name="Picture 2" descr="http://s3.amazonaws.com/media.hearitfirst.com/posts/images/844/original/Warren-Wiersbe_7.jpg?142143469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900" y="681037"/>
            <a:ext cx="3124200" cy="175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523581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15200" cy="7620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Impact Upon Sanctification  (3:16b)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391400" cy="46482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dirty="0">
                <a:latin typeface="Calibri" panose="020F0502020204030204" pitchFamily="34" charset="0"/>
              </a:rPr>
              <a:t>Profitable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dirty="0">
                <a:solidFill>
                  <a:srgbClr val="FFFF99"/>
                </a:solidFill>
                <a:latin typeface="Calibri" panose="020F0502020204030204" pitchFamily="34" charset="0"/>
              </a:rPr>
              <a:t>Four-fold impact upon Sanctification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dirty="0">
                <a:latin typeface="Calibri" panose="020F0502020204030204" pitchFamily="34" charset="0"/>
              </a:rPr>
              <a:t>Teaching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b="1" u="sng" dirty="0">
                <a:solidFill>
                  <a:srgbClr val="FFFF99"/>
                </a:solidFill>
                <a:latin typeface="Calibri" panose="020F0502020204030204" pitchFamily="34" charset="0"/>
                <a:ea typeface="+mn-ea"/>
                <a:cs typeface="+mn-cs"/>
              </a:rPr>
              <a:t>Reproof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dirty="0">
                <a:latin typeface="Calibri" panose="020F0502020204030204" pitchFamily="34" charset="0"/>
              </a:rPr>
              <a:t>Correction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dirty="0">
                <a:latin typeface="Calibri" panose="020F0502020204030204" pitchFamily="34" charset="0"/>
              </a:rPr>
              <a:t>Training in righteousness</a:t>
            </a:r>
          </a:p>
        </p:txBody>
      </p:sp>
      <p:pic>
        <p:nvPicPr>
          <p:cNvPr id="2" name="Picture 2" descr="https://redeeminggod.com/wp-content/uploads/2011/07/2_timothy_3_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3302000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531750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7300" y="2971800"/>
            <a:ext cx="6667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</a:rPr>
              <a:t>"They are profitable for doctrine (what is right), for reproof </a:t>
            </a:r>
            <a:r>
              <a:rPr lang="en-US" sz="3200" b="1" u="sng" dirty="0">
                <a:solidFill>
                  <a:srgbClr val="FFFF99"/>
                </a:solidFill>
                <a:latin typeface="Calibri" panose="020F0502020204030204" pitchFamily="34" charset="0"/>
              </a:rPr>
              <a:t>(what is not right)</a:t>
            </a:r>
            <a:r>
              <a:rPr lang="en-US" sz="3200" b="1" dirty="0">
                <a:solidFill>
                  <a:srgbClr val="FFFF99"/>
                </a:solidFill>
                <a:latin typeface="Calibri" panose="020F0502020204030204" pitchFamily="34" charset="0"/>
              </a:rPr>
              <a:t>, </a:t>
            </a:r>
            <a:r>
              <a:rPr lang="en-US" sz="3200" dirty="0">
                <a:latin typeface="Calibri" panose="020F0502020204030204" pitchFamily="34" charset="0"/>
              </a:rPr>
              <a:t>for correction (how to get right), and for instruction in righteousness (how to stay right)."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867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Warren Wiersbe, </a:t>
            </a:r>
            <a:r>
              <a:rPr lang="en-US" i="1" dirty="0">
                <a:latin typeface="Calibri" panose="020F0502020204030204" pitchFamily="34" charset="0"/>
              </a:rPr>
              <a:t>The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Bible Exposition Commentary</a:t>
            </a:r>
            <a:r>
              <a:rPr lang="en-US" dirty="0">
                <a:latin typeface="Calibri" panose="020F0502020204030204" pitchFamily="34" charset="0"/>
              </a:rPr>
              <a:t>, 2:253</a:t>
            </a:r>
          </a:p>
        </p:txBody>
      </p:sp>
      <p:pic>
        <p:nvPicPr>
          <p:cNvPr id="51202" name="Picture 2" descr="http://s3.amazonaws.com/media.hearitfirst.com/posts/images/844/original/Warren-Wiersbe_7.jpg?142143469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900" y="681037"/>
            <a:ext cx="3124200" cy="175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382418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15200" cy="7620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Impact Upon Sanctification  (3:16b)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391400" cy="46482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dirty="0">
                <a:latin typeface="Calibri" panose="020F0502020204030204" pitchFamily="34" charset="0"/>
              </a:rPr>
              <a:t>Profitable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dirty="0">
                <a:solidFill>
                  <a:srgbClr val="FFFF99"/>
                </a:solidFill>
                <a:latin typeface="Calibri" panose="020F0502020204030204" pitchFamily="34" charset="0"/>
              </a:rPr>
              <a:t>Four-fold impact upon Sanctification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dirty="0">
                <a:latin typeface="Calibri" panose="020F0502020204030204" pitchFamily="34" charset="0"/>
              </a:rPr>
              <a:t>Teaching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dirty="0">
                <a:latin typeface="Calibri" panose="020F0502020204030204" pitchFamily="34" charset="0"/>
              </a:rPr>
              <a:t>Reproof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b="1" u="sng" dirty="0">
                <a:solidFill>
                  <a:srgbClr val="FFFF99"/>
                </a:solidFill>
                <a:latin typeface="Calibri" panose="020F0502020204030204" pitchFamily="34" charset="0"/>
                <a:ea typeface="+mn-ea"/>
                <a:cs typeface="+mn-cs"/>
              </a:rPr>
              <a:t>Correction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dirty="0">
                <a:latin typeface="Calibri" panose="020F0502020204030204" pitchFamily="34" charset="0"/>
              </a:rPr>
              <a:t>Training in righteousness</a:t>
            </a:r>
          </a:p>
        </p:txBody>
      </p:sp>
      <p:pic>
        <p:nvPicPr>
          <p:cNvPr id="2" name="Picture 2" descr="https://redeeminggod.com/wp-content/uploads/2011/07/2_timothy_3_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3302000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68948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7300" y="2971800"/>
            <a:ext cx="6629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</a:rPr>
              <a:t>"They are profitable for doctrine (what is right), for reproof (what is not right), for correction </a:t>
            </a:r>
            <a:r>
              <a:rPr lang="en-US" sz="3200" b="1" u="sng" dirty="0">
                <a:solidFill>
                  <a:srgbClr val="FFFF99"/>
                </a:solidFill>
                <a:latin typeface="Calibri" panose="020F0502020204030204" pitchFamily="34" charset="0"/>
              </a:rPr>
              <a:t>(how to get right)</a:t>
            </a:r>
            <a:r>
              <a:rPr lang="en-US" sz="3200" b="1" dirty="0">
                <a:latin typeface="Calibri" panose="020F0502020204030204" pitchFamily="34" charset="0"/>
              </a:rPr>
              <a:t>,</a:t>
            </a:r>
            <a:r>
              <a:rPr lang="en-US" sz="3200" b="1" dirty="0">
                <a:solidFill>
                  <a:srgbClr val="FFFF99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</a:rPr>
              <a:t>and for instruction in righteousness (how to stay right)."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867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Warren Wiersbe, </a:t>
            </a:r>
            <a:r>
              <a:rPr lang="en-US" i="1" dirty="0">
                <a:latin typeface="Calibri" panose="020F0502020204030204" pitchFamily="34" charset="0"/>
              </a:rPr>
              <a:t>The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Bible Exposition Commentary</a:t>
            </a:r>
            <a:r>
              <a:rPr lang="en-US" dirty="0">
                <a:latin typeface="Calibri" panose="020F0502020204030204" pitchFamily="34" charset="0"/>
              </a:rPr>
              <a:t>, 2:253</a:t>
            </a:r>
          </a:p>
        </p:txBody>
      </p:sp>
      <p:pic>
        <p:nvPicPr>
          <p:cNvPr id="51202" name="Picture 2" descr="http://s3.amazonaws.com/media.hearitfirst.com/posts/images/844/original/Warren-Wiersbe_7.jpg?142143469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900" y="681037"/>
            <a:ext cx="3124200" cy="175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761100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15200" cy="7620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Impact Upon Sanctification  (3:16b)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391400" cy="46482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dirty="0">
                <a:latin typeface="Calibri" panose="020F0502020204030204" pitchFamily="34" charset="0"/>
              </a:rPr>
              <a:t>Profitable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dirty="0">
                <a:solidFill>
                  <a:srgbClr val="FFFF99"/>
                </a:solidFill>
                <a:latin typeface="Calibri" panose="020F0502020204030204" pitchFamily="34" charset="0"/>
              </a:rPr>
              <a:t>Four-fold impact upon Sanctification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dirty="0">
                <a:latin typeface="Calibri" panose="020F0502020204030204" pitchFamily="34" charset="0"/>
              </a:rPr>
              <a:t>Teaching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dirty="0">
                <a:latin typeface="Calibri" panose="020F0502020204030204" pitchFamily="34" charset="0"/>
              </a:rPr>
              <a:t>Reproof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dirty="0">
                <a:latin typeface="Calibri" panose="020F0502020204030204" pitchFamily="34" charset="0"/>
              </a:rPr>
              <a:t>Correction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b="1" u="sng" dirty="0">
                <a:solidFill>
                  <a:srgbClr val="FFFF99"/>
                </a:solidFill>
                <a:latin typeface="Calibri" panose="020F0502020204030204" pitchFamily="34" charset="0"/>
                <a:ea typeface="+mn-ea"/>
                <a:cs typeface="+mn-cs"/>
              </a:rPr>
              <a:t>Training in righteousness</a:t>
            </a:r>
          </a:p>
        </p:txBody>
      </p:sp>
      <p:pic>
        <p:nvPicPr>
          <p:cNvPr id="2" name="Picture 2" descr="https://redeeminggod.com/wp-content/uploads/2011/07/2_timothy_3_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3302000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89124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0" y="228600"/>
            <a:ext cx="57150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latin typeface="Calibri" panose="020F0502020204030204" pitchFamily="34" charset="0"/>
                <a:cs typeface="Arial" pitchFamily="34" charset="0"/>
              </a:rPr>
              <a:t>Answering Nine Questions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0" y="1619250"/>
            <a:ext cx="8191500" cy="4876800"/>
          </a:xfrm>
        </p:spPr>
        <p:txBody>
          <a:bodyPr/>
          <a:lstStyle/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Who wrote it?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Paul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do we know about the author?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An Apostle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To whom was it written?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Timothy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When was it written? -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A.D. 67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Where was it written from?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Rome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Why was it written?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Timothy’s timidity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is it about?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Perseverance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is inside (outline)?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4 part outline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makes the book different?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Paul’s final word</a:t>
            </a:r>
          </a:p>
        </p:txBody>
      </p:sp>
      <p:pic>
        <p:nvPicPr>
          <p:cNvPr id="20484" name="Picture 2" descr="http://iconreader.files.wordpress.com/2010/08/12_johntheologi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228601"/>
            <a:ext cx="1111827" cy="1389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7300" y="2971800"/>
            <a:ext cx="6629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</a:rPr>
              <a:t>"They are profitable for doctrine (what is right), for reproof (what is not right), for correction (how to get right), and for instruction in righteousness </a:t>
            </a:r>
            <a:r>
              <a:rPr lang="en-US" sz="3200" b="1" u="sng" dirty="0">
                <a:solidFill>
                  <a:srgbClr val="FFFF99"/>
                </a:solidFill>
                <a:latin typeface="Calibri" panose="020F0502020204030204" pitchFamily="34" charset="0"/>
              </a:rPr>
              <a:t>(how to stay right)</a:t>
            </a:r>
            <a:r>
              <a:rPr lang="en-US" sz="3200" dirty="0">
                <a:latin typeface="Calibri" panose="020F0502020204030204" pitchFamily="34" charset="0"/>
              </a:rPr>
              <a:t>."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867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Warren Wiersbe, </a:t>
            </a:r>
            <a:r>
              <a:rPr lang="en-US" i="1" dirty="0">
                <a:latin typeface="Calibri" panose="020F0502020204030204" pitchFamily="34" charset="0"/>
              </a:rPr>
              <a:t>The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Bible Exposition Commentary</a:t>
            </a:r>
            <a:r>
              <a:rPr lang="en-US" dirty="0">
                <a:latin typeface="Calibri" panose="020F0502020204030204" pitchFamily="34" charset="0"/>
              </a:rPr>
              <a:t>, 2:253</a:t>
            </a:r>
          </a:p>
        </p:txBody>
      </p:sp>
      <p:pic>
        <p:nvPicPr>
          <p:cNvPr id="51202" name="Picture 2" descr="http://s3.amazonaws.com/media.hearitfirst.com/posts/images/844/original/Warren-Wiersbe_7.jpg?142143469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900" y="681037"/>
            <a:ext cx="3124200" cy="175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957740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12299" name="Title 10"/>
          <p:cNvSpPr>
            <a:spLocks noGrp="1"/>
          </p:cNvSpPr>
          <p:nvPr>
            <p:ph type="title"/>
          </p:nvPr>
        </p:nvSpPr>
        <p:spPr>
          <a:xfrm>
            <a:off x="1445051" y="304800"/>
            <a:ext cx="6555949" cy="858838"/>
          </a:xfrm>
        </p:spPr>
        <p:txBody>
          <a:bodyPr/>
          <a:lstStyle/>
          <a:p>
            <a:pPr algn="ctr">
              <a:defRPr/>
            </a:pPr>
            <a:r>
              <a:rPr lang="en-US" altLang="en-US" sz="3600" b="1" dirty="0">
                <a:solidFill>
                  <a:srgbClr val="00FFFF"/>
                </a:solidFill>
                <a:latin typeface="Calibri" panose="020F0502020204030204" pitchFamily="34" charset="0"/>
              </a:rPr>
              <a:t>4 Kinds of People in 1 Cor. 3:1-3</a:t>
            </a:r>
          </a:p>
        </p:txBody>
      </p:sp>
      <p:pic>
        <p:nvPicPr>
          <p:cNvPr id="11" name="Picture 2" descr="https://solzemli.files.wordpress.com/2010/03/saint_paul_theapost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268" y="304800"/>
            <a:ext cx="685800" cy="1004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301659" y="1417951"/>
            <a:ext cx="8689942" cy="34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000" baseline="30000" dirty="0">
                <a:latin typeface="Calibri" panose="020F0502020204030204" pitchFamily="34" charset="0"/>
              </a:rPr>
              <a:t>1</a:t>
            </a:r>
            <a:r>
              <a:rPr lang="en-US" sz="3000" dirty="0">
                <a:latin typeface="Calibri" panose="020F0502020204030204" pitchFamily="34" charset="0"/>
              </a:rPr>
              <a:t> And I, brethren, could not speak to you as to </a:t>
            </a:r>
            <a:r>
              <a:rPr lang="en-US" sz="3000" b="1" dirty="0">
                <a:solidFill>
                  <a:srgbClr val="FFFF99"/>
                </a:solidFill>
                <a:latin typeface="Calibri" panose="020F0502020204030204" pitchFamily="34" charset="0"/>
              </a:rPr>
              <a:t>spiritual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i="1" dirty="0">
                <a:latin typeface="Calibri" panose="020F0502020204030204" pitchFamily="34" charset="0"/>
              </a:rPr>
              <a:t>people</a:t>
            </a:r>
            <a:r>
              <a:rPr lang="en-US" sz="3000" dirty="0">
                <a:latin typeface="Calibri" panose="020F0502020204030204" pitchFamily="34" charset="0"/>
              </a:rPr>
              <a:t> but as to </a:t>
            </a:r>
            <a:r>
              <a:rPr lang="en-US" sz="3000" b="1" dirty="0">
                <a:solidFill>
                  <a:srgbClr val="FFFF99"/>
                </a:solidFill>
                <a:latin typeface="Calibri" panose="020F0502020204030204" pitchFamily="34" charset="0"/>
              </a:rPr>
              <a:t>carnal</a:t>
            </a:r>
            <a:r>
              <a:rPr lang="en-US" sz="3000" dirty="0">
                <a:latin typeface="Calibri" panose="020F0502020204030204" pitchFamily="34" charset="0"/>
              </a:rPr>
              <a:t>, as to </a:t>
            </a:r>
            <a:r>
              <a:rPr lang="en-US" sz="3000" b="1" dirty="0">
                <a:solidFill>
                  <a:srgbClr val="FFFF99"/>
                </a:solidFill>
                <a:latin typeface="Calibri" panose="020F0502020204030204" pitchFamily="34" charset="0"/>
              </a:rPr>
              <a:t>babes</a:t>
            </a:r>
            <a:r>
              <a:rPr lang="en-US" sz="3000" dirty="0">
                <a:latin typeface="Calibri" panose="020F0502020204030204" pitchFamily="34" charset="0"/>
              </a:rPr>
              <a:t> in Christ. </a:t>
            </a:r>
            <a:r>
              <a:rPr lang="en-US" sz="3000" baseline="30000" dirty="0">
                <a:latin typeface="Calibri" panose="020F0502020204030204" pitchFamily="34" charset="0"/>
              </a:rPr>
              <a:t>2</a:t>
            </a:r>
            <a:r>
              <a:rPr lang="en-US" sz="3000" dirty="0">
                <a:latin typeface="Calibri" panose="020F0502020204030204" pitchFamily="34" charset="0"/>
              </a:rPr>
              <a:t> I fed you with milk and not with solid food; for until now you were not able </a:t>
            </a:r>
            <a:r>
              <a:rPr lang="en-US" sz="3000" i="1" dirty="0">
                <a:latin typeface="Calibri" panose="020F0502020204030204" pitchFamily="34" charset="0"/>
              </a:rPr>
              <a:t>to receive it,</a:t>
            </a:r>
            <a:r>
              <a:rPr lang="en-US" sz="3000" dirty="0">
                <a:latin typeface="Calibri" panose="020F0502020204030204" pitchFamily="34" charset="0"/>
              </a:rPr>
              <a:t> and even now you are </a:t>
            </a:r>
            <a:r>
              <a:rPr lang="en-US" sz="3000" b="1" dirty="0">
                <a:solidFill>
                  <a:srgbClr val="FFFF99"/>
                </a:solidFill>
                <a:latin typeface="Calibri" panose="020F0502020204030204" pitchFamily="34" charset="0"/>
              </a:rPr>
              <a:t>still not able</a:t>
            </a:r>
            <a:r>
              <a:rPr lang="en-US" sz="3000" dirty="0">
                <a:latin typeface="Calibri" panose="020F0502020204030204" pitchFamily="34" charset="0"/>
              </a:rPr>
              <a:t>; </a:t>
            </a:r>
            <a:r>
              <a:rPr lang="en-US" sz="3000" baseline="30000" dirty="0">
                <a:latin typeface="Calibri" panose="020F0502020204030204" pitchFamily="34" charset="0"/>
              </a:rPr>
              <a:t>3</a:t>
            </a:r>
            <a:r>
              <a:rPr lang="en-US" sz="3000" dirty="0">
                <a:latin typeface="Calibri" panose="020F0502020204030204" pitchFamily="34" charset="0"/>
              </a:rPr>
              <a:t> for you are still carnal. For where </a:t>
            </a:r>
            <a:r>
              <a:rPr lang="en-US" sz="3000" i="1" dirty="0">
                <a:latin typeface="Calibri" panose="020F0502020204030204" pitchFamily="34" charset="0"/>
              </a:rPr>
              <a:t>there are</a:t>
            </a:r>
            <a:r>
              <a:rPr lang="en-US" sz="3000" dirty="0">
                <a:latin typeface="Calibri" panose="020F0502020204030204" pitchFamily="34" charset="0"/>
              </a:rPr>
              <a:t> envy, strife, and divisions among you, are you not carnal and behaving like </a:t>
            </a:r>
            <a:r>
              <a:rPr lang="en-US" sz="3000" i="1" dirty="0">
                <a:latin typeface="Calibri" panose="020F0502020204030204" pitchFamily="34" charset="0"/>
              </a:rPr>
              <a:t>mere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b="1" dirty="0">
                <a:solidFill>
                  <a:srgbClr val="FFFF99"/>
                </a:solidFill>
                <a:latin typeface="Calibri" panose="020F0502020204030204" pitchFamily="34" charset="0"/>
              </a:rPr>
              <a:t>men</a:t>
            </a:r>
            <a:r>
              <a:rPr lang="en-US" sz="3000" dirty="0">
                <a:latin typeface="Calibri" panose="020F0502020204030204" pitchFamily="34" charset="0"/>
              </a:rPr>
              <a:t>? (NKJV) </a:t>
            </a:r>
            <a:endParaRPr lang="en-US" sz="30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40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92" y="258805"/>
            <a:ext cx="8577815" cy="634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151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latin typeface="Calibri" panose="020F0502020204030204" pitchFamily="34" charset="0"/>
              </a:rPr>
              <a:t>Conclusion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15200" cy="7620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Impact Upon Sanctification  (3:16b)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391400" cy="46482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dirty="0">
                <a:latin typeface="Calibri" panose="020F0502020204030204" pitchFamily="34" charset="0"/>
              </a:rPr>
              <a:t>Profitable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dirty="0">
                <a:latin typeface="Calibri" panose="020F0502020204030204" pitchFamily="34" charset="0"/>
              </a:rPr>
              <a:t>Four-fold impact upon Sanctification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dirty="0">
                <a:latin typeface="Calibri" panose="020F0502020204030204" pitchFamily="34" charset="0"/>
              </a:rPr>
              <a:t>Teaching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dirty="0">
                <a:latin typeface="Calibri" panose="020F0502020204030204" pitchFamily="34" charset="0"/>
              </a:rPr>
              <a:t>Reproof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dirty="0">
                <a:latin typeface="Calibri" panose="020F0502020204030204" pitchFamily="34" charset="0"/>
              </a:rPr>
              <a:t>Correction</a:t>
            </a:r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latin typeface="Calibri" panose="020F0502020204030204" pitchFamily="34" charset="0"/>
              </a:rPr>
              <a:t>Training in righteousness</a:t>
            </a:r>
          </a:p>
        </p:txBody>
      </p:sp>
      <p:pic>
        <p:nvPicPr>
          <p:cNvPr id="2" name="Picture 2" descr="https://redeeminggod.com/wp-content/uploads/2011/07/2_timothy_3_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3302000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393615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7300" y="2971800"/>
            <a:ext cx="6629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</a:rPr>
              <a:t>"They are profitable for doctrine (what is right), for reproof (what is not right), for correction (how to get right), and for instruction in righteousness (how to stay right)."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867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Warren Wiersbe, </a:t>
            </a:r>
            <a:r>
              <a:rPr lang="en-US" i="1" dirty="0">
                <a:latin typeface="Calibri" panose="020F0502020204030204" pitchFamily="34" charset="0"/>
              </a:rPr>
              <a:t>The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Bible Exposition Commentary</a:t>
            </a:r>
            <a:r>
              <a:rPr lang="en-US" dirty="0">
                <a:latin typeface="Calibri" panose="020F0502020204030204" pitchFamily="34" charset="0"/>
              </a:rPr>
              <a:t>, 2:253</a:t>
            </a:r>
          </a:p>
        </p:txBody>
      </p:sp>
      <p:pic>
        <p:nvPicPr>
          <p:cNvPr id="51202" name="Picture 2" descr="http://s3.amazonaws.com/media.hearitfirst.com/posts/images/844/original/Warren-Wiersbe_7.jpg?142143469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900" y="681037"/>
            <a:ext cx="3124200" cy="1757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932695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04243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63624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67902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512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84735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latin typeface="Calibri" panose="020F0502020204030204" pitchFamily="34" charset="0"/>
              </a:rPr>
              <a:t>Conclusion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63095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3276600"/>
            <a:ext cx="5867400" cy="255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latin typeface="Calibri" panose="020F0502020204030204" pitchFamily="34" charset="0"/>
                <a:cs typeface="Arial" charset="0"/>
              </a:rPr>
              <a:t>“The </a:t>
            </a:r>
            <a:r>
              <a:rPr lang="en-US" sz="3200" cap="small" dirty="0">
                <a:latin typeface="Calibri" panose="020F0502020204030204" pitchFamily="34" charset="0"/>
                <a:cs typeface="Arial" charset="0"/>
              </a:rPr>
              <a:t>Lord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 bless you and keep you; </a:t>
            </a:r>
            <a:r>
              <a:rPr lang="en-US" sz="3200" baseline="30000" dirty="0">
                <a:latin typeface="Calibri" panose="020F0502020204030204" pitchFamily="34" charset="0"/>
                <a:cs typeface="Arial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US" sz="3200" cap="small" dirty="0">
                <a:latin typeface="Calibri" panose="020F0502020204030204" pitchFamily="34" charset="0"/>
                <a:cs typeface="Arial" charset="0"/>
              </a:rPr>
              <a:t>Lord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 make his face shine on you and be gracious to you; </a:t>
            </a:r>
            <a:r>
              <a:rPr lang="en-US" sz="3200" baseline="30000" dirty="0">
                <a:latin typeface="Calibri" panose="020F0502020204030204" pitchFamily="34" charset="0"/>
                <a:cs typeface="Arial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US" sz="3200" cap="small" dirty="0">
                <a:latin typeface="Calibri" panose="020F0502020204030204" pitchFamily="34" charset="0"/>
                <a:cs typeface="Arial" charset="0"/>
              </a:rPr>
              <a:t>Lord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 turn his face toward you and give you peace.” (NIV)</a:t>
            </a:r>
          </a:p>
        </p:txBody>
      </p:sp>
      <p:pic>
        <p:nvPicPr>
          <p:cNvPr id="63491" name="Picture 3" descr="http://www.edgarphillips.org/wordpress/wp-content/uploads/2010/08/high-priest-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09600" y="3419249"/>
            <a:ext cx="1906588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3492" name="Picture 5" descr="http://mkmmin.tripod.com/images/AaronicBlessingU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200" y="609600"/>
            <a:ext cx="3149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Four Part Structure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2 Timothy 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Ten Metaphors Illustrating Endurance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>
                <a:latin typeface="Calibri" panose="020F0502020204030204" pitchFamily="34" charset="0"/>
              </a:rPr>
              <a:t>Ten Metaphors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5486400" cy="5715000"/>
          </a:xfrm>
        </p:spPr>
        <p:txBody>
          <a:bodyPr/>
          <a:lstStyle/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Teacher (2:2)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Soldier (2:3-4)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Athlete (2:5) 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Farmer (2:6)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Christ (2:7-8)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Paul (2:9-10)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Trustworthy statement (2:11-13)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Workman (2:14-18)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Vessel (2:19-23)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Servant (2:24-26)</a:t>
            </a:r>
          </a:p>
        </p:txBody>
      </p:sp>
      <p:pic>
        <p:nvPicPr>
          <p:cNvPr id="22532" name="Picture 2" descr="http://beeiteversohumble.files.wordpress.com/2011/09/2_timothy_2-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4587" y="14478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8800</TotalTime>
  <Words>2268</Words>
  <Application>Microsoft Office PowerPoint</Application>
  <PresentationFormat>On-screen Show (4:3)</PresentationFormat>
  <Paragraphs>343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Times New Roman</vt:lpstr>
      <vt:lpstr>Wingdings</vt:lpstr>
      <vt:lpstr>Azure</vt:lpstr>
      <vt:lpstr>PowerPoint Presentation</vt:lpstr>
      <vt:lpstr>PowerPoint Presentation</vt:lpstr>
      <vt:lpstr>2 Timothy Introduction</vt:lpstr>
      <vt:lpstr>Answering Nine Questions</vt:lpstr>
      <vt:lpstr>Four Part Structure</vt:lpstr>
      <vt:lpstr>Four Part Structure</vt:lpstr>
      <vt:lpstr>Four Part Structure</vt:lpstr>
      <vt:lpstr>2 Timothy 2</vt:lpstr>
      <vt:lpstr>Ten Metaphors</vt:lpstr>
      <vt:lpstr>Four Part Structure</vt:lpstr>
      <vt:lpstr>Definition of Apostasy</vt:lpstr>
      <vt:lpstr>Apostasy  (3:1‒4:8)</vt:lpstr>
      <vt:lpstr>Apostasy  (3:1‒4:8)</vt:lpstr>
      <vt:lpstr>Apostasy  (3:1‒4:8)</vt:lpstr>
      <vt:lpstr>Apostasy  (3:1‒4:8)</vt:lpstr>
      <vt:lpstr>Apostasy  (3:1‒4:8)</vt:lpstr>
      <vt:lpstr>Apostasy  (3:1‒4:8)</vt:lpstr>
      <vt:lpstr>B. Paul’ Example  (3:10-13)</vt:lpstr>
      <vt:lpstr>Apostasy  (3:1‒4:8)</vt:lpstr>
      <vt:lpstr>Preach the Word for Nine Reasons</vt:lpstr>
      <vt:lpstr>Preach the Word for Nine Reasons</vt:lpstr>
      <vt:lpstr>Preach the Word for Nine Reasons</vt:lpstr>
      <vt:lpstr>Preach the Word for Nine Reasons</vt:lpstr>
      <vt:lpstr>INSPIRATION OF SCRIPTURE 2 Peter 2:20-21</vt:lpstr>
      <vt:lpstr>Preach the Word for Nine Reasons</vt:lpstr>
      <vt:lpstr>Three Tenses of Salvation</vt:lpstr>
      <vt:lpstr>Three Tenses of Salvation</vt:lpstr>
      <vt:lpstr>Three Tenses of Salvation</vt:lpstr>
      <vt:lpstr>Impact Upon Sanctification  (3:16b)</vt:lpstr>
      <vt:lpstr>Impact Upon Sanctification  (3:16b)</vt:lpstr>
      <vt:lpstr>Impact Upon Sanctification  (3:16b)</vt:lpstr>
      <vt:lpstr>PowerPoint Presentation</vt:lpstr>
      <vt:lpstr>Impact Upon Sanctification  (3:16b)</vt:lpstr>
      <vt:lpstr>PowerPoint Presentation</vt:lpstr>
      <vt:lpstr>Impact Upon Sanctification  (3:16b)</vt:lpstr>
      <vt:lpstr>PowerPoint Presentation</vt:lpstr>
      <vt:lpstr>Impact Upon Sanctification  (3:16b)</vt:lpstr>
      <vt:lpstr>PowerPoint Presentation</vt:lpstr>
      <vt:lpstr>Impact Upon Sanctification  (3:16b)</vt:lpstr>
      <vt:lpstr>PowerPoint Presentation</vt:lpstr>
      <vt:lpstr>4 Kinds of People in 1 Cor. 3:1-3</vt:lpstr>
      <vt:lpstr>PowerPoint Presentation</vt:lpstr>
      <vt:lpstr>Conclusion</vt:lpstr>
      <vt:lpstr>Impact Upon Sanctification  (3:16b)</vt:lpstr>
      <vt:lpstr>PowerPoint Presentation</vt:lpstr>
      <vt:lpstr>Preach the Word for Nine Reasons</vt:lpstr>
      <vt:lpstr>Preach the Word for Nine Reasons</vt:lpstr>
      <vt:lpstr>Preach the Word for Nine Reasons</vt:lpstr>
      <vt:lpstr>Preach the Word for Nine Reasons</vt:lpstr>
      <vt:lpstr>Preach the Word for Nine Reasons</vt:lpstr>
      <vt:lpstr>Conclusion</vt:lpstr>
      <vt:lpstr>Preach the Word for Nine Reasons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Duty to Love - Rom. 12:9-13</dc:title>
  <dc:subject>Divine Righteousness Revealed</dc:subject>
  <dc:creator>A. Woods</dc:creator>
  <dc:description>Modified by Jim McGowan</dc:description>
  <cp:lastModifiedBy>Jim McGowan</cp:lastModifiedBy>
  <cp:revision>971</cp:revision>
  <cp:lastPrinted>2016-04-24T04:21:28Z</cp:lastPrinted>
  <dcterms:created xsi:type="dcterms:W3CDTF">2009-03-17T12:21:13Z</dcterms:created>
  <dcterms:modified xsi:type="dcterms:W3CDTF">2016-04-24T04:26:14Z</dcterms:modified>
</cp:coreProperties>
</file>