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500" r:id="rId2"/>
    <p:sldId id="357" r:id="rId3"/>
    <p:sldId id="502" r:id="rId4"/>
    <p:sldId id="571" r:id="rId5"/>
    <p:sldId id="572" r:id="rId6"/>
    <p:sldId id="573" r:id="rId7"/>
    <p:sldId id="581" r:id="rId8"/>
    <p:sldId id="578" r:id="rId9"/>
    <p:sldId id="584" r:id="rId10"/>
    <p:sldId id="576" r:id="rId11"/>
    <p:sldId id="577" r:id="rId12"/>
    <p:sldId id="539" r:id="rId13"/>
    <p:sldId id="557" r:id="rId14"/>
    <p:sldId id="582" r:id="rId15"/>
    <p:sldId id="583" r:id="rId16"/>
    <p:sldId id="585" r:id="rId17"/>
    <p:sldId id="519" r:id="rId18"/>
    <p:sldId id="541" r:id="rId19"/>
    <p:sldId id="546" r:id="rId20"/>
    <p:sldId id="544" r:id="rId21"/>
    <p:sldId id="552" r:id="rId22"/>
    <p:sldId id="545" r:id="rId23"/>
    <p:sldId id="520" r:id="rId24"/>
    <p:sldId id="503" r:id="rId25"/>
    <p:sldId id="504" r:id="rId26"/>
    <p:sldId id="551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99FF"/>
    <a:srgbClr val="66FFFF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309" autoAdjust="0"/>
  </p:normalViewPr>
  <p:slideViewPr>
    <p:cSldViewPr snapToGrid="0">
      <p:cViewPr varScale="1">
        <p:scale>
          <a:sx n="102" d="100"/>
          <a:sy n="102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78D141F-99F3-4835-A0AF-B05F77794DD5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4AC4ED8-28FA-4E09-BFBE-27FC893FBB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8265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/>
              <a:t>Dr. Andy Woods - Soteriology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90A1E49-7911-446F-8B3D-BE0176067052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85F063A-EE40-4242-B79D-A02668FB9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3264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97013" y="1200150"/>
            <a:ext cx="4321175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76" indent="-30776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1042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23458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15876" indent="-2462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0829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709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93126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5543" indent="-2462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66529">
              <a:defRPr/>
            </a:pPr>
            <a:fld id="{6EFDF370-5B17-48A8-9185-C4FE029F2F51}" type="slidenum">
              <a:rPr lang="en-US" altLang="en-US" sz="1900" kern="0">
                <a:latin typeface="Calibri" panose="020F0502020204030204" pitchFamily="34" charset="0"/>
              </a:rPr>
              <a:pPr defTabSz="966529">
                <a:defRPr/>
              </a:pPr>
              <a:t>1</a:t>
            </a:fld>
            <a:endParaRPr lang="en-US" altLang="en-US" sz="1900" kern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="" xmlns:p14="http://schemas.microsoft.com/office/powerpoint/2010/main" val="187274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what does “that” or “this” refer? Since it is a neuter pronoun </a:t>
            </a:r>
            <a:r>
              <a:rPr lang="en-US" b="1" dirty="0"/>
              <a:t>it evidently does not refer to “grace” or “faith” both of which are feminine in gender in the Greek text</a:t>
            </a:r>
            <a:r>
              <a:rPr lang="en-US" dirty="0"/>
              <a:t>. Probably it refers to the whole preceding clause that describes salvation (cf. 1:15; 3:1). Salvation is the gift of God.</a:t>
            </a:r>
            <a:r>
              <a:rPr lang="en-US" baseline="0" dirty="0"/>
              <a:t>  </a:t>
            </a:r>
            <a:r>
              <a:rPr lang="en-US" dirty="0"/>
              <a:t>Constable, T. (2003). Tom Constable’s Expository Notes on the Bible (</a:t>
            </a:r>
            <a:r>
              <a:rPr lang="en-US" dirty="0" err="1"/>
              <a:t>Eph</a:t>
            </a:r>
            <a:r>
              <a:rPr lang="en-US" dirty="0"/>
              <a:t> 2:8). </a:t>
            </a:r>
            <a:r>
              <a:rPr lang="en-US" dirty="0" err="1"/>
              <a:t>Galaxie</a:t>
            </a:r>
            <a:r>
              <a:rPr lang="en-US" dirty="0"/>
              <a:t> Software.</a:t>
            </a:r>
          </a:p>
          <a:p>
            <a:endParaRPr lang="en-US" dirty="0"/>
          </a:p>
          <a:p>
            <a:r>
              <a:rPr lang="en-US" sz="1300" b="1" dirty="0"/>
              <a:t>More plausible is the…view, viz., that </a:t>
            </a:r>
            <a:r>
              <a:rPr lang="el-GR" sz="1300" b="1" u="sng" dirty="0"/>
              <a:t>τοῦτο</a:t>
            </a:r>
            <a:r>
              <a:rPr lang="en-US" sz="1300" b="1" u="sng" dirty="0"/>
              <a:t> refers to the concept of a grace-by-faith salvation</a:t>
            </a:r>
            <a:r>
              <a:rPr lang="en-US" sz="1300" b="1" dirty="0"/>
              <a:t>. As we have seen, </a:t>
            </a:r>
            <a:r>
              <a:rPr lang="el-GR" sz="1300" b="1" dirty="0"/>
              <a:t>τοῦτο</a:t>
            </a:r>
            <a:r>
              <a:rPr lang="en-US" sz="1300" b="1" dirty="0"/>
              <a:t> regularly takes a conceptual antecedent. Whether faith is seen as a gift here or anywhere else in the NT is not addressed by this.</a:t>
            </a:r>
            <a:r>
              <a:rPr lang="en-US" sz="1300" b="1" baseline="30000" dirty="0"/>
              <a:t>53     </a:t>
            </a:r>
          </a:p>
          <a:p>
            <a:endParaRPr lang="en-US" sz="1300" baseline="30000" dirty="0"/>
          </a:p>
          <a:p>
            <a:r>
              <a:rPr lang="en-US" dirty="0"/>
              <a:t>(</a:t>
            </a:r>
            <a:r>
              <a:rPr lang="en-US" baseline="30000" dirty="0"/>
              <a:t>53</a:t>
            </a:r>
            <a:r>
              <a:rPr lang="en-US" sz="1300" dirty="0"/>
              <a:t> On an exegetical level, I am inclined to agree with Lincoln that “in Paul’s thinking faith can never be viewed as a meritorious work because in connection with justification he always contrasts faith with works of the law (cf. Gal 2:16; 3:2–5, 9, 10; Rom 3:27, 28)” (A. T. Lincoln, </a:t>
            </a:r>
            <a:r>
              <a:rPr lang="en-US" sz="1300" i="1" dirty="0"/>
              <a:t>Ephesians</a:t>
            </a:r>
            <a:r>
              <a:rPr lang="en-US" sz="1300" dirty="0"/>
              <a:t> [WBC] 111). If faith is not meritorious, but is instead the </a:t>
            </a:r>
            <a:r>
              <a:rPr lang="en-US" sz="1300" i="1" dirty="0"/>
              <a:t>reception</a:t>
            </a:r>
            <a:r>
              <a:rPr lang="en-US" sz="1300" dirty="0"/>
              <a:t> of the gift of salvation, then it is not a gift per se. Such a view does not preclude the notion that for faith to save, the Spirit of God must initiate the conversion process.  </a:t>
            </a:r>
            <a:r>
              <a:rPr lang="en-US" b="0" i="0" u="none" strike="noStrike" baseline="0" dirty="0"/>
              <a:t> Wallace, D. B. (1996). </a:t>
            </a:r>
            <a:r>
              <a:rPr lang="en-US" b="0" i="1" u="none" strike="noStrike" baseline="0" dirty="0"/>
              <a:t>Greek Grammar beyond the Basics: An Exegetical Syntax of the New Testament</a:t>
            </a:r>
            <a:r>
              <a:rPr lang="en-US" b="0" i="0" u="none" strike="noStrike" baseline="0" dirty="0"/>
              <a:t> (p. 335). Grand Rapids, MI: Zondervan.)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CAAF6-ADD1-4A1F-A4B9-6880554EFCC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6824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E5424-D4B9-4AFD-9B49-AB165923F98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6916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1E6CAAF6-ADD1-4A1F-A4B9-6880554EFCC2}" type="slidenum">
              <a:rPr lang="en-US" alt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22</a:t>
            </a:fld>
            <a:endParaRPr lang="en-US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Sugar Land Bible Church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defTabSz="966529">
              <a:defRPr/>
            </a:pPr>
            <a:r>
              <a:rPr lang="en-US" sz="1900" kern="0">
                <a:solidFill>
                  <a:sysClr val="windowText" lastClr="000000"/>
                </a:solidFill>
              </a:rPr>
              <a:t>Dr. Andy Woods - Soteriology</a:t>
            </a:r>
          </a:p>
        </p:txBody>
      </p:sp>
    </p:spTree>
    <p:extLst>
      <p:ext uri="{BB962C8B-B14F-4D97-AF65-F5344CB8AC3E}">
        <p14:creationId xmlns="" xmlns:p14="http://schemas.microsoft.com/office/powerpoint/2010/main" val="29749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792A-E7A1-4290-8036-CC456AECA72A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69B7-9F62-44E4-8103-23CFE8D0D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7431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715B-B684-43CC-8C64-B61C94215F5D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E0B8-9F60-4048-B105-8887EF316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417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003A-0C19-4603-8D13-5739629E01B2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2F54-E34F-4A08-BE02-4C5F51A6F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9786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9" rIns="92075" bIns="46039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891" indent="-342891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90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081A-6350-412E-995A-C22BE8B4AB16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0298-CB8E-4A11-A6BA-6658D4C9F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990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33DF-0EE4-40FE-B09B-D3484C6EB3DF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56F5-5E93-47D1-B1A3-E678194BC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8005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B46E-A7AB-40D3-9EBB-A3D4156AF76B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D037-37CF-4746-B046-7744609F0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716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4874-5C76-43C3-9F0F-3C2B8A2FD737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140A-CB23-4DF5-B380-574465E0B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2732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E054F-30EF-414B-979C-F3D27C571A78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1A56-6BA5-4EF4-AE6E-4B7E73315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944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48B8-B8BC-4BF8-8DB0-8C6A4906B474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A3F3-2789-4DBF-92CA-32AF01B2D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1313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97EE-B804-4546-B123-D092BDC4C92E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E788-3C1E-4322-8553-F3B4C7086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9075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9B1B-6534-4491-A593-28246C6B9D95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E630-9A72-452C-8AF9-38F0545DC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429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5B563-3F22-4731-AC79-DA6FA3F3BE5C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3F1083-A0A1-40DA-BE8C-0E73FAD27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461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124200" y="685800"/>
            <a:ext cx="2895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</a:t>
            </a:r>
            <a:b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</a:t>
            </a:r>
            <a:r>
              <a:rPr lang="en-US" altLang="en-US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 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38200" y="4572000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Dr. Andy Woods</a:t>
            </a:r>
          </a:p>
          <a:p>
            <a:pPr eaLnBrk="1" hangingPunct="1"/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Senior Pastor – Sugar Land Bible Church</a:t>
            </a: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</a:rPr>
              <a:t>Professor of Bible &amp; Theology – College of Biblical Studies 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66" y="2362200"/>
            <a:ext cx="1311275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77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381000"/>
            <a:ext cx="84264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79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 of Salvation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Sonship</a:t>
            </a:r>
            <a:r>
              <a:rPr lang="en-US" altLang="en-US" sz="2800" dirty="0">
                <a:solidFill>
                  <a:schemeClr val="bg1"/>
                </a:solidFill>
              </a:rPr>
              <a:t>/adoption (Gal 4:5-7; Rom 8:14-17)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Eternal life (John 3:16)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Regeneration (John 3:5; Titus 3:5)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Justification (Rom 8:33-34)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 of all pre-cross sins (Acts 17:30; Rom 3:25)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Good works (</a:t>
            </a:r>
            <a:r>
              <a:rPr lang="en-US" altLang="en-US" sz="2800" dirty="0" err="1">
                <a:solidFill>
                  <a:schemeClr val="bg1"/>
                </a:solidFill>
              </a:rPr>
              <a:t>Eph</a:t>
            </a:r>
            <a:r>
              <a:rPr lang="en-US" altLang="en-US" sz="2800" dirty="0">
                <a:solidFill>
                  <a:schemeClr val="bg1"/>
                </a:solidFill>
              </a:rPr>
              <a:t> 2:8-10)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Sanctification (John 17:17)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Glorification (Rom 8:30)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End of the Law (Rom 10:4)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Miscellaneous privileges (Philip 3:20; 1 Pet 2:5, 9; Rev 19:7; 1 Pet 1:4; Rom 5:1)</a:t>
            </a:r>
          </a:p>
        </p:txBody>
      </p:sp>
    </p:spTree>
    <p:extLst>
      <p:ext uri="{BB962C8B-B14F-4D97-AF65-F5344CB8AC3E}">
        <p14:creationId xmlns="" xmlns:p14="http://schemas.microsoft.com/office/powerpoint/2010/main" val="698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61" y="245096"/>
            <a:ext cx="8534400" cy="648881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Forgiveness Of All Pre-Cross 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2" y="1159496"/>
            <a:ext cx="8836089" cy="5099902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Gen. 15:6 (KJV); Acts 17:30; Rom. 3:25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How were those in OT times personally saved?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Basis: cross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Means: faith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Object: God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Content: Debated (2 options)</a:t>
            </a:r>
          </a:p>
          <a:p>
            <a:pPr marL="1376363" lvl="2" indent="-461963">
              <a:spcBef>
                <a:spcPts val="600"/>
              </a:spcBef>
              <a:spcAft>
                <a:spcPts val="600"/>
              </a:spcAft>
              <a:buClr>
                <a:srgbClr val="66FF33"/>
              </a:buClr>
              <a:buSzPct val="50000"/>
              <a:buFont typeface="Wingdings 2" panose="05020102010507070707" pitchFamily="18" charset="2"/>
              <a:buChar char=""/>
            </a:pPr>
            <a:r>
              <a:rPr lang="en-US" sz="2800" dirty="0">
                <a:solidFill>
                  <a:schemeClr val="bg1"/>
                </a:solidFill>
              </a:rPr>
              <a:t>God’s generic revelation – Heb. 11:30</a:t>
            </a:r>
          </a:p>
          <a:p>
            <a:pPr marL="1376363" lvl="2" indent="-461963">
              <a:spcBef>
                <a:spcPts val="600"/>
              </a:spcBef>
              <a:spcAft>
                <a:spcPts val="600"/>
              </a:spcAft>
              <a:buClr>
                <a:srgbClr val="66FF33"/>
              </a:buClr>
              <a:buSzPct val="50000"/>
              <a:buFont typeface="Wingdings 2" panose="05020102010507070707" pitchFamily="18" charset="2"/>
              <a:buChar char=""/>
            </a:pPr>
            <a:r>
              <a:rPr lang="en-US" sz="2800" dirty="0">
                <a:solidFill>
                  <a:schemeClr val="bg1"/>
                </a:solidFill>
              </a:rPr>
              <a:t>Specific faith in a promised Messiah – Gen. 15:6; Gal. 3:16; Gen. 3:15; 4:1; </a:t>
            </a:r>
            <a:r>
              <a:rPr lang="en-US" sz="2800" dirty="0" smtClean="0">
                <a:solidFill>
                  <a:schemeClr val="bg1"/>
                </a:solidFill>
              </a:rPr>
              <a:t>5:29</a:t>
            </a:r>
          </a:p>
          <a:p>
            <a:pPr marL="1376363" lvl="2" indent="-461963">
              <a:spcBef>
                <a:spcPts val="600"/>
              </a:spcBef>
              <a:spcAft>
                <a:spcPts val="600"/>
              </a:spcAft>
              <a:buClr>
                <a:srgbClr val="66FF33"/>
              </a:buClr>
              <a:buSzPct val="50000"/>
              <a:buFont typeface="Wingdings 2" panose="05020102010507070707" pitchFamily="18" charset="2"/>
              <a:buChar char=""/>
            </a:pPr>
            <a:r>
              <a:rPr lang="en-US" sz="2800" dirty="0" smtClean="0">
                <a:solidFill>
                  <a:schemeClr val="bg1"/>
                </a:solidFill>
              </a:rPr>
              <a:t>Looking forward vs. backward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ou.org/life/files/Forgiveness-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229" y="2611339"/>
            <a:ext cx="3318351" cy="1503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67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6386" y="321772"/>
            <a:ext cx="3351229" cy="86600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FFFF"/>
                </a:solidFill>
              </a:rPr>
              <a:t>Genesis 3:15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801" y="1464772"/>
            <a:ext cx="7402398" cy="2142241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3600" dirty="0">
                <a:solidFill>
                  <a:schemeClr val="bg1"/>
                </a:solidFill>
              </a:rPr>
              <a:t>“And I will put enmity between you and the woman, and between your seed and her seed; He shall bruise you on the head, and you shall bruise him on the heel.” (NASB)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42" y="321772"/>
            <a:ext cx="2213635" cy="1131089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727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6386" y="321772"/>
            <a:ext cx="3351229" cy="86600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FFFF"/>
                </a:solidFill>
              </a:rPr>
              <a:t>Genesis </a:t>
            </a:r>
            <a:r>
              <a:rPr lang="en-US" dirty="0" smtClean="0">
                <a:solidFill>
                  <a:srgbClr val="00FFFF"/>
                </a:solidFill>
              </a:rPr>
              <a:t>4:1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0801" y="1464772"/>
            <a:ext cx="7402398" cy="2142241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“Now the man had relations with his wife Eve, and she conceived and gave birth to Cain, and she said, “I have gotten a </a:t>
            </a:r>
            <a:r>
              <a:rPr lang="en-US" sz="3600" dirty="0" err="1" smtClean="0">
                <a:solidFill>
                  <a:schemeClr val="bg1"/>
                </a:solidFill>
              </a:rPr>
              <a:t>manchild</a:t>
            </a:r>
            <a:r>
              <a:rPr lang="en-US" sz="3600" dirty="0" smtClean="0">
                <a:solidFill>
                  <a:schemeClr val="bg1"/>
                </a:solidFill>
              </a:rPr>
              <a:t> with </a:t>
            </a:r>
            <a:r>
              <a:rPr lang="en-US" sz="3600" b="1" i="1" u="sng" dirty="0" smtClean="0">
                <a:solidFill>
                  <a:schemeClr val="bg1"/>
                </a:solidFill>
              </a:rPr>
              <a:t>the help of</a:t>
            </a:r>
            <a:r>
              <a:rPr lang="en-US" sz="3600" dirty="0" smtClean="0">
                <a:solidFill>
                  <a:schemeClr val="bg1"/>
                </a:solidFill>
              </a:rPr>
              <a:t> the </a:t>
            </a:r>
            <a:r>
              <a:rPr lang="en-US" sz="3600" cap="small" dirty="0" smtClean="0">
                <a:solidFill>
                  <a:schemeClr val="bg1"/>
                </a:solidFill>
              </a:rPr>
              <a:t>Lord</a:t>
            </a:r>
            <a:r>
              <a:rPr lang="en-US" sz="3600" dirty="0" smtClean="0">
                <a:solidFill>
                  <a:schemeClr val="bg1"/>
                </a:solidFill>
              </a:rPr>
              <a:t>.” (</a:t>
            </a:r>
            <a:r>
              <a:rPr lang="en-US" sz="3600" dirty="0">
                <a:solidFill>
                  <a:schemeClr val="bg1"/>
                </a:solidFill>
              </a:rPr>
              <a:t>NASB)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42" y="321772"/>
            <a:ext cx="2213635" cy="1131089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727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6386" y="321772"/>
            <a:ext cx="4726724" cy="86600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FFFF"/>
                </a:solidFill>
              </a:rPr>
              <a:t>Genesis </a:t>
            </a:r>
            <a:r>
              <a:rPr lang="en-US" dirty="0" smtClean="0">
                <a:solidFill>
                  <a:srgbClr val="00FFFF"/>
                </a:solidFill>
              </a:rPr>
              <a:t>5:28-29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257" y="1464772"/>
            <a:ext cx="8621486" cy="2164836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“</a:t>
            </a:r>
            <a:r>
              <a:rPr lang="en-US" sz="3600" baseline="30000" dirty="0" smtClean="0">
                <a:solidFill>
                  <a:schemeClr val="bg1"/>
                </a:solidFill>
              </a:rPr>
              <a:t>28 </a:t>
            </a:r>
            <a:r>
              <a:rPr lang="en-US" sz="3600" dirty="0" err="1" smtClean="0">
                <a:solidFill>
                  <a:schemeClr val="bg1"/>
                </a:solidFill>
              </a:rPr>
              <a:t>Lamech</a:t>
            </a:r>
            <a:r>
              <a:rPr lang="en-US" sz="3600" dirty="0" smtClean="0">
                <a:solidFill>
                  <a:schemeClr val="bg1"/>
                </a:solidFill>
              </a:rPr>
              <a:t> lived one hundred and eighty-two years, and became the father of a son. </a:t>
            </a:r>
            <a:r>
              <a:rPr lang="en-US" sz="3600" baseline="30000" dirty="0" smtClean="0">
                <a:solidFill>
                  <a:schemeClr val="bg1"/>
                </a:solidFill>
              </a:rPr>
              <a:t>29 </a:t>
            </a:r>
            <a:r>
              <a:rPr lang="en-US" sz="3600" dirty="0" smtClean="0">
                <a:solidFill>
                  <a:schemeClr val="bg1"/>
                </a:solidFill>
              </a:rPr>
              <a:t>Now he called his name Noah, saying, “This one will give us rest from our work and from the toil of our hands </a:t>
            </a:r>
            <a:r>
              <a:rPr lang="en-US" sz="3600" i="1" dirty="0" smtClean="0">
                <a:solidFill>
                  <a:schemeClr val="bg1"/>
                </a:solidFill>
              </a:rPr>
              <a:t>arising</a:t>
            </a:r>
            <a:r>
              <a:rPr lang="en-US" sz="3600" dirty="0" smtClean="0">
                <a:solidFill>
                  <a:schemeClr val="bg1"/>
                </a:solidFill>
              </a:rPr>
              <a:t> from the ground which the </a:t>
            </a:r>
            <a:r>
              <a:rPr lang="en-US" sz="3600" cap="small" dirty="0" smtClean="0">
                <a:solidFill>
                  <a:schemeClr val="bg1"/>
                </a:solidFill>
              </a:rPr>
              <a:t>Lord</a:t>
            </a:r>
            <a:r>
              <a:rPr lang="en-US" sz="3600" dirty="0" smtClean="0">
                <a:solidFill>
                  <a:schemeClr val="bg1"/>
                </a:solidFill>
              </a:rPr>
              <a:t> has cursed.” (</a:t>
            </a:r>
            <a:r>
              <a:rPr lang="en-US" sz="3600" dirty="0">
                <a:solidFill>
                  <a:schemeClr val="bg1"/>
                </a:solidFill>
              </a:rPr>
              <a:t>NASB)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42" y="321772"/>
            <a:ext cx="2213635" cy="1131089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727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61" y="245096"/>
            <a:ext cx="8534400" cy="648881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Forgiveness Of All Pre-Cross 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2" y="1159496"/>
            <a:ext cx="8836089" cy="5099902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Gen. 15:6 (KJV); Acts 17:30; Rom. 3:25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How were those in OT times personally saved?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Basis: cross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Means: faith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Object: God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Content: Debated (2 options)</a:t>
            </a:r>
          </a:p>
          <a:p>
            <a:pPr marL="1376363" lvl="2" indent="-461963">
              <a:spcBef>
                <a:spcPts val="600"/>
              </a:spcBef>
              <a:spcAft>
                <a:spcPts val="600"/>
              </a:spcAft>
              <a:buClr>
                <a:srgbClr val="66FF33"/>
              </a:buClr>
              <a:buSzPct val="50000"/>
              <a:buFont typeface="Wingdings 2" panose="05020102010507070707" pitchFamily="18" charset="2"/>
              <a:buChar char=""/>
            </a:pPr>
            <a:r>
              <a:rPr lang="en-US" sz="2800" dirty="0">
                <a:solidFill>
                  <a:schemeClr val="bg1"/>
                </a:solidFill>
              </a:rPr>
              <a:t>God’s generic revelation – Heb. 11:30</a:t>
            </a:r>
          </a:p>
          <a:p>
            <a:pPr marL="1376363" lvl="2" indent="-461963">
              <a:spcBef>
                <a:spcPts val="600"/>
              </a:spcBef>
              <a:spcAft>
                <a:spcPts val="600"/>
              </a:spcAft>
              <a:buClr>
                <a:srgbClr val="66FF33"/>
              </a:buClr>
              <a:buSzPct val="50000"/>
              <a:buFont typeface="Wingdings 2" panose="05020102010507070707" pitchFamily="18" charset="2"/>
              <a:buChar char=""/>
            </a:pPr>
            <a:r>
              <a:rPr lang="en-US" sz="2800" dirty="0">
                <a:solidFill>
                  <a:schemeClr val="bg1"/>
                </a:solidFill>
              </a:rPr>
              <a:t>Specific faith in a promised Messiah – Gen. 15:6; Gal. 3:16; Gen. 3:15; 4:1; </a:t>
            </a:r>
            <a:r>
              <a:rPr lang="en-US" sz="2800" dirty="0" smtClean="0">
                <a:solidFill>
                  <a:schemeClr val="bg1"/>
                </a:solidFill>
              </a:rPr>
              <a:t>5:29</a:t>
            </a:r>
          </a:p>
          <a:p>
            <a:pPr marL="1376363" lvl="2" indent="-461963">
              <a:spcBef>
                <a:spcPts val="600"/>
              </a:spcBef>
              <a:spcAft>
                <a:spcPts val="600"/>
              </a:spcAft>
              <a:buClr>
                <a:srgbClr val="66FF33"/>
              </a:buClr>
              <a:buSzPct val="50000"/>
              <a:buFont typeface="Wingdings 2" panose="05020102010507070707" pitchFamily="18" charset="2"/>
              <a:buChar char=""/>
            </a:pPr>
            <a:r>
              <a:rPr lang="en-US" sz="2800" dirty="0" smtClean="0">
                <a:solidFill>
                  <a:schemeClr val="bg1"/>
                </a:solidFill>
              </a:rPr>
              <a:t>Looking forward vs. backward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ou.org/life/files/Forgiveness-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229" y="2611339"/>
            <a:ext cx="3318351" cy="1503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67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 of Salvation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Sonship</a:t>
            </a:r>
            <a:r>
              <a:rPr lang="en-US" altLang="en-US" sz="2800" dirty="0">
                <a:solidFill>
                  <a:schemeClr val="bg1"/>
                </a:solidFill>
              </a:rPr>
              <a:t>/adoption (Gal 4:5-7; Rom 8:14-17)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Eternal life (John 3:16)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Regeneration (John 3:5; Titus 3:5)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Justification (Rom 8:33-34)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Forgiveness of all pre-cross sins (Acts 17:30; Rom 3:25)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works (</a:t>
            </a:r>
            <a:r>
              <a:rPr lang="en-US" altLang="en-US" sz="2800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2:8-10)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Sanctification (John 17:17)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Glorification (Rom 8:30)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End of the Law (Rom 10:4)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Miscellaneous privileges (Philip 3:20; 1 Pet 2:5, 9; Rev 19:7; 1 Pet 1:4; Rom 5:1)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61" y="235669"/>
            <a:ext cx="8534400" cy="733721"/>
          </a:xfrm>
        </p:spPr>
        <p:txBody>
          <a:bodyPr/>
          <a:lstStyle/>
          <a:p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Capacity for Good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2" y="1150070"/>
            <a:ext cx="8836089" cy="3563332"/>
          </a:xfrm>
        </p:spPr>
        <p:txBody>
          <a:bodyPr/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Good works – Ephes. 2:8-10; Jas 2:18, 26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Overcoming habitual sins that characterize unbelievers – Gal. 5:19-21; 1 Cor. 6:9-10; Eph. 5:5; Rev. 21:8; 22:15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r>
              <a:rPr lang="en-US" sz="2800" dirty="0">
                <a:solidFill>
                  <a:schemeClr val="bg1"/>
                </a:solidFill>
              </a:rPr>
              <a:t>Desirable but not automatic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Good works – John 15:8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FF99FF"/>
              </a:buClr>
            </a:pPr>
            <a:r>
              <a:rPr lang="en-US" dirty="0">
                <a:solidFill>
                  <a:schemeClr val="bg1"/>
                </a:solidFill>
              </a:rPr>
              <a:t>Habitual Sin  – 2 Pet 2:7; 1 Cor. 3:15; 6:19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66FFFF"/>
              </a:buClr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hischarisisenough.files.wordpress.com/2011/05/bearing-frui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149" y="4440774"/>
            <a:ext cx="3497703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678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70" name="Group 4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912836435"/>
              </p:ext>
            </p:extLst>
          </p:nvPr>
        </p:nvGraphicFramePr>
        <p:xfrm>
          <a:off x="266700" y="381003"/>
          <a:ext cx="8610600" cy="5795793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JUSTIFICATION – SALVATION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DISCIPLESHIP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 GIFT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COSTLY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RECEIVED THROUGH FAITH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ENTERED INTO THROUGH COMMITMENT AND OBEDIENCE THROUGH THE SPIRIT’S ENABLEMENT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BY WORKS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INVOLVES OUR COOPERATION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LIFE-LONG PROCESS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JUSTIFICATION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SANCTIFICATION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JESUS PAID THE 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BELIEVER PAYS THE 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TRUSTING JESUS AS SAVIOR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FOLLOWING JESUS AS LORD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BELIEVE THE GOSPEL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OBEY THE COMMANDS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ONE CONDITION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MULTIPLE CONDITIONS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EXPERIENCED BY ALL CHRISTIANS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EXPERIENCED BY SOME CHRISTIANS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2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RESULTS IN ETERNAL LIFE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RESULTS IN REWARDS &amp; AUTHORITY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8043" name="TextBox 4"/>
          <p:cNvSpPr txBox="1">
            <a:spLocks noChangeArrowheads="1"/>
          </p:cNvSpPr>
          <p:nvPr/>
        </p:nvSpPr>
        <p:spPr bwMode="auto">
          <a:xfrm>
            <a:off x="876300" y="62484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kern="0">
                <a:solidFill>
                  <a:schemeClr val="bg1"/>
                </a:solidFill>
              </a:rPr>
              <a:t>Adapted from http://www.gracelife.org/resources/gracenotes.asp?id=23</a:t>
            </a:r>
          </a:p>
        </p:txBody>
      </p:sp>
    </p:spTree>
    <p:extLst>
      <p:ext uri="{BB962C8B-B14F-4D97-AF65-F5344CB8AC3E}">
        <p14:creationId xmlns="" xmlns:p14="http://schemas.microsoft.com/office/powerpoint/2010/main" val="106746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1" y="1600202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3581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12299" name="Title 10"/>
          <p:cNvSpPr>
            <a:spLocks noGrp="1"/>
          </p:cNvSpPr>
          <p:nvPr>
            <p:ph type="title"/>
          </p:nvPr>
        </p:nvSpPr>
        <p:spPr>
          <a:xfrm>
            <a:off x="1445051" y="304800"/>
            <a:ext cx="6253899" cy="858838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00FFFF"/>
                </a:solidFill>
              </a:rPr>
              <a:t>4 Kinds of People in 1 Cor. 3:1-3</a:t>
            </a:r>
          </a:p>
        </p:txBody>
      </p:sp>
      <p:pic>
        <p:nvPicPr>
          <p:cNvPr id="11" name="Picture 2" descr="https://solzemli.files.wordpress.com/2010/03/saint_paul_theapost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68" y="304800"/>
            <a:ext cx="685800" cy="1004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301659" y="1417951"/>
            <a:ext cx="8689942" cy="34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000" baseline="30000" dirty="0">
                <a:solidFill>
                  <a:schemeClr val="bg1"/>
                </a:solidFill>
              </a:rPr>
              <a:t>1</a:t>
            </a:r>
            <a:r>
              <a:rPr lang="en-US" sz="3000" dirty="0">
                <a:solidFill>
                  <a:schemeClr val="bg1"/>
                </a:solidFill>
              </a:rPr>
              <a:t> And I, brethren, could not speak to you as to </a:t>
            </a:r>
            <a:r>
              <a:rPr lang="en-US" sz="3000" b="1" dirty="0">
                <a:solidFill>
                  <a:srgbClr val="FFFFCC"/>
                </a:solidFill>
              </a:rPr>
              <a:t>spiritual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i="1" dirty="0">
                <a:solidFill>
                  <a:schemeClr val="bg1"/>
                </a:solidFill>
              </a:rPr>
              <a:t>people</a:t>
            </a:r>
            <a:r>
              <a:rPr lang="en-US" sz="3000" dirty="0">
                <a:solidFill>
                  <a:schemeClr val="bg1"/>
                </a:solidFill>
              </a:rPr>
              <a:t> but as to </a:t>
            </a:r>
            <a:r>
              <a:rPr lang="en-US" sz="3000" b="1" dirty="0">
                <a:solidFill>
                  <a:srgbClr val="FFFFCC"/>
                </a:solidFill>
              </a:rPr>
              <a:t>carnal</a:t>
            </a:r>
            <a:r>
              <a:rPr lang="en-US" sz="3000" dirty="0">
                <a:solidFill>
                  <a:schemeClr val="bg1"/>
                </a:solidFill>
              </a:rPr>
              <a:t>, as to </a:t>
            </a:r>
            <a:r>
              <a:rPr lang="en-US" sz="3000" b="1" dirty="0">
                <a:solidFill>
                  <a:srgbClr val="FFFFCC"/>
                </a:solidFill>
              </a:rPr>
              <a:t>babes</a:t>
            </a:r>
            <a:r>
              <a:rPr lang="en-US" sz="3000" dirty="0">
                <a:solidFill>
                  <a:schemeClr val="bg1"/>
                </a:solidFill>
              </a:rPr>
              <a:t> in Christ. </a:t>
            </a:r>
            <a:r>
              <a:rPr lang="en-US" sz="3000" baseline="30000" dirty="0">
                <a:solidFill>
                  <a:schemeClr val="bg1"/>
                </a:solidFill>
              </a:rPr>
              <a:t>2</a:t>
            </a:r>
            <a:r>
              <a:rPr lang="en-US" sz="3000" dirty="0">
                <a:solidFill>
                  <a:schemeClr val="bg1"/>
                </a:solidFill>
              </a:rPr>
              <a:t> I fed you with milk and not with solid food; for until now you were not able </a:t>
            </a:r>
            <a:r>
              <a:rPr lang="en-US" sz="3000" i="1" dirty="0">
                <a:solidFill>
                  <a:schemeClr val="bg1"/>
                </a:solidFill>
              </a:rPr>
              <a:t>to receive it,</a:t>
            </a:r>
            <a:r>
              <a:rPr lang="en-US" sz="3000" dirty="0">
                <a:solidFill>
                  <a:schemeClr val="bg1"/>
                </a:solidFill>
              </a:rPr>
              <a:t> and even now you are </a:t>
            </a:r>
            <a:r>
              <a:rPr lang="en-US" sz="3000" b="1" dirty="0">
                <a:solidFill>
                  <a:srgbClr val="FFFFCC"/>
                </a:solidFill>
              </a:rPr>
              <a:t>still not able</a:t>
            </a:r>
            <a:r>
              <a:rPr lang="en-US" sz="3000" dirty="0">
                <a:solidFill>
                  <a:schemeClr val="bg1"/>
                </a:solidFill>
              </a:rPr>
              <a:t>; </a:t>
            </a:r>
            <a:r>
              <a:rPr lang="en-US" sz="3000" baseline="30000" dirty="0">
                <a:solidFill>
                  <a:schemeClr val="bg1"/>
                </a:solidFill>
              </a:rPr>
              <a:t>3</a:t>
            </a:r>
            <a:r>
              <a:rPr lang="en-US" sz="3000" dirty="0">
                <a:solidFill>
                  <a:schemeClr val="bg1"/>
                </a:solidFill>
              </a:rPr>
              <a:t> for you are still carnal. For where </a:t>
            </a:r>
            <a:r>
              <a:rPr lang="en-US" sz="3000" i="1" dirty="0">
                <a:solidFill>
                  <a:schemeClr val="bg1"/>
                </a:solidFill>
              </a:rPr>
              <a:t>there are</a:t>
            </a:r>
            <a:r>
              <a:rPr lang="en-US" sz="3000" dirty="0">
                <a:solidFill>
                  <a:schemeClr val="bg1"/>
                </a:solidFill>
              </a:rPr>
              <a:t> envy, strife, and divisions among you, are you not carnal and behaving like </a:t>
            </a:r>
            <a:r>
              <a:rPr lang="en-US" sz="3000" i="1" dirty="0">
                <a:solidFill>
                  <a:schemeClr val="bg1"/>
                </a:solidFill>
              </a:rPr>
              <a:t>mere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rgbClr val="FFFFCC"/>
                </a:solidFill>
              </a:rPr>
              <a:t>men</a:t>
            </a:r>
            <a:r>
              <a:rPr lang="en-US" sz="3000" dirty="0">
                <a:solidFill>
                  <a:schemeClr val="bg1"/>
                </a:solidFill>
              </a:rPr>
              <a:t>? (NKJV)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14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92" y="258805"/>
            <a:ext cx="8577815" cy="6340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7115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9833916"/>
              </p:ext>
            </p:extLst>
          </p:nvPr>
        </p:nvGraphicFramePr>
        <p:xfrm>
          <a:off x="228600" y="1767840"/>
          <a:ext cx="5621867" cy="3992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94000">
                  <a:extLst>
                    <a:ext uri="{9D8B030D-6E8A-4147-A177-3AD203B41FA5}">
                      <a16:colId xmlns="" xmlns:a16="http://schemas.microsoft.com/office/drawing/2014/main" val="455979499"/>
                    </a:ext>
                  </a:extLst>
                </a:gridCol>
                <a:gridCol w="2827867">
                  <a:extLst>
                    <a:ext uri="{9D8B030D-6E8A-4147-A177-3AD203B41FA5}">
                      <a16:colId xmlns="" xmlns:a16="http://schemas.microsoft.com/office/drawing/2014/main" val="1492928434"/>
                    </a:ext>
                  </a:extLst>
                </a:gridCol>
              </a:tblGrid>
              <a:tr h="3342640"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Exod. 19:1ff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Acts 10:14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Gal. 2:11-14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Acts 19:18-19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1 Cor. 1:2, 7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7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1 Cor. 3:15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1 Cor. 6:19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1 Cor. 9:24-27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Philip. 4:2-3</a:t>
                      </a:r>
                    </a:p>
                    <a:p>
                      <a:pPr marL="228600" indent="-2286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/>
                        <a:t>Lot – Gen. 13:12; 19:4-8, 14, 30-38 vs. Gen 19:22; 2 Pet. 2:7-8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723693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904" y="1767840"/>
            <a:ext cx="2761031" cy="39928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63040"/>
          </a:xfrm>
        </p:spPr>
        <p:txBody>
          <a:bodyPr/>
          <a:lstStyle/>
          <a:p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Carnal Christianity </a:t>
            </a:r>
            <a:b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 unfortunate possibility”</a:t>
            </a:r>
          </a:p>
        </p:txBody>
      </p:sp>
    </p:spTree>
    <p:extLst>
      <p:ext uri="{BB962C8B-B14F-4D97-AF65-F5344CB8AC3E}">
        <p14:creationId xmlns="" xmlns:p14="http://schemas.microsoft.com/office/powerpoint/2010/main" val="361044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 of Salvation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Sonship</a:t>
            </a:r>
            <a:r>
              <a:rPr lang="en-US" altLang="en-US" sz="2800" dirty="0">
                <a:solidFill>
                  <a:schemeClr val="bg1"/>
                </a:solidFill>
              </a:rPr>
              <a:t>/adoption (Gal 4:5-7; Rom 8:14-17)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Eternal life (John 3:16)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Regeneration (John 3:5; Titus 3:5)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Justification (Rom 8:33-34)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Forgiveness of all pre-cross sins (Acts 17:30; Rom 3:25)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Good works (</a:t>
            </a:r>
            <a:r>
              <a:rPr lang="en-US" altLang="en-US" sz="2800" dirty="0" err="1">
                <a:solidFill>
                  <a:schemeClr val="bg1"/>
                </a:solidFill>
              </a:rPr>
              <a:t>Eph</a:t>
            </a:r>
            <a:r>
              <a:rPr lang="en-US" altLang="en-US" sz="2800" dirty="0">
                <a:solidFill>
                  <a:schemeClr val="bg1"/>
                </a:solidFill>
              </a:rPr>
              <a:t> 2:8-10)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Sanctification (John 17:17)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Glorification (Rom 8:30)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End of the Law (Rom 10:4)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Miscellaneous privileges (Philip 3:20; 1 Pet 2:5, 9; Rev 19:7; 1 Pet 1:4; Rom 5:1)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895600" y="2857500"/>
            <a:ext cx="3352800" cy="1143000"/>
          </a:xfrm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="" xmlns:p14="http://schemas.microsoft.com/office/powerpoint/2010/main" val="2312585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333501" y="1600202"/>
            <a:ext cx="65913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Atonement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words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one condition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salvation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security</a:t>
            </a:r>
          </a:p>
          <a:p>
            <a:pPr marL="914377" indent="-914377" eaLnBrk="1" hangingPunct="1">
              <a:lnSpc>
                <a:spcPct val="90000"/>
              </a:lnSpc>
              <a:buFont typeface="+mj-lt"/>
              <a:buAutoNum type="romanUcPeriod"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Faulty views of salvation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55831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857501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29" indent="-85722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Eternal security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1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Next Session</a:t>
            </a:r>
            <a:b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68195" y="4054477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0828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Overview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2857501"/>
            <a:ext cx="8382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9" rIns="92075" bIns="4603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57229" indent="-85722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Results of Salvation, (cont’d)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1828801"/>
            <a:ext cx="32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This Session</a:t>
            </a:r>
            <a:br>
              <a:rPr lang="en-US" altLang="en-US" sz="44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668195" y="4054477"/>
            <a:ext cx="1807617" cy="2498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71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 of Salvation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Sonship</a:t>
            </a:r>
            <a:r>
              <a:rPr lang="en-US" altLang="en-US" sz="2800" dirty="0">
                <a:solidFill>
                  <a:schemeClr val="bg1"/>
                </a:solidFill>
              </a:rPr>
              <a:t>/adoption (Gal 4:5-7; Rom 8:14-17)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Eternal life (John 3:16)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Regeneration (John 3:5; Titus 3:5)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Justification (Rom 8:33-34)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Forgiveness of all pre-cross sins (Acts 17:30; Rom 3:25)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Good works (</a:t>
            </a:r>
            <a:r>
              <a:rPr lang="en-US" altLang="en-US" sz="2800" dirty="0" err="1">
                <a:solidFill>
                  <a:schemeClr val="bg1"/>
                </a:solidFill>
              </a:rPr>
              <a:t>Eph</a:t>
            </a:r>
            <a:r>
              <a:rPr lang="en-US" altLang="en-US" sz="2800" dirty="0">
                <a:solidFill>
                  <a:schemeClr val="bg1"/>
                </a:solidFill>
              </a:rPr>
              <a:t> 2:8-10)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Sanctification (John 17:17)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Glorification (Rom 8:30)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End of the Law (Rom 10:4)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Miscellaneous privileges (Philip 3:20; 1 Pet 2:5, 9; Rev 19:7; 1 Pet 1:4; Rom 5:1)</a:t>
            </a:r>
          </a:p>
        </p:txBody>
      </p:sp>
    </p:spTree>
    <p:extLst>
      <p:ext uri="{BB962C8B-B14F-4D97-AF65-F5344CB8AC3E}">
        <p14:creationId xmlns="" xmlns:p14="http://schemas.microsoft.com/office/powerpoint/2010/main" val="37851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3202757" y="274638"/>
            <a:ext cx="2738487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Justification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>
          <a:xfrm>
            <a:off x="471340" y="1159496"/>
            <a:ext cx="8229600" cy="521302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altLang="en-US" sz="3000" dirty="0" err="1">
                <a:solidFill>
                  <a:schemeClr val="bg1"/>
                </a:solidFill>
              </a:rPr>
              <a:t>Dikaioo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altLang="en-US" sz="3000" dirty="0">
                <a:solidFill>
                  <a:schemeClr val="bg1"/>
                </a:solidFill>
              </a:rPr>
              <a:t>Forensic term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altLang="en-US" sz="3000" dirty="0">
                <a:solidFill>
                  <a:schemeClr val="bg1"/>
                </a:solidFill>
              </a:rPr>
              <a:t>Key verses – Rom 5:16, 18; Rom 8:33-34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altLang="en-US" sz="3000" dirty="0">
                <a:solidFill>
                  <a:schemeClr val="bg1"/>
                </a:solidFill>
              </a:rPr>
              <a:t>Declarative act at a point in time rather than a long process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altLang="en-US" sz="3000" dirty="0">
                <a:solidFill>
                  <a:schemeClr val="bg1"/>
                </a:solidFill>
              </a:rPr>
              <a:t>Past event rather than something that occurs over a process of time as a person becomes more righteous – John 5:24; Eph. 2:8-9; Titus 3:5; 1 John 5:4; 1 John 5:12-13; 1 Cor. 6:11; Rom. 4:5; 8:30</a:t>
            </a:r>
          </a:p>
        </p:txBody>
      </p:sp>
      <p:pic>
        <p:nvPicPr>
          <p:cNvPr id="39938" name="Picture 2" descr="http://frontrangealliance.org.s124743.gridserver.com/wp-content/uploads/2012/05/Justification-by-Faith-420x3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707" y="131018"/>
            <a:ext cx="2221689" cy="1719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05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6" y="163516"/>
            <a:ext cx="8791575" cy="6530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533400" y="1269994"/>
            <a:ext cx="8077200" cy="357020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00FFFF"/>
                </a:solidFill>
                <a:ea typeface="+mj-ea"/>
                <a:cs typeface="+mj-cs"/>
              </a:rPr>
              <a:t>John 5:24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solidFill>
                  <a:schemeClr val="bg1"/>
                </a:solidFill>
              </a:rPr>
              <a:t>“Truly, truly, I say to you, he who hears My word, and </a:t>
            </a:r>
            <a:r>
              <a:rPr lang="en-US" altLang="en-US" sz="3600" b="1" u="sng" kern="0" dirty="0">
                <a:solidFill>
                  <a:srgbClr val="FFFFCC"/>
                </a:solidFill>
              </a:rPr>
              <a:t>believes Him</a:t>
            </a:r>
            <a:r>
              <a:rPr lang="en-US" altLang="en-US" sz="3600" b="1" kern="0" dirty="0">
                <a:solidFill>
                  <a:srgbClr val="FFFFCC"/>
                </a:solidFill>
              </a:rPr>
              <a:t> </a:t>
            </a:r>
            <a:r>
              <a:rPr lang="en-US" altLang="en-US" sz="3600" kern="0" dirty="0">
                <a:solidFill>
                  <a:schemeClr val="bg1"/>
                </a:solidFill>
              </a:rPr>
              <a:t>who sent Me, </a:t>
            </a:r>
            <a:r>
              <a:rPr lang="en-US" altLang="en-US" sz="3600" b="1" u="sng" kern="0" dirty="0">
                <a:solidFill>
                  <a:srgbClr val="FFFFCC"/>
                </a:solidFill>
              </a:rPr>
              <a:t>has eternal life</a:t>
            </a:r>
            <a:r>
              <a:rPr lang="en-US" altLang="en-US" sz="3600" kern="0" dirty="0">
                <a:solidFill>
                  <a:schemeClr val="bg1"/>
                </a:solidFill>
              </a:rPr>
              <a:t>, and does not come into judgment, but </a:t>
            </a:r>
            <a:r>
              <a:rPr lang="en-US" altLang="en-US" sz="3600" b="1" u="sng" kern="0" dirty="0">
                <a:solidFill>
                  <a:srgbClr val="FFFFCC"/>
                </a:solidFill>
              </a:rPr>
              <a:t>has passed out </a:t>
            </a:r>
            <a:r>
              <a:rPr lang="en-US" altLang="en-US" sz="3600" b="1" u="sng" kern="0" dirty="0">
                <a:solidFill>
                  <a:schemeClr val="bg1"/>
                </a:solidFill>
              </a:rPr>
              <a:t>of</a:t>
            </a:r>
            <a:r>
              <a:rPr lang="en-US" altLang="en-US" sz="3600" kern="0" dirty="0">
                <a:solidFill>
                  <a:schemeClr val="bg1"/>
                </a:solidFill>
              </a:rPr>
              <a:t> death into life.”</a:t>
            </a:r>
          </a:p>
        </p:txBody>
      </p:sp>
    </p:spTree>
    <p:extLst>
      <p:ext uri="{BB962C8B-B14F-4D97-AF65-F5344CB8AC3E}">
        <p14:creationId xmlns="" xmlns:p14="http://schemas.microsoft.com/office/powerpoint/2010/main" val="13584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2095500" y="265113"/>
            <a:ext cx="4953000" cy="801687"/>
          </a:xfrm>
        </p:spPr>
        <p:txBody>
          <a:bodyPr lIns="92075" tIns="46038" rIns="92075" bIns="46038"/>
          <a:lstStyle/>
          <a:p>
            <a:r>
              <a:rPr lang="en-US" altLang="en-US" sz="3600" b="1" dirty="0">
                <a:solidFill>
                  <a:srgbClr val="00FFFF"/>
                </a:solidFill>
                <a:latin typeface="+mn-lt"/>
              </a:rPr>
              <a:t>Ephesians 2:8-9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471340" y="1460366"/>
            <a:ext cx="8291660" cy="239519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en-US" sz="3600" dirty="0">
                <a:solidFill>
                  <a:schemeClr val="bg1"/>
                </a:solidFill>
              </a:rPr>
              <a:t>For by grace </a:t>
            </a:r>
            <a:r>
              <a:rPr lang="en-US" sz="3600" b="1" u="sng" dirty="0">
                <a:solidFill>
                  <a:srgbClr val="FFFFCC"/>
                </a:solidFill>
              </a:rPr>
              <a:t>you have been saved </a:t>
            </a:r>
            <a:r>
              <a:rPr lang="en-US" sz="3600" dirty="0">
                <a:solidFill>
                  <a:schemeClr val="bg1"/>
                </a:solidFill>
              </a:rPr>
              <a:t>through faith; and that not of yourselves, </a:t>
            </a:r>
            <a:r>
              <a:rPr lang="en-US" sz="3600" i="1" dirty="0">
                <a:solidFill>
                  <a:schemeClr val="bg1"/>
                </a:solidFill>
              </a:rPr>
              <a:t>it is</a:t>
            </a:r>
            <a:r>
              <a:rPr lang="en-US" sz="3600" dirty="0">
                <a:solidFill>
                  <a:schemeClr val="bg1"/>
                </a:solidFill>
              </a:rPr>
              <a:t> the </a:t>
            </a:r>
            <a:r>
              <a:rPr lang="en-US" sz="3600" dirty="0">
                <a:solidFill>
                  <a:srgbClr val="FFFFCC"/>
                </a:solidFill>
              </a:rPr>
              <a:t>gift</a:t>
            </a:r>
            <a:r>
              <a:rPr lang="en-US" sz="3600" dirty="0">
                <a:solidFill>
                  <a:schemeClr val="bg1"/>
                </a:solidFill>
              </a:rPr>
              <a:t> of God; not as a result of works, so that no one may boast.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2" descr="https://solzemli.files.wordpress.com/2010/03/saint_paul_theapost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68" y="304800"/>
            <a:ext cx="685800" cy="1004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001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4582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423" y="250589"/>
            <a:ext cx="84173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US" sz="3400" b="1" dirty="0">
                <a:solidFill>
                  <a:srgbClr val="00FFFF"/>
                </a:solidFill>
              </a:rPr>
              <a:t>Romans 8:29–30</a:t>
            </a:r>
            <a:endParaRPr lang="en-US" altLang="en-US" sz="3400" b="1" dirty="0">
              <a:solidFill>
                <a:srgbClr val="FF99FF"/>
              </a:solidFill>
            </a:endParaRPr>
          </a:p>
          <a:p>
            <a:pPr algn="just">
              <a:spcAft>
                <a:spcPts val="1000"/>
              </a:spcAft>
            </a:pPr>
            <a:r>
              <a:rPr lang="en-US" sz="32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29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For those whom He </a:t>
            </a:r>
            <a:r>
              <a:rPr lang="en-US" sz="3200" b="1" dirty="0">
                <a:solidFill>
                  <a:srgbClr val="FFFFCC"/>
                </a:solidFill>
                <a:latin typeface="Calibri" panose="020F0502020204030204" pitchFamily="34" charset="0"/>
              </a:rPr>
              <a:t>foreknew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, He also </a:t>
            </a:r>
            <a:r>
              <a:rPr lang="en-US" sz="3200" b="1" dirty="0">
                <a:solidFill>
                  <a:srgbClr val="FFFFCC"/>
                </a:solidFill>
                <a:latin typeface="Calibri" panose="020F0502020204030204" pitchFamily="34" charset="0"/>
              </a:rPr>
              <a:t>predestined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Calibri" panose="020F0502020204030204" pitchFamily="34" charset="0"/>
              </a:rPr>
              <a:t>to become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conformed to the image of His Son, so that He would be the firstborn among many brethren; </a:t>
            </a:r>
            <a:r>
              <a:rPr lang="en-US" sz="32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30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and these whom He predestined, He also </a:t>
            </a:r>
            <a:r>
              <a:rPr lang="en-US" sz="3200" b="1" dirty="0">
                <a:solidFill>
                  <a:srgbClr val="FFFFCC"/>
                </a:solidFill>
                <a:latin typeface="Calibri" panose="020F0502020204030204" pitchFamily="34" charset="0"/>
              </a:rPr>
              <a:t>called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; and these whom He called, He also </a:t>
            </a:r>
            <a:r>
              <a:rPr lang="en-US" sz="3200" b="1" dirty="0">
                <a:solidFill>
                  <a:srgbClr val="FFFFCC"/>
                </a:solidFill>
                <a:latin typeface="Calibri" panose="020F0502020204030204" pitchFamily="34" charset="0"/>
              </a:rPr>
              <a:t>justified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; and these whom He justified, He also </a:t>
            </a:r>
            <a:r>
              <a:rPr lang="en-US" sz="3200" b="1" dirty="0">
                <a:solidFill>
                  <a:srgbClr val="FFFFCC"/>
                </a:solidFill>
                <a:latin typeface="Calibri" panose="020F0502020204030204" pitchFamily="34" charset="0"/>
              </a:rPr>
              <a:t>glorified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. (NASB95)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2" descr="https://solzemli.files.wordpress.com/2010/03/saint_paul_theapost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68" y="304800"/>
            <a:ext cx="685800" cy="1004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07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Justification</a:t>
            </a:r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>
          <a:xfrm>
            <a:off x="457200" y="1118280"/>
            <a:ext cx="8229600" cy="284097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altLang="en-US" sz="3000" dirty="0">
                <a:solidFill>
                  <a:schemeClr val="bg1"/>
                </a:solidFill>
              </a:rPr>
              <a:t>Opposite of condemnation – Rom. 5:16; 8:33-34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altLang="en-US" sz="3000" dirty="0">
                <a:solidFill>
                  <a:schemeClr val="bg1"/>
                </a:solidFill>
              </a:rPr>
              <a:t>Basis of justification – faith (Rom. 3:28) and grace alone (Rom. 3:24) and not works (Rom. 3:20)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66FFFF"/>
              </a:buClr>
            </a:pPr>
            <a:r>
              <a:rPr lang="en-US" altLang="en-US" sz="3000" dirty="0">
                <a:solidFill>
                  <a:schemeClr val="bg1"/>
                </a:solidFill>
              </a:rPr>
              <a:t>Source of justification – imputation – Philip. 3:9; 2 Cor. </a:t>
            </a:r>
            <a:r>
              <a:rPr lang="en-US" altLang="en-US" sz="3000" dirty="0" smtClean="0">
                <a:solidFill>
                  <a:schemeClr val="bg1"/>
                </a:solidFill>
              </a:rPr>
              <a:t>5:21, just </a:t>
            </a:r>
            <a:r>
              <a:rPr lang="en-US" altLang="en-US" sz="3000" smtClean="0">
                <a:solidFill>
                  <a:schemeClr val="bg1"/>
                </a:solidFill>
              </a:rPr>
              <a:t>as if…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://frontrangealliance.org.s124743.gridserver.com/wp-content/uploads/2012/05/Justification-by-Faith-420x3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155" y="4086938"/>
            <a:ext cx="2221689" cy="1719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93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1573</Words>
  <Application>Microsoft Office PowerPoint</Application>
  <PresentationFormat>On-screen Show (4:3)</PresentationFormat>
  <Paragraphs>173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Soteriology Session 15  </vt:lpstr>
      <vt:lpstr>Soteriology Overview</vt:lpstr>
      <vt:lpstr>Soteriology Overview</vt:lpstr>
      <vt:lpstr>Results of Salvation</vt:lpstr>
      <vt:lpstr>Justification</vt:lpstr>
      <vt:lpstr>Slide 6</vt:lpstr>
      <vt:lpstr>Ephesians 2:8-9</vt:lpstr>
      <vt:lpstr>Slide 8</vt:lpstr>
      <vt:lpstr>Justification</vt:lpstr>
      <vt:lpstr>Slide 10</vt:lpstr>
      <vt:lpstr>Results of Salvation</vt:lpstr>
      <vt:lpstr>Forgiveness Of All Pre-Cross Sins</vt:lpstr>
      <vt:lpstr>Genesis 3:15</vt:lpstr>
      <vt:lpstr>Genesis 4:1</vt:lpstr>
      <vt:lpstr>Genesis 5:28-29</vt:lpstr>
      <vt:lpstr>Forgiveness Of All Pre-Cross Sins</vt:lpstr>
      <vt:lpstr>Results of Salvation</vt:lpstr>
      <vt:lpstr>Capacity for Good Works</vt:lpstr>
      <vt:lpstr>Slide 19</vt:lpstr>
      <vt:lpstr>4 Kinds of People in 1 Cor. 3:1-3</vt:lpstr>
      <vt:lpstr>Slide 21</vt:lpstr>
      <vt:lpstr>Carnal Christianity  “an unfortunate possibility”</vt:lpstr>
      <vt:lpstr>Results of Salvation</vt:lpstr>
      <vt:lpstr>CONCLUSION</vt:lpstr>
      <vt:lpstr>Soteriology Overview</vt:lpstr>
      <vt:lpstr>Soteriology Overview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Soteriology Session 7</dc:title>
  <dc:creator>Jim McGowan</dc:creator>
  <cp:lastModifiedBy>Andy Woods</cp:lastModifiedBy>
  <cp:revision>138</cp:revision>
  <cp:lastPrinted>2016-02-23T16:43:08Z</cp:lastPrinted>
  <dcterms:created xsi:type="dcterms:W3CDTF">2016-02-18T16:07:28Z</dcterms:created>
  <dcterms:modified xsi:type="dcterms:W3CDTF">2016-04-27T19:31:17Z</dcterms:modified>
</cp:coreProperties>
</file>