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1045" r:id="rId2"/>
    <p:sldId id="1046" r:id="rId3"/>
    <p:sldId id="1100" r:id="rId4"/>
    <p:sldId id="1101" r:id="rId5"/>
    <p:sldId id="1102" r:id="rId6"/>
    <p:sldId id="1103" r:id="rId7"/>
    <p:sldId id="1262" r:id="rId8"/>
    <p:sldId id="1304" r:id="rId9"/>
    <p:sldId id="1306" r:id="rId10"/>
    <p:sldId id="1464" r:id="rId11"/>
    <p:sldId id="1467" r:id="rId12"/>
    <p:sldId id="1509" r:id="rId13"/>
    <p:sldId id="1589" r:id="rId14"/>
    <p:sldId id="1510" r:id="rId15"/>
    <p:sldId id="1543" r:id="rId16"/>
    <p:sldId id="1544" r:id="rId17"/>
    <p:sldId id="1545" r:id="rId18"/>
    <p:sldId id="1473" r:id="rId19"/>
    <p:sldId id="1645" r:id="rId20"/>
    <p:sldId id="1612" r:id="rId21"/>
    <p:sldId id="1635" r:id="rId22"/>
    <p:sldId id="1636" r:id="rId23"/>
    <p:sldId id="1637" r:id="rId24"/>
    <p:sldId id="1634" r:id="rId25"/>
    <p:sldId id="1638" r:id="rId26"/>
    <p:sldId id="1654" r:id="rId27"/>
    <p:sldId id="1683" r:id="rId28"/>
    <p:sldId id="1692" r:id="rId29"/>
    <p:sldId id="1646" r:id="rId30"/>
    <p:sldId id="1684" r:id="rId31"/>
    <p:sldId id="1693" r:id="rId32"/>
    <p:sldId id="1685" r:id="rId33"/>
    <p:sldId id="1694" r:id="rId34"/>
    <p:sldId id="1686" r:id="rId35"/>
    <p:sldId id="1695" r:id="rId36"/>
    <p:sldId id="1687" r:id="rId37"/>
    <p:sldId id="1696" r:id="rId38"/>
    <p:sldId id="1688" r:id="rId39"/>
    <p:sldId id="1697" r:id="rId40"/>
    <p:sldId id="1689" r:id="rId41"/>
    <p:sldId id="1698" r:id="rId42"/>
    <p:sldId id="1704" r:id="rId43"/>
    <p:sldId id="1690" r:id="rId44"/>
    <p:sldId id="1699" r:id="rId45"/>
    <p:sldId id="1703" r:id="rId46"/>
    <p:sldId id="1702" r:id="rId47"/>
    <p:sldId id="1705" r:id="rId48"/>
    <p:sldId id="1661" r:id="rId49"/>
    <p:sldId id="1691" r:id="rId50"/>
    <p:sldId id="1700" r:id="rId51"/>
    <p:sldId id="1639" r:id="rId52"/>
    <p:sldId id="1701" r:id="rId53"/>
    <p:sldId id="1640" r:id="rId54"/>
    <p:sldId id="1641" r:id="rId55"/>
    <p:sldId id="1642" r:id="rId56"/>
    <p:sldId id="1643" r:id="rId57"/>
    <p:sldId id="1644" r:id="rId5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99"/>
    <a:srgbClr val="FFFF00"/>
    <a:srgbClr val="FFFFCC"/>
    <a:srgbClr val="0000FF"/>
    <a:srgbClr val="0099FF"/>
    <a:srgbClr val="A50021"/>
    <a:srgbClr val="CCECFF"/>
    <a:srgbClr val="E1C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5370" autoAdjust="0"/>
  </p:normalViewPr>
  <p:slideViewPr>
    <p:cSldViewPr>
      <p:cViewPr varScale="1">
        <p:scale>
          <a:sx n="107" d="100"/>
          <a:sy n="107" d="100"/>
        </p:scale>
        <p:origin x="-18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Pastor Andy Woods</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CDA147EC-4E1A-4891-BD7F-3ADAC3B1B63D}" type="datetime1">
              <a:rPr lang="en-US" smtClean="0"/>
              <a:pPr>
                <a:defRPr/>
              </a:pPr>
              <a:t>4/29/2016</a:t>
            </a:fld>
            <a:endParaRPr lang="en-US"/>
          </a:p>
        </p:txBody>
      </p:sp>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Pastor Andy Woods</a:t>
            </a:r>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61EE2CF9-9349-48EC-B5D2-E45299BB1CBF}" type="datetime1">
              <a:rPr lang="en-US" smtClean="0"/>
              <a:pPr>
                <a:defRPr/>
              </a:pPr>
              <a:t>4/29/2016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xmlns=""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xmlns=""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xmlns=""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90936E66-407A-4075-9898-DE44E20E8A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http://calvarychapelsavinggrace.com/teachings/wp-content/uploads/2010/07/2_timothy_tit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22250" y="152400"/>
            <a:ext cx="8699500" cy="652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What to do in the midst of the coming apostasy (3:1</a:t>
            </a:r>
            <a:r>
              <a:rPr lang="en-US" sz="2800" b="1" u="sng" dirty="0">
                <a:solidFill>
                  <a:srgbClr val="FFFFCC"/>
                </a:solidFill>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66900" y="609600"/>
            <a:ext cx="5410200" cy="650875"/>
          </a:xfrm>
        </p:spPr>
        <p:txBody>
          <a:bodyPr/>
          <a:lstStyle/>
          <a:p>
            <a:pPr algn="ctr" eaLnBrk="1" hangingPunct="1"/>
            <a:r>
              <a:rPr lang="en-US" dirty="0">
                <a:latin typeface="Calibri" panose="020F0502020204030204" pitchFamily="34" charset="0"/>
              </a:rPr>
              <a:t>Definition of Apostasy</a:t>
            </a:r>
          </a:p>
        </p:txBody>
      </p:sp>
      <p:sp>
        <p:nvSpPr>
          <p:cNvPr id="3075" name="Rectangle 3"/>
          <p:cNvSpPr>
            <a:spLocks noGrp="1" noChangeArrowheads="1"/>
          </p:cNvSpPr>
          <p:nvPr>
            <p:ph type="body" idx="1"/>
          </p:nvPr>
        </p:nvSpPr>
        <p:spPr>
          <a:xfrm>
            <a:off x="304800" y="1946275"/>
            <a:ext cx="4495800" cy="4114800"/>
          </a:xfrm>
        </p:spPr>
        <p:txBody>
          <a:bodyPr/>
          <a:lstStyle/>
          <a:p>
            <a:pPr eaLnBrk="1" hangingPunct="1">
              <a:defRPr/>
            </a:pPr>
            <a:r>
              <a:rPr lang="en-US" sz="2800" i="1" dirty="0" err="1">
                <a:latin typeface="Calibri" panose="020F0502020204030204" pitchFamily="34" charset="0"/>
              </a:rPr>
              <a:t>apos</a:t>
            </a:r>
            <a:r>
              <a:rPr lang="en-US" sz="2800" dirty="0">
                <a:latin typeface="Calibri" panose="020F0502020204030204" pitchFamily="34" charset="0"/>
              </a:rPr>
              <a:t> = away from</a:t>
            </a:r>
          </a:p>
          <a:p>
            <a:pPr eaLnBrk="1" hangingPunct="1">
              <a:defRPr/>
            </a:pPr>
            <a:r>
              <a:rPr lang="en-US" sz="2800" i="1" dirty="0" err="1">
                <a:latin typeface="Calibri" panose="020F0502020204030204" pitchFamily="34" charset="0"/>
              </a:rPr>
              <a:t>hist</a:t>
            </a:r>
            <a:r>
              <a:rPr lang="en-US" sz="2800" i="1" dirty="0" err="1">
                <a:latin typeface="Calibri" panose="020F0502020204030204" pitchFamily="34" charset="0"/>
                <a:cs typeface="Arial" charset="0"/>
              </a:rPr>
              <a:t>ēmi</a:t>
            </a:r>
            <a:r>
              <a:rPr lang="en-US" sz="2800" dirty="0">
                <a:latin typeface="Calibri" panose="020F0502020204030204" pitchFamily="34" charset="0"/>
              </a:rPr>
              <a:t> = to stand</a:t>
            </a:r>
          </a:p>
          <a:p>
            <a:pPr eaLnBrk="1" hangingPunct="1">
              <a:defRPr/>
            </a:pPr>
            <a:r>
              <a:rPr lang="en-US" sz="2800" dirty="0">
                <a:latin typeface="Calibri" panose="020F0502020204030204" pitchFamily="34" charset="0"/>
              </a:rPr>
              <a:t>Apostasy = to stand away from</a:t>
            </a:r>
          </a:p>
          <a:p>
            <a:pPr eaLnBrk="1" hangingPunct="1">
              <a:defRPr/>
            </a:pPr>
            <a:r>
              <a:rPr lang="en-US" sz="2800" dirty="0">
                <a:latin typeface="Calibri" panose="020F0502020204030204" pitchFamily="34" charset="0"/>
              </a:rPr>
              <a:t>Apostasy = a departure from known (or previously embraced) truth</a:t>
            </a:r>
          </a:p>
        </p:txBody>
      </p:sp>
      <p:pic>
        <p:nvPicPr>
          <p:cNvPr id="1434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24400" y="1676400"/>
            <a:ext cx="400367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41925450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b="1" u="sng"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37381754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ea typeface="+mn-ea"/>
                <a:cs typeface="+mn-cs"/>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25362250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b="1" u="sng"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b="1" u="sng" dirty="0">
                <a:solidFill>
                  <a:srgbClr val="FFFFCC"/>
                </a:solidFill>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533400"/>
            <a:ext cx="7315200" cy="914400"/>
          </a:xfrm>
        </p:spPr>
        <p:txBody>
          <a:bodyPr/>
          <a:lstStyle/>
          <a:p>
            <a:pPr algn="ctr"/>
            <a:r>
              <a:rPr lang="en-US" altLang="en-US" sz="3600" dirty="0">
                <a:latin typeface="Calibri" panose="020F0502020204030204" pitchFamily="34" charset="0"/>
              </a:rPr>
              <a:t>B. Paul’ Example  (3:10-13)</a:t>
            </a:r>
          </a:p>
        </p:txBody>
      </p:sp>
      <p:sp>
        <p:nvSpPr>
          <p:cNvPr id="36867" name="Rectangle 3"/>
          <p:cNvSpPr>
            <a:spLocks noGrp="1" noChangeArrowheads="1"/>
          </p:cNvSpPr>
          <p:nvPr>
            <p:ph type="body" idx="1"/>
          </p:nvPr>
        </p:nvSpPr>
        <p:spPr>
          <a:xfrm>
            <a:off x="457200" y="1981200"/>
            <a:ext cx="44196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Paul’s ministry (10a)</a:t>
            </a:r>
          </a:p>
          <a:p>
            <a:pPr marL="514350" indent="-514350">
              <a:spcBef>
                <a:spcPts val="1200"/>
              </a:spcBef>
              <a:spcAft>
                <a:spcPts val="1200"/>
              </a:spcAft>
              <a:buSzPct val="100000"/>
              <a:buAutoNum type="arabicPeriod"/>
              <a:defRPr/>
            </a:pPr>
            <a:r>
              <a:rPr lang="en-US" sz="2800" dirty="0">
                <a:latin typeface="Calibri" panose="020F0502020204030204" pitchFamily="34" charset="0"/>
              </a:rPr>
              <a:t>Paul’s character  (10b</a:t>
            </a:r>
          </a:p>
          <a:p>
            <a:pPr marL="514350" indent="-514350">
              <a:spcBef>
                <a:spcPts val="1200"/>
              </a:spcBef>
              <a:spcAft>
                <a:spcPts val="1200"/>
              </a:spcAft>
              <a:buSzPct val="100000"/>
              <a:buAutoNum type="arabicPeriod"/>
              <a:defRPr/>
            </a:pPr>
            <a:r>
              <a:rPr lang="en-US" sz="2800" dirty="0">
                <a:latin typeface="Calibri" panose="020F0502020204030204" pitchFamily="34" charset="0"/>
              </a:rPr>
              <a:t>Paul’s difficulties  (11-13)</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81600" y="2057400"/>
            <a:ext cx="3551050" cy="2667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b="1" u="sng" dirty="0">
                <a:solidFill>
                  <a:srgbClr val="FFFF99"/>
                </a:solidFill>
                <a:effectLst/>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www.gracepointdevotions.org/wp-content/uploads/2010/08/Race-Tit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20713" y="304800"/>
            <a:ext cx="7902575"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b="1" u="sng" dirty="0">
                <a:solidFill>
                  <a:srgbClr val="FFFFCC"/>
                </a:solidFill>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3777425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b="1" u="sng" dirty="0">
                <a:solidFill>
                  <a:srgbClr val="FFFFCC"/>
                </a:solidFill>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2137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b="1" u="sng" dirty="0">
                <a:solidFill>
                  <a:srgbClr val="FFFFCC"/>
                </a:solidFill>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20806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85800" y="228600"/>
            <a:ext cx="7772400" cy="1143000"/>
          </a:xfrm>
        </p:spPr>
        <p:txBody>
          <a:bodyPr/>
          <a:lstStyle/>
          <a:p>
            <a:pPr algn="ctr"/>
            <a:r>
              <a:rPr lang="en-US" dirty="0">
                <a:latin typeface="Calibri" panose="020F0502020204030204" pitchFamily="34" charset="0"/>
              </a:rPr>
              <a:t>INSPIRATION OF SCRIPTURE</a:t>
            </a:r>
            <a:br>
              <a:rPr lang="en-US" dirty="0">
                <a:latin typeface="Calibri" panose="020F0502020204030204" pitchFamily="34" charset="0"/>
              </a:rPr>
            </a:br>
            <a:r>
              <a:rPr lang="en-US" sz="2800" dirty="0">
                <a:latin typeface="Calibri" panose="020F0502020204030204" pitchFamily="34" charset="0"/>
              </a:rPr>
              <a:t>2 Peter 2:20-21</a:t>
            </a:r>
          </a:p>
        </p:txBody>
      </p:sp>
      <p:sp>
        <p:nvSpPr>
          <p:cNvPr id="45059" name="Rectangle 3"/>
          <p:cNvSpPr>
            <a:spLocks noGrp="1" noChangeArrowheads="1"/>
          </p:cNvSpPr>
          <p:nvPr>
            <p:ph type="body" sz="half" idx="4294967295"/>
          </p:nvPr>
        </p:nvSpPr>
        <p:spPr>
          <a:xfrm>
            <a:off x="228600" y="1600200"/>
            <a:ext cx="8686800" cy="3124199"/>
          </a:xfrm>
          <a:noFill/>
        </p:spPr>
        <p:txBody>
          <a:bodyPr/>
          <a:lstStyle/>
          <a:p>
            <a:pPr marL="460375" indent="-460375">
              <a:spcBef>
                <a:spcPts val="0"/>
              </a:spcBef>
              <a:spcAft>
                <a:spcPts val="1200"/>
              </a:spcAft>
            </a:pPr>
            <a:r>
              <a:rPr lang="en-US" dirty="0">
                <a:effectLst/>
                <a:latin typeface="Calibri" panose="020F0502020204030204" pitchFamily="34" charset="0"/>
              </a:rPr>
              <a:t>Men Wrote as they were inspired by Holy Spirit </a:t>
            </a:r>
            <a:r>
              <a:rPr lang="en-US" i="1" dirty="0">
                <a:effectLst/>
                <a:latin typeface="Calibri" panose="020F0502020204030204" pitchFamily="34" charset="0"/>
              </a:rPr>
              <a:t>“</a:t>
            </a:r>
            <a:r>
              <a:rPr lang="en-US" i="1" dirty="0" err="1">
                <a:effectLst/>
                <a:latin typeface="Calibri" panose="020F0502020204030204" pitchFamily="34" charset="0"/>
              </a:rPr>
              <a:t>phero</a:t>
            </a:r>
            <a:r>
              <a:rPr lang="en-US" i="1" dirty="0">
                <a:effectLst/>
                <a:latin typeface="Calibri" panose="020F0502020204030204" pitchFamily="34" charset="0"/>
              </a:rPr>
              <a:t>” = to carry</a:t>
            </a:r>
            <a:r>
              <a:rPr lang="en-US" dirty="0">
                <a:effectLst/>
                <a:latin typeface="Calibri" panose="020F0502020204030204" pitchFamily="34" charset="0"/>
              </a:rPr>
              <a:t>  </a:t>
            </a:r>
            <a:r>
              <a:rPr lang="en-US" i="1" dirty="0">
                <a:effectLst/>
                <a:latin typeface="Calibri" panose="020F0502020204030204" pitchFamily="34" charset="0"/>
              </a:rPr>
              <a:t>Acts 27:15,17</a:t>
            </a:r>
          </a:p>
          <a:p>
            <a:pPr marL="460375" indent="-460375">
              <a:spcBef>
                <a:spcPts val="0"/>
              </a:spcBef>
              <a:spcAft>
                <a:spcPts val="1200"/>
              </a:spcAft>
            </a:pPr>
            <a:r>
              <a:rPr lang="en-US" dirty="0">
                <a:effectLst/>
                <a:latin typeface="Calibri" panose="020F0502020204030204" pitchFamily="34" charset="0"/>
              </a:rPr>
              <a:t>Opposite of Knowledge of False Teachers</a:t>
            </a:r>
          </a:p>
          <a:p>
            <a:pPr marL="914400" lvl="1" indent="-457200">
              <a:spcBef>
                <a:spcPts val="0"/>
              </a:spcBef>
              <a:spcAft>
                <a:spcPts val="1200"/>
              </a:spcAft>
            </a:pPr>
            <a:r>
              <a:rPr lang="en-US" i="1" dirty="0">
                <a:effectLst/>
                <a:latin typeface="Calibri" panose="020F0502020204030204" pitchFamily="34" charset="0"/>
              </a:rPr>
              <a:t>Which is their own imagination</a:t>
            </a:r>
          </a:p>
          <a:p>
            <a:pPr marL="1374775" lvl="2" indent="-460375">
              <a:spcBef>
                <a:spcPts val="0"/>
              </a:spcBef>
              <a:spcAft>
                <a:spcPts val="1200"/>
              </a:spcAft>
            </a:pPr>
            <a:r>
              <a:rPr lang="en-US" i="1" dirty="0">
                <a:effectLst/>
                <a:latin typeface="Calibri" panose="020F0502020204030204" pitchFamily="34" charset="0"/>
              </a:rPr>
              <a:t>Jer. 23:16</a:t>
            </a:r>
          </a:p>
        </p:txBody>
      </p:sp>
      <p:pic>
        <p:nvPicPr>
          <p:cNvPr id="5" name="Picture 4"/>
          <p:cNvPicPr>
            <a:picLocks noChangeAspect="1"/>
          </p:cNvPicPr>
          <p:nvPr/>
        </p:nvPicPr>
        <p:blipFill>
          <a:blip r:embed="rId2" cstate="print"/>
          <a:stretch>
            <a:fillRect/>
          </a:stretch>
        </p:blipFill>
        <p:spPr>
          <a:xfrm>
            <a:off x="5372528" y="4038600"/>
            <a:ext cx="3390472" cy="2514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152400"/>
            <a:ext cx="7772400" cy="9906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b="1" u="sng" dirty="0">
                <a:solidFill>
                  <a:srgbClr val="FFFFCC"/>
                </a:solidFill>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3337068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lgn="ctr">
              <a:defRPr/>
            </a:pPr>
            <a:r>
              <a:rPr lang="en-US" altLang="en-US" dirty="0">
                <a:solidFill>
                  <a:srgbClr val="00FFFF"/>
                </a:solidFill>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109549204"/>
              </p:ext>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xmlns="" val="20000"/>
                    </a:ext>
                  </a:extLst>
                </a:gridCol>
                <a:gridCol w="2010834">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1930400">
                  <a:extLst>
                    <a:ext uri="{9D8B030D-6E8A-4147-A177-3AD203B41FA5}">
                      <a16:colId xmlns:a16="http://schemas.microsoft.com/office/drawing/2014/main" xmlns=""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Sanctification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xmlns=""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xmlns=""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xmlns=""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566240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b="1" u="sng" dirty="0">
                <a:solidFill>
                  <a:srgbClr val="FFFF99"/>
                </a:solidFill>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adequate,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Introduction</a:t>
            </a:r>
          </a:p>
        </p:txBody>
      </p:sp>
      <p:sp>
        <p:nvSpPr>
          <p:cNvPr id="2051"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The Call to Christian Perseverance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“in order that”</a:t>
            </a:r>
            <a:endParaRPr lang="en-US" sz="3600" b="1" u="sng"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a:t>
            </a:r>
            <a:r>
              <a:rPr lang="en-US" sz="5400" b="1" u="sng" dirty="0" smtClean="0"/>
              <a:t>so </a:t>
            </a:r>
            <a:r>
              <a:rPr lang="en-US" sz="5400" b="1" u="sng" dirty="0" smtClean="0"/>
              <a:t>that</a:t>
            </a:r>
            <a:r>
              <a:rPr lang="en-US" sz="5400" dirty="0" smtClean="0"/>
              <a:t> the man of God may be adequate,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a:t>
            </a:r>
            <a:r>
              <a:rPr lang="en-US" sz="5400" b="1" u="sng" dirty="0" smtClean="0"/>
              <a:t>the man of God </a:t>
            </a:r>
            <a:r>
              <a:rPr lang="en-US" sz="5400" dirty="0" smtClean="0"/>
              <a:t>may be adequate,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a:t>
            </a:r>
            <a:r>
              <a:rPr lang="en-US" sz="5400" b="1" u="sng" dirty="0" smtClean="0"/>
              <a:t>may be</a:t>
            </a:r>
            <a:r>
              <a:rPr lang="en-US" sz="5400" dirty="0" smtClean="0"/>
              <a:t> adequate,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t>
            </a:r>
            <a:r>
              <a:rPr lang="en-US" sz="5400" b="1" u="sng" dirty="0" smtClean="0"/>
              <a:t>adequate</a:t>
            </a:r>
            <a:r>
              <a:rPr lang="en-US" sz="5400" dirty="0" smtClean="0"/>
              <a:t>,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adequate, equipped for every </a:t>
            </a:r>
            <a:r>
              <a:rPr lang="en-US" sz="5400" b="1" u="sng" dirty="0" smtClean="0"/>
              <a:t>good </a:t>
            </a:r>
            <a:r>
              <a:rPr lang="en-US" sz="5400" b="1" u="sng" dirty="0" smtClean="0"/>
              <a:t>work</a:t>
            </a:r>
            <a:r>
              <a:rPr lang="en-US" sz="5400" dirty="0" smtClean="0"/>
              <a:t>.”</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14500" y="228600"/>
            <a:ext cx="5715000" cy="838200"/>
          </a:xfrm>
        </p:spPr>
        <p:txBody>
          <a:bodyPr/>
          <a:lstStyle/>
          <a:p>
            <a:pPr algn="ctr" eaLnBrk="1" hangingPunct="1">
              <a:defRPr/>
            </a:pPr>
            <a:r>
              <a:rPr lang="en-US" sz="4000" kern="1200" dirty="0">
                <a:latin typeface="Calibri" panose="020F0502020204030204" pitchFamily="34" charset="0"/>
                <a:cs typeface="Arial" pitchFamily="34" charset="0"/>
              </a:rPr>
              <a:t>Answering Nine Questions</a:t>
            </a:r>
          </a:p>
        </p:txBody>
      </p:sp>
      <p:sp>
        <p:nvSpPr>
          <p:cNvPr id="16387" name="Rectangle 3"/>
          <p:cNvSpPr>
            <a:spLocks noGrp="1" noChangeArrowheads="1"/>
          </p:cNvSpPr>
          <p:nvPr>
            <p:ph type="body" idx="4294967295"/>
          </p:nvPr>
        </p:nvSpPr>
        <p:spPr>
          <a:xfrm>
            <a:off x="476250" y="1619250"/>
            <a:ext cx="8191500" cy="4876800"/>
          </a:xfrm>
        </p:spPr>
        <p:txBody>
          <a:bodyPr/>
          <a:lstStyle/>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Who wrote it? – </a:t>
            </a:r>
            <a:r>
              <a:rPr lang="en-US" sz="2800" u="sng" dirty="0">
                <a:solidFill>
                  <a:srgbClr val="FFFFCC"/>
                </a:solidFill>
                <a:latin typeface="Calibri" panose="020F0502020204030204" pitchFamily="34" charset="0"/>
                <a:cs typeface="Arial" pitchFamily="34" charset="0"/>
              </a:rPr>
              <a:t>Paul</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What do we know about the author? – </a:t>
            </a:r>
            <a:r>
              <a:rPr lang="en-US" sz="2800" u="sng" dirty="0">
                <a:solidFill>
                  <a:srgbClr val="FFFFCC"/>
                </a:solidFill>
                <a:latin typeface="Calibri" panose="020F0502020204030204" pitchFamily="34" charset="0"/>
                <a:cs typeface="Arial" pitchFamily="34" charset="0"/>
              </a:rPr>
              <a:t>An Apostle</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To whom was it written? – </a:t>
            </a:r>
            <a:r>
              <a:rPr lang="en-US" sz="2800" u="sng" dirty="0">
                <a:solidFill>
                  <a:srgbClr val="FFFFCC"/>
                </a:solidFill>
                <a:latin typeface="Calibri" panose="020F0502020204030204" pitchFamily="34" charset="0"/>
                <a:cs typeface="Arial" pitchFamily="34" charset="0"/>
              </a:rPr>
              <a:t>Timothy</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When was it written? - </a:t>
            </a:r>
            <a:r>
              <a:rPr lang="en-US" sz="2800" u="sng" dirty="0">
                <a:solidFill>
                  <a:srgbClr val="FFFFCC"/>
                </a:solidFill>
                <a:latin typeface="Calibri" panose="020F0502020204030204" pitchFamily="34" charset="0"/>
                <a:cs typeface="Arial" pitchFamily="34" charset="0"/>
              </a:rPr>
              <a:t>A.D. 67</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Where was it written from? – </a:t>
            </a:r>
            <a:r>
              <a:rPr lang="en-US" sz="2800" u="sng" dirty="0">
                <a:solidFill>
                  <a:srgbClr val="FFFFCC"/>
                </a:solidFill>
                <a:latin typeface="Calibri" panose="020F0502020204030204" pitchFamily="34" charset="0"/>
                <a:cs typeface="Arial" pitchFamily="34" charset="0"/>
              </a:rPr>
              <a:t>Rome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Why was it written? – </a:t>
            </a:r>
            <a:r>
              <a:rPr lang="en-US" sz="2800" u="sng" dirty="0">
                <a:solidFill>
                  <a:srgbClr val="FFFFCC"/>
                </a:solidFill>
                <a:latin typeface="Calibri" panose="020F0502020204030204" pitchFamily="34" charset="0"/>
                <a:cs typeface="Arial" pitchFamily="34" charset="0"/>
              </a:rPr>
              <a:t>Timothy’s timidity</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it about? – </a:t>
            </a:r>
            <a:r>
              <a:rPr lang="en-US" sz="2800" u="sng" dirty="0">
                <a:solidFill>
                  <a:srgbClr val="FFFFCC"/>
                </a:solidFill>
                <a:latin typeface="Calibri" panose="020F0502020204030204" pitchFamily="34" charset="0"/>
                <a:cs typeface="Arial" pitchFamily="34" charset="0"/>
              </a:rPr>
              <a:t>Perseverance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inside (outline)? – </a:t>
            </a:r>
            <a:r>
              <a:rPr lang="en-US" sz="2800" u="sng" dirty="0">
                <a:solidFill>
                  <a:srgbClr val="FFFFCC"/>
                </a:solidFill>
                <a:latin typeface="Calibri" panose="020F0502020204030204" pitchFamily="34" charset="0"/>
                <a:cs typeface="Arial" pitchFamily="34" charset="0"/>
              </a:rPr>
              <a:t>4 part outline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makes the book different? – </a:t>
            </a:r>
            <a:r>
              <a:rPr lang="en-US" sz="2800" u="sng" dirty="0">
                <a:solidFill>
                  <a:srgbClr val="FFFFCC"/>
                </a:solidFill>
                <a:latin typeface="Calibri" panose="020F0502020204030204" pitchFamily="34" charset="0"/>
                <a:cs typeface="Arial" pitchFamily="34" charset="0"/>
              </a:rPr>
              <a:t>Paul’s final word</a:t>
            </a:r>
          </a:p>
        </p:txBody>
      </p:sp>
      <p:pic>
        <p:nvPicPr>
          <p:cNvPr id="20484" name="Picture 2" descr="http://iconreader.files.wordpress.com/2010/08/12_johntheologian.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adequate, </a:t>
            </a:r>
            <a:r>
              <a:rPr lang="en-US" sz="5400" b="1" u="sng" dirty="0" smtClean="0"/>
              <a:t>equipped</a:t>
            </a:r>
            <a:r>
              <a:rPr lang="en-US" sz="5400" dirty="0" smtClean="0"/>
              <a:t>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endParaRPr lang="en-US" smtClean="0"/>
          </a:p>
        </p:txBody>
      </p:sp>
      <p:pic>
        <p:nvPicPr>
          <p:cNvPr id="43011" name="Picture 1027"/>
          <p:cNvPicPr>
            <a:picLocks noChangeAspect="1" noChangeArrowheads="1"/>
          </p:cNvPicPr>
          <p:nvPr/>
        </p:nvPicPr>
        <p:blipFill>
          <a:blip r:embed="rId2" cstate="print">
            <a:extLst>
              <a:ext uri="{28A0092B-C50C-407E-A947-70E740481C1C}"/>
            </a:extLst>
          </a:blip>
          <a:srcRect/>
          <a:stretch>
            <a:fillRect/>
          </a:stretch>
        </p:blipFill>
        <p:spPr bwMode="auto">
          <a:xfrm>
            <a:off x="228600" y="304800"/>
            <a:ext cx="8629650" cy="6221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45060" name="Oval 6"/>
          <p:cNvSpPr>
            <a:spLocks noChangeArrowheads="1"/>
          </p:cNvSpPr>
          <p:nvPr/>
        </p:nvSpPr>
        <p:spPr bwMode="auto">
          <a:xfrm>
            <a:off x="7086600" y="4343400"/>
            <a:ext cx="685800" cy="533400"/>
          </a:xfrm>
          <a:prstGeom prst="ellipse">
            <a:avLst/>
          </a:prstGeom>
          <a:noFill/>
          <a:ln w="9525" algn="ctr">
            <a:solidFill>
              <a:schemeClr val="tx1"/>
            </a:solidFill>
            <a:round/>
            <a:headEnd/>
            <a:tailEnd/>
          </a:ln>
        </p:spPr>
        <p:txBody>
          <a:bodyPr wrap="none"/>
          <a:lstStyle/>
          <a:p>
            <a:endParaRPr lang="en-US"/>
          </a:p>
        </p:txBody>
      </p:sp>
      <p:sp>
        <p:nvSpPr>
          <p:cNvPr id="6" name="Rounded Rectangular Callout 5"/>
          <p:cNvSpPr/>
          <p:nvPr/>
        </p:nvSpPr>
        <p:spPr bwMode="auto">
          <a:xfrm>
            <a:off x="3733800" y="990600"/>
            <a:ext cx="2324100" cy="762000"/>
          </a:xfrm>
          <a:prstGeom prst="wedgeRoundRectCallout">
            <a:avLst>
              <a:gd name="adj1" fmla="val 29097"/>
              <a:gd name="adj2" fmla="val 207080"/>
              <a:gd name="adj3" fmla="val 16667"/>
            </a:avLst>
          </a:prstGeom>
          <a:solidFill>
            <a:srgbClr val="A50021"/>
          </a:solidFill>
          <a:ln>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3000" b="1" dirty="0">
                <a:latin typeface="Arial" pitchFamily="34" charset="0"/>
                <a:cs typeface="Arial" pitchFamily="34" charset="0"/>
              </a:rPr>
              <a:t>Ephesus</a:t>
            </a:r>
            <a:endParaRPr lang="en-US" sz="3000" b="1" dirty="0">
              <a:solidFill>
                <a:schemeClr val="tx1"/>
              </a:solidFill>
              <a:latin typeface="Arial" pitchFamily="34" charset="0"/>
              <a:cs typeface="Arial" pitchFamily="34" charset="0"/>
            </a:endParaRPr>
          </a:p>
        </p:txBody>
      </p:sp>
      <p:sp>
        <p:nvSpPr>
          <p:cNvPr id="45062" name="Oval 7"/>
          <p:cNvSpPr>
            <a:spLocks noChangeArrowheads="1"/>
          </p:cNvSpPr>
          <p:nvPr/>
        </p:nvSpPr>
        <p:spPr bwMode="auto">
          <a:xfrm>
            <a:off x="1295400" y="1524000"/>
            <a:ext cx="1143000" cy="762000"/>
          </a:xfrm>
          <a:prstGeom prst="ellipse">
            <a:avLst/>
          </a:prstGeom>
          <a:noFill/>
          <a:ln w="76200" algn="ctr">
            <a:solidFill>
              <a:srgbClr val="C00000"/>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b="1" u="sng" dirty="0" smtClean="0">
                <a:latin typeface="Calibri" panose="020F0502020204030204" pitchFamily="34" charset="0"/>
              </a:rPr>
              <a:t>“every”</a:t>
            </a:r>
            <a:endParaRPr lang="en-US" sz="3600" b="1" u="sng"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adequate, equipped for </a:t>
            </a:r>
            <a:r>
              <a:rPr lang="en-US" sz="5400" b="1" u="sng" dirty="0" smtClean="0"/>
              <a:t>every</a:t>
            </a:r>
            <a:r>
              <a:rPr lang="en-US" sz="5400" dirty="0" smtClean="0"/>
              <a:t>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e-caremanagement.com/wp-content/uploads/swiss1.jpg"/>
          <p:cNvPicPr>
            <a:picLocks noChangeAspect="1" noChangeArrowheads="1"/>
          </p:cNvPicPr>
          <p:nvPr/>
        </p:nvPicPr>
        <p:blipFill>
          <a:blip r:embed="rId2" cstate="print"/>
          <a:srcRect/>
          <a:stretch>
            <a:fillRect/>
          </a:stretch>
        </p:blipFill>
        <p:spPr bwMode="auto">
          <a:xfrm>
            <a:off x="1828800" y="152400"/>
            <a:ext cx="5410200" cy="6430412"/>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0" y="0"/>
            <a:ext cx="7772400" cy="1143000"/>
          </a:xfrm>
        </p:spPr>
        <p:txBody>
          <a:bodyPr/>
          <a:lstStyle/>
          <a:p>
            <a:pPr algn="ctr"/>
            <a:r>
              <a:rPr lang="en-US" smtClean="0"/>
              <a:t>2 Peter 1:3-4</a:t>
            </a:r>
          </a:p>
        </p:txBody>
      </p:sp>
      <p:sp>
        <p:nvSpPr>
          <p:cNvPr id="3" name="Content Placeholder 2"/>
          <p:cNvSpPr>
            <a:spLocks noGrp="1"/>
          </p:cNvSpPr>
          <p:nvPr>
            <p:ph idx="1"/>
          </p:nvPr>
        </p:nvSpPr>
        <p:spPr>
          <a:xfrm>
            <a:off x="228600" y="1066800"/>
            <a:ext cx="8686800" cy="4114800"/>
          </a:xfrm>
        </p:spPr>
        <p:txBody>
          <a:bodyPr/>
          <a:lstStyle/>
          <a:p>
            <a:pPr>
              <a:buFont typeface="Wingdings" pitchFamily="2" charset="2"/>
              <a:buNone/>
              <a:defRPr/>
            </a:pPr>
            <a:r>
              <a:rPr lang="en-US" sz="3600" dirty="0" smtClean="0"/>
              <a:t>	Seeing that His divine power has granted to us </a:t>
            </a:r>
            <a:r>
              <a:rPr lang="en-US" sz="3600" b="1" u="sng" dirty="0" smtClean="0"/>
              <a:t>everything</a:t>
            </a:r>
            <a:r>
              <a:rPr lang="en-US" sz="3600" dirty="0" smtClean="0"/>
              <a:t> pertaining to life and godliness, through the true knowledge of Him who called us by His own glory and excellence. For by these He has granted to us His precious and magnificent </a:t>
            </a:r>
            <a:r>
              <a:rPr lang="en-US" sz="3600" b="1" u="sng" dirty="0" smtClean="0"/>
              <a:t>promises</a:t>
            </a:r>
            <a:r>
              <a:rPr lang="en-US" sz="3600" dirty="0" smtClean="0"/>
              <a:t>, so that by them you may become partakers of </a:t>
            </a:r>
            <a:r>
              <a:rPr lang="en-US" sz="3600" i="1" dirty="0" smtClean="0"/>
              <a:t>the</a:t>
            </a:r>
            <a:r>
              <a:rPr lang="en-US" sz="3600" dirty="0" smtClean="0"/>
              <a:t> divine nature, having escaped the corruption that is in the world by lust.</a:t>
            </a:r>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152400"/>
            <a:ext cx="7772400" cy="1143000"/>
          </a:xfrm>
        </p:spPr>
        <p:txBody>
          <a:bodyPr/>
          <a:lstStyle/>
          <a:p>
            <a:pPr algn="ctr"/>
            <a:r>
              <a:rPr lang="en-US" dirty="0"/>
              <a:t>Maslow’s Hierarchy of Needs</a:t>
            </a:r>
          </a:p>
        </p:txBody>
      </p:sp>
      <p:pic>
        <p:nvPicPr>
          <p:cNvPr id="5124" name="Picture 4"/>
          <p:cNvPicPr>
            <a:picLocks noChangeAspect="1" noChangeArrowheads="1"/>
          </p:cNvPicPr>
          <p:nvPr>
            <p:ph type="body" idx="1"/>
          </p:nvPr>
        </p:nvPicPr>
        <p:blipFill>
          <a:blip r:embed="rId2" cstate="print"/>
          <a:srcRect/>
          <a:stretch>
            <a:fillRect/>
          </a:stretch>
        </p:blipFill>
        <p:spPr>
          <a:xfrm>
            <a:off x="1295400" y="1295399"/>
            <a:ext cx="7180262" cy="5368111"/>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8001000" cy="762000"/>
          </a:xfrm>
        </p:spPr>
        <p:txBody>
          <a:bodyPr/>
          <a:lstStyle/>
          <a:p>
            <a:pPr algn="ctr"/>
            <a:r>
              <a:rPr lang="en-US" altLang="en-US" sz="3600" dirty="0" smtClean="0">
                <a:latin typeface="Calibri" panose="020F0502020204030204" pitchFamily="34" charset="0"/>
              </a:rPr>
              <a:t>Scripture’s Impact </a:t>
            </a:r>
            <a:r>
              <a:rPr lang="en-US" altLang="en-US" sz="3600" dirty="0">
                <a:latin typeface="Calibri" panose="020F0502020204030204" pitchFamily="34" charset="0"/>
              </a:rPr>
              <a:t>Upon </a:t>
            </a:r>
            <a:r>
              <a:rPr lang="en-US" altLang="en-US" sz="3600" dirty="0" smtClean="0">
                <a:latin typeface="Calibri" panose="020F0502020204030204" pitchFamily="34" charset="0"/>
              </a:rPr>
              <a:t>Equipping</a:t>
            </a:r>
            <a:r>
              <a:rPr lang="en-US" altLang="en-US" sz="3600" dirty="0" smtClean="0">
                <a:latin typeface="Calibri" panose="020F0502020204030204" pitchFamily="34" charset="0"/>
              </a:rPr>
              <a:t>  </a:t>
            </a:r>
            <a:r>
              <a:rPr lang="en-US" altLang="en-US" sz="3600" dirty="0">
                <a:latin typeface="Calibri" panose="020F0502020204030204" pitchFamily="34" charset="0"/>
              </a:rPr>
              <a:t>(</a:t>
            </a:r>
            <a:r>
              <a:rPr lang="en-US" altLang="en-US" sz="3600" dirty="0" smtClean="0">
                <a:latin typeface="Calibri" panose="020F0502020204030204" pitchFamily="34" charset="0"/>
              </a:rPr>
              <a:t>3:17)</a:t>
            </a:r>
            <a:endParaRPr lang="en-US" altLang="en-US" sz="3600" dirty="0">
              <a:latin typeface="Calibri" panose="020F0502020204030204" pitchFamily="34" charset="0"/>
            </a:endParaRPr>
          </a:p>
        </p:txBody>
      </p:sp>
      <p:sp>
        <p:nvSpPr>
          <p:cNvPr id="36867" name="Rectangle 3"/>
          <p:cNvSpPr>
            <a:spLocks noGrp="1" noChangeArrowheads="1"/>
          </p:cNvSpPr>
          <p:nvPr>
            <p:ph type="body" idx="1"/>
          </p:nvPr>
        </p:nvSpPr>
        <p:spPr>
          <a:xfrm>
            <a:off x="381000" y="838200"/>
            <a:ext cx="7391400" cy="4648200"/>
          </a:xfrm>
        </p:spPr>
        <p:txBody>
          <a:bodyPr/>
          <a:lstStyle/>
          <a:p>
            <a:pPr marL="514350" indent="-514350">
              <a:spcBef>
                <a:spcPts val="1200"/>
              </a:spcBef>
              <a:spcAft>
                <a:spcPts val="1200"/>
              </a:spcAft>
              <a:buSzPct val="100000"/>
              <a:buAutoNum type="arabicPeriod"/>
              <a:defRPr/>
            </a:pPr>
            <a:r>
              <a:rPr lang="en-US" sz="3600" dirty="0" smtClean="0">
                <a:latin typeface="Calibri" panose="020F0502020204030204" pitchFamily="34" charset="0"/>
              </a:rPr>
              <a:t>“in order that”</a:t>
            </a:r>
            <a:endParaRPr lang="en-US" sz="3600" dirty="0">
              <a:latin typeface="Calibri" panose="020F0502020204030204" pitchFamily="34" charset="0"/>
            </a:endParaRP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“the man of God”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“may be”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“adequate”</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“good work”</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“equipped”</a:t>
            </a:r>
          </a:p>
          <a:p>
            <a:pPr marL="514350" indent="-514350">
              <a:spcBef>
                <a:spcPts val="1200"/>
              </a:spcBef>
              <a:spcAft>
                <a:spcPts val="1200"/>
              </a:spcAft>
              <a:buSzPct val="100000"/>
              <a:buAutoNum type="arabicPeriod"/>
              <a:defRPr/>
            </a:pPr>
            <a:r>
              <a:rPr lang="en-US" sz="3600" dirty="0" smtClean="0">
                <a:latin typeface="Calibri" panose="020F0502020204030204" pitchFamily="34" charset="0"/>
              </a:rPr>
              <a:t>“every”</a:t>
            </a:r>
            <a:endParaRPr lang="en-US" sz="3600" dirty="0">
              <a:latin typeface="Calibri" panose="020F0502020204030204" pitchFamily="34" charset="0"/>
            </a:endParaRPr>
          </a:p>
        </p:txBody>
      </p:sp>
      <p:pic>
        <p:nvPicPr>
          <p:cNvPr id="28674" name="Picture 2" descr="http://biblepic.com/53/29871.jpg"/>
          <p:cNvPicPr>
            <a:picLocks noChangeAspect="1" noChangeArrowheads="1"/>
          </p:cNvPicPr>
          <p:nvPr/>
        </p:nvPicPr>
        <p:blipFill>
          <a:blip r:embed="rId2" cstate="print"/>
          <a:srcRect/>
          <a:stretch>
            <a:fillRect/>
          </a:stretch>
        </p:blipFill>
        <p:spPr bwMode="auto">
          <a:xfrm>
            <a:off x="4572000" y="1752600"/>
            <a:ext cx="4343399" cy="4343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Timothy 3:17</a:t>
            </a:r>
            <a:endParaRPr lang="en-US" dirty="0"/>
          </a:p>
        </p:txBody>
      </p:sp>
      <p:sp>
        <p:nvSpPr>
          <p:cNvPr id="3" name="Content Placeholder 2"/>
          <p:cNvSpPr>
            <a:spLocks noGrp="1"/>
          </p:cNvSpPr>
          <p:nvPr>
            <p:ph idx="1"/>
          </p:nvPr>
        </p:nvSpPr>
        <p:spPr/>
        <p:txBody>
          <a:bodyPr/>
          <a:lstStyle/>
          <a:p>
            <a:pPr>
              <a:buNone/>
            </a:pPr>
            <a:r>
              <a:rPr lang="en-US" sz="5400" dirty="0" smtClean="0"/>
              <a:t>“so </a:t>
            </a:r>
            <a:r>
              <a:rPr lang="en-US" sz="5400" dirty="0" smtClean="0"/>
              <a:t>that the man of God may be adequate, equipped for every good </a:t>
            </a:r>
            <a:r>
              <a:rPr lang="en-US" sz="5400" dirty="0" smtClean="0"/>
              <a:t>work.”</a:t>
            </a:r>
            <a:endParaRPr lang="en-US" sz="5400" dirty="0"/>
          </a:p>
        </p:txBody>
      </p:sp>
      <p:pic>
        <p:nvPicPr>
          <p:cNvPr id="4" name="Picture 2" descr="http://biblepic.com/53/29871.jpg"/>
          <p:cNvPicPr>
            <a:picLocks noChangeAspect="1" noChangeArrowheads="1"/>
          </p:cNvPicPr>
          <p:nvPr/>
        </p:nvPicPr>
        <p:blipFill>
          <a:blip r:embed="rId2" cstate="print"/>
          <a:srcRect/>
          <a:stretch>
            <a:fillRect/>
          </a:stretch>
        </p:blipFill>
        <p:spPr bwMode="auto">
          <a:xfrm>
            <a:off x="5943600" y="4572000"/>
            <a:ext cx="1828800" cy="18288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b="1" u="sng" dirty="0">
                <a:solidFill>
                  <a:srgbClr val="FFFFCC"/>
                </a:solidFill>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1010424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3276600"/>
            <a:ext cx="5867400" cy="2554288"/>
          </a:xfrm>
          <a:prstGeom prst="rect">
            <a:avLst/>
          </a:prstGeom>
        </p:spPr>
        <p:txBody>
          <a:bodyPr wrap="square">
            <a:spAutoFit/>
          </a:bodyPr>
          <a:lstStyle/>
          <a:p>
            <a:pPr algn="just">
              <a:defRPr/>
            </a:pP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bless you and keep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make his face shine on you and be gracious to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turn his face toward you and give you peace.” (NIV)</a:t>
            </a:r>
          </a:p>
        </p:txBody>
      </p:sp>
      <p:pic>
        <p:nvPicPr>
          <p:cNvPr id="63491" name="Picture 3" descr="http://www.edgarphillips.org/wordpress/wp-content/uploads/2010/08/high-priest-1.jpg"/>
          <p:cNvPicPr>
            <a:picLocks noChangeAspect="1" noChangeArrowheads="1"/>
          </p:cNvPicPr>
          <p:nvPr/>
        </p:nvPicPr>
        <p:blipFill>
          <a:blip r:embed="rId2" cstate="print">
            <a:extLst/>
          </a:blip>
          <a:srcRect/>
          <a:stretch>
            <a:fillRect/>
          </a:stretch>
        </p:blipFill>
        <p:spPr bwMode="auto">
          <a:xfrm>
            <a:off x="609600" y="3419249"/>
            <a:ext cx="190658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3492" name="Picture 5" descr="http://mkmmin.tripod.com/images/AaronicBlessingUp.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97200" y="609600"/>
            <a:ext cx="3149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b="1" u="sng" dirty="0">
                <a:solidFill>
                  <a:srgbClr val="FFFFCC"/>
                </a:solidFill>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296362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b="1" u="sng" dirty="0">
                <a:solidFill>
                  <a:srgbClr val="FFFFCC"/>
                </a:solidFill>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106790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b="1" u="sng" dirty="0">
                <a:solidFill>
                  <a:srgbClr val="FFFFCC"/>
                </a:solidFill>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3895122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b="1" u="sng" dirty="0">
                <a:solidFill>
                  <a:srgbClr val="FFFFCC"/>
                </a:solidFill>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518473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52630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
        <p:nvSpPr>
          <p:cNvPr id="19459"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2</a:t>
            </a:r>
          </a:p>
        </p:txBody>
      </p:sp>
      <p:sp>
        <p:nvSpPr>
          <p:cNvPr id="30723"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Ten Metaphors Illustrating Endurance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pPr algn="ctr"/>
            <a:r>
              <a:rPr lang="en-US" altLang="en-US" sz="3600">
                <a:latin typeface="Calibri" panose="020F0502020204030204" pitchFamily="34" charset="0"/>
              </a:rPr>
              <a:t>Ten Metaphors</a:t>
            </a:r>
          </a:p>
        </p:txBody>
      </p:sp>
      <p:sp>
        <p:nvSpPr>
          <p:cNvPr id="32771" name="Rectangle 3"/>
          <p:cNvSpPr>
            <a:spLocks noGrp="1" noChangeArrowheads="1"/>
          </p:cNvSpPr>
          <p:nvPr>
            <p:ph type="body" idx="1"/>
          </p:nvPr>
        </p:nvSpPr>
        <p:spPr>
          <a:xfrm>
            <a:off x="457200" y="990600"/>
            <a:ext cx="5486400" cy="5715000"/>
          </a:xfrm>
        </p:spPr>
        <p:txBody>
          <a:bodyPr/>
          <a:lstStyle/>
          <a:p>
            <a:pPr marL="460375" indent="-460375">
              <a:spcBef>
                <a:spcPts val="0"/>
              </a:spcBef>
              <a:spcAft>
                <a:spcPts val="1200"/>
              </a:spcAft>
              <a:defRPr/>
            </a:pPr>
            <a:r>
              <a:rPr lang="en-US" sz="2800" dirty="0">
                <a:latin typeface="Calibri" panose="020F0502020204030204" pitchFamily="34" charset="0"/>
              </a:rPr>
              <a:t>Teacher (2:2)</a:t>
            </a:r>
          </a:p>
          <a:p>
            <a:pPr marL="460375" indent="-460375">
              <a:spcBef>
                <a:spcPts val="0"/>
              </a:spcBef>
              <a:spcAft>
                <a:spcPts val="1200"/>
              </a:spcAft>
              <a:defRPr/>
            </a:pPr>
            <a:r>
              <a:rPr lang="en-US" sz="2800" dirty="0">
                <a:latin typeface="Calibri" panose="020F0502020204030204" pitchFamily="34" charset="0"/>
              </a:rPr>
              <a:t>Soldier (2:3-4)</a:t>
            </a:r>
          </a:p>
          <a:p>
            <a:pPr marL="460375" indent="-460375">
              <a:spcBef>
                <a:spcPts val="0"/>
              </a:spcBef>
              <a:spcAft>
                <a:spcPts val="1200"/>
              </a:spcAft>
              <a:defRPr/>
            </a:pPr>
            <a:r>
              <a:rPr lang="en-US" sz="2800" dirty="0">
                <a:latin typeface="Calibri" panose="020F0502020204030204" pitchFamily="34" charset="0"/>
              </a:rPr>
              <a:t>Athlete (2:5) </a:t>
            </a:r>
          </a:p>
          <a:p>
            <a:pPr marL="460375" indent="-460375">
              <a:spcBef>
                <a:spcPts val="0"/>
              </a:spcBef>
              <a:spcAft>
                <a:spcPts val="1200"/>
              </a:spcAft>
              <a:defRPr/>
            </a:pPr>
            <a:r>
              <a:rPr lang="en-US" sz="2800" dirty="0">
                <a:latin typeface="Calibri" panose="020F0502020204030204" pitchFamily="34" charset="0"/>
              </a:rPr>
              <a:t>Farmer (2:6)</a:t>
            </a:r>
          </a:p>
          <a:p>
            <a:pPr marL="460375" indent="-460375">
              <a:spcBef>
                <a:spcPts val="0"/>
              </a:spcBef>
              <a:spcAft>
                <a:spcPts val="1200"/>
              </a:spcAft>
              <a:defRPr/>
            </a:pPr>
            <a:r>
              <a:rPr lang="en-US" sz="2800" dirty="0">
                <a:latin typeface="Calibri" panose="020F0502020204030204" pitchFamily="34" charset="0"/>
              </a:rPr>
              <a:t>Christ (2:7-8)</a:t>
            </a:r>
          </a:p>
          <a:p>
            <a:pPr marL="460375" indent="-460375">
              <a:spcBef>
                <a:spcPts val="0"/>
              </a:spcBef>
              <a:spcAft>
                <a:spcPts val="1200"/>
              </a:spcAft>
              <a:defRPr/>
            </a:pPr>
            <a:r>
              <a:rPr lang="en-US" sz="2800" dirty="0">
                <a:latin typeface="Calibri" panose="020F0502020204030204" pitchFamily="34" charset="0"/>
              </a:rPr>
              <a:t>Paul (2:9-10)</a:t>
            </a:r>
          </a:p>
          <a:p>
            <a:pPr marL="460375" indent="-460375">
              <a:spcBef>
                <a:spcPts val="0"/>
              </a:spcBef>
              <a:spcAft>
                <a:spcPts val="1200"/>
              </a:spcAft>
              <a:defRPr/>
            </a:pPr>
            <a:r>
              <a:rPr lang="en-US" sz="2800" dirty="0">
                <a:latin typeface="Calibri" panose="020F0502020204030204" pitchFamily="34" charset="0"/>
              </a:rPr>
              <a:t>Trustworthy statement (2:11-13)</a:t>
            </a:r>
          </a:p>
          <a:p>
            <a:pPr marL="460375" indent="-460375">
              <a:spcBef>
                <a:spcPts val="0"/>
              </a:spcBef>
              <a:spcAft>
                <a:spcPts val="1200"/>
              </a:spcAft>
              <a:defRPr/>
            </a:pPr>
            <a:r>
              <a:rPr lang="en-US" sz="2800" dirty="0">
                <a:latin typeface="Calibri" panose="020F0502020204030204" pitchFamily="34" charset="0"/>
              </a:rPr>
              <a:t>Workman (2:14-18)</a:t>
            </a:r>
          </a:p>
          <a:p>
            <a:pPr marL="460375" indent="-460375">
              <a:spcBef>
                <a:spcPts val="0"/>
              </a:spcBef>
              <a:spcAft>
                <a:spcPts val="1200"/>
              </a:spcAft>
              <a:defRPr/>
            </a:pPr>
            <a:r>
              <a:rPr lang="en-US" sz="2800" dirty="0">
                <a:latin typeface="Calibri" panose="020F0502020204030204" pitchFamily="34" charset="0"/>
              </a:rPr>
              <a:t>Vessel (2:19-23)</a:t>
            </a:r>
          </a:p>
          <a:p>
            <a:pPr marL="460375" indent="-460375">
              <a:spcBef>
                <a:spcPts val="0"/>
              </a:spcBef>
              <a:spcAft>
                <a:spcPts val="1200"/>
              </a:spcAft>
              <a:defRPr/>
            </a:pPr>
            <a:r>
              <a:rPr lang="en-US" sz="2800" dirty="0">
                <a:latin typeface="Calibri" panose="020F0502020204030204" pitchFamily="34" charset="0"/>
              </a:rPr>
              <a:t>Servant (2:24-26)</a:t>
            </a:r>
          </a:p>
        </p:txBody>
      </p:sp>
      <p:pic>
        <p:nvPicPr>
          <p:cNvPr id="22532" name="Picture 2" descr="http://beeiteversohumble.files.wordpress.com/2011/09/2_timothy_2-2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54587" y="1447800"/>
            <a:ext cx="3656013"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8869</TotalTime>
  <Words>2282</Words>
  <Application>Microsoft Office PowerPoint</Application>
  <PresentationFormat>On-screen Show (4:3)</PresentationFormat>
  <Paragraphs>341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Azure</vt:lpstr>
      <vt:lpstr>Slide 1</vt:lpstr>
      <vt:lpstr>Slide 2</vt:lpstr>
      <vt:lpstr>2 Timothy Introduction</vt:lpstr>
      <vt:lpstr>Answering Nine Questions</vt:lpstr>
      <vt:lpstr>Four Part Structure</vt:lpstr>
      <vt:lpstr>Four Part Structure</vt:lpstr>
      <vt:lpstr>Four Part Structure</vt:lpstr>
      <vt:lpstr>2 Timothy 2</vt:lpstr>
      <vt:lpstr>Ten Metaphors</vt:lpstr>
      <vt:lpstr>Four Part Structure</vt:lpstr>
      <vt:lpstr>Definition of Apostasy</vt:lpstr>
      <vt:lpstr>Apostasy  (3:1‒4:8)</vt:lpstr>
      <vt:lpstr>Apostasy  (3:1‒4:8)</vt:lpstr>
      <vt:lpstr>Apostasy  (3:1‒4:8)</vt:lpstr>
      <vt:lpstr>Apostasy  (3:1‒4:8)</vt:lpstr>
      <vt:lpstr>Apostasy  (3:1‒4:8)</vt:lpstr>
      <vt:lpstr>Apostasy  (3:1‒4:8)</vt:lpstr>
      <vt:lpstr>B. Paul’ Example  (3:10-13)</vt:lpstr>
      <vt:lpstr>Apostasy  (3:1‒4:8)</vt:lpstr>
      <vt:lpstr>Preach the Word for Nine Reasons</vt:lpstr>
      <vt:lpstr>Preach the Word for Nine Reasons</vt:lpstr>
      <vt:lpstr>Preach the Word for Nine Reasons</vt:lpstr>
      <vt:lpstr>Preach the Word for Nine Reasons</vt:lpstr>
      <vt:lpstr>INSPIRATION OF SCRIPTURE 2 Peter 2:20-21</vt:lpstr>
      <vt:lpstr>Preach the Word for Nine Reasons</vt:lpstr>
      <vt:lpstr>Three Tenses of Salvation</vt:lpstr>
      <vt:lpstr>Preach the Word for Nine Reasons</vt:lpstr>
      <vt:lpstr>2 Timothy 3:17</vt:lpstr>
      <vt:lpstr>Scripture’s Impact Upon Equipping  (3:17)</vt:lpstr>
      <vt:lpstr>Scripture’s Impact Upon Equipping  (3:17)</vt:lpstr>
      <vt:lpstr>2 Timothy 3:17</vt:lpstr>
      <vt:lpstr>Scripture’s Impact Upon Equipping  (3:17)</vt:lpstr>
      <vt:lpstr>2 Timothy 3:17</vt:lpstr>
      <vt:lpstr>Scripture’s Impact Upon Equipping  (3:17)</vt:lpstr>
      <vt:lpstr>2 Timothy 3:17</vt:lpstr>
      <vt:lpstr>Scripture’s Impact Upon Equipping  (3:17)</vt:lpstr>
      <vt:lpstr>2 Timothy 3:17</vt:lpstr>
      <vt:lpstr>Scripture’s Impact Upon Equipping  (3:17)</vt:lpstr>
      <vt:lpstr>2 Timothy 3:17</vt:lpstr>
      <vt:lpstr>Scripture’s Impact Upon Equipping  (3:17)</vt:lpstr>
      <vt:lpstr>2 Timothy 3:17</vt:lpstr>
      <vt:lpstr>Slide 42</vt:lpstr>
      <vt:lpstr>Scripture’s Impact Upon Equipping  (3:17)</vt:lpstr>
      <vt:lpstr>2 Timothy 3:17</vt:lpstr>
      <vt:lpstr>Slide 45</vt:lpstr>
      <vt:lpstr>2 Peter 1:3-4</vt:lpstr>
      <vt:lpstr>Maslow’s Hierarchy of Needs</vt:lpstr>
      <vt:lpstr>Conclusion</vt:lpstr>
      <vt:lpstr>Scripture’s Impact Upon Equipping  (3:17)</vt:lpstr>
      <vt:lpstr>2 Timothy 3:17</vt:lpstr>
      <vt:lpstr>Preach the Word for Nine Reasons</vt:lpstr>
      <vt:lpstr>Slide 52</vt:lpstr>
      <vt:lpstr>Preach the Word for Nine Reasons</vt:lpstr>
      <vt:lpstr>Preach the Word for Nine Reasons</vt:lpstr>
      <vt:lpstr>Preach the Word for Nine Reasons</vt:lpstr>
      <vt:lpstr>Preach the Word for Nine Reasons</vt:lpstr>
      <vt:lpstr>Preach the Word for Nine Reasons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973</cp:revision>
  <cp:lastPrinted>2016-04-24T04:21:28Z</cp:lastPrinted>
  <dcterms:created xsi:type="dcterms:W3CDTF">2009-03-17T12:21:13Z</dcterms:created>
  <dcterms:modified xsi:type="dcterms:W3CDTF">2016-04-30T01:17:41Z</dcterms:modified>
</cp:coreProperties>
</file>