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handoutMasterIdLst>
    <p:handoutMasterId r:id="rId50"/>
  </p:handoutMasterIdLst>
  <p:sldIdLst>
    <p:sldId id="329" r:id="rId2"/>
    <p:sldId id="331" r:id="rId3"/>
    <p:sldId id="332" r:id="rId4"/>
    <p:sldId id="333" r:id="rId5"/>
    <p:sldId id="334" r:id="rId6"/>
    <p:sldId id="335" r:id="rId7"/>
    <p:sldId id="336" r:id="rId8"/>
    <p:sldId id="337" r:id="rId9"/>
    <p:sldId id="338" r:id="rId10"/>
    <p:sldId id="339" r:id="rId11"/>
    <p:sldId id="340" r:id="rId12"/>
    <p:sldId id="341"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308" r:id="rId38"/>
    <p:sldId id="323" r:id="rId39"/>
    <p:sldId id="309" r:id="rId40"/>
    <p:sldId id="310" r:id="rId41"/>
    <p:sldId id="311" r:id="rId42"/>
    <p:sldId id="312" r:id="rId43"/>
    <p:sldId id="313" r:id="rId44"/>
    <p:sldId id="314" r:id="rId45"/>
    <p:sldId id="324" r:id="rId46"/>
    <p:sldId id="316" r:id="rId47"/>
    <p:sldId id="317" r:id="rId4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66FF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151" autoAdjust="0"/>
  </p:normalViewPr>
  <p:slideViewPr>
    <p:cSldViewPr snapToGrid="0">
      <p:cViewPr varScale="1">
        <p:scale>
          <a:sx n="71" d="100"/>
          <a:sy n="71" d="100"/>
        </p:scale>
        <p:origin x="184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r>
              <a:rPr lang="en-US"/>
              <a:t>Dr. Andy Woods - Soteriology</a:t>
            </a:r>
          </a:p>
        </p:txBody>
      </p:sp>
      <p:sp>
        <p:nvSpPr>
          <p:cNvPr id="3" name="Date Placeholder 2"/>
          <p:cNvSpPr>
            <a:spLocks noGrp="1"/>
          </p:cNvSpPr>
          <p:nvPr>
            <p:ph type="dt" sz="quarter" idx="1"/>
          </p:nvPr>
        </p:nvSpPr>
        <p:spPr>
          <a:xfrm>
            <a:off x="4143587" y="0"/>
            <a:ext cx="3169920" cy="481727"/>
          </a:xfrm>
          <a:prstGeom prst="rect">
            <a:avLst/>
          </a:prstGeom>
        </p:spPr>
        <p:txBody>
          <a:bodyPr vert="horz" lIns="96653" tIns="48327" rIns="96653" bIns="48327" rtlCol="0"/>
          <a:lstStyle>
            <a:lvl1pPr algn="r">
              <a:defRPr sz="1200"/>
            </a:lvl1pPr>
          </a:lstStyle>
          <a:p>
            <a:fld id="{E78D141F-99F3-4835-A0AF-B05F77794DD5}" type="datetimeFigureOut">
              <a:rPr lang="en-US" smtClean="0"/>
              <a:pPr/>
              <a:t>2/28/2016</a:t>
            </a:fld>
            <a:endParaRPr lang="en-US"/>
          </a:p>
        </p:txBody>
      </p:sp>
      <p:sp>
        <p:nvSpPr>
          <p:cNvPr id="4" name="Footer Placeholder 3"/>
          <p:cNvSpPr>
            <a:spLocks noGrp="1"/>
          </p:cNvSpPr>
          <p:nvPr>
            <p:ph type="ftr" sz="quarter" idx="2"/>
          </p:nvPr>
        </p:nvSpPr>
        <p:spPr>
          <a:xfrm>
            <a:off x="0" y="9119475"/>
            <a:ext cx="3169920" cy="481726"/>
          </a:xfrm>
          <a:prstGeom prst="rect">
            <a:avLst/>
          </a:prstGeom>
        </p:spPr>
        <p:txBody>
          <a:bodyPr vert="horz" lIns="96653" tIns="48327" rIns="96653" bIns="48327" rtlCol="0" anchor="b"/>
          <a:lstStyle>
            <a:lvl1pPr algn="l">
              <a:defRPr sz="1200"/>
            </a:lvl1pPr>
          </a:lstStyle>
          <a:p>
            <a:r>
              <a:rPr lang="en-US"/>
              <a:t>Sugar Land Bible Church</a:t>
            </a:r>
          </a:p>
        </p:txBody>
      </p:sp>
      <p:sp>
        <p:nvSpPr>
          <p:cNvPr id="5" name="Slide Number Placeholder 4"/>
          <p:cNvSpPr>
            <a:spLocks noGrp="1"/>
          </p:cNvSpPr>
          <p:nvPr>
            <p:ph type="sldNum" sz="quarter" idx="3"/>
          </p:nvPr>
        </p:nvSpPr>
        <p:spPr>
          <a:xfrm>
            <a:off x="4143587" y="9119475"/>
            <a:ext cx="3169920" cy="481726"/>
          </a:xfrm>
          <a:prstGeom prst="rect">
            <a:avLst/>
          </a:prstGeom>
        </p:spPr>
        <p:txBody>
          <a:bodyPr vert="horz" lIns="96653" tIns="48327" rIns="96653" bIns="48327" rtlCol="0" anchor="b"/>
          <a:lstStyle>
            <a:lvl1pPr algn="r">
              <a:defRPr sz="1200"/>
            </a:lvl1pPr>
          </a:lstStyle>
          <a:p>
            <a:fld id="{F4AC4ED8-28FA-4E09-BFBE-27FC893FBB83}" type="slidenum">
              <a:rPr lang="en-US" smtClean="0"/>
              <a:pPr/>
              <a:t>‹#›</a:t>
            </a:fld>
            <a:endParaRPr lang="en-US"/>
          </a:p>
        </p:txBody>
      </p:sp>
    </p:spTree>
    <p:extLst>
      <p:ext uri="{BB962C8B-B14F-4D97-AF65-F5344CB8AC3E}">
        <p14:creationId xmlns:p14="http://schemas.microsoft.com/office/powerpoint/2010/main" val="367782652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r>
              <a:rPr lang="en-US"/>
              <a:t>Dr. Andy Woods - Soteriology</a:t>
            </a:r>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890A1E49-7911-446F-8B3D-BE0176067052}" type="datetimeFigureOut">
              <a:rPr lang="en-US" smtClean="0"/>
              <a:pPr/>
              <a:t>2/28/2016</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r>
              <a:rPr lang="en-US"/>
              <a:t>Sugar Land Bible Church</a:t>
            </a:r>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685F063A-EE40-4242-B79D-A02668FB9303}" type="slidenum">
              <a:rPr lang="en-US" smtClean="0"/>
              <a:pPr/>
              <a:t>‹#›</a:t>
            </a:fld>
            <a:endParaRPr lang="en-US"/>
          </a:p>
        </p:txBody>
      </p:sp>
    </p:spTree>
    <p:extLst>
      <p:ext uri="{BB962C8B-B14F-4D97-AF65-F5344CB8AC3E}">
        <p14:creationId xmlns:p14="http://schemas.microsoft.com/office/powerpoint/2010/main" val="906326497"/>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1497013" y="1200150"/>
            <a:ext cx="4321175" cy="3240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800176" indent="-307760">
              <a:defRPr>
                <a:solidFill>
                  <a:schemeClr val="tx1"/>
                </a:solidFill>
                <a:latin typeface="Arial" panose="020B0604020202020204" pitchFamily="34" charset="0"/>
                <a:cs typeface="Arial" panose="020B0604020202020204" pitchFamily="34" charset="0"/>
              </a:defRPr>
            </a:lvl2pPr>
            <a:lvl3pPr marL="1231042" indent="-246208">
              <a:defRPr>
                <a:solidFill>
                  <a:schemeClr val="tx1"/>
                </a:solidFill>
                <a:latin typeface="Arial" panose="020B0604020202020204" pitchFamily="34" charset="0"/>
                <a:cs typeface="Arial" panose="020B0604020202020204" pitchFamily="34" charset="0"/>
              </a:defRPr>
            </a:lvl3pPr>
            <a:lvl4pPr marL="1723458" indent="-246208">
              <a:defRPr>
                <a:solidFill>
                  <a:schemeClr val="tx1"/>
                </a:solidFill>
                <a:latin typeface="Arial" panose="020B0604020202020204" pitchFamily="34" charset="0"/>
                <a:cs typeface="Arial" panose="020B0604020202020204" pitchFamily="34" charset="0"/>
              </a:defRPr>
            </a:lvl4pPr>
            <a:lvl5pPr marL="2215876" indent="-246208">
              <a:defRPr>
                <a:solidFill>
                  <a:schemeClr val="tx1"/>
                </a:solidFill>
                <a:latin typeface="Arial" panose="020B0604020202020204" pitchFamily="34" charset="0"/>
                <a:cs typeface="Arial" panose="020B0604020202020204" pitchFamily="34" charset="0"/>
              </a:defRPr>
            </a:lvl5pPr>
            <a:lvl6pPr marL="2708293" indent="-2462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709" indent="-2462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93126" indent="-2462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85543" indent="-2462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529">
              <a:defRPr/>
            </a:pPr>
            <a:fld id="{6EFDF370-5B17-48A8-9185-C4FE029F2F51}" type="slidenum">
              <a:rPr lang="en-US" altLang="en-US" sz="1900" kern="0">
                <a:latin typeface="Calibri" panose="020F0502020204030204" pitchFamily="34" charset="0"/>
              </a:rPr>
              <a:pPr defTabSz="966529">
                <a:defRPr/>
              </a:pPr>
              <a:t>1</a:t>
            </a:fld>
            <a:endParaRPr lang="en-US" altLang="en-US" sz="1900" kern="0">
              <a:latin typeface="Calibri" panose="020F0502020204030204" pitchFamily="34" charset="0"/>
            </a:endParaRPr>
          </a:p>
        </p:txBody>
      </p:sp>
      <p:sp>
        <p:nvSpPr>
          <p:cNvPr id="2" name="Footer Placeholder 1"/>
          <p:cNvSpPr>
            <a:spLocks noGrp="1"/>
          </p:cNvSpPr>
          <p:nvPr>
            <p:ph type="ftr" sz="quarter" idx="10"/>
          </p:nvPr>
        </p:nvSpPr>
        <p:spPr/>
        <p:txBody>
          <a:bodyPr/>
          <a:lstStyle/>
          <a:p>
            <a:pPr defTabSz="966529">
              <a:defRPr/>
            </a:pPr>
            <a:r>
              <a:rPr lang="en-US" sz="1900" kern="0">
                <a:solidFill>
                  <a:sysClr val="windowText" lastClr="000000"/>
                </a:solidFill>
              </a:rPr>
              <a:t>Sugar Land Bible Church</a:t>
            </a:r>
          </a:p>
        </p:txBody>
      </p:sp>
      <p:sp>
        <p:nvSpPr>
          <p:cNvPr id="3" name="Header Placeholder 2"/>
          <p:cNvSpPr>
            <a:spLocks noGrp="1"/>
          </p:cNvSpPr>
          <p:nvPr>
            <p:ph type="hdr" sz="quarter" idx="11"/>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4186047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34</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520611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1E6CAAF6-ADD1-4A1F-A4B9-6880554EFCC2}" type="slidenum">
              <a:rPr lang="en-US" altLang="en-US" sz="1900" kern="0">
                <a:solidFill>
                  <a:sysClr val="windowText" lastClr="000000"/>
                </a:solidFill>
              </a:rPr>
              <a:pPr defTabSz="966529">
                <a:defRPr/>
              </a:pPr>
              <a:t>35</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297496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pPr defTabSz="966529">
              <a:defRPr/>
            </a:pPr>
            <a:fld id="{9522E04F-F567-49DD-AD0B-95C064EB7F64}" type="slidenum">
              <a:rPr lang="en-US" sz="1900" kern="0">
                <a:solidFill>
                  <a:sysClr val="windowText" lastClr="000000"/>
                </a:solidFill>
              </a:rPr>
              <a:pPr defTabSz="966529">
                <a:defRPr/>
              </a:pPr>
              <a:t>11</a:t>
            </a:fld>
            <a:endParaRPr lang="en-US" sz="1900" kern="0">
              <a:solidFill>
                <a:sysClr val="windowText" lastClr="000000"/>
              </a:solidFill>
            </a:endParaRPr>
          </a:p>
        </p:txBody>
      </p:sp>
      <p:sp>
        <p:nvSpPr>
          <p:cNvPr id="66563" name="Rectangle 2"/>
          <p:cNvSpPr>
            <a:spLocks noGrp="1" noRot="1" noChangeAspect="1" noChangeArrowheads="1" noTextEdit="1"/>
          </p:cNvSpPr>
          <p:nvPr>
            <p:ph type="sldImg"/>
          </p:nvPr>
        </p:nvSpPr>
        <p:spPr>
          <a:xfrm>
            <a:off x="1497013" y="1200150"/>
            <a:ext cx="4321175" cy="3240088"/>
          </a:xfrm>
          <a:ln/>
        </p:spPr>
      </p:sp>
      <p:sp>
        <p:nvSpPr>
          <p:cNvPr id="66564" name="Rectangle 3"/>
          <p:cNvSpPr>
            <a:spLocks noGrp="1" noChangeArrowheads="1"/>
          </p:cNvSpPr>
          <p:nvPr>
            <p:ph type="body" idx="1"/>
          </p:nvPr>
        </p:nvSpPr>
        <p:spPr>
          <a:noFill/>
          <a:ln/>
        </p:spPr>
        <p:txBody>
          <a:bodyPr/>
          <a:lstStyle/>
          <a:p>
            <a:pPr eaLnBrk="1" hangingPunct="1"/>
            <a:endParaRPr lang="en-US"/>
          </a:p>
        </p:txBody>
      </p:sp>
      <p:sp>
        <p:nvSpPr>
          <p:cNvPr id="2" name="Footer Placeholder 1"/>
          <p:cNvSpPr>
            <a:spLocks noGrp="1"/>
          </p:cNvSpPr>
          <p:nvPr>
            <p:ph type="ftr" sz="quarter" idx="10"/>
          </p:nvPr>
        </p:nvSpPr>
        <p:spPr/>
        <p:txBody>
          <a:bodyPr/>
          <a:lstStyle/>
          <a:p>
            <a:pPr defTabSz="966529">
              <a:defRPr/>
            </a:pPr>
            <a:r>
              <a:rPr lang="en-US" sz="1900" kern="0">
                <a:solidFill>
                  <a:sysClr val="windowText" lastClr="000000"/>
                </a:solidFill>
              </a:rPr>
              <a:t>Sugar Land Bible Church</a:t>
            </a:r>
          </a:p>
        </p:txBody>
      </p:sp>
      <p:sp>
        <p:nvSpPr>
          <p:cNvPr id="3" name="Header Placeholder 2"/>
          <p:cNvSpPr>
            <a:spLocks noGrp="1"/>
          </p:cNvSpPr>
          <p:nvPr>
            <p:ph type="hdr" sz="quarter" idx="11"/>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3149418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966529">
              <a:defRPr/>
            </a:pPr>
            <a:fld id="{D675C7F5-DDAF-4FE0-9D6F-D01C3049ABE8}" type="slidenum">
              <a:rPr lang="en-US" sz="1900" kern="0">
                <a:solidFill>
                  <a:sysClr val="windowText" lastClr="000000"/>
                </a:solidFill>
              </a:rPr>
              <a:pPr defTabSz="966529">
                <a:defRPr/>
              </a:pPr>
              <a:t>24</a:t>
            </a:fld>
            <a:endParaRPr lang="en-US" sz="1900" kern="0">
              <a:solidFill>
                <a:sysClr val="windowText" lastClr="000000"/>
              </a:solidFill>
            </a:endParaRPr>
          </a:p>
        </p:txBody>
      </p:sp>
      <p:sp>
        <p:nvSpPr>
          <p:cNvPr id="69635" name="Rectangle 2"/>
          <p:cNvSpPr>
            <a:spLocks noGrp="1" noRot="1" noChangeAspect="1" noChangeArrowheads="1" noTextEdit="1"/>
          </p:cNvSpPr>
          <p:nvPr>
            <p:ph type="sldImg"/>
          </p:nvPr>
        </p:nvSpPr>
        <p:spPr>
          <a:xfrm>
            <a:off x="1497013" y="1200150"/>
            <a:ext cx="4321175" cy="3240088"/>
          </a:xfrm>
          <a:ln/>
        </p:spPr>
      </p:sp>
      <p:sp>
        <p:nvSpPr>
          <p:cNvPr id="69636" name="Rectangle 3"/>
          <p:cNvSpPr>
            <a:spLocks noGrp="1" noChangeArrowheads="1"/>
          </p:cNvSpPr>
          <p:nvPr>
            <p:ph type="body" idx="1"/>
          </p:nvPr>
        </p:nvSpPr>
        <p:spPr>
          <a:noFill/>
          <a:ln/>
        </p:spPr>
        <p:txBody>
          <a:bodyPr/>
          <a:lstStyle/>
          <a:p>
            <a:pPr eaLnBrk="1" hangingPunct="1"/>
            <a:endParaRPr lang="en-US"/>
          </a:p>
        </p:txBody>
      </p:sp>
      <p:sp>
        <p:nvSpPr>
          <p:cNvPr id="2" name="Footer Placeholder 1"/>
          <p:cNvSpPr>
            <a:spLocks noGrp="1"/>
          </p:cNvSpPr>
          <p:nvPr>
            <p:ph type="ftr" sz="quarter" idx="10"/>
          </p:nvPr>
        </p:nvSpPr>
        <p:spPr/>
        <p:txBody>
          <a:bodyPr/>
          <a:lstStyle/>
          <a:p>
            <a:pPr defTabSz="966529">
              <a:defRPr/>
            </a:pPr>
            <a:r>
              <a:rPr lang="en-US" sz="1900" kern="0">
                <a:solidFill>
                  <a:sysClr val="windowText" lastClr="000000"/>
                </a:solidFill>
              </a:rPr>
              <a:t>Sugar Land Bible Church</a:t>
            </a:r>
          </a:p>
        </p:txBody>
      </p:sp>
      <p:sp>
        <p:nvSpPr>
          <p:cNvPr id="3" name="Header Placeholder 2"/>
          <p:cNvSpPr>
            <a:spLocks noGrp="1"/>
          </p:cNvSpPr>
          <p:nvPr>
            <p:ph type="hdr" sz="quarter" idx="11"/>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867228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pPr defTabSz="966529">
              <a:defRPr/>
            </a:pPr>
            <a:fld id="{E37E71FF-0C73-4DD7-A4AE-79FFD009D2DC}" type="slidenum">
              <a:rPr lang="en-US" sz="1900" kern="0">
                <a:solidFill>
                  <a:sysClr val="windowText" lastClr="000000"/>
                </a:solidFill>
              </a:rPr>
              <a:pPr defTabSz="966529">
                <a:defRPr/>
              </a:pPr>
              <a:t>27</a:t>
            </a:fld>
            <a:endParaRPr lang="en-US" sz="1900" kern="0">
              <a:solidFill>
                <a:sysClr val="windowText" lastClr="000000"/>
              </a:solidFill>
            </a:endParaRPr>
          </a:p>
        </p:txBody>
      </p:sp>
      <p:sp>
        <p:nvSpPr>
          <p:cNvPr id="71683" name="Rectangle 2"/>
          <p:cNvSpPr>
            <a:spLocks noGrp="1" noRot="1" noChangeAspect="1" noChangeArrowheads="1" noTextEdit="1"/>
          </p:cNvSpPr>
          <p:nvPr>
            <p:ph type="sldImg"/>
          </p:nvPr>
        </p:nvSpPr>
        <p:spPr>
          <a:xfrm>
            <a:off x="1497013" y="1200150"/>
            <a:ext cx="4321175" cy="3240088"/>
          </a:xfrm>
          <a:ln/>
        </p:spPr>
      </p:sp>
      <p:sp>
        <p:nvSpPr>
          <p:cNvPr id="71684" name="Rectangle 3"/>
          <p:cNvSpPr>
            <a:spLocks noGrp="1" noChangeArrowheads="1"/>
          </p:cNvSpPr>
          <p:nvPr>
            <p:ph type="body" idx="1"/>
          </p:nvPr>
        </p:nvSpPr>
        <p:spPr>
          <a:noFill/>
          <a:ln/>
        </p:spPr>
        <p:txBody>
          <a:bodyPr/>
          <a:lstStyle/>
          <a:p>
            <a:pPr eaLnBrk="1" hangingPunct="1"/>
            <a:endParaRPr lang="en-US"/>
          </a:p>
        </p:txBody>
      </p:sp>
      <p:sp>
        <p:nvSpPr>
          <p:cNvPr id="2" name="Footer Placeholder 1"/>
          <p:cNvSpPr>
            <a:spLocks noGrp="1"/>
          </p:cNvSpPr>
          <p:nvPr>
            <p:ph type="ftr" sz="quarter" idx="10"/>
          </p:nvPr>
        </p:nvSpPr>
        <p:spPr/>
        <p:txBody>
          <a:bodyPr/>
          <a:lstStyle/>
          <a:p>
            <a:pPr defTabSz="966529">
              <a:defRPr/>
            </a:pPr>
            <a:r>
              <a:rPr lang="en-US" sz="1900" kern="0">
                <a:solidFill>
                  <a:sysClr val="windowText" lastClr="000000"/>
                </a:solidFill>
              </a:rPr>
              <a:t>Sugar Land Bible Church</a:t>
            </a:r>
          </a:p>
        </p:txBody>
      </p:sp>
      <p:sp>
        <p:nvSpPr>
          <p:cNvPr id="3" name="Header Placeholder 2"/>
          <p:cNvSpPr>
            <a:spLocks noGrp="1"/>
          </p:cNvSpPr>
          <p:nvPr>
            <p:ph type="hdr" sz="quarter" idx="11"/>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1823704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pPr defTabSz="966529">
              <a:defRPr/>
            </a:pPr>
            <a:fld id="{E37E71FF-0C73-4DD7-A4AE-79FFD009D2DC}" type="slidenum">
              <a:rPr lang="en-US" sz="1900" kern="0">
                <a:solidFill>
                  <a:sysClr val="windowText" lastClr="000000"/>
                </a:solidFill>
              </a:rPr>
              <a:pPr defTabSz="966529">
                <a:defRPr/>
              </a:pPr>
              <a:t>28</a:t>
            </a:fld>
            <a:endParaRPr lang="en-US" sz="1900" kern="0">
              <a:solidFill>
                <a:sysClr val="windowText" lastClr="000000"/>
              </a:solidFill>
            </a:endParaRPr>
          </a:p>
        </p:txBody>
      </p:sp>
      <p:sp>
        <p:nvSpPr>
          <p:cNvPr id="71683" name="Rectangle 2"/>
          <p:cNvSpPr>
            <a:spLocks noGrp="1" noRot="1" noChangeAspect="1" noChangeArrowheads="1" noTextEdit="1"/>
          </p:cNvSpPr>
          <p:nvPr>
            <p:ph type="sldImg"/>
          </p:nvPr>
        </p:nvSpPr>
        <p:spPr>
          <a:xfrm>
            <a:off x="1497013" y="1200150"/>
            <a:ext cx="4321175" cy="3240088"/>
          </a:xfrm>
          <a:ln/>
        </p:spPr>
      </p:sp>
      <p:sp>
        <p:nvSpPr>
          <p:cNvPr id="71684" name="Rectangle 3"/>
          <p:cNvSpPr>
            <a:spLocks noGrp="1" noChangeArrowheads="1"/>
          </p:cNvSpPr>
          <p:nvPr>
            <p:ph type="body" idx="1"/>
          </p:nvPr>
        </p:nvSpPr>
        <p:spPr>
          <a:noFill/>
          <a:ln/>
        </p:spPr>
        <p:txBody>
          <a:bodyPr/>
          <a:lstStyle/>
          <a:p>
            <a:pPr eaLnBrk="1" hangingPunct="1"/>
            <a:endParaRPr lang="en-US"/>
          </a:p>
        </p:txBody>
      </p:sp>
      <p:sp>
        <p:nvSpPr>
          <p:cNvPr id="2" name="Footer Placeholder 1"/>
          <p:cNvSpPr>
            <a:spLocks noGrp="1"/>
          </p:cNvSpPr>
          <p:nvPr>
            <p:ph type="ftr" sz="quarter" idx="10"/>
          </p:nvPr>
        </p:nvSpPr>
        <p:spPr/>
        <p:txBody>
          <a:bodyPr/>
          <a:lstStyle/>
          <a:p>
            <a:pPr defTabSz="966529">
              <a:defRPr/>
            </a:pPr>
            <a:r>
              <a:rPr lang="en-US" sz="1900" kern="0">
                <a:solidFill>
                  <a:sysClr val="windowText" lastClr="000000"/>
                </a:solidFill>
              </a:rPr>
              <a:t>Sugar Land Bible Church</a:t>
            </a:r>
          </a:p>
        </p:txBody>
      </p:sp>
      <p:sp>
        <p:nvSpPr>
          <p:cNvPr id="3" name="Header Placeholder 2"/>
          <p:cNvSpPr>
            <a:spLocks noGrp="1"/>
          </p:cNvSpPr>
          <p:nvPr>
            <p:ph type="hdr" sz="quarter" idx="11"/>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3779669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pPr defTabSz="966529">
              <a:defRPr/>
            </a:pPr>
            <a:fld id="{0B9F59D8-7A32-4E5E-9B9E-193FE7911BCF}" type="slidenum">
              <a:rPr lang="en-US" sz="1900" kern="0">
                <a:solidFill>
                  <a:sysClr val="windowText" lastClr="000000"/>
                </a:solidFill>
              </a:rPr>
              <a:pPr defTabSz="966529">
                <a:defRPr/>
              </a:pPr>
              <a:t>29</a:t>
            </a:fld>
            <a:endParaRPr lang="en-US" sz="1900" kern="0">
              <a:solidFill>
                <a:sysClr val="windowText" lastClr="000000"/>
              </a:solidFill>
            </a:endParaRPr>
          </a:p>
        </p:txBody>
      </p:sp>
      <p:sp>
        <p:nvSpPr>
          <p:cNvPr id="72707" name="Rectangle 2"/>
          <p:cNvSpPr>
            <a:spLocks noGrp="1" noRot="1" noChangeAspect="1" noChangeArrowheads="1" noTextEdit="1"/>
          </p:cNvSpPr>
          <p:nvPr>
            <p:ph type="sldImg"/>
          </p:nvPr>
        </p:nvSpPr>
        <p:spPr>
          <a:xfrm>
            <a:off x="1497013" y="1200150"/>
            <a:ext cx="4321175" cy="3240088"/>
          </a:xfrm>
          <a:ln/>
        </p:spPr>
      </p:sp>
      <p:sp>
        <p:nvSpPr>
          <p:cNvPr id="72708" name="Rectangle 3"/>
          <p:cNvSpPr>
            <a:spLocks noGrp="1" noChangeArrowheads="1"/>
          </p:cNvSpPr>
          <p:nvPr>
            <p:ph type="body" idx="1"/>
          </p:nvPr>
        </p:nvSpPr>
        <p:spPr>
          <a:noFill/>
          <a:ln/>
        </p:spPr>
        <p:txBody>
          <a:bodyPr/>
          <a:lstStyle/>
          <a:p>
            <a:pPr eaLnBrk="1" hangingPunct="1"/>
            <a:endParaRPr lang="en-US"/>
          </a:p>
        </p:txBody>
      </p:sp>
      <p:sp>
        <p:nvSpPr>
          <p:cNvPr id="2" name="Footer Placeholder 1"/>
          <p:cNvSpPr>
            <a:spLocks noGrp="1"/>
          </p:cNvSpPr>
          <p:nvPr>
            <p:ph type="ftr" sz="quarter" idx="10"/>
          </p:nvPr>
        </p:nvSpPr>
        <p:spPr/>
        <p:txBody>
          <a:bodyPr/>
          <a:lstStyle/>
          <a:p>
            <a:pPr defTabSz="966529">
              <a:defRPr/>
            </a:pPr>
            <a:r>
              <a:rPr lang="en-US" sz="1900" kern="0">
                <a:solidFill>
                  <a:sysClr val="windowText" lastClr="000000"/>
                </a:solidFill>
              </a:rPr>
              <a:t>Sugar Land Bible Church</a:t>
            </a:r>
          </a:p>
        </p:txBody>
      </p:sp>
      <p:sp>
        <p:nvSpPr>
          <p:cNvPr id="3" name="Header Placeholder 2"/>
          <p:cNvSpPr>
            <a:spLocks noGrp="1"/>
          </p:cNvSpPr>
          <p:nvPr>
            <p:ph type="hdr" sz="quarter" idx="11"/>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1864965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pPr defTabSz="966529">
              <a:defRPr/>
            </a:pPr>
            <a:fld id="{52CDD856-B4F2-4081-BD1B-8F884B99E3F3}" type="slidenum">
              <a:rPr lang="en-US" sz="1900" kern="0">
                <a:solidFill>
                  <a:sysClr val="windowText" lastClr="000000"/>
                </a:solidFill>
              </a:rPr>
              <a:pPr defTabSz="966529">
                <a:defRPr/>
              </a:pPr>
              <a:t>30</a:t>
            </a:fld>
            <a:endParaRPr lang="en-US" sz="1900" kern="0">
              <a:solidFill>
                <a:sysClr val="windowText" lastClr="000000"/>
              </a:solidFill>
            </a:endParaRPr>
          </a:p>
        </p:txBody>
      </p:sp>
      <p:sp>
        <p:nvSpPr>
          <p:cNvPr id="74755" name="Rectangle 2"/>
          <p:cNvSpPr>
            <a:spLocks noGrp="1" noRot="1" noChangeAspect="1" noChangeArrowheads="1" noTextEdit="1"/>
          </p:cNvSpPr>
          <p:nvPr>
            <p:ph type="sldImg"/>
          </p:nvPr>
        </p:nvSpPr>
        <p:spPr>
          <a:xfrm>
            <a:off x="1497013" y="1200150"/>
            <a:ext cx="4321175" cy="3240088"/>
          </a:xfrm>
          <a:ln/>
        </p:spPr>
      </p:sp>
      <p:sp>
        <p:nvSpPr>
          <p:cNvPr id="74756" name="Rectangle 3"/>
          <p:cNvSpPr>
            <a:spLocks noGrp="1" noChangeArrowheads="1"/>
          </p:cNvSpPr>
          <p:nvPr>
            <p:ph type="body" idx="1"/>
          </p:nvPr>
        </p:nvSpPr>
        <p:spPr>
          <a:noFill/>
          <a:ln/>
        </p:spPr>
        <p:txBody>
          <a:bodyPr/>
          <a:lstStyle/>
          <a:p>
            <a:pPr eaLnBrk="1" hangingPunct="1"/>
            <a:endParaRPr lang="en-US"/>
          </a:p>
        </p:txBody>
      </p:sp>
      <p:sp>
        <p:nvSpPr>
          <p:cNvPr id="2" name="Footer Placeholder 1"/>
          <p:cNvSpPr>
            <a:spLocks noGrp="1"/>
          </p:cNvSpPr>
          <p:nvPr>
            <p:ph type="ftr" sz="quarter" idx="10"/>
          </p:nvPr>
        </p:nvSpPr>
        <p:spPr/>
        <p:txBody>
          <a:bodyPr/>
          <a:lstStyle/>
          <a:p>
            <a:pPr defTabSz="966529">
              <a:defRPr/>
            </a:pPr>
            <a:r>
              <a:rPr lang="en-US" sz="1900" kern="0">
                <a:solidFill>
                  <a:sysClr val="windowText" lastClr="000000"/>
                </a:solidFill>
              </a:rPr>
              <a:t>Sugar Land Bible Church</a:t>
            </a:r>
          </a:p>
        </p:txBody>
      </p:sp>
      <p:sp>
        <p:nvSpPr>
          <p:cNvPr id="3" name="Header Placeholder 2"/>
          <p:cNvSpPr>
            <a:spLocks noGrp="1"/>
          </p:cNvSpPr>
          <p:nvPr>
            <p:ph type="hdr" sz="quarter" idx="11"/>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2761007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pPr defTabSz="966529">
              <a:defRPr/>
            </a:pPr>
            <a:fld id="{52CDD856-B4F2-4081-BD1B-8F884B99E3F3}" type="slidenum">
              <a:rPr lang="en-US" sz="1900" kern="0">
                <a:solidFill>
                  <a:sysClr val="windowText" lastClr="000000"/>
                </a:solidFill>
              </a:rPr>
              <a:pPr defTabSz="966529">
                <a:defRPr/>
              </a:pPr>
              <a:t>31</a:t>
            </a:fld>
            <a:endParaRPr lang="en-US" sz="1900" kern="0">
              <a:solidFill>
                <a:sysClr val="windowText" lastClr="000000"/>
              </a:solidFill>
            </a:endParaRPr>
          </a:p>
        </p:txBody>
      </p:sp>
      <p:sp>
        <p:nvSpPr>
          <p:cNvPr id="74755" name="Rectangle 2"/>
          <p:cNvSpPr>
            <a:spLocks noGrp="1" noRot="1" noChangeAspect="1" noChangeArrowheads="1" noTextEdit="1"/>
          </p:cNvSpPr>
          <p:nvPr>
            <p:ph type="sldImg"/>
          </p:nvPr>
        </p:nvSpPr>
        <p:spPr>
          <a:xfrm>
            <a:off x="1497013" y="1200150"/>
            <a:ext cx="4321175" cy="3240088"/>
          </a:xfrm>
          <a:ln/>
        </p:spPr>
      </p:sp>
      <p:sp>
        <p:nvSpPr>
          <p:cNvPr id="74756" name="Rectangle 3"/>
          <p:cNvSpPr>
            <a:spLocks noGrp="1" noChangeArrowheads="1"/>
          </p:cNvSpPr>
          <p:nvPr>
            <p:ph type="body" idx="1"/>
          </p:nvPr>
        </p:nvSpPr>
        <p:spPr>
          <a:noFill/>
          <a:ln/>
        </p:spPr>
        <p:txBody>
          <a:bodyPr/>
          <a:lstStyle/>
          <a:p>
            <a:pPr eaLnBrk="1" hangingPunct="1"/>
            <a:endParaRPr lang="en-US"/>
          </a:p>
        </p:txBody>
      </p:sp>
      <p:sp>
        <p:nvSpPr>
          <p:cNvPr id="2" name="Footer Placeholder 1"/>
          <p:cNvSpPr>
            <a:spLocks noGrp="1"/>
          </p:cNvSpPr>
          <p:nvPr>
            <p:ph type="ftr" sz="quarter" idx="10"/>
          </p:nvPr>
        </p:nvSpPr>
        <p:spPr/>
        <p:txBody>
          <a:bodyPr/>
          <a:lstStyle/>
          <a:p>
            <a:pPr defTabSz="966529">
              <a:defRPr/>
            </a:pPr>
            <a:r>
              <a:rPr lang="en-US" sz="1900" kern="0">
                <a:solidFill>
                  <a:sysClr val="windowText" lastClr="000000"/>
                </a:solidFill>
              </a:rPr>
              <a:t>Sugar Land Bible Church</a:t>
            </a:r>
          </a:p>
        </p:txBody>
      </p:sp>
      <p:sp>
        <p:nvSpPr>
          <p:cNvPr id="3" name="Header Placeholder 2"/>
          <p:cNvSpPr>
            <a:spLocks noGrp="1"/>
          </p:cNvSpPr>
          <p:nvPr>
            <p:ph type="hdr" sz="quarter" idx="11"/>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952694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Ray Steadman – “1</a:t>
            </a:r>
            <a:r>
              <a:rPr lang="en-US" baseline="30000" dirty="0"/>
              <a:t>st</a:t>
            </a:r>
            <a:r>
              <a:rPr lang="en-US" dirty="0"/>
              <a:t> Californians”</a:t>
            </a:r>
          </a:p>
          <a:p>
            <a:endParaRPr lang="en-US" dirty="0"/>
          </a:p>
          <a:p>
            <a:r>
              <a:rPr lang="en-US" dirty="0"/>
              <a:t>Unbelievers vs Categories of Believers</a:t>
            </a:r>
          </a:p>
          <a:p>
            <a:endParaRPr lang="en-US" dirty="0"/>
          </a:p>
          <a:p>
            <a:r>
              <a:rPr lang="en-US" dirty="0"/>
              <a:t>Unbelievers</a:t>
            </a:r>
            <a:r>
              <a:rPr lang="en-US" baseline="0" dirty="0"/>
              <a:t> – </a:t>
            </a:r>
            <a:r>
              <a:rPr lang="el-GR" sz="1300" b="1" dirty="0"/>
              <a:t>ψυχικός </a:t>
            </a:r>
            <a:r>
              <a:rPr lang="en-US" sz="1300" b="1" dirty="0" err="1"/>
              <a:t>psuchikós</a:t>
            </a:r>
            <a:r>
              <a:rPr lang="en-US" baseline="0" dirty="0"/>
              <a:t>; </a:t>
            </a:r>
            <a:r>
              <a:rPr lang="en-US" sz="1300" dirty="0"/>
              <a:t>Natural, pertaining to the natural as distinguished from the spiritual</a:t>
            </a:r>
            <a:endParaRPr lang="en-US" baseline="0" dirty="0"/>
          </a:p>
          <a:p>
            <a:r>
              <a:rPr lang="en-US" baseline="0" dirty="0"/>
              <a:t>Spiritual Believers – </a:t>
            </a:r>
            <a:r>
              <a:rPr lang="el-GR" b="1" baseline="0" dirty="0"/>
              <a:t>πνευματικός </a:t>
            </a:r>
            <a:r>
              <a:rPr lang="en-US" b="1" baseline="0" dirty="0" err="1"/>
              <a:t>pneumatikós</a:t>
            </a:r>
            <a:r>
              <a:rPr lang="en-US" baseline="0" dirty="0"/>
              <a:t>; of persons who are spiritual, enlightened by the Holy Spirit </a:t>
            </a:r>
          </a:p>
          <a:p>
            <a:r>
              <a:rPr lang="en-US" baseline="0" dirty="0"/>
              <a:t>Infant Believers – </a:t>
            </a:r>
            <a:r>
              <a:rPr lang="el-GR" sz="1300" b="1" dirty="0"/>
              <a:t>σάρκινος</a:t>
            </a:r>
            <a:r>
              <a:rPr lang="en-US" sz="1300" b="1" dirty="0"/>
              <a:t> </a:t>
            </a:r>
            <a:r>
              <a:rPr lang="en-US" sz="1300" b="1" i="1" dirty="0" err="1"/>
              <a:t>sárkinos</a:t>
            </a:r>
            <a:r>
              <a:rPr lang="en-US" sz="1300" b="1" i="1" dirty="0"/>
              <a:t>; </a:t>
            </a:r>
            <a:r>
              <a:rPr lang="en-US" sz="1300" i="1" dirty="0"/>
              <a:t>with propensities of the flesh unto sin; </a:t>
            </a:r>
            <a:r>
              <a:rPr lang="el-GR" sz="1300" b="1" i="1" dirty="0"/>
              <a:t>νήπιος </a:t>
            </a:r>
            <a:r>
              <a:rPr lang="en-US" sz="1300" b="1" i="1" dirty="0" err="1"/>
              <a:t>nḗpios</a:t>
            </a:r>
            <a:r>
              <a:rPr lang="en-US" sz="1300" b="1" i="1" dirty="0"/>
              <a:t>; </a:t>
            </a:r>
            <a:r>
              <a:rPr lang="en-US" sz="1300" dirty="0"/>
              <a:t>an infant, child, baby without any definite limitation of age. (This relates to immaturity and lack of instruction)</a:t>
            </a:r>
            <a:endParaRPr lang="en-US" sz="1300" b="1" i="1" dirty="0"/>
          </a:p>
          <a:p>
            <a:r>
              <a:rPr lang="en-US" dirty="0"/>
              <a:t>Carnal Believers</a:t>
            </a:r>
            <a:r>
              <a:rPr lang="en-US" baseline="0" dirty="0"/>
              <a:t> – </a:t>
            </a:r>
            <a:r>
              <a:rPr lang="el-GR" sz="1300" b="1" dirty="0"/>
              <a:t>σαρκικός</a:t>
            </a:r>
            <a:r>
              <a:rPr lang="en-US" sz="1300" b="1" dirty="0"/>
              <a:t> </a:t>
            </a:r>
            <a:r>
              <a:rPr lang="en-US" sz="1300" b="1" i="1" dirty="0" err="1"/>
              <a:t>sarkikós</a:t>
            </a:r>
            <a:r>
              <a:rPr lang="en-US" sz="1300" b="1" i="1" dirty="0"/>
              <a:t>; </a:t>
            </a:r>
            <a:r>
              <a:rPr lang="en-US" sz="1300" i="1" dirty="0"/>
              <a:t>tendency to satisfy the flesh, implying sinfulness, sinful propensity, carnal</a:t>
            </a:r>
            <a:r>
              <a:rPr lang="en-US" sz="1300" dirty="0"/>
              <a:t> (This relates to disobedience and open rebellion)</a:t>
            </a:r>
          </a:p>
          <a:p>
            <a:endParaRPr lang="en-US" sz="1300" i="1"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33</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2740677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142792A-E7A1-4290-8036-CC456AECA72A}" type="datetimeFigureOut">
              <a:rPr lang="en-US"/>
              <a:pPr>
                <a:defRPr/>
              </a:pPr>
              <a:t>2/28/2016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C169B7-9F62-44E4-8103-23CFE8D0D643}" type="slidenum">
              <a:rPr lang="en-US" altLang="en-US"/>
              <a:pPr>
                <a:defRPr/>
              </a:pPr>
              <a:t>‹#›</a:t>
            </a:fld>
            <a:endParaRPr lang="en-US" altLang="en-US"/>
          </a:p>
        </p:txBody>
      </p:sp>
    </p:spTree>
    <p:extLst>
      <p:ext uri="{BB962C8B-B14F-4D97-AF65-F5344CB8AC3E}">
        <p14:creationId xmlns:p14="http://schemas.microsoft.com/office/powerpoint/2010/main" val="1974310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B2D715B-B684-43CC-8C64-B61C94215F5D}" type="datetimeFigureOut">
              <a:rPr lang="en-US"/>
              <a:pPr>
                <a:defRPr/>
              </a:pPr>
              <a:t>2/28/2016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08E0B8-9F60-4048-B105-8887EF316161}" type="slidenum">
              <a:rPr lang="en-US" altLang="en-US"/>
              <a:pPr>
                <a:defRPr/>
              </a:pPr>
              <a:t>‹#›</a:t>
            </a:fld>
            <a:endParaRPr lang="en-US" altLang="en-US"/>
          </a:p>
        </p:txBody>
      </p:sp>
    </p:spTree>
    <p:extLst>
      <p:ext uri="{BB962C8B-B14F-4D97-AF65-F5344CB8AC3E}">
        <p14:creationId xmlns:p14="http://schemas.microsoft.com/office/powerpoint/2010/main" val="3941765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6F3003A-0C19-4603-8D13-5739629E01B2}" type="datetimeFigureOut">
              <a:rPr lang="en-US"/>
              <a:pPr>
                <a:defRPr/>
              </a:pPr>
              <a:t>2/28/2016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AE2F54-E34F-4A08-BE02-4C5F51A6F909}" type="slidenum">
              <a:rPr lang="en-US" altLang="en-US"/>
              <a:pPr>
                <a:defRPr/>
              </a:pPr>
              <a:t>‹#›</a:t>
            </a:fld>
            <a:endParaRPr lang="en-US" altLang="en-US"/>
          </a:p>
        </p:txBody>
      </p:sp>
    </p:spTree>
    <p:extLst>
      <p:ext uri="{BB962C8B-B14F-4D97-AF65-F5344CB8AC3E}">
        <p14:creationId xmlns:p14="http://schemas.microsoft.com/office/powerpoint/2010/main" val="2197860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9" rIns="92075" bIns="46039" anchor="ctr"/>
          <a:lstStyle/>
          <a:p>
            <a:pPr eaLnBrk="0" hangingPunct="0">
              <a:defRPr/>
            </a:pPr>
            <a:endParaRPr lang="en-US" sz="4400">
              <a:solidFill>
                <a:schemeClr val="tx2"/>
              </a:solidFill>
              <a:cs typeface="Arial" panose="020B060402020202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891" indent="-342891" eaLnBrk="0" hangingPunct="0">
              <a:spcBef>
                <a:spcPct val="20000"/>
              </a:spcBef>
              <a:buClr>
                <a:schemeClr val="tx2"/>
              </a:buClr>
              <a:buSzPct val="75000"/>
              <a:buFont typeface="Wingdings" pitchFamily="2" charset="2"/>
              <a:buChar char="n"/>
              <a:defRPr/>
            </a:pPr>
            <a:endParaRPr lang="en-US" sz="3200">
              <a:cs typeface="Arial" panose="020B0604020202020204" pitchFamily="34" charset="0"/>
            </a:endParaRPr>
          </a:p>
        </p:txBody>
      </p:sp>
    </p:spTree>
    <p:extLst>
      <p:ext uri="{BB962C8B-B14F-4D97-AF65-F5344CB8AC3E}">
        <p14:creationId xmlns:p14="http://schemas.microsoft.com/office/powerpoint/2010/main" val="841908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0D23018-53E6-4AA9-AD86-328F49299C1A}" type="slidenum">
              <a:rPr lang="en-US" altLang="en-US"/>
              <a:pPr>
                <a:defRPr/>
              </a:pPr>
              <a:t>‹#›</a:t>
            </a:fld>
            <a:endParaRPr lang="en-US" altLang="en-US"/>
          </a:p>
        </p:txBody>
      </p:sp>
    </p:spTree>
    <p:extLst>
      <p:ext uri="{BB962C8B-B14F-4D97-AF65-F5344CB8AC3E}">
        <p14:creationId xmlns:p14="http://schemas.microsoft.com/office/powerpoint/2010/main" val="919120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48383476"/>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526081A-6350-412E-995A-C22BE8B4AB16}" type="datetimeFigureOut">
              <a:rPr lang="en-US"/>
              <a:pPr>
                <a:defRPr/>
              </a:pPr>
              <a:t>2/28/2016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EF0298-CB8E-4A11-A6BA-6658D4C9F754}" type="slidenum">
              <a:rPr lang="en-US" altLang="en-US"/>
              <a:pPr>
                <a:defRPr/>
              </a:pPr>
              <a:t>‹#›</a:t>
            </a:fld>
            <a:endParaRPr lang="en-US" altLang="en-US"/>
          </a:p>
        </p:txBody>
      </p:sp>
    </p:spTree>
    <p:extLst>
      <p:ext uri="{BB962C8B-B14F-4D97-AF65-F5344CB8AC3E}">
        <p14:creationId xmlns:p14="http://schemas.microsoft.com/office/powerpoint/2010/main" val="179909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9B633DF-0EE4-40FE-B09B-D3484C6EB3DF}" type="datetimeFigureOut">
              <a:rPr lang="en-US"/>
              <a:pPr>
                <a:defRPr/>
              </a:pPr>
              <a:t>2/28/2016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4956F5-5E93-47D1-B1A3-E678194BC9B2}" type="slidenum">
              <a:rPr lang="en-US" altLang="en-US"/>
              <a:pPr>
                <a:defRPr/>
              </a:pPr>
              <a:t>‹#›</a:t>
            </a:fld>
            <a:endParaRPr lang="en-US" altLang="en-US"/>
          </a:p>
        </p:txBody>
      </p:sp>
    </p:spTree>
    <p:extLst>
      <p:ext uri="{BB962C8B-B14F-4D97-AF65-F5344CB8AC3E}">
        <p14:creationId xmlns:p14="http://schemas.microsoft.com/office/powerpoint/2010/main" val="2380057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DCDB46E-A7AB-40D3-9EBB-A3D4156AF76B}" type="datetimeFigureOut">
              <a:rPr lang="en-US"/>
              <a:pPr>
                <a:defRPr/>
              </a:pPr>
              <a:t>2/28/2016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83D037-37CF-4746-B046-7744609F0822}" type="slidenum">
              <a:rPr lang="en-US" altLang="en-US"/>
              <a:pPr>
                <a:defRPr/>
              </a:pPr>
              <a:t>‹#›</a:t>
            </a:fld>
            <a:endParaRPr lang="en-US" altLang="en-US"/>
          </a:p>
        </p:txBody>
      </p:sp>
    </p:spTree>
    <p:extLst>
      <p:ext uri="{BB962C8B-B14F-4D97-AF65-F5344CB8AC3E}">
        <p14:creationId xmlns:p14="http://schemas.microsoft.com/office/powerpoint/2010/main" val="3671643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6624874-5C76-43C3-9F0F-3C2B8A2FD737}" type="datetimeFigureOut">
              <a:rPr lang="en-US"/>
              <a:pPr>
                <a:defRPr/>
              </a:pPr>
              <a:t>2/28/2016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945140A-CB23-4DF5-B380-574465E0B341}" type="slidenum">
              <a:rPr lang="en-US" altLang="en-US"/>
              <a:pPr>
                <a:defRPr/>
              </a:pPr>
              <a:t>‹#›</a:t>
            </a:fld>
            <a:endParaRPr lang="en-US" altLang="en-US"/>
          </a:p>
        </p:txBody>
      </p:sp>
    </p:spTree>
    <p:extLst>
      <p:ext uri="{BB962C8B-B14F-4D97-AF65-F5344CB8AC3E}">
        <p14:creationId xmlns:p14="http://schemas.microsoft.com/office/powerpoint/2010/main" val="927322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32E054F-30EF-414B-979C-F3D27C571A78}" type="datetimeFigureOut">
              <a:rPr lang="en-US"/>
              <a:pPr>
                <a:defRPr/>
              </a:pPr>
              <a:t>2/28/2016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BC1A56-6BA5-4EF4-AE6E-4B7E733150F4}" type="slidenum">
              <a:rPr lang="en-US" altLang="en-US"/>
              <a:pPr>
                <a:defRPr/>
              </a:pPr>
              <a:t>‹#›</a:t>
            </a:fld>
            <a:endParaRPr lang="en-US" altLang="en-US"/>
          </a:p>
        </p:txBody>
      </p:sp>
    </p:spTree>
    <p:extLst>
      <p:ext uri="{BB962C8B-B14F-4D97-AF65-F5344CB8AC3E}">
        <p14:creationId xmlns:p14="http://schemas.microsoft.com/office/powerpoint/2010/main" val="209447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D0048B8-B8BC-4BF8-8DB0-8C6A4906B474}" type="datetimeFigureOut">
              <a:rPr lang="en-US"/>
              <a:pPr>
                <a:defRPr/>
              </a:pPr>
              <a:t>2/28/2016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AB4A3F3-2789-4DBF-92CA-32AF01B2D2BC}" type="slidenum">
              <a:rPr lang="en-US" altLang="en-US"/>
              <a:pPr>
                <a:defRPr/>
              </a:pPr>
              <a:t>‹#›</a:t>
            </a:fld>
            <a:endParaRPr lang="en-US" altLang="en-US"/>
          </a:p>
        </p:txBody>
      </p:sp>
    </p:spTree>
    <p:extLst>
      <p:ext uri="{BB962C8B-B14F-4D97-AF65-F5344CB8AC3E}">
        <p14:creationId xmlns:p14="http://schemas.microsoft.com/office/powerpoint/2010/main" val="2613134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BF97EE-B804-4546-B123-D092BDC4C92E}" type="datetimeFigureOut">
              <a:rPr lang="en-US"/>
              <a:pPr>
                <a:defRPr/>
              </a:pPr>
              <a:t>2/28/2016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E3E788-3C1E-4322-8553-F3B4C7086460}" type="slidenum">
              <a:rPr lang="en-US" altLang="en-US"/>
              <a:pPr>
                <a:defRPr/>
              </a:pPr>
              <a:t>‹#›</a:t>
            </a:fld>
            <a:endParaRPr lang="en-US" altLang="en-US"/>
          </a:p>
        </p:txBody>
      </p:sp>
    </p:spTree>
    <p:extLst>
      <p:ext uri="{BB962C8B-B14F-4D97-AF65-F5344CB8AC3E}">
        <p14:creationId xmlns:p14="http://schemas.microsoft.com/office/powerpoint/2010/main" val="4190759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D99B1B-6534-4491-A593-28246C6B9D95}" type="datetimeFigureOut">
              <a:rPr lang="en-US"/>
              <a:pPr>
                <a:defRPr/>
              </a:pPr>
              <a:t>2/28/2016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E4E630-9A72-452C-8AF9-38F0545DCB6C}" type="slidenum">
              <a:rPr lang="en-US" altLang="en-US"/>
              <a:pPr>
                <a:defRPr/>
              </a:pPr>
              <a:t>‹#›</a:t>
            </a:fld>
            <a:endParaRPr lang="en-US" altLang="en-US"/>
          </a:p>
        </p:txBody>
      </p:sp>
    </p:spTree>
    <p:extLst>
      <p:ext uri="{BB962C8B-B14F-4D97-AF65-F5344CB8AC3E}">
        <p14:creationId xmlns:p14="http://schemas.microsoft.com/office/powerpoint/2010/main" val="2542937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3D65B563-3F22-4731-AC79-DA6FA3F3BE5C}" type="datetimeFigureOut">
              <a:rPr lang="en-US"/>
              <a:pPr>
                <a:defRPr/>
              </a:pPr>
              <a:t>2/28/2016</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453F1083-A0A1-40DA-BE8C-0E73FAD27CB9}" type="slidenum">
              <a:rPr lang="en-US" altLang="en-US"/>
              <a:pPr>
                <a:defRPr/>
              </a:pPr>
              <a:t>‹#›</a:t>
            </a:fld>
            <a:endParaRPr lang="en-US" altLang="en-US"/>
          </a:p>
        </p:txBody>
      </p:sp>
    </p:spTree>
    <p:extLst>
      <p:ext uri="{BB962C8B-B14F-4D97-AF65-F5344CB8AC3E}">
        <p14:creationId xmlns:p14="http://schemas.microsoft.com/office/powerpoint/2010/main" val="846103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1" indent="-342891"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3124200" y="685800"/>
            <a:ext cx="2895600" cy="1371600"/>
          </a:xfrm>
        </p:spPr>
        <p:txBody>
          <a:bodyPr/>
          <a:lstStyle/>
          <a:p>
            <a:pPr eaLnBrk="1" hangingPunct="1">
              <a:defRPr/>
            </a:pPr>
            <a:r>
              <a:rPr lang="en-US" altLang="en-US" b="1" dirty="0">
                <a:solidFill>
                  <a:srgbClr val="00FFFF"/>
                </a:solidFill>
                <a:effectLst>
                  <a:outerShdw blurRad="38100" dist="38100" dir="2700000" algn="tl">
                    <a:srgbClr val="000000">
                      <a:alpha val="43137"/>
                    </a:srgbClr>
                  </a:outerShdw>
                </a:effectLst>
              </a:rPr>
              <a:t>Soteriology</a:t>
            </a:r>
            <a:br>
              <a:rPr lang="en-US" altLang="en-US" b="1" dirty="0">
                <a:solidFill>
                  <a:srgbClr val="00FFFF"/>
                </a:solidFill>
                <a:effectLst>
                  <a:outerShdw blurRad="38100" dist="38100" dir="2700000" algn="tl">
                    <a:srgbClr val="000000">
                      <a:alpha val="43137"/>
                    </a:srgbClr>
                  </a:outerShdw>
                </a:effectLst>
              </a:rPr>
            </a:br>
            <a:r>
              <a:rPr lang="en-US" altLang="en-US" sz="2800" b="1" dirty="0">
                <a:solidFill>
                  <a:srgbClr val="00FFFF"/>
                </a:solidFill>
                <a:effectLst>
                  <a:outerShdw blurRad="38100" dist="38100" dir="2700000" algn="tl">
                    <a:srgbClr val="000000">
                      <a:alpha val="43137"/>
                    </a:srgbClr>
                  </a:outerShdw>
                </a:effectLst>
              </a:rPr>
              <a:t>Session 8</a:t>
            </a:r>
            <a:endParaRPr lang="en-US" altLang="en-US" b="1" dirty="0">
              <a:solidFill>
                <a:srgbClr val="00FFFF"/>
              </a:solidFill>
              <a:effectLst>
                <a:outerShdw blurRad="38100" dist="38100" dir="2700000" algn="tl">
                  <a:srgbClr val="000000">
                    <a:alpha val="43137"/>
                  </a:srgbClr>
                </a:outerShdw>
              </a:effectLst>
            </a:endParaRPr>
          </a:p>
        </p:txBody>
      </p:sp>
      <p:sp>
        <p:nvSpPr>
          <p:cNvPr id="4099" name="Subtitle 2"/>
          <p:cNvSpPr>
            <a:spLocks noGrp="1"/>
          </p:cNvSpPr>
          <p:nvPr>
            <p:ph type="subTitle" idx="1"/>
          </p:nvPr>
        </p:nvSpPr>
        <p:spPr>
          <a:xfrm>
            <a:off x="838200" y="4572000"/>
            <a:ext cx="7467600" cy="1752600"/>
          </a:xfrm>
        </p:spPr>
        <p:txBody>
          <a:bodyPr/>
          <a:lstStyle/>
          <a:p>
            <a:pPr eaLnBrk="1" hangingPunct="1"/>
            <a:r>
              <a:rPr lang="en-US" altLang="en-US" dirty="0">
                <a:solidFill>
                  <a:schemeClr val="bg1"/>
                </a:solidFill>
              </a:rPr>
              <a:t>Dr. Andy Woods</a:t>
            </a:r>
          </a:p>
          <a:p>
            <a:pPr eaLnBrk="1" hangingPunct="1"/>
            <a:endParaRPr lang="en-US" altLang="en-US" sz="2000" dirty="0">
              <a:solidFill>
                <a:schemeClr val="bg1"/>
              </a:solidFill>
            </a:endParaRPr>
          </a:p>
          <a:p>
            <a:pPr eaLnBrk="1" hangingPunct="1"/>
            <a:r>
              <a:rPr lang="en-US" altLang="en-US" sz="2000" dirty="0">
                <a:solidFill>
                  <a:schemeClr val="bg1"/>
                </a:solidFill>
              </a:rPr>
              <a:t>Senior Pastor – Sugar Land Bible Church</a:t>
            </a:r>
          </a:p>
          <a:p>
            <a:pPr eaLnBrk="1" hangingPunct="1"/>
            <a:r>
              <a:rPr lang="en-US" altLang="en-US" sz="2000" dirty="0">
                <a:solidFill>
                  <a:schemeClr val="bg1"/>
                </a:solidFill>
              </a:rPr>
              <a:t>Professor of Bible &amp; Theology – College of Biblical Studies </a:t>
            </a:r>
          </a:p>
        </p:txBody>
      </p:sp>
      <p:pic>
        <p:nvPicPr>
          <p:cNvPr id="4100"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16366"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056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3"/>
          </a:xfrm>
        </p:spPr>
        <p:txBody>
          <a:bodyPr/>
          <a:lstStyle/>
          <a:p>
            <a:r>
              <a:rPr lang="en-US" sz="3600" dirty="0">
                <a:solidFill>
                  <a:srgbClr val="00FFFF"/>
                </a:solidFill>
                <a:effectLst>
                  <a:outerShdw blurRad="38100" dist="38100" dir="2700000" algn="tl">
                    <a:srgbClr val="000000">
                      <a:alpha val="43137"/>
                    </a:srgbClr>
                  </a:outerShdw>
                </a:effectLst>
                <a:latin typeface="+mn-lt"/>
              </a:rPr>
              <a:t>Lordship Salvation Defined</a:t>
            </a:r>
          </a:p>
        </p:txBody>
      </p:sp>
      <p:sp>
        <p:nvSpPr>
          <p:cNvPr id="3" name="Content Placeholder 2"/>
          <p:cNvSpPr>
            <a:spLocks noGrp="1"/>
          </p:cNvSpPr>
          <p:nvPr>
            <p:ph idx="1"/>
          </p:nvPr>
        </p:nvSpPr>
        <p:spPr>
          <a:xfrm>
            <a:off x="838200" y="1143000"/>
            <a:ext cx="7467600" cy="2971800"/>
          </a:xfrm>
        </p:spPr>
        <p:txBody>
          <a:bodyPr/>
          <a:lstStyle/>
          <a:p>
            <a:pPr marL="457189" indent="-457189" algn="just">
              <a:spcBef>
                <a:spcPts val="1200"/>
              </a:spcBef>
              <a:spcAft>
                <a:spcPts val="1200"/>
              </a:spcAft>
            </a:pPr>
            <a:r>
              <a:rPr lang="en-US" dirty="0">
                <a:solidFill>
                  <a:schemeClr val="bg1"/>
                </a:solidFill>
              </a:rPr>
              <a:t>Definition – If Jesus Christ is not Lord of all then He is not Lord at all</a:t>
            </a:r>
          </a:p>
          <a:p>
            <a:pPr marL="457189" indent="-457189" algn="just">
              <a:spcBef>
                <a:spcPts val="1200"/>
              </a:spcBef>
              <a:spcAft>
                <a:spcPts val="1200"/>
              </a:spcAft>
            </a:pPr>
            <a:r>
              <a:rPr lang="en-US" dirty="0">
                <a:solidFill>
                  <a:schemeClr val="bg1"/>
                </a:solidFill>
              </a:rPr>
              <a:t>Motive – Counter superficial conversions</a:t>
            </a:r>
          </a:p>
          <a:p>
            <a:pPr marL="457189" indent="-457189" algn="just">
              <a:spcBef>
                <a:spcPts val="1200"/>
              </a:spcBef>
              <a:spcAft>
                <a:spcPts val="1200"/>
              </a:spcAft>
            </a:pPr>
            <a:r>
              <a:rPr lang="en-US" dirty="0">
                <a:solidFill>
                  <a:schemeClr val="bg1"/>
                </a:solidFill>
              </a:rPr>
              <a:t>Right diagnosis but the wrong cure</a:t>
            </a:r>
          </a:p>
        </p:txBody>
      </p:sp>
    </p:spTree>
    <p:extLst>
      <p:ext uri="{BB962C8B-B14F-4D97-AF65-F5344CB8AC3E}">
        <p14:creationId xmlns:p14="http://schemas.microsoft.com/office/powerpoint/2010/main" val="3134164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21" name="Text Box 17"/>
          <p:cNvSpPr txBox="1">
            <a:spLocks noChangeArrowheads="1"/>
          </p:cNvSpPr>
          <p:nvPr/>
        </p:nvSpPr>
        <p:spPr bwMode="auto">
          <a:xfrm>
            <a:off x="427567" y="1066802"/>
            <a:ext cx="8288867" cy="5016758"/>
          </a:xfrm>
          <a:prstGeom prst="rect">
            <a:avLst/>
          </a:prstGeom>
          <a:noFill/>
          <a:ln w="9525">
            <a:noFill/>
            <a:miter lim="800000"/>
            <a:headEnd/>
            <a:tailEnd/>
          </a:ln>
          <a:effectLst/>
        </p:spPr>
        <p:txBody>
          <a:bodyPr wrap="square">
            <a:spAutoFit/>
          </a:bodyPr>
          <a:lstStyle/>
          <a:p>
            <a:pPr algn="just">
              <a:spcBef>
                <a:spcPts val="600"/>
              </a:spcBef>
              <a:spcAft>
                <a:spcPts val="600"/>
              </a:spcAft>
              <a:defRPr/>
            </a:pPr>
            <a:r>
              <a:rPr lang="en-US" sz="2800" kern="0" dirty="0">
                <a:solidFill>
                  <a:schemeClr val="bg1"/>
                </a:solidFill>
                <a:effectLst>
                  <a:outerShdw blurRad="38100" dist="38100" dir="2700000" algn="tl">
                    <a:srgbClr val="000000"/>
                  </a:outerShdw>
                </a:effectLst>
                <a:cs typeface="Times New Roman" pitchFamily="18" charset="0"/>
              </a:rPr>
              <a:t>According to Lordship Theology, these, </a:t>
            </a:r>
            <a:r>
              <a:rPr lang="en-US" sz="2800" kern="0" dirty="0">
                <a:solidFill>
                  <a:srgbClr val="FFFFCC"/>
                </a:solidFill>
                <a:effectLst>
                  <a:outerShdw blurRad="38100" dist="38100" dir="2700000" algn="tl">
                    <a:srgbClr val="000000"/>
                  </a:outerShdw>
                </a:effectLst>
                <a:cs typeface="Times New Roman" pitchFamily="18" charset="0"/>
              </a:rPr>
              <a:t>“</a:t>
            </a:r>
            <a:r>
              <a:rPr lang="en-US" sz="2800" b="1" i="1" kern="0" dirty="0">
                <a:solidFill>
                  <a:srgbClr val="FFFFCC"/>
                </a:solidFill>
                <a:effectLst>
                  <a:outerShdw blurRad="38100" dist="38100" dir="2700000" algn="tl">
                    <a:srgbClr val="000000"/>
                  </a:outerShdw>
                </a:effectLst>
                <a:cs typeface="Times New Roman" pitchFamily="18" charset="0"/>
              </a:rPr>
              <a:t>real claims that Christ makes</a:t>
            </a:r>
            <a:r>
              <a:rPr lang="en-US" sz="2800" kern="0" dirty="0">
                <a:solidFill>
                  <a:srgbClr val="FFFFCC"/>
                </a:solidFill>
                <a:effectLst>
                  <a:outerShdw blurRad="38100" dist="38100" dir="2700000" algn="tl">
                    <a:srgbClr val="000000"/>
                  </a:outerShdw>
                </a:effectLst>
                <a:cs typeface="Times New Roman" pitchFamily="18" charset="0"/>
              </a:rPr>
              <a:t>” </a:t>
            </a:r>
            <a:r>
              <a:rPr lang="en-US" sz="2800" kern="0" dirty="0">
                <a:solidFill>
                  <a:schemeClr val="bg1"/>
                </a:solidFill>
                <a:effectLst>
                  <a:outerShdw blurRad="38100" dist="38100" dir="2700000" algn="tl">
                    <a:srgbClr val="000000"/>
                  </a:outerShdw>
                </a:effectLst>
                <a:cs typeface="Times New Roman" pitchFamily="18" charset="0"/>
              </a:rPr>
              <a:t>refers to a </a:t>
            </a:r>
            <a:r>
              <a:rPr lang="en-US" sz="2800" b="1" i="1" kern="0" dirty="0">
                <a:solidFill>
                  <a:srgbClr val="FFFFCC"/>
                </a:solidFill>
                <a:effectLst>
                  <a:outerShdw blurRad="38100" dist="38100" dir="2700000" algn="tl">
                    <a:srgbClr val="000000"/>
                  </a:outerShdw>
                </a:effectLst>
                <a:cs typeface="Times New Roman" pitchFamily="18" charset="0"/>
              </a:rPr>
              <a:t>repentance</a:t>
            </a:r>
            <a:r>
              <a:rPr lang="en-US" sz="2800" kern="0" dirty="0">
                <a:solidFill>
                  <a:schemeClr val="bg1"/>
                </a:solidFill>
                <a:effectLst>
                  <a:outerShdw blurRad="38100" dist="38100" dir="2700000" algn="tl">
                    <a:srgbClr val="000000"/>
                  </a:outerShdw>
                </a:effectLst>
                <a:cs typeface="Times New Roman" pitchFamily="18" charset="0"/>
              </a:rPr>
              <a:t> which is </a:t>
            </a:r>
            <a:r>
              <a:rPr lang="en-US" sz="2800" b="1" i="1" kern="0" dirty="0">
                <a:solidFill>
                  <a:srgbClr val="FFFFCC"/>
                </a:solidFill>
                <a:effectLst>
                  <a:outerShdw blurRad="38100" dist="38100" dir="2700000" algn="tl">
                    <a:srgbClr val="000000"/>
                  </a:outerShdw>
                </a:effectLst>
                <a:cs typeface="Times New Roman" pitchFamily="18" charset="0"/>
              </a:rPr>
              <a:t>a commitment to</a:t>
            </a:r>
            <a:r>
              <a:rPr lang="en-US" sz="2800" kern="0" dirty="0">
                <a:solidFill>
                  <a:schemeClr val="bg1"/>
                </a:solidFill>
                <a:effectLst>
                  <a:outerShdw blurRad="38100" dist="38100" dir="2700000" algn="tl">
                    <a:srgbClr val="000000"/>
                  </a:outerShdw>
                </a:effectLst>
                <a:cs typeface="Times New Roman" pitchFamily="18" charset="0"/>
              </a:rPr>
              <a:t>, or at least </a:t>
            </a:r>
            <a:r>
              <a:rPr lang="en-US" sz="2800" b="1" i="1" kern="0" dirty="0">
                <a:solidFill>
                  <a:srgbClr val="FFFFCC"/>
                </a:solidFill>
                <a:effectLst>
                  <a:outerShdw blurRad="38100" dist="38100" dir="2700000" algn="tl">
                    <a:srgbClr val="000000"/>
                  </a:outerShdw>
                </a:effectLst>
                <a:cs typeface="Times New Roman" pitchFamily="18" charset="0"/>
              </a:rPr>
              <a:t>a sincere willingness to</a:t>
            </a:r>
            <a:r>
              <a:rPr lang="en-US" sz="2800" kern="0" dirty="0">
                <a:solidFill>
                  <a:schemeClr val="bg1"/>
                </a:solidFill>
                <a:effectLst>
                  <a:outerShdw blurRad="38100" dist="38100" dir="2700000" algn="tl">
                    <a:srgbClr val="000000"/>
                  </a:outerShdw>
                </a:effectLst>
                <a:cs typeface="Times New Roman" pitchFamily="18" charset="0"/>
              </a:rPr>
              <a:t>:</a:t>
            </a:r>
          </a:p>
          <a:p>
            <a:pPr lvl="1" indent="455613">
              <a:spcBef>
                <a:spcPts val="600"/>
              </a:spcBef>
              <a:spcAft>
                <a:spcPts val="600"/>
              </a:spcAft>
              <a:buClr>
                <a:srgbClr val="FFC000"/>
              </a:buClr>
              <a:buSzPct val="100000"/>
              <a:buFont typeface="Wingdings" pitchFamily="2" charset="2"/>
              <a:buChar char="§"/>
              <a:defRPr/>
            </a:pPr>
            <a:r>
              <a:rPr lang="en-US" sz="2800" b="1" i="1" kern="0" dirty="0">
                <a:solidFill>
                  <a:srgbClr val="FFFFCC"/>
                </a:solidFill>
                <a:effectLst>
                  <a:outerShdw blurRad="38100" dist="38100" dir="2700000" algn="tl">
                    <a:srgbClr val="000000"/>
                  </a:outerShdw>
                </a:effectLst>
                <a:cs typeface="Times New Roman" pitchFamily="18" charset="0"/>
              </a:rPr>
              <a:t>Obey Christ’s commands</a:t>
            </a:r>
          </a:p>
          <a:p>
            <a:pPr lvl="1" indent="455613">
              <a:spcBef>
                <a:spcPts val="600"/>
              </a:spcBef>
              <a:spcAft>
                <a:spcPts val="600"/>
              </a:spcAft>
              <a:buClr>
                <a:srgbClr val="FFC000"/>
              </a:buClr>
              <a:buSzPct val="100000"/>
              <a:buFont typeface="Wingdings" pitchFamily="2" charset="2"/>
              <a:buChar char="§"/>
              <a:defRPr/>
            </a:pPr>
            <a:r>
              <a:rPr lang="en-US" sz="2800" b="1" i="1" kern="0" dirty="0">
                <a:solidFill>
                  <a:srgbClr val="FFFFCC"/>
                </a:solidFill>
                <a:effectLst>
                  <a:outerShdw blurRad="38100" dist="38100" dir="2700000" algn="tl">
                    <a:srgbClr val="000000"/>
                  </a:outerShdw>
                </a:effectLst>
                <a:cs typeface="Times New Roman" pitchFamily="18" charset="0"/>
              </a:rPr>
              <a:t>Take up one’s cross</a:t>
            </a:r>
          </a:p>
          <a:p>
            <a:pPr lvl="1" indent="455613">
              <a:spcBef>
                <a:spcPts val="600"/>
              </a:spcBef>
              <a:spcAft>
                <a:spcPts val="600"/>
              </a:spcAft>
              <a:buClr>
                <a:srgbClr val="FFC000"/>
              </a:buClr>
              <a:buSzPct val="100000"/>
              <a:buFont typeface="Wingdings" pitchFamily="2" charset="2"/>
              <a:buChar char="§"/>
              <a:defRPr/>
            </a:pPr>
            <a:r>
              <a:rPr lang="en-US" sz="2800" b="1" i="1" kern="0" dirty="0">
                <a:solidFill>
                  <a:srgbClr val="FFFFCC"/>
                </a:solidFill>
                <a:effectLst>
                  <a:outerShdw blurRad="38100" dist="38100" dir="2700000" algn="tl">
                    <a:srgbClr val="000000"/>
                  </a:outerShdw>
                </a:effectLst>
                <a:cs typeface="Times New Roman" pitchFamily="18" charset="0"/>
              </a:rPr>
              <a:t>Forsake sin, etc.,</a:t>
            </a:r>
            <a:endParaRPr lang="en-US" sz="2800" kern="0" dirty="0">
              <a:solidFill>
                <a:srgbClr val="FFFFCC"/>
              </a:solidFill>
              <a:effectLst>
                <a:outerShdw blurRad="38100" dist="38100" dir="2700000" algn="tl">
                  <a:srgbClr val="000000"/>
                </a:outerShdw>
              </a:effectLst>
              <a:cs typeface="Times New Roman" pitchFamily="18" charset="0"/>
            </a:endParaRPr>
          </a:p>
          <a:p>
            <a:pPr algn="just">
              <a:spcBef>
                <a:spcPts val="600"/>
              </a:spcBef>
              <a:spcAft>
                <a:spcPts val="600"/>
              </a:spcAft>
              <a:defRPr/>
            </a:pPr>
            <a:r>
              <a:rPr lang="en-US" sz="2800" kern="0" dirty="0">
                <a:solidFill>
                  <a:srgbClr val="66FFFF"/>
                </a:solidFill>
                <a:effectLst>
                  <a:outerShdw blurRad="38100" dist="38100" dir="2700000" algn="tl">
                    <a:srgbClr val="000000"/>
                  </a:outerShdw>
                </a:effectLst>
                <a:cs typeface="Times New Roman" pitchFamily="18" charset="0"/>
              </a:rPr>
              <a:t>The failure of one witnessing, to declare these precursors in a gospel presentation, and a failure on the part of the sinner to willingly commit to them, means that the sinner </a:t>
            </a:r>
            <a:r>
              <a:rPr lang="en-US" sz="2800" b="1" kern="0" dirty="0">
                <a:solidFill>
                  <a:srgbClr val="FFFFCC"/>
                </a:solidFill>
                <a:effectLst>
                  <a:outerShdw blurRad="38100" dist="38100" dir="2700000" algn="tl">
                    <a:srgbClr val="000000"/>
                  </a:outerShdw>
                </a:effectLst>
                <a:cs typeface="Times New Roman" pitchFamily="18" charset="0"/>
              </a:rPr>
              <a:t>CAN NOT</a:t>
            </a:r>
            <a:r>
              <a:rPr lang="en-US" sz="2800" kern="0" dirty="0">
                <a:solidFill>
                  <a:srgbClr val="FFFFCC"/>
                </a:solidFill>
                <a:effectLst>
                  <a:outerShdw blurRad="38100" dist="38100" dir="2700000" algn="tl">
                    <a:srgbClr val="000000"/>
                  </a:outerShdw>
                </a:effectLst>
                <a:cs typeface="Times New Roman" pitchFamily="18" charset="0"/>
              </a:rPr>
              <a:t> </a:t>
            </a:r>
            <a:r>
              <a:rPr lang="en-US" sz="2800" kern="0" dirty="0">
                <a:solidFill>
                  <a:srgbClr val="66FFFF"/>
                </a:solidFill>
                <a:effectLst>
                  <a:outerShdw blurRad="38100" dist="38100" dir="2700000" algn="tl">
                    <a:srgbClr val="000000"/>
                  </a:outerShdw>
                </a:effectLst>
                <a:cs typeface="Times New Roman" pitchFamily="18" charset="0"/>
              </a:rPr>
              <a:t>be saved!</a:t>
            </a:r>
            <a:endParaRPr lang="en-US" altLang="zh-CN" sz="2800" kern="0" dirty="0">
              <a:solidFill>
                <a:srgbClr val="66FFFF"/>
              </a:solidFill>
              <a:effectLst>
                <a:outerShdw blurRad="38100" dist="38100" dir="2700000" algn="tl">
                  <a:srgbClr val="000000"/>
                </a:outerShdw>
              </a:effectLst>
              <a:cs typeface="Times New Roman" pitchFamily="18" charset="0"/>
            </a:endParaRPr>
          </a:p>
        </p:txBody>
      </p:sp>
      <p:sp>
        <p:nvSpPr>
          <p:cNvPr id="4" name="Rectangle 2"/>
          <p:cNvSpPr>
            <a:spLocks noChangeArrowheads="1"/>
          </p:cNvSpPr>
          <p:nvPr/>
        </p:nvSpPr>
        <p:spPr bwMode="auto">
          <a:xfrm>
            <a:off x="1638300" y="152400"/>
            <a:ext cx="5867400" cy="609600"/>
          </a:xfrm>
          <a:prstGeom prst="rect">
            <a:avLst/>
          </a:prstGeom>
          <a:noFill/>
          <a:ln w="9525">
            <a:noFill/>
            <a:miter lim="800000"/>
            <a:headEnd/>
            <a:tailEnd/>
          </a:ln>
          <a:effectLst/>
        </p:spPr>
        <p:txBody>
          <a:bodyPr anchor="ctr"/>
          <a:lstStyle/>
          <a:p>
            <a:pPr algn="ctr">
              <a:defRPr/>
            </a:pPr>
            <a:r>
              <a:rPr lang="en-US" sz="1600" kern="0" dirty="0">
                <a:solidFill>
                  <a:schemeClr val="bg1"/>
                </a:solidFill>
              </a:rPr>
              <a:t>Dr. Jim McGowan – Dispensationalism</a:t>
            </a:r>
            <a:r>
              <a:rPr lang="en-US" sz="1600" kern="0" dirty="0">
                <a:solidFill>
                  <a:schemeClr val="bg1"/>
                </a:solidFill>
                <a:effectLst>
                  <a:outerShdw blurRad="38100" dist="38100" dir="2700000" algn="tl">
                    <a:srgbClr val="000000"/>
                  </a:outerShdw>
                </a:effectLst>
              </a:rPr>
              <a:t> </a:t>
            </a:r>
            <a:r>
              <a:rPr lang="en-US" sz="1600" kern="0" dirty="0">
                <a:solidFill>
                  <a:schemeClr val="bg1"/>
                </a:solidFill>
              </a:rPr>
              <a:t>and the Nature of the Church: Are Repentance and Confession “Requirements” for Salvation?</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3" y="152400"/>
            <a:ext cx="878441" cy="822960"/>
          </a:xfrm>
          <a:prstGeom prst="rect">
            <a:avLst/>
          </a:prstGeom>
        </p:spPr>
      </p:pic>
    </p:spTree>
    <p:extLst>
      <p:ext uri="{BB962C8B-B14F-4D97-AF65-F5344CB8AC3E}">
        <p14:creationId xmlns:p14="http://schemas.microsoft.com/office/powerpoint/2010/main" val="3130775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684565" y="0"/>
            <a:ext cx="5774871" cy="9144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Lordship Salvation 7 Problems</a:t>
            </a:r>
          </a:p>
        </p:txBody>
      </p:sp>
      <p:sp>
        <p:nvSpPr>
          <p:cNvPr id="62467" name="Rectangle 3"/>
          <p:cNvSpPr>
            <a:spLocks noGrp="1" noChangeArrowheads="1"/>
          </p:cNvSpPr>
          <p:nvPr>
            <p:ph idx="1"/>
          </p:nvPr>
        </p:nvSpPr>
        <p:spPr>
          <a:xfrm>
            <a:off x="3200400" y="1112840"/>
            <a:ext cx="5791200" cy="4830763"/>
          </a:xfrm>
        </p:spPr>
        <p:txBody>
          <a:bodyPr/>
          <a:lstStyle/>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Changes the gospel</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Places an impossible burden upon the unsaved</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Confuses justification with sanctification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Confuses the result of with requirement for salvation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Fails to make basic dispensational distinctions</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Ignores the reality of a carnal Christian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Destroys the assurance of salvation</a:t>
            </a:r>
          </a:p>
        </p:txBody>
      </p:sp>
      <p:pic>
        <p:nvPicPr>
          <p:cNvPr id="120836" name="Picture 3"/>
          <p:cNvPicPr>
            <a:picLocks noChangeAspect="1"/>
          </p:cNvPicPr>
          <p:nvPr/>
        </p:nvPicPr>
        <p:blipFill>
          <a:blip r:embed="rId2" cstate="print"/>
          <a:srcRect/>
          <a:stretch>
            <a:fillRect/>
          </a:stretch>
        </p:blipFill>
        <p:spPr bwMode="auto">
          <a:xfrm>
            <a:off x="171451" y="1281113"/>
            <a:ext cx="3028951" cy="4724400"/>
          </a:xfrm>
          <a:prstGeom prst="rect">
            <a:avLst/>
          </a:prstGeom>
          <a:noFill/>
          <a:ln w="38100">
            <a:solidFill>
              <a:srgbClr val="FFC000"/>
            </a:solidFill>
            <a:miter lim="800000"/>
            <a:headEnd/>
            <a:tailEnd/>
          </a:ln>
        </p:spPr>
      </p:pic>
    </p:spTree>
    <p:extLst>
      <p:ext uri="{BB962C8B-B14F-4D97-AF65-F5344CB8AC3E}">
        <p14:creationId xmlns:p14="http://schemas.microsoft.com/office/powerpoint/2010/main" val="1809764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662546" y="0"/>
            <a:ext cx="5818909" cy="9144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Lordship Salvation</a:t>
            </a:r>
            <a:r>
              <a:rPr lang="en-US" altLang="en-US" sz="3600" dirty="0">
                <a:solidFill>
                  <a:srgbClr val="00FFFF"/>
                </a:solidFill>
                <a:effectLst>
                  <a:outerShdw blurRad="38100" dist="38100" dir="2700000" algn="tl">
                    <a:srgbClr val="000000">
                      <a:alpha val="43137"/>
                    </a:srgbClr>
                  </a:outerShdw>
                </a:effectLst>
              </a:rPr>
              <a:t> 7 Problems</a:t>
            </a:r>
            <a:endParaRPr lang="en-US" altLang="en-US" sz="3600" dirty="0">
              <a:solidFill>
                <a:srgbClr val="00FFFF"/>
              </a:solidFill>
              <a:effectLst>
                <a:outerShdw blurRad="38100" dist="38100" dir="2700000" algn="tl">
                  <a:srgbClr val="000000">
                    <a:alpha val="43137"/>
                  </a:srgbClr>
                </a:outerShdw>
              </a:effectLst>
              <a:latin typeface="+mn-lt"/>
            </a:endParaRPr>
          </a:p>
        </p:txBody>
      </p:sp>
      <p:sp>
        <p:nvSpPr>
          <p:cNvPr id="62467" name="Rectangle 3"/>
          <p:cNvSpPr>
            <a:spLocks noGrp="1" noChangeArrowheads="1"/>
          </p:cNvSpPr>
          <p:nvPr>
            <p:ph idx="1"/>
          </p:nvPr>
        </p:nvSpPr>
        <p:spPr>
          <a:xfrm>
            <a:off x="3200400" y="1112840"/>
            <a:ext cx="5791200" cy="4830763"/>
          </a:xfrm>
        </p:spPr>
        <p:txBody>
          <a:bodyPr/>
          <a:lstStyle/>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Changes the gospel</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Places an impossible burden upon the unsaved</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Confuses justification with sanctification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Confuses the result of with requirement for salvation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b="1" u="sng" dirty="0">
                <a:solidFill>
                  <a:srgbClr val="FFFFCC"/>
                </a:solidFill>
                <a:effectLst>
                  <a:outerShdw blurRad="38100" dist="38100" dir="2700000" algn="tl">
                    <a:srgbClr val="000000">
                      <a:alpha val="43137"/>
                    </a:srgbClr>
                  </a:outerShdw>
                </a:effectLst>
              </a:rPr>
              <a:t>Fails to make basic dispensational distinctions</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Ignores the reality of a carnal Christian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Destroys the assurance of salvation</a:t>
            </a:r>
          </a:p>
        </p:txBody>
      </p:sp>
      <p:pic>
        <p:nvPicPr>
          <p:cNvPr id="120836" name="Picture 3"/>
          <p:cNvPicPr>
            <a:picLocks noChangeAspect="1"/>
          </p:cNvPicPr>
          <p:nvPr/>
        </p:nvPicPr>
        <p:blipFill>
          <a:blip r:embed="rId2" cstate="print"/>
          <a:srcRect/>
          <a:stretch>
            <a:fillRect/>
          </a:stretch>
        </p:blipFill>
        <p:spPr bwMode="auto">
          <a:xfrm>
            <a:off x="171451" y="1281113"/>
            <a:ext cx="3028951" cy="4724400"/>
          </a:xfrm>
          <a:prstGeom prst="rect">
            <a:avLst/>
          </a:prstGeom>
          <a:noFill/>
          <a:ln w="38100">
            <a:solidFill>
              <a:srgbClr val="FFC000"/>
            </a:solidFill>
            <a:miter lim="800000"/>
            <a:headEnd/>
            <a:tailEnd/>
          </a:ln>
        </p:spPr>
      </p:pic>
    </p:spTree>
    <p:extLst>
      <p:ext uri="{BB962C8B-B14F-4D97-AF65-F5344CB8AC3E}">
        <p14:creationId xmlns:p14="http://schemas.microsoft.com/office/powerpoint/2010/main" val="1858002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431" y="603260"/>
            <a:ext cx="8535140" cy="5651483"/>
          </a:xfrm>
          <a:prstGeom prst="rect">
            <a:avLst/>
          </a:prstGeom>
          <a:ln cmpd="sng">
            <a:solidFill>
              <a:schemeClr val="tx1"/>
            </a:solidFill>
          </a:ln>
        </p:spPr>
      </p:pic>
    </p:spTree>
    <p:extLst>
      <p:ext uri="{BB962C8B-B14F-4D97-AF65-F5344CB8AC3E}">
        <p14:creationId xmlns:p14="http://schemas.microsoft.com/office/powerpoint/2010/main" val="792702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0639" y="417316"/>
            <a:ext cx="8382727" cy="60233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60173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ctrTitle" sz="quarter"/>
          </p:nvPr>
        </p:nvSpPr>
        <p:spPr>
          <a:xfrm>
            <a:off x="3143251" y="228600"/>
            <a:ext cx="2857500" cy="685800"/>
          </a:xfrm>
        </p:spPr>
        <p:txBody>
          <a:bodyPr/>
          <a:lstStyle/>
          <a:p>
            <a:pPr algn="l"/>
            <a:r>
              <a:rPr lang="en-US" sz="3600" dirty="0">
                <a:solidFill>
                  <a:srgbClr val="00FFFF"/>
                </a:solidFill>
                <a:effectLst>
                  <a:outerShdw blurRad="38100" dist="38100" dir="2700000" algn="tl">
                    <a:srgbClr val="000000">
                      <a:alpha val="43137"/>
                    </a:srgbClr>
                  </a:outerShdw>
                </a:effectLst>
                <a:latin typeface="+mn-lt"/>
              </a:rPr>
              <a:t>Exodus 19:5-6</a:t>
            </a:r>
          </a:p>
        </p:txBody>
      </p:sp>
      <p:sp>
        <p:nvSpPr>
          <p:cNvPr id="4" name="Subtitle 3"/>
          <p:cNvSpPr>
            <a:spLocks noGrp="1"/>
          </p:cNvSpPr>
          <p:nvPr>
            <p:ph type="subTitle" sz="quarter" idx="1"/>
          </p:nvPr>
        </p:nvSpPr>
        <p:spPr>
          <a:xfrm>
            <a:off x="254007" y="1219199"/>
            <a:ext cx="4749798" cy="4360333"/>
          </a:xfrm>
        </p:spPr>
        <p:txBody>
          <a:bodyPr/>
          <a:lstStyle/>
          <a:p>
            <a:pPr algn="just">
              <a:defRPr/>
            </a:pPr>
            <a:r>
              <a:rPr lang="en-US" sz="2800" dirty="0">
                <a:solidFill>
                  <a:schemeClr val="bg1"/>
                </a:solidFill>
              </a:rPr>
              <a:t>“Now then, </a:t>
            </a:r>
            <a:r>
              <a:rPr lang="en-US" sz="2800" b="1" u="sng" dirty="0">
                <a:solidFill>
                  <a:srgbClr val="FFFFCC"/>
                </a:solidFill>
              </a:rPr>
              <a:t>if</a:t>
            </a:r>
            <a:r>
              <a:rPr lang="en-US" sz="2800" dirty="0">
                <a:solidFill>
                  <a:schemeClr val="bg1"/>
                </a:solidFill>
              </a:rPr>
              <a:t> you will indeed obey My voice and keep My covenant, </a:t>
            </a:r>
            <a:r>
              <a:rPr lang="en-US" sz="2800" b="1" u="sng" dirty="0">
                <a:solidFill>
                  <a:srgbClr val="FFFFCC"/>
                </a:solidFill>
              </a:rPr>
              <a:t>then</a:t>
            </a:r>
            <a:r>
              <a:rPr lang="en-US" sz="2800" dirty="0">
                <a:solidFill>
                  <a:schemeClr val="bg1"/>
                </a:solidFill>
              </a:rPr>
              <a:t> you shall be My own possession among all the peoples, for all the earth is Mine; and you shall be to Me a kingdom of priests and a holy nation.’ These are the words that you shall speak to the sons of Israel.”</a:t>
            </a:r>
          </a:p>
        </p:txBody>
      </p:sp>
      <p:pic>
        <p:nvPicPr>
          <p:cNvPr id="35844" name="Picture 2" descr="http://3.bp.blogspot.com/-QEkPt30fRNQ/US-EfJsZfRI/AAAAAAAASK4/JnP_SUUHRas/s1600/a.jpg"/>
          <p:cNvPicPr>
            <a:picLocks noChangeAspect="1" noChangeArrowheads="1"/>
          </p:cNvPicPr>
          <p:nvPr/>
        </p:nvPicPr>
        <p:blipFill>
          <a:blip r:embed="rId2" cstate="print"/>
          <a:srcRect/>
          <a:stretch>
            <a:fillRect/>
          </a:stretch>
        </p:blipFill>
        <p:spPr bwMode="auto">
          <a:xfrm>
            <a:off x="5309027" y="1371600"/>
            <a:ext cx="3555573" cy="3657600"/>
          </a:xfrm>
          <a:prstGeom prst="rect">
            <a:avLst/>
          </a:prstGeom>
          <a:noFill/>
          <a:ln w="9525">
            <a:noFill/>
            <a:miter lim="800000"/>
            <a:headEnd/>
            <a:tailEnd/>
          </a:ln>
        </p:spPr>
      </p:pic>
    </p:spTree>
    <p:extLst>
      <p:ext uri="{BB962C8B-B14F-4D97-AF65-F5344CB8AC3E}">
        <p14:creationId xmlns:p14="http://schemas.microsoft.com/office/powerpoint/2010/main" val="2336520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981200" y="304800"/>
            <a:ext cx="5181600" cy="762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rPr>
              <a:t>Matthew and the Kingdom</a:t>
            </a:r>
          </a:p>
        </p:txBody>
      </p:sp>
      <p:sp>
        <p:nvSpPr>
          <p:cNvPr id="86019" name="Rectangle 3"/>
          <p:cNvSpPr>
            <a:spLocks noGrp="1" noChangeArrowheads="1"/>
          </p:cNvSpPr>
          <p:nvPr>
            <p:ph type="body" sz="half" idx="2"/>
          </p:nvPr>
        </p:nvSpPr>
        <p:spPr>
          <a:xfrm>
            <a:off x="2870194" y="1295400"/>
            <a:ext cx="6163741" cy="4495800"/>
          </a:xfrm>
        </p:spPr>
        <p:txBody>
          <a:bodyPr/>
          <a:lstStyle/>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predicted (Isa 11:6-9)</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offered (Matt. 3:2; 4:17; 10:5-7)</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rejected (Matt. 12:24)</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postponed (Matt. 13)</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Interim program? (Matt. 16:18; 28:18-20)</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ultimately accepted (Matt. 24:14; 25:31)</a:t>
            </a:r>
          </a:p>
        </p:txBody>
      </p:sp>
      <p:pic>
        <p:nvPicPr>
          <p:cNvPr id="144388" name="Picture 4" descr="King_of_Kings[1]"/>
          <p:cNvPicPr>
            <a:picLocks noGrp="1" noChangeAspect="1" noChangeArrowheads="1"/>
          </p:cNvPicPr>
          <p:nvPr>
            <p:ph type="clipArt" sz="half" idx="1"/>
          </p:nvPr>
        </p:nvPicPr>
        <p:blipFill>
          <a:blip r:embed="rId2" cstate="email">
            <a:extLst>
              <a:ext uri="{28A0092B-C50C-407E-A947-70E740481C1C}">
                <a14:useLocalDpi xmlns:a14="http://schemas.microsoft.com/office/drawing/2010/main"/>
              </a:ext>
            </a:extLst>
          </a:blip>
          <a:srcRect/>
          <a:stretch>
            <a:fillRect/>
          </a:stretch>
        </p:blipFill>
        <p:spPr>
          <a:xfrm>
            <a:off x="229658" y="1447800"/>
            <a:ext cx="2565821" cy="3474720"/>
          </a:xfrm>
          <a:ln w="38100">
            <a:solidFill>
              <a:srgbClr val="FFC000"/>
            </a:solidFill>
          </a:ln>
        </p:spPr>
      </p:pic>
      <p:sp>
        <p:nvSpPr>
          <p:cNvPr id="86021" name="TextBox 4"/>
          <p:cNvSpPr txBox="1">
            <a:spLocks noChangeArrowheads="1"/>
          </p:cNvSpPr>
          <p:nvPr/>
        </p:nvSpPr>
        <p:spPr bwMode="auto">
          <a:xfrm>
            <a:off x="2785534" y="6243918"/>
            <a:ext cx="3572933" cy="369332"/>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kern="0" dirty="0">
                <a:solidFill>
                  <a:schemeClr val="bg1"/>
                </a:solidFill>
                <a:effectLst>
                  <a:outerShdw blurRad="38100" dist="38100" dir="2700000" algn="tl">
                    <a:srgbClr val="000000">
                      <a:alpha val="43137"/>
                    </a:srgbClr>
                  </a:outerShdw>
                </a:effectLst>
                <a:latin typeface="+mn-lt"/>
              </a:rPr>
              <a:t>Toussaint, </a:t>
            </a:r>
            <a:r>
              <a:rPr lang="en-US" altLang="en-US" i="1" kern="0" dirty="0">
                <a:solidFill>
                  <a:schemeClr val="bg1"/>
                </a:solidFill>
                <a:effectLst>
                  <a:outerShdw blurRad="38100" dist="38100" dir="2700000" algn="tl">
                    <a:srgbClr val="000000">
                      <a:alpha val="43137"/>
                    </a:srgbClr>
                  </a:outerShdw>
                </a:effectLst>
                <a:latin typeface="+mn-lt"/>
              </a:rPr>
              <a:t>Behold the King</a:t>
            </a:r>
            <a:r>
              <a:rPr lang="en-US" altLang="en-US" kern="0" dirty="0">
                <a:solidFill>
                  <a:schemeClr val="bg1"/>
                </a:solidFill>
                <a:effectLst>
                  <a:outerShdw blurRad="38100" dist="38100" dir="2700000" algn="tl">
                    <a:srgbClr val="000000">
                      <a:alpha val="43137"/>
                    </a:srgbClr>
                  </a:outerShdw>
                </a:effectLst>
                <a:latin typeface="+mn-lt"/>
              </a:rPr>
              <a:t>, 18-20</a:t>
            </a:r>
          </a:p>
        </p:txBody>
      </p:sp>
    </p:spTree>
    <p:extLst>
      <p:ext uri="{BB962C8B-B14F-4D97-AF65-F5344CB8AC3E}">
        <p14:creationId xmlns:p14="http://schemas.microsoft.com/office/powerpoint/2010/main" val="182664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rPr>
              <a:t>MESSENGERS OF THE KINGDOM</a:t>
            </a:r>
          </a:p>
        </p:txBody>
      </p:sp>
      <p:sp>
        <p:nvSpPr>
          <p:cNvPr id="145411" name="Rectangle 3"/>
          <p:cNvSpPr>
            <a:spLocks noGrp="1" noChangeArrowheads="1"/>
          </p:cNvSpPr>
          <p:nvPr>
            <p:ph type="body" sz="half" idx="4294967295"/>
          </p:nvPr>
        </p:nvSpPr>
        <p:spPr>
          <a:xfrm>
            <a:off x="4876800" y="2403477"/>
            <a:ext cx="3962400" cy="2092325"/>
          </a:xfrm>
        </p:spPr>
        <p:txBody>
          <a:bodyPr/>
          <a:lstStyle/>
          <a:p>
            <a:pPr eaLnBrk="1" hangingPunct="1">
              <a:spcBef>
                <a:spcPts val="1200"/>
              </a:spcBef>
              <a:spcAft>
                <a:spcPts val="1200"/>
              </a:spcAft>
            </a:pPr>
            <a:r>
              <a:rPr lang="en-US" altLang="en-US" sz="3000">
                <a:solidFill>
                  <a:schemeClr val="bg1"/>
                </a:solidFill>
              </a:rPr>
              <a:t>John the Baptist – 3:2</a:t>
            </a:r>
          </a:p>
          <a:p>
            <a:pPr eaLnBrk="1" hangingPunct="1">
              <a:spcBef>
                <a:spcPts val="1200"/>
              </a:spcBef>
              <a:spcAft>
                <a:spcPts val="1200"/>
              </a:spcAft>
            </a:pPr>
            <a:r>
              <a:rPr lang="en-US" altLang="en-US" sz="3000">
                <a:solidFill>
                  <a:schemeClr val="bg1"/>
                </a:solidFill>
              </a:rPr>
              <a:t>Jesus Christ – 4:17</a:t>
            </a:r>
          </a:p>
          <a:p>
            <a:pPr eaLnBrk="1" hangingPunct="1">
              <a:spcBef>
                <a:spcPts val="1200"/>
              </a:spcBef>
              <a:spcAft>
                <a:spcPts val="1200"/>
              </a:spcAft>
            </a:pPr>
            <a:r>
              <a:rPr lang="en-US" altLang="en-US" sz="3000">
                <a:solidFill>
                  <a:schemeClr val="bg1"/>
                </a:solidFill>
              </a:rPr>
              <a:t>12 Apostles – 10:5, 7</a:t>
            </a:r>
          </a:p>
        </p:txBody>
      </p:sp>
      <p:pic>
        <p:nvPicPr>
          <p:cNvPr id="145412" name="Picture 4" descr="j0275620"/>
          <p:cNvPicPr>
            <a:picLocks noGrp="1" noChangeAspect="1" noChangeArrowheads="1"/>
          </p:cNvPicPr>
          <p:nvPr>
            <p:ph type="clipArt" sz="half" idx="4294967295"/>
          </p:nvPr>
        </p:nvPicPr>
        <p:blipFill>
          <a:blip r:embed="rId2" cstate="print"/>
          <a:srcRect/>
          <a:stretch>
            <a:fillRect/>
          </a:stretch>
        </p:blipFill>
        <p:spPr>
          <a:xfrm>
            <a:off x="295276" y="1905002"/>
            <a:ext cx="4362451" cy="3292475"/>
          </a:xfrm>
        </p:spPr>
      </p:pic>
      <p:sp>
        <p:nvSpPr>
          <p:cNvPr id="145413" name="TextBox 4"/>
          <p:cNvSpPr txBox="1">
            <a:spLocks noChangeArrowheads="1"/>
          </p:cNvSpPr>
          <p:nvPr/>
        </p:nvSpPr>
        <p:spPr bwMode="auto">
          <a:xfrm>
            <a:off x="2743200" y="6248401"/>
            <a:ext cx="3657600" cy="369332"/>
          </a:xfrm>
          <a:prstGeom prst="rect">
            <a:avLst/>
          </a:prstGeom>
          <a:noFill/>
          <a:ln w="9525">
            <a:noFill/>
            <a:miter lim="800000"/>
            <a:headEnd/>
            <a:tailEnd/>
          </a:ln>
        </p:spPr>
        <p:txBody>
          <a:bodyPr>
            <a:spAutoFit/>
          </a:bodyPr>
          <a:lstStyle/>
          <a:p>
            <a:pPr algn="ctr"/>
            <a:r>
              <a:rPr lang="en-US" altLang="en-US" kern="0" dirty="0">
                <a:solidFill>
                  <a:schemeClr val="bg1"/>
                </a:solidFill>
              </a:rPr>
              <a:t>Toussaint, </a:t>
            </a:r>
            <a:r>
              <a:rPr lang="en-US" altLang="en-US" i="1" kern="0" dirty="0">
                <a:solidFill>
                  <a:schemeClr val="bg1"/>
                </a:solidFill>
              </a:rPr>
              <a:t>Behold the King</a:t>
            </a:r>
            <a:r>
              <a:rPr lang="en-US" altLang="en-US" kern="0" dirty="0">
                <a:solidFill>
                  <a:schemeClr val="bg1"/>
                </a:solidFill>
              </a:rPr>
              <a:t>, 18-20</a:t>
            </a:r>
          </a:p>
        </p:txBody>
      </p:sp>
    </p:spTree>
    <p:extLst>
      <p:ext uri="{BB962C8B-B14F-4D97-AF65-F5344CB8AC3E}">
        <p14:creationId xmlns:p14="http://schemas.microsoft.com/office/powerpoint/2010/main" val="2688088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7" name="Group 3"/>
          <p:cNvGraphicFramePr>
            <a:graphicFrameLocks noGrp="1"/>
          </p:cNvGraphicFramePr>
          <p:nvPr>
            <p:ph type="tbl" idx="4294967295"/>
            <p:extLst/>
          </p:nvPr>
        </p:nvGraphicFramePr>
        <p:xfrm>
          <a:off x="228600" y="685800"/>
          <a:ext cx="8686800" cy="5120536"/>
        </p:xfrm>
        <a:graphic>
          <a:graphicData uri="http://schemas.openxmlformats.org/drawingml/2006/table">
            <a:tbl>
              <a:tblPr>
                <a:tableStyleId>{D113A9D2-9D6B-4929-AA2D-F23B5EE8CBE7}</a:tableStyleId>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640067">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3600" kern="1200" dirty="0">
                          <a:solidFill>
                            <a:srgbClr val="FFFFCC"/>
                          </a:solidFill>
                          <a:effectLst/>
                        </a:rPr>
                        <a:t>Transition from Public to Private Ministry</a:t>
                      </a:r>
                      <a:endParaRPr lang="en-US" sz="3600" kern="1200" dirty="0">
                        <a:solidFill>
                          <a:srgbClr val="FFFFCC"/>
                        </a:solidFill>
                        <a:effectLst/>
                        <a:latin typeface="+mn-lt"/>
                        <a:ea typeface="+mj-ea"/>
                        <a:cs typeface="+mj-cs"/>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cap="none" normalizeH="0" baseline="0" dirty="0">
                        <a:ln>
                          <a:noFill/>
                        </a:ln>
                        <a:solidFill>
                          <a:schemeClr val="bg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cap="none" normalizeH="0" baseline="0" dirty="0">
                        <a:ln>
                          <a:noFill/>
                        </a:ln>
                        <a:solidFill>
                          <a:schemeClr val="bg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006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cap="none" normalizeH="0" baseline="0" dirty="0">
                        <a:ln>
                          <a:noFill/>
                        </a:ln>
                        <a:solidFill>
                          <a:srgbClr val="FFFFCC"/>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FFFFCC"/>
                          </a:solidFill>
                          <a:effectLst/>
                        </a:rPr>
                        <a:t>PUBLIC</a:t>
                      </a:r>
                      <a:endParaRPr kumimoji="0" lang="en-US" sz="2400" b="1" i="0" u="none" strike="noStrike" cap="none" normalizeH="0" baseline="0" dirty="0">
                        <a:ln>
                          <a:noFill/>
                        </a:ln>
                        <a:solidFill>
                          <a:srgbClr val="FFFFCC"/>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FFFFCC"/>
                          </a:solidFill>
                          <a:effectLst/>
                        </a:rPr>
                        <a:t>PRIVATE</a:t>
                      </a:r>
                      <a:endParaRPr kumimoji="0" lang="en-US" sz="2400" b="1" i="0" u="none" strike="noStrike" cap="none" normalizeH="0" baseline="0" dirty="0">
                        <a:ln>
                          <a:noFill/>
                        </a:ln>
                        <a:solidFill>
                          <a:srgbClr val="FFFFCC"/>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4006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solidFill>
                            <a:srgbClr val="FFFFCC"/>
                          </a:solidFill>
                          <a:effectLst/>
                        </a:rPr>
                        <a:t>Scripture</a:t>
                      </a:r>
                      <a:endParaRPr kumimoji="0" lang="en-US" sz="2400" b="1" i="0" u="none" strike="noStrike" cap="none" normalizeH="0" baseline="0" dirty="0">
                        <a:ln>
                          <a:noFill/>
                        </a:ln>
                        <a:solidFill>
                          <a:srgbClr val="FFFFCC"/>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a:ln>
                            <a:noFill/>
                          </a:ln>
                          <a:effectLst/>
                        </a:rPr>
                        <a:t>1–12</a:t>
                      </a:r>
                      <a:endParaRPr kumimoji="0" lang="en-US" sz="2400" b="0" i="0" u="none" strike="noStrike" cap="none" normalizeH="0" baseline="0">
                        <a:ln>
                          <a:noFill/>
                        </a:ln>
                        <a:solidFill>
                          <a:schemeClr val="bg1"/>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a:ln>
                            <a:noFill/>
                          </a:ln>
                          <a:effectLst/>
                        </a:rPr>
                        <a:t>13–28</a:t>
                      </a:r>
                      <a:endParaRPr kumimoji="0" lang="en-US" sz="2400" b="0" i="0" u="none" strike="noStrike" cap="none" normalizeH="0" baseline="0">
                        <a:ln>
                          <a:noFill/>
                        </a:ln>
                        <a:solidFill>
                          <a:schemeClr val="bg1"/>
                        </a:solidFill>
                        <a:effectLst/>
                        <a:latin typeface="Times New Roman" charset="0"/>
                        <a:cs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4006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solidFill>
                            <a:srgbClr val="FFFFCC"/>
                          </a:solidFill>
                          <a:effectLst/>
                        </a:rPr>
                        <a:t>Focus</a:t>
                      </a:r>
                      <a:endParaRPr kumimoji="0" lang="en-US" sz="2400" b="1" i="0" u="none" strike="noStrike" cap="none" normalizeH="0" baseline="0" dirty="0">
                        <a:ln>
                          <a:noFill/>
                        </a:ln>
                        <a:solidFill>
                          <a:srgbClr val="FFFFCC"/>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a:ln>
                            <a:noFill/>
                          </a:ln>
                          <a:effectLst/>
                        </a:rPr>
                        <a:t>Nation</a:t>
                      </a:r>
                      <a:endParaRPr kumimoji="0" lang="en-US" sz="2400" b="0" i="0" u="none" strike="noStrike" cap="none" normalizeH="0" baseline="0">
                        <a:ln>
                          <a:noFill/>
                        </a:ln>
                        <a:solidFill>
                          <a:schemeClr val="bg1"/>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a:ln>
                            <a:noFill/>
                          </a:ln>
                          <a:effectLst/>
                        </a:rPr>
                        <a:t>Remnant</a:t>
                      </a:r>
                      <a:endParaRPr kumimoji="0" lang="en-US" sz="2400" b="0" i="0" u="none" strike="noStrike" cap="none" normalizeH="0" baseline="0">
                        <a:ln>
                          <a:noFill/>
                        </a:ln>
                        <a:solidFill>
                          <a:schemeClr val="bg1"/>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4006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solidFill>
                            <a:srgbClr val="FFFFCC"/>
                          </a:solidFill>
                          <a:effectLst/>
                        </a:rPr>
                        <a:t>Miracles</a:t>
                      </a:r>
                      <a:endParaRPr kumimoji="0" lang="en-US" sz="2400" b="1" i="0" u="none" strike="noStrike" cap="none" normalizeH="0" baseline="0" dirty="0">
                        <a:ln>
                          <a:noFill/>
                        </a:ln>
                        <a:solidFill>
                          <a:srgbClr val="FFFFCC"/>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a:ln>
                            <a:noFill/>
                          </a:ln>
                          <a:effectLst/>
                        </a:rPr>
                        <a:t>Proof to nation</a:t>
                      </a:r>
                      <a:endParaRPr kumimoji="0" lang="en-US" sz="2400" b="0" i="0" u="none" strike="noStrike" cap="none" normalizeH="0" baseline="0">
                        <a:ln>
                          <a:noFill/>
                        </a:ln>
                        <a:solidFill>
                          <a:schemeClr val="bg1"/>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a:ln>
                            <a:noFill/>
                          </a:ln>
                          <a:effectLst/>
                        </a:rPr>
                        <a:t>Training for remnant</a:t>
                      </a:r>
                      <a:endParaRPr kumimoji="0" lang="en-US" sz="2400" b="0" i="0" u="none" strike="noStrike" cap="none" normalizeH="0" baseline="0">
                        <a:ln>
                          <a:noFill/>
                        </a:ln>
                        <a:solidFill>
                          <a:schemeClr val="bg1"/>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4006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solidFill>
                            <a:srgbClr val="FFFFCC"/>
                          </a:solidFill>
                          <a:effectLst/>
                        </a:rPr>
                        <a:t>Offer</a:t>
                      </a:r>
                      <a:endParaRPr kumimoji="0" lang="en-US" sz="2400" b="1" i="0" u="none" strike="noStrike" cap="none" normalizeH="0" baseline="0" dirty="0">
                        <a:ln>
                          <a:noFill/>
                        </a:ln>
                        <a:solidFill>
                          <a:srgbClr val="FFFFCC"/>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a:ln>
                            <a:noFill/>
                          </a:ln>
                          <a:effectLst/>
                        </a:rPr>
                        <a:t>Prominent</a:t>
                      </a:r>
                      <a:endParaRPr kumimoji="0" lang="en-US" sz="2400" b="0" i="0" u="none" strike="noStrike" cap="none" normalizeH="0" baseline="0">
                        <a:ln>
                          <a:noFill/>
                        </a:ln>
                        <a:solidFill>
                          <a:schemeClr val="bg1"/>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a:ln>
                            <a:noFill/>
                          </a:ln>
                          <a:effectLst/>
                        </a:rPr>
                        <a:t>Disappears</a:t>
                      </a:r>
                      <a:endParaRPr kumimoji="0" lang="en-US" sz="2400" b="0" i="0" u="none" strike="noStrike" cap="none" normalizeH="0" baseline="0">
                        <a:ln>
                          <a:noFill/>
                        </a:ln>
                        <a:solidFill>
                          <a:schemeClr val="bg1"/>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64006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solidFill>
                            <a:srgbClr val="FFFFCC"/>
                          </a:solidFill>
                          <a:effectLst/>
                        </a:rPr>
                        <a:t>Teaching</a:t>
                      </a:r>
                      <a:endParaRPr kumimoji="0" lang="en-US" sz="2400" b="1" i="0" u="none" strike="noStrike" cap="none" normalizeH="0" baseline="0" dirty="0">
                        <a:ln>
                          <a:noFill/>
                        </a:ln>
                        <a:solidFill>
                          <a:srgbClr val="FFFFCC"/>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a:ln>
                            <a:noFill/>
                          </a:ln>
                          <a:effectLst/>
                        </a:rPr>
                        <a:t>Discourse</a:t>
                      </a:r>
                      <a:endParaRPr kumimoji="0" lang="en-US" sz="2400" b="0" i="0" u="none" strike="noStrike" cap="none" normalizeH="0" baseline="0">
                        <a:ln>
                          <a:noFill/>
                        </a:ln>
                        <a:solidFill>
                          <a:schemeClr val="bg1"/>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a:ln>
                            <a:noFill/>
                          </a:ln>
                          <a:effectLst/>
                        </a:rPr>
                        <a:t>Parabolic</a:t>
                      </a:r>
                      <a:endParaRPr kumimoji="0" lang="en-US" sz="2400" b="0" i="0" u="none" strike="noStrike" cap="none" normalizeH="0" baseline="0">
                        <a:ln>
                          <a:noFill/>
                        </a:ln>
                        <a:solidFill>
                          <a:schemeClr val="bg1"/>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64006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solidFill>
                            <a:srgbClr val="FFFFCC"/>
                          </a:solidFill>
                          <a:effectLst/>
                        </a:rPr>
                        <a:t>Interim program</a:t>
                      </a:r>
                      <a:endParaRPr kumimoji="0" lang="en-US" sz="2400" b="1" i="0" u="none" strike="noStrike" cap="none" normalizeH="0" baseline="0" dirty="0">
                        <a:ln>
                          <a:noFill/>
                        </a:ln>
                        <a:solidFill>
                          <a:srgbClr val="FFFFCC"/>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a:ln>
                            <a:noFill/>
                          </a:ln>
                          <a:effectLst/>
                        </a:rPr>
                        <a:t>Not mentioned</a:t>
                      </a:r>
                      <a:endParaRPr kumimoji="0" lang="en-US" sz="2400" b="0" i="0" u="none" strike="noStrike" cap="none" normalizeH="0" baseline="0">
                        <a:ln>
                          <a:noFill/>
                        </a:ln>
                        <a:solidFill>
                          <a:schemeClr val="bg1"/>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effectLst/>
                        </a:rPr>
                        <a:t>Prominent</a:t>
                      </a:r>
                      <a:endParaRPr kumimoji="0" lang="en-US" sz="2400" b="0" i="0" u="none" strike="noStrike" cap="none" normalizeH="0" baseline="0" dirty="0">
                        <a:ln>
                          <a:noFill/>
                        </a:ln>
                        <a:solidFill>
                          <a:schemeClr val="bg1"/>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4" name="TextBox 4"/>
          <p:cNvSpPr txBox="1">
            <a:spLocks noChangeArrowheads="1"/>
          </p:cNvSpPr>
          <p:nvPr/>
        </p:nvSpPr>
        <p:spPr bwMode="auto">
          <a:xfrm>
            <a:off x="2743200" y="6248401"/>
            <a:ext cx="3657600" cy="369332"/>
          </a:xfrm>
          <a:prstGeom prst="rect">
            <a:avLst/>
          </a:prstGeom>
          <a:noFill/>
          <a:ln w="9525">
            <a:noFill/>
            <a:miter lim="800000"/>
            <a:headEnd/>
            <a:tailEnd/>
          </a:ln>
        </p:spPr>
        <p:txBody>
          <a:bodyPr>
            <a:spAutoFit/>
          </a:bodyPr>
          <a:lstStyle/>
          <a:p>
            <a:pPr algn="ctr"/>
            <a:r>
              <a:rPr lang="en-US" altLang="en-US" kern="0" dirty="0">
                <a:solidFill>
                  <a:schemeClr val="bg1"/>
                </a:solidFill>
              </a:rPr>
              <a:t>Toussaint, </a:t>
            </a:r>
            <a:r>
              <a:rPr lang="en-US" altLang="en-US" i="1" kern="0" dirty="0">
                <a:solidFill>
                  <a:schemeClr val="bg1"/>
                </a:solidFill>
              </a:rPr>
              <a:t>Behold the King</a:t>
            </a:r>
            <a:r>
              <a:rPr lang="en-US" altLang="en-US" kern="0" dirty="0">
                <a:solidFill>
                  <a:schemeClr val="bg1"/>
                </a:solidFill>
              </a:rPr>
              <a:t>, 18-20</a:t>
            </a:r>
          </a:p>
        </p:txBody>
      </p:sp>
    </p:spTree>
    <p:extLst>
      <p:ext uri="{BB962C8B-B14F-4D97-AF65-F5344CB8AC3E}">
        <p14:creationId xmlns:p14="http://schemas.microsoft.com/office/powerpoint/2010/main" val="1577529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eaLnBrk="1" hangingPunct="1">
              <a:defRPr/>
            </a:pPr>
            <a:r>
              <a:rPr lang="en-US" altLang="en-US" b="1" dirty="0">
                <a:solidFill>
                  <a:srgbClr val="00FFFF"/>
                </a:solidFill>
                <a:effectLst>
                  <a:outerShdw blurRad="38100" dist="38100" dir="2700000" algn="tl">
                    <a:srgbClr val="000000">
                      <a:alpha val="43137"/>
                    </a:srgbClr>
                  </a:outerShdw>
                </a:effectLst>
              </a:rPr>
              <a:t>Soteriology Overview</a:t>
            </a:r>
          </a:p>
        </p:txBody>
      </p:sp>
      <p:sp>
        <p:nvSpPr>
          <p:cNvPr id="5" name="Rectangle 3"/>
          <p:cNvSpPr txBox="1">
            <a:spLocks/>
          </p:cNvSpPr>
          <p:nvPr/>
        </p:nvSpPr>
        <p:spPr bwMode="auto">
          <a:xfrm>
            <a:off x="1333501" y="1600202"/>
            <a:ext cx="6591300" cy="4525963"/>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Definition</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Election</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Atonement</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Salvation words</a:t>
            </a:r>
          </a:p>
          <a:p>
            <a:pPr marL="914377" indent="-914377" eaLnBrk="1" hangingPunct="1">
              <a:lnSpc>
                <a:spcPct val="90000"/>
              </a:lnSpc>
              <a:buFont typeface="+mj-lt"/>
              <a:buAutoNum type="romanUcPeriod"/>
              <a:defRPr/>
            </a:pPr>
            <a:r>
              <a:rPr lang="en-US" altLang="en-US" b="1" u="sng" dirty="0">
                <a:solidFill>
                  <a:srgbClr val="FFFFCC"/>
                </a:solidFill>
                <a:effectLst>
                  <a:outerShdw blurRad="38100" dist="38100" dir="2700000" algn="tl">
                    <a:srgbClr val="000000">
                      <a:alpha val="43137"/>
                    </a:srgbClr>
                  </a:outerShdw>
                </a:effectLst>
              </a:rPr>
              <a:t>God’s one condition of salvation</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Results of salvation</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Eternal security</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Faulty views of salvation</a:t>
            </a:r>
          </a:p>
        </p:txBody>
      </p:sp>
    </p:spTree>
    <p:extLst>
      <p:ext uri="{BB962C8B-B14F-4D97-AF65-F5344CB8AC3E}">
        <p14:creationId xmlns:p14="http://schemas.microsoft.com/office/powerpoint/2010/main" val="2358110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4" name="Rectangle 6"/>
          <p:cNvSpPr>
            <a:spLocks noChangeArrowheads="1"/>
          </p:cNvSpPr>
          <p:nvPr/>
        </p:nvSpPr>
        <p:spPr bwMode="auto">
          <a:xfrm>
            <a:off x="152400" y="1143000"/>
            <a:ext cx="8839200" cy="2286000"/>
          </a:xfrm>
          <a:prstGeom prst="rect">
            <a:avLst/>
          </a:prstGeom>
          <a:noFill/>
          <a:ln w="9525">
            <a:noFill/>
            <a:miter lim="800000"/>
            <a:headEnd/>
            <a:tailEnd/>
          </a:ln>
          <a:effectLst/>
        </p:spPr>
        <p:txBody>
          <a:bodyPr/>
          <a:lstStyle/>
          <a:p>
            <a:pPr algn="just">
              <a:defRPr/>
            </a:pPr>
            <a:r>
              <a:rPr lang="en-US" altLang="zh-CN" sz="2800" kern="0" dirty="0">
                <a:solidFill>
                  <a:schemeClr val="bg1"/>
                </a:solidFill>
                <a:effectLst>
                  <a:outerShdw blurRad="38100" dist="38100" dir="2700000" algn="tl">
                    <a:srgbClr val="000000"/>
                  </a:outerShdw>
                </a:effectLst>
                <a:ea typeface="宋体" pitchFamily="2" charset="-122"/>
                <a:cs typeface="Times New Roman" pitchFamily="18" charset="0"/>
              </a:rPr>
              <a:t>The problem arises from the fact that Lordship Theology (</a:t>
            </a:r>
            <a:r>
              <a:rPr lang="en-US" altLang="zh-CN" sz="2800" i="1" kern="0" dirty="0">
                <a:solidFill>
                  <a:schemeClr val="bg1"/>
                </a:solidFill>
                <a:effectLst>
                  <a:outerShdw blurRad="38100" dist="38100" dir="2700000" algn="tl">
                    <a:srgbClr val="000000"/>
                  </a:outerShdw>
                </a:effectLst>
                <a:ea typeface="宋体" pitchFamily="2" charset="-122"/>
                <a:cs typeface="Times New Roman" pitchFamily="18" charset="0"/>
              </a:rPr>
              <a:t>a distinctly Reformed structure</a:t>
            </a:r>
            <a:r>
              <a:rPr lang="en-US" altLang="zh-CN" sz="2800" kern="0" dirty="0">
                <a:solidFill>
                  <a:schemeClr val="bg1"/>
                </a:solidFill>
                <a:effectLst>
                  <a:outerShdw blurRad="38100" dist="38100" dir="2700000" algn="tl">
                    <a:srgbClr val="000000"/>
                  </a:outerShdw>
                </a:effectLst>
                <a:ea typeface="宋体" pitchFamily="2" charset="-122"/>
                <a:cs typeface="Times New Roman" pitchFamily="18" charset="0"/>
              </a:rPr>
              <a:t>), presupposes a </a:t>
            </a:r>
            <a:r>
              <a:rPr lang="en-US" altLang="zh-CN" sz="2800" b="1" i="1" kern="0" dirty="0">
                <a:solidFill>
                  <a:srgbClr val="FFFFCC"/>
                </a:solidFill>
                <a:effectLst>
                  <a:outerShdw blurRad="38100" dist="38100" dir="2700000" algn="tl">
                    <a:srgbClr val="000000"/>
                  </a:outerShdw>
                </a:effectLst>
                <a:ea typeface="宋体" pitchFamily="2" charset="-122"/>
                <a:cs typeface="Times New Roman" pitchFamily="18" charset="0"/>
              </a:rPr>
              <a:t>theological construct</a:t>
            </a:r>
            <a:r>
              <a:rPr lang="en-US" altLang="zh-CN" sz="2800" kern="0" dirty="0">
                <a:solidFill>
                  <a:schemeClr val="bg1"/>
                </a:solidFill>
                <a:effectLst>
                  <a:outerShdw blurRad="38100" dist="38100" dir="2700000" algn="tl">
                    <a:srgbClr val="000000"/>
                  </a:outerShdw>
                </a:effectLst>
                <a:ea typeface="宋体" pitchFamily="2" charset="-122"/>
                <a:cs typeface="Times New Roman" pitchFamily="18" charset="0"/>
              </a:rPr>
              <a:t> which in turn dictates to the text!  For example, notice John MacArthur’s response w</a:t>
            </a:r>
            <a:r>
              <a:rPr lang="en-US" altLang="zh-CN" sz="2800" kern="0" dirty="0">
                <a:solidFill>
                  <a:schemeClr val="bg1"/>
                </a:solidFill>
                <a:ea typeface="宋体" pitchFamily="2" charset="-122"/>
                <a:cs typeface="Times New Roman" pitchFamily="18" charset="0"/>
              </a:rPr>
              <a:t>hen asked about his “personal theology”:</a:t>
            </a:r>
            <a:endParaRPr lang="en-US" sz="2800" kern="0" dirty="0">
              <a:solidFill>
                <a:schemeClr val="bg1"/>
              </a:solidFill>
              <a:ea typeface="宋体" pitchFamily="2" charset="-122"/>
              <a:cs typeface="Times New Roman" pitchFamily="18" charset="0"/>
            </a:endParaRPr>
          </a:p>
        </p:txBody>
      </p:sp>
      <p:sp>
        <p:nvSpPr>
          <p:cNvPr id="6" name="Rectangle 2"/>
          <p:cNvSpPr>
            <a:spLocks noChangeArrowheads="1"/>
          </p:cNvSpPr>
          <p:nvPr/>
        </p:nvSpPr>
        <p:spPr bwMode="auto">
          <a:xfrm>
            <a:off x="1638300" y="152400"/>
            <a:ext cx="5867400" cy="609600"/>
          </a:xfrm>
          <a:prstGeom prst="rect">
            <a:avLst/>
          </a:prstGeom>
          <a:noFill/>
          <a:ln w="9525">
            <a:noFill/>
            <a:miter lim="800000"/>
            <a:headEnd/>
            <a:tailEnd/>
          </a:ln>
          <a:effectLst/>
        </p:spPr>
        <p:txBody>
          <a:bodyPr anchor="ctr"/>
          <a:lstStyle/>
          <a:p>
            <a:pPr algn="ctr">
              <a:defRPr/>
            </a:pPr>
            <a:r>
              <a:rPr lang="en-US" sz="1600" kern="0" dirty="0">
                <a:solidFill>
                  <a:schemeClr val="bg1"/>
                </a:solidFill>
              </a:rPr>
              <a:t>Dr. Jim McGowan – Dispensationalism</a:t>
            </a:r>
            <a:r>
              <a:rPr lang="en-US" sz="1600" kern="0" dirty="0">
                <a:solidFill>
                  <a:schemeClr val="bg1"/>
                </a:solidFill>
                <a:effectLst>
                  <a:outerShdw blurRad="38100" dist="38100" dir="2700000" algn="tl">
                    <a:srgbClr val="000000"/>
                  </a:outerShdw>
                </a:effectLst>
              </a:rPr>
              <a:t> </a:t>
            </a:r>
            <a:r>
              <a:rPr lang="en-US" sz="1600" kern="0" dirty="0">
                <a:solidFill>
                  <a:schemeClr val="bg1"/>
                </a:solidFill>
              </a:rPr>
              <a:t>and the Nature of the Church: Are Repentance and Confession “Requirements” for Salvation?</a:t>
            </a:r>
          </a:p>
        </p:txBody>
      </p:sp>
      <p:pic>
        <p:nvPicPr>
          <p:cNvPr id="3" name="Picture 2"/>
          <p:cNvPicPr>
            <a:picLocks noChangeAspect="1"/>
          </p:cNvPicPr>
          <p:nvPr/>
        </p:nvPicPr>
        <p:blipFill>
          <a:blip r:embed="rId2" cstate="print"/>
          <a:stretch>
            <a:fillRect/>
          </a:stretch>
        </p:blipFill>
        <p:spPr>
          <a:xfrm>
            <a:off x="1952627" y="3495677"/>
            <a:ext cx="5238751" cy="3057525"/>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3" y="152400"/>
            <a:ext cx="878441" cy="822960"/>
          </a:xfrm>
          <a:prstGeom prst="rect">
            <a:avLst/>
          </a:prstGeom>
        </p:spPr>
      </p:pic>
    </p:spTree>
    <p:extLst>
      <p:ext uri="{BB962C8B-B14F-4D97-AF65-F5344CB8AC3E}">
        <p14:creationId xmlns:p14="http://schemas.microsoft.com/office/powerpoint/2010/main" val="4135381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152400" y="990597"/>
            <a:ext cx="8763000" cy="4648200"/>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altLang="zh-CN" sz="2600" kern="0" dirty="0">
                <a:solidFill>
                  <a:prstClr val="white"/>
                </a:solidFill>
                <a:effectLst>
                  <a:outerShdw blurRad="38100" dist="38100" dir="2700000" algn="tl">
                    <a:srgbClr val="000000"/>
                  </a:outerShdw>
                </a:effectLst>
                <a:cs typeface="Times New Roman" pitchFamily="18" charset="0"/>
              </a:rPr>
              <a:t>“I was raised in a dispensational environment; there’s no question… But, as I got into seminary, I began to test some of those things.  I have been perhaps aptly designated as a </a:t>
            </a:r>
            <a:r>
              <a:rPr lang="en-US" altLang="zh-CN" sz="2600" b="1" i="1" kern="0" dirty="0">
                <a:solidFill>
                  <a:srgbClr val="FFFFCC"/>
                </a:solidFill>
                <a:effectLst>
                  <a:outerShdw blurRad="38100" dist="38100" dir="2700000" algn="tl">
                    <a:srgbClr val="000000"/>
                  </a:outerShdw>
                </a:effectLst>
                <a:cs typeface="Times New Roman" pitchFamily="18" charset="0"/>
              </a:rPr>
              <a:t>leaky dispensationalist</a:t>
            </a:r>
            <a:r>
              <a:rPr lang="en-US" altLang="zh-CN" sz="2600" kern="0" dirty="0">
                <a:solidFill>
                  <a:prstClr val="white"/>
                </a:solidFill>
                <a:effectLst>
                  <a:outerShdw blurRad="38100" dist="38100" dir="2700000" algn="tl">
                    <a:srgbClr val="000000"/>
                  </a:outerShdw>
                </a:effectLst>
                <a:cs typeface="Times New Roman" pitchFamily="18" charset="0"/>
              </a:rPr>
              <a:t>….  Here’s my dispensationalism – I’ll give it to you in one sentence: there’s a difference between the church and Israel – period!... </a:t>
            </a:r>
          </a:p>
          <a:p>
            <a:pPr>
              <a:spcBef>
                <a:spcPct val="30000"/>
              </a:spcBef>
              <a:spcAft>
                <a:spcPct val="30000"/>
              </a:spcAft>
              <a:buClr>
                <a:schemeClr val="hlink"/>
              </a:buClr>
              <a:defRPr/>
            </a:pPr>
            <a:r>
              <a:rPr lang="en-US" altLang="zh-CN" sz="2600" kern="0" dirty="0">
                <a:solidFill>
                  <a:schemeClr val="bg1"/>
                </a:solidFill>
                <a:effectLst>
                  <a:outerShdw blurRad="38100" dist="38100" dir="2700000" algn="tl">
                    <a:srgbClr val="000000"/>
                  </a:outerShdw>
                </a:effectLst>
                <a:ea typeface="宋体" pitchFamily="2" charset="-122"/>
                <a:cs typeface="Times New Roman" pitchFamily="18" charset="0"/>
              </a:rPr>
              <a:t>At the same time in seminary, I began to be exposed to reading among more Reformed theologians… And over the years of </a:t>
            </a:r>
            <a:r>
              <a:rPr lang="en-US" altLang="zh-CN" sz="2600" kern="0" dirty="0" err="1">
                <a:solidFill>
                  <a:schemeClr val="bg1"/>
                </a:solidFill>
                <a:effectLst>
                  <a:outerShdw blurRad="38100" dist="38100" dir="2700000" algn="tl">
                    <a:srgbClr val="000000"/>
                  </a:outerShdw>
                </a:effectLst>
                <a:ea typeface="宋体" pitchFamily="2" charset="-122"/>
                <a:cs typeface="Times New Roman" pitchFamily="18" charset="0"/>
              </a:rPr>
              <a:t>exegeting</a:t>
            </a:r>
            <a:r>
              <a:rPr lang="en-US" altLang="zh-CN" sz="2600" kern="0" dirty="0">
                <a:solidFill>
                  <a:schemeClr val="bg1"/>
                </a:solidFill>
                <a:effectLst>
                  <a:outerShdw blurRad="38100" dist="38100" dir="2700000" algn="tl">
                    <a:srgbClr val="000000"/>
                  </a:outerShdw>
                </a:effectLst>
                <a:ea typeface="宋体" pitchFamily="2" charset="-122"/>
                <a:cs typeface="Times New Roman" pitchFamily="18" charset="0"/>
              </a:rPr>
              <a:t> the scripture, it has again yielded to me a Reformed theology….”</a:t>
            </a:r>
          </a:p>
        </p:txBody>
      </p:sp>
      <p:sp>
        <p:nvSpPr>
          <p:cNvPr id="6" name="Rectangle 2"/>
          <p:cNvSpPr>
            <a:spLocks noChangeArrowheads="1"/>
          </p:cNvSpPr>
          <p:nvPr/>
        </p:nvSpPr>
        <p:spPr bwMode="auto">
          <a:xfrm>
            <a:off x="1638300" y="152400"/>
            <a:ext cx="5867400" cy="609600"/>
          </a:xfrm>
          <a:prstGeom prst="rect">
            <a:avLst/>
          </a:prstGeom>
          <a:noFill/>
          <a:ln w="9525">
            <a:noFill/>
            <a:miter lim="800000"/>
            <a:headEnd/>
            <a:tailEnd/>
          </a:ln>
          <a:effectLst/>
        </p:spPr>
        <p:txBody>
          <a:bodyPr anchor="ctr"/>
          <a:lstStyle/>
          <a:p>
            <a:pPr algn="ctr">
              <a:defRPr/>
            </a:pPr>
            <a:r>
              <a:rPr lang="en-US" sz="1600" kern="0" dirty="0">
                <a:solidFill>
                  <a:schemeClr val="bg1"/>
                </a:solidFill>
              </a:rPr>
              <a:t>Dr. Jim McGowan – Dispensationalism</a:t>
            </a:r>
            <a:r>
              <a:rPr lang="en-US" sz="1600" kern="0" dirty="0">
                <a:solidFill>
                  <a:schemeClr val="bg1"/>
                </a:solidFill>
                <a:effectLst>
                  <a:outerShdw blurRad="38100" dist="38100" dir="2700000" algn="tl">
                    <a:srgbClr val="000000"/>
                  </a:outerShdw>
                </a:effectLst>
              </a:rPr>
              <a:t> </a:t>
            </a:r>
            <a:r>
              <a:rPr lang="en-US" sz="1600" kern="0" dirty="0">
                <a:solidFill>
                  <a:schemeClr val="bg1"/>
                </a:solidFill>
              </a:rPr>
              <a:t>and the Nature of the Church: Are Repentance and Confession “Requirements” for Salvation?</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97126" y="5300135"/>
            <a:ext cx="2349753" cy="1371600"/>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3" y="152400"/>
            <a:ext cx="878441" cy="822960"/>
          </a:xfrm>
          <a:prstGeom prst="rect">
            <a:avLst/>
          </a:prstGeom>
        </p:spPr>
      </p:pic>
    </p:spTree>
    <p:extLst>
      <p:ext uri="{BB962C8B-B14F-4D97-AF65-F5344CB8AC3E}">
        <p14:creationId xmlns:p14="http://schemas.microsoft.com/office/powerpoint/2010/main" val="3696848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5" name="Rectangle 5"/>
          <p:cNvSpPr>
            <a:spLocks noChangeArrowheads="1"/>
          </p:cNvSpPr>
          <p:nvPr/>
        </p:nvSpPr>
        <p:spPr bwMode="auto">
          <a:xfrm>
            <a:off x="152400" y="999067"/>
            <a:ext cx="8839200" cy="3570208"/>
          </a:xfrm>
          <a:prstGeom prst="rect">
            <a:avLst/>
          </a:prstGeom>
          <a:noFill/>
          <a:ln w="9525">
            <a:noFill/>
            <a:miter lim="800000"/>
            <a:headEnd/>
            <a:tailEnd/>
          </a:ln>
          <a:effectLst/>
        </p:spPr>
        <p:txBody>
          <a:bodyPr wrap="square">
            <a:spAutoFit/>
          </a:bodyPr>
          <a:lstStyle/>
          <a:p>
            <a:pPr algn="just">
              <a:spcBef>
                <a:spcPts val="600"/>
              </a:spcBef>
              <a:spcAft>
                <a:spcPts val="600"/>
              </a:spcAft>
              <a:defRPr/>
            </a:pPr>
            <a:r>
              <a:rPr lang="en-US" altLang="zh-CN" sz="2600" kern="0" dirty="0">
                <a:solidFill>
                  <a:schemeClr val="bg1"/>
                </a:solidFill>
                <a:effectLst>
                  <a:outerShdw blurRad="38100" dist="38100" dir="2700000" algn="tl">
                    <a:srgbClr val="000000"/>
                  </a:outerShdw>
                </a:effectLst>
                <a:ea typeface="宋体" pitchFamily="2" charset="-122"/>
                <a:cs typeface="Times New Roman" pitchFamily="18" charset="0"/>
              </a:rPr>
              <a:t>“I was convinced of it (</a:t>
            </a:r>
            <a:r>
              <a:rPr lang="en-US" altLang="zh-CN" sz="2600" i="1" kern="0" dirty="0">
                <a:solidFill>
                  <a:schemeClr val="bg1"/>
                </a:solidFill>
                <a:effectLst>
                  <a:outerShdw blurRad="38100" dist="38100" dir="2700000" algn="tl">
                    <a:srgbClr val="000000"/>
                  </a:outerShdw>
                </a:effectLst>
                <a:ea typeface="宋体" pitchFamily="2" charset="-122"/>
                <a:cs typeface="Times New Roman" pitchFamily="18" charset="0"/>
              </a:rPr>
              <a:t>Reformed theology</a:t>
            </a:r>
            <a:r>
              <a:rPr lang="en-US" altLang="zh-CN" sz="2600" kern="0" dirty="0">
                <a:solidFill>
                  <a:schemeClr val="bg1"/>
                </a:solidFill>
                <a:effectLst>
                  <a:outerShdw blurRad="38100" dist="38100" dir="2700000" algn="tl">
                    <a:srgbClr val="000000"/>
                  </a:outerShdw>
                </a:effectLst>
                <a:ea typeface="宋体" pitchFamily="2" charset="-122"/>
                <a:cs typeface="Times New Roman" pitchFamily="18" charset="0"/>
              </a:rPr>
              <a:t>) when I started and I’m more convinced of it now as I’ve gone through the text. </a:t>
            </a:r>
            <a:r>
              <a:rPr lang="en-US" altLang="zh-CN" sz="2600" b="1" i="1" kern="0" dirty="0">
                <a:solidFill>
                  <a:srgbClr val="FFFFCC"/>
                </a:solidFill>
                <a:effectLst>
                  <a:outerShdw blurRad="38100" dist="38100" dir="2700000" algn="tl">
                    <a:srgbClr val="000000"/>
                  </a:outerShdw>
                </a:effectLst>
                <a:ea typeface="宋体" pitchFamily="2" charset="-122"/>
                <a:cs typeface="Times New Roman" pitchFamily="18" charset="0"/>
              </a:rPr>
              <a:t>I was convinced of it when I started because I read so many noble men who have held that view</a:t>
            </a:r>
            <a:r>
              <a:rPr lang="en-US" altLang="zh-CN" sz="2600" kern="0" dirty="0">
                <a:solidFill>
                  <a:schemeClr val="bg1"/>
                </a:solidFill>
                <a:effectLst>
                  <a:outerShdw blurRad="38100" dist="38100" dir="2700000" algn="tl">
                    <a:srgbClr val="000000"/>
                  </a:outerShdw>
                </a:effectLst>
                <a:ea typeface="宋体" pitchFamily="2" charset="-122"/>
                <a:cs typeface="Times New Roman" pitchFamily="18" charset="0"/>
              </a:rPr>
              <a:t> (</a:t>
            </a:r>
            <a:r>
              <a:rPr lang="en-US" altLang="zh-CN" sz="2600" i="1" kern="0" dirty="0">
                <a:solidFill>
                  <a:schemeClr val="bg1"/>
                </a:solidFill>
                <a:effectLst>
                  <a:outerShdw blurRad="38100" dist="38100" dir="2700000" algn="tl">
                    <a:srgbClr val="000000"/>
                  </a:outerShdw>
                </a:effectLst>
                <a:ea typeface="宋体" pitchFamily="2" charset="-122"/>
                <a:cs typeface="Times New Roman" pitchFamily="18" charset="0"/>
              </a:rPr>
              <a:t>Reformed Theology</a:t>
            </a:r>
            <a:r>
              <a:rPr lang="en-US" altLang="zh-CN" sz="2600" kern="0" dirty="0">
                <a:solidFill>
                  <a:schemeClr val="bg1"/>
                </a:solidFill>
                <a:effectLst>
                  <a:outerShdw blurRad="38100" dist="38100" dir="2700000" algn="tl">
                    <a:srgbClr val="000000"/>
                  </a:outerShdw>
                </a:effectLst>
                <a:ea typeface="宋体" pitchFamily="2" charset="-122"/>
                <a:cs typeface="Times New Roman" pitchFamily="18" charset="0"/>
              </a:rPr>
              <a:t>). It was more at that point hero worship, and now it’s become my own.” (bold mine)  </a:t>
            </a:r>
          </a:p>
          <a:p>
            <a:pPr algn="just">
              <a:spcBef>
                <a:spcPts val="600"/>
              </a:spcBef>
              <a:spcAft>
                <a:spcPts val="600"/>
              </a:spcAft>
              <a:defRPr/>
            </a:pPr>
            <a:r>
              <a:rPr lang="en-US" altLang="zh-CN" sz="2000" kern="0" dirty="0">
                <a:solidFill>
                  <a:schemeClr val="bg1"/>
                </a:solidFill>
                <a:effectLst>
                  <a:outerShdw blurRad="38100" dist="38100" dir="2700000" algn="tl">
                    <a:srgbClr val="000000"/>
                  </a:outerShdw>
                </a:effectLst>
                <a:ea typeface="宋体" pitchFamily="2" charset="-122"/>
                <a:cs typeface="Times New Roman" pitchFamily="18" charset="0"/>
              </a:rPr>
              <a:t>Transcribed from tape, #GC 70-15, entitled "Bible Questions and Answers."  A copy of the tape can be obtained by writing, Word of Grace, P.O. Box 4000, Panorama City, CA 91412.  Copyright 1994 by John MacArthur Jr., All Rights Reserved.</a:t>
            </a:r>
          </a:p>
        </p:txBody>
      </p:sp>
      <p:sp>
        <p:nvSpPr>
          <p:cNvPr id="9" name="Rectangle 2"/>
          <p:cNvSpPr>
            <a:spLocks noChangeArrowheads="1"/>
          </p:cNvSpPr>
          <p:nvPr/>
        </p:nvSpPr>
        <p:spPr bwMode="auto">
          <a:xfrm>
            <a:off x="1638300" y="152400"/>
            <a:ext cx="5867400" cy="609600"/>
          </a:xfrm>
          <a:prstGeom prst="rect">
            <a:avLst/>
          </a:prstGeom>
          <a:noFill/>
          <a:ln w="9525">
            <a:noFill/>
            <a:miter lim="800000"/>
            <a:headEnd/>
            <a:tailEnd/>
          </a:ln>
          <a:effectLst/>
        </p:spPr>
        <p:txBody>
          <a:bodyPr anchor="ctr"/>
          <a:lstStyle/>
          <a:p>
            <a:pPr algn="ctr">
              <a:defRPr/>
            </a:pPr>
            <a:r>
              <a:rPr lang="en-US" sz="1600" kern="0" dirty="0">
                <a:solidFill>
                  <a:schemeClr val="bg1"/>
                </a:solidFill>
              </a:rPr>
              <a:t>Dr. Jim McGowan – Dispensationalism</a:t>
            </a:r>
            <a:r>
              <a:rPr lang="en-US" sz="1600" kern="0" dirty="0">
                <a:solidFill>
                  <a:schemeClr val="bg1"/>
                </a:solidFill>
                <a:effectLst>
                  <a:outerShdw blurRad="38100" dist="38100" dir="2700000" algn="tl">
                    <a:srgbClr val="000000"/>
                  </a:outerShdw>
                </a:effectLst>
              </a:rPr>
              <a:t> </a:t>
            </a:r>
            <a:r>
              <a:rPr lang="en-US" sz="1600" kern="0" dirty="0">
                <a:solidFill>
                  <a:schemeClr val="bg1"/>
                </a:solidFill>
              </a:rPr>
              <a:t>and the Nature of the Church: Are Repentance and Confession “Requirements” for Salvation?</a:t>
            </a: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3" y="152400"/>
            <a:ext cx="878441" cy="82296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42490" y="4868330"/>
            <a:ext cx="2349753" cy="1371600"/>
          </a:xfrm>
          <a:prstGeom prst="rect">
            <a:avLst/>
          </a:prstGeom>
        </p:spPr>
      </p:pic>
      <p:sp>
        <p:nvSpPr>
          <p:cNvPr id="2" name="Rectangle 1"/>
          <p:cNvSpPr/>
          <p:nvPr/>
        </p:nvSpPr>
        <p:spPr>
          <a:xfrm>
            <a:off x="190503" y="4669814"/>
            <a:ext cx="5397497" cy="1692771"/>
          </a:xfrm>
          <a:prstGeom prst="rect">
            <a:avLst/>
          </a:prstGeom>
        </p:spPr>
        <p:txBody>
          <a:bodyPr wrap="square">
            <a:spAutoFit/>
          </a:bodyPr>
          <a:lstStyle/>
          <a:p>
            <a:pPr lvl="0" algn="just">
              <a:spcBef>
                <a:spcPts val="600"/>
              </a:spcBef>
              <a:spcAft>
                <a:spcPts val="600"/>
              </a:spcAft>
              <a:defRPr/>
            </a:pPr>
            <a:r>
              <a:rPr lang="en-US" sz="2600" kern="0" dirty="0">
                <a:solidFill>
                  <a:prstClr val="white"/>
                </a:solidFill>
                <a:effectLst>
                  <a:outerShdw blurRad="38100" dist="38100" dir="2700000" algn="tl">
                    <a:srgbClr val="000000"/>
                  </a:outerShdw>
                </a:effectLst>
                <a:cs typeface="Times New Roman" pitchFamily="18" charset="0"/>
              </a:rPr>
              <a:t>(</a:t>
            </a:r>
            <a:r>
              <a:rPr lang="en-US" sz="2600" i="1" kern="0" dirty="0">
                <a:solidFill>
                  <a:prstClr val="white"/>
                </a:solidFill>
                <a:effectLst>
                  <a:outerShdw blurRad="38100" dist="38100" dir="2700000" algn="tl">
                    <a:srgbClr val="000000"/>
                  </a:outerShdw>
                </a:effectLst>
                <a:cs typeface="Times New Roman" pitchFamily="18" charset="0"/>
              </a:rPr>
              <a:t>My point here is only to demonstrate how John MacArthur, who claims to be a dispensationalist, has arrived at his position on Lordship salvation.</a:t>
            </a:r>
            <a:r>
              <a:rPr lang="en-US" sz="2600" kern="0" dirty="0">
                <a:solidFill>
                  <a:prstClr val="white"/>
                </a:solidFill>
                <a:effectLst>
                  <a:outerShdw blurRad="38100" dist="38100" dir="2700000" algn="tl">
                    <a:srgbClr val="000000"/>
                  </a:outerShdw>
                </a:effectLst>
                <a:cs typeface="Times New Roman" pitchFamily="18" charset="0"/>
              </a:rPr>
              <a:t>)</a:t>
            </a:r>
          </a:p>
        </p:txBody>
      </p:sp>
    </p:spTree>
    <p:extLst>
      <p:ext uri="{BB962C8B-B14F-4D97-AF65-F5344CB8AC3E}">
        <p14:creationId xmlns:p14="http://schemas.microsoft.com/office/powerpoint/2010/main" val="2747082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8" name="Rectangle 8"/>
          <p:cNvSpPr>
            <a:spLocks noChangeArrowheads="1"/>
          </p:cNvSpPr>
          <p:nvPr/>
        </p:nvSpPr>
        <p:spPr bwMode="auto">
          <a:xfrm>
            <a:off x="152400" y="995956"/>
            <a:ext cx="8839200" cy="2246769"/>
          </a:xfrm>
          <a:prstGeom prst="rect">
            <a:avLst/>
          </a:prstGeom>
          <a:noFill/>
          <a:ln w="9525">
            <a:noFill/>
            <a:miter lim="800000"/>
            <a:headEnd/>
            <a:tailEnd/>
          </a:ln>
          <a:effectLst/>
        </p:spPr>
        <p:txBody>
          <a:bodyPr wrap="square" anchor="t">
            <a:spAutoFit/>
          </a:bodyPr>
          <a:lstStyle/>
          <a:p>
            <a:pPr algn="just">
              <a:spcBef>
                <a:spcPts val="600"/>
              </a:spcBef>
              <a:spcAft>
                <a:spcPts val="600"/>
              </a:spcAft>
              <a:defRPr/>
            </a:pPr>
            <a:r>
              <a:rPr lang="en-US" sz="2800" kern="0" dirty="0">
                <a:solidFill>
                  <a:schemeClr val="bg1"/>
                </a:solidFill>
                <a:effectLst>
                  <a:outerShdw blurRad="38100" dist="38100" dir="2700000" algn="tl">
                    <a:srgbClr val="000000"/>
                  </a:outerShdw>
                </a:effectLst>
                <a:ea typeface="宋体" pitchFamily="2" charset="-122"/>
                <a:cs typeface="Times New Roman" pitchFamily="18" charset="0"/>
              </a:rPr>
              <a:t>Incredibly, due to this imposed perspective, Lordship adherents, like John MacArthur, in spite of the undisputed lexical meaning of the word, insist on changing the basic meaning of </a:t>
            </a:r>
            <a:r>
              <a:rPr lang="en-US" sz="2800" kern="0" dirty="0">
                <a:solidFill>
                  <a:srgbClr val="FFFFCC"/>
                </a:solidFill>
                <a:effectLst>
                  <a:outerShdw blurRad="38100" dist="38100" dir="2700000" algn="tl">
                    <a:srgbClr val="000000"/>
                  </a:outerShdw>
                </a:effectLst>
                <a:ea typeface="宋体" pitchFamily="2" charset="-122"/>
                <a:cs typeface="Times New Roman" pitchFamily="18" charset="0"/>
              </a:rPr>
              <a:t>“</a:t>
            </a:r>
            <a:r>
              <a:rPr lang="el-GR" sz="2800" kern="0" dirty="0">
                <a:solidFill>
                  <a:srgbClr val="FFFFCC"/>
                </a:solidFill>
                <a:effectLst>
                  <a:outerShdw blurRad="38100" dist="38100" dir="2700000" algn="tl">
                    <a:srgbClr val="000000"/>
                  </a:outerShdw>
                </a:effectLst>
                <a:ea typeface="宋体" pitchFamily="2" charset="-122"/>
                <a:cs typeface="Times New Roman" pitchFamily="18" charset="0"/>
              </a:rPr>
              <a:t>μετανοέω</a:t>
            </a:r>
            <a:r>
              <a:rPr lang="en-US" sz="2800" kern="0" dirty="0">
                <a:solidFill>
                  <a:srgbClr val="FFFFCC"/>
                </a:solidFill>
                <a:effectLst>
                  <a:outerShdw blurRad="38100" dist="38100" dir="2700000" algn="tl">
                    <a:srgbClr val="000000"/>
                  </a:outerShdw>
                </a:effectLst>
                <a:ea typeface="宋体" pitchFamily="2" charset="-122"/>
                <a:cs typeface="Times New Roman" pitchFamily="18" charset="0"/>
              </a:rPr>
              <a:t>” </a:t>
            </a:r>
            <a:r>
              <a:rPr lang="en-US" sz="2800" kern="0" dirty="0">
                <a:solidFill>
                  <a:schemeClr val="bg1"/>
                </a:solidFill>
                <a:effectLst>
                  <a:outerShdw blurRad="38100" dist="38100" dir="2700000" algn="tl">
                    <a:srgbClr val="000000"/>
                  </a:outerShdw>
                </a:effectLst>
                <a:ea typeface="宋体" pitchFamily="2" charset="-122"/>
                <a:cs typeface="Times New Roman" pitchFamily="18" charset="0"/>
              </a:rPr>
              <a:t>(and it’s derivatives) to include concepts beyond it’s clear meaning. </a:t>
            </a:r>
          </a:p>
        </p:txBody>
      </p:sp>
      <p:sp>
        <p:nvSpPr>
          <p:cNvPr id="7" name="Rectangle 2"/>
          <p:cNvSpPr>
            <a:spLocks noChangeArrowheads="1"/>
          </p:cNvSpPr>
          <p:nvPr/>
        </p:nvSpPr>
        <p:spPr bwMode="auto">
          <a:xfrm>
            <a:off x="1638300" y="152400"/>
            <a:ext cx="5867400" cy="609600"/>
          </a:xfrm>
          <a:prstGeom prst="rect">
            <a:avLst/>
          </a:prstGeom>
          <a:noFill/>
          <a:ln w="9525">
            <a:noFill/>
            <a:miter lim="800000"/>
            <a:headEnd/>
            <a:tailEnd/>
          </a:ln>
          <a:effectLst/>
        </p:spPr>
        <p:txBody>
          <a:bodyPr anchor="ctr"/>
          <a:lstStyle/>
          <a:p>
            <a:pPr algn="ctr">
              <a:defRPr/>
            </a:pPr>
            <a:r>
              <a:rPr lang="en-US" sz="1600" kern="0" dirty="0">
                <a:solidFill>
                  <a:schemeClr val="bg1"/>
                </a:solidFill>
              </a:rPr>
              <a:t>Dr. Jim McGowan – Dispensationalism</a:t>
            </a:r>
            <a:r>
              <a:rPr lang="en-US" sz="1600" kern="0" dirty="0">
                <a:solidFill>
                  <a:schemeClr val="bg1"/>
                </a:solidFill>
                <a:effectLst>
                  <a:outerShdw blurRad="38100" dist="38100" dir="2700000" algn="tl">
                    <a:srgbClr val="000000"/>
                  </a:outerShdw>
                </a:effectLst>
              </a:rPr>
              <a:t> </a:t>
            </a:r>
            <a:r>
              <a:rPr lang="en-US" sz="1600" kern="0" dirty="0">
                <a:solidFill>
                  <a:schemeClr val="bg1"/>
                </a:solidFill>
              </a:rPr>
              <a:t>and the Nature of the Church: Are Repentance and Confession “Requirements” for Salvation?</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3" y="152400"/>
            <a:ext cx="878441" cy="822960"/>
          </a:xfrm>
          <a:prstGeom prst="rect">
            <a:avLst/>
          </a:prstGeom>
        </p:spPr>
      </p:pic>
      <p:pic>
        <p:nvPicPr>
          <p:cNvPr id="11" name="Picture 10"/>
          <p:cNvPicPr>
            <a:picLocks noChangeAspect="1"/>
          </p:cNvPicPr>
          <p:nvPr/>
        </p:nvPicPr>
        <p:blipFill>
          <a:blip r:embed="rId3" cstate="print"/>
          <a:stretch>
            <a:fillRect/>
          </a:stretch>
        </p:blipFill>
        <p:spPr>
          <a:xfrm>
            <a:off x="1952627" y="3495677"/>
            <a:ext cx="5238751" cy="3057525"/>
          </a:xfrm>
          <a:prstGeom prst="rect">
            <a:avLst/>
          </a:prstGeom>
        </p:spPr>
      </p:pic>
    </p:spTree>
    <p:extLst>
      <p:ext uri="{BB962C8B-B14F-4D97-AF65-F5344CB8AC3E}">
        <p14:creationId xmlns:p14="http://schemas.microsoft.com/office/powerpoint/2010/main" val="1463616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6" name="Text Box 4"/>
          <p:cNvSpPr txBox="1">
            <a:spLocks noChangeArrowheads="1"/>
          </p:cNvSpPr>
          <p:nvPr/>
        </p:nvSpPr>
        <p:spPr bwMode="auto">
          <a:xfrm>
            <a:off x="152399" y="989192"/>
            <a:ext cx="8839200" cy="5047536"/>
          </a:xfrm>
          <a:prstGeom prst="rect">
            <a:avLst/>
          </a:prstGeom>
          <a:noFill/>
          <a:ln w="9525">
            <a:noFill/>
            <a:miter lim="800000"/>
            <a:headEnd/>
            <a:tailEnd/>
          </a:ln>
          <a:effectLst/>
        </p:spPr>
        <p:txBody>
          <a:bodyPr wrap="square">
            <a:spAutoFit/>
          </a:bodyPr>
          <a:lstStyle/>
          <a:p>
            <a:pPr>
              <a:spcBef>
                <a:spcPts val="600"/>
              </a:spcBef>
              <a:spcAft>
                <a:spcPts val="600"/>
              </a:spcAft>
              <a:defRPr/>
            </a:pPr>
            <a:r>
              <a:rPr lang="en-US" altLang="zh-CN" sz="2600" kern="0" dirty="0">
                <a:solidFill>
                  <a:schemeClr val="bg1"/>
                </a:solidFill>
                <a:effectLst>
                  <a:outerShdw blurRad="38100" dist="38100" dir="2700000" algn="tl">
                    <a:srgbClr val="000000"/>
                  </a:outerShdw>
                </a:effectLst>
                <a:cs typeface="Times New Roman" pitchFamily="18" charset="0"/>
              </a:rPr>
              <a:t>John MacArthur Jr. writes:</a:t>
            </a:r>
            <a:endParaRPr lang="en-US" sz="2600" kern="0" dirty="0">
              <a:solidFill>
                <a:schemeClr val="bg1"/>
              </a:solidFill>
              <a:effectLst>
                <a:outerShdw blurRad="38100" dist="38100" dir="2700000" algn="tl">
                  <a:srgbClr val="000000"/>
                </a:outerShdw>
              </a:effectLst>
              <a:ea typeface="宋体" pitchFamily="2" charset="-122"/>
              <a:cs typeface="Times New Roman" pitchFamily="18" charset="0"/>
            </a:endParaRPr>
          </a:p>
          <a:p>
            <a:pPr algn="just">
              <a:spcBef>
                <a:spcPts val="600"/>
              </a:spcBef>
              <a:spcAft>
                <a:spcPts val="600"/>
              </a:spcAft>
              <a:defRPr/>
            </a:pPr>
            <a:r>
              <a:rPr lang="en-US" altLang="zh-CN" sz="2600" kern="0" dirty="0">
                <a:solidFill>
                  <a:schemeClr val="bg1"/>
                </a:solidFill>
                <a:effectLst>
                  <a:outerShdw blurRad="38100" dist="38100" dir="2700000" algn="tl">
                    <a:srgbClr val="000000"/>
                  </a:outerShdw>
                </a:effectLst>
                <a:ea typeface="宋体" pitchFamily="2" charset="-122"/>
                <a:cs typeface="Times New Roman" pitchFamily="18" charset="0"/>
              </a:rPr>
              <a:t>“There is a tendency, however, for dispensationalists to get </a:t>
            </a:r>
            <a:r>
              <a:rPr lang="en-US" altLang="zh-CN" sz="2600" b="1" i="1" kern="0" dirty="0">
                <a:solidFill>
                  <a:srgbClr val="FFFFCC"/>
                </a:solidFill>
                <a:effectLst>
                  <a:outerShdw blurRad="38100" dist="38100" dir="2700000" algn="tl">
                    <a:srgbClr val="000000"/>
                  </a:outerShdw>
                </a:effectLst>
                <a:ea typeface="宋体" pitchFamily="2" charset="-122"/>
                <a:cs typeface="Times New Roman" pitchFamily="18" charset="0"/>
              </a:rPr>
              <a:t>carried away</a:t>
            </a:r>
            <a:r>
              <a:rPr lang="en-US" altLang="zh-CN" sz="2600" kern="0" dirty="0">
                <a:solidFill>
                  <a:srgbClr val="FFFFCC"/>
                </a:solidFill>
                <a:effectLst>
                  <a:outerShdw blurRad="38100" dist="38100" dir="2700000" algn="tl">
                    <a:srgbClr val="000000"/>
                  </a:outerShdw>
                </a:effectLst>
                <a:ea typeface="宋体" pitchFamily="2" charset="-122"/>
                <a:cs typeface="Times New Roman" pitchFamily="18" charset="0"/>
              </a:rPr>
              <a:t> </a:t>
            </a:r>
            <a:r>
              <a:rPr lang="en-US" altLang="zh-CN" sz="2600" kern="0" dirty="0">
                <a:solidFill>
                  <a:schemeClr val="bg1"/>
                </a:solidFill>
                <a:effectLst>
                  <a:outerShdw blurRad="38100" dist="38100" dir="2700000" algn="tl">
                    <a:srgbClr val="000000"/>
                  </a:outerShdw>
                </a:effectLst>
                <a:ea typeface="宋体" pitchFamily="2" charset="-122"/>
                <a:cs typeface="Times New Roman" pitchFamily="18" charset="0"/>
              </a:rPr>
              <a:t>with compartmentalizing truth to the point that they make </a:t>
            </a:r>
            <a:r>
              <a:rPr lang="en-US" altLang="zh-CN" sz="2600" b="1" i="1" kern="0" dirty="0">
                <a:solidFill>
                  <a:srgbClr val="FFFFCC"/>
                </a:solidFill>
                <a:effectLst>
                  <a:outerShdw blurRad="38100" dist="38100" dir="2700000" algn="tl">
                    <a:srgbClr val="000000"/>
                  </a:outerShdw>
                </a:effectLst>
                <a:ea typeface="宋体" pitchFamily="2" charset="-122"/>
                <a:cs typeface="Times New Roman" pitchFamily="18" charset="0"/>
              </a:rPr>
              <a:t>unbiblical differentiations</a:t>
            </a:r>
            <a:r>
              <a:rPr lang="en-US" altLang="zh-CN" sz="2600" kern="0" dirty="0">
                <a:solidFill>
                  <a:schemeClr val="bg1"/>
                </a:solidFill>
                <a:effectLst>
                  <a:outerShdw blurRad="38100" dist="38100" dir="2700000" algn="tl">
                    <a:srgbClr val="000000"/>
                  </a:outerShdw>
                </a:effectLst>
                <a:ea typeface="宋体" pitchFamily="2" charset="-122"/>
                <a:cs typeface="Times New Roman" pitchFamily="18" charset="0"/>
              </a:rPr>
              <a:t>. An almost </a:t>
            </a:r>
            <a:r>
              <a:rPr lang="en-US" altLang="zh-CN" sz="2600" b="1" i="1" kern="0" dirty="0">
                <a:solidFill>
                  <a:srgbClr val="FFFFCC"/>
                </a:solidFill>
                <a:effectLst>
                  <a:outerShdw blurRad="38100" dist="38100" dir="2700000" algn="tl">
                    <a:srgbClr val="000000"/>
                  </a:outerShdw>
                </a:effectLst>
                <a:ea typeface="宋体" pitchFamily="2" charset="-122"/>
                <a:cs typeface="Times New Roman" pitchFamily="18" charset="0"/>
              </a:rPr>
              <a:t>obsessive desire</a:t>
            </a:r>
            <a:r>
              <a:rPr lang="en-US" altLang="zh-CN" sz="2600" kern="0" dirty="0">
                <a:solidFill>
                  <a:schemeClr val="bg1"/>
                </a:solidFill>
                <a:effectLst>
                  <a:outerShdw blurRad="38100" dist="38100" dir="2700000" algn="tl">
                    <a:srgbClr val="000000"/>
                  </a:outerShdw>
                </a:effectLst>
                <a:ea typeface="宋体" pitchFamily="2" charset="-122"/>
                <a:cs typeface="Times New Roman" pitchFamily="18" charset="0"/>
              </a:rPr>
              <a:t> to categorize and contrast related truths has carried various dispensationalist interpreters (</a:t>
            </a:r>
            <a:r>
              <a:rPr lang="en-US" altLang="zh-CN" sz="2600" i="1" kern="0" dirty="0">
                <a:solidFill>
                  <a:schemeClr val="bg1"/>
                </a:solidFill>
                <a:effectLst>
                  <a:outerShdw blurRad="38100" dist="38100" dir="2700000" algn="tl">
                    <a:srgbClr val="000000"/>
                  </a:outerShdw>
                </a:effectLst>
                <a:ea typeface="宋体" pitchFamily="2" charset="-122"/>
                <a:cs typeface="Times New Roman" pitchFamily="18" charset="0"/>
              </a:rPr>
              <a:t>Chafer, Ryrie, Hodges, etc.</a:t>
            </a:r>
            <a:r>
              <a:rPr lang="en-US" altLang="zh-CN" sz="2600" kern="0" dirty="0">
                <a:solidFill>
                  <a:schemeClr val="bg1"/>
                </a:solidFill>
                <a:effectLst>
                  <a:outerShdw blurRad="38100" dist="38100" dir="2700000" algn="tl">
                    <a:srgbClr val="000000"/>
                  </a:outerShdw>
                </a:effectLst>
                <a:ea typeface="宋体" pitchFamily="2" charset="-122"/>
                <a:cs typeface="Times New Roman" pitchFamily="18" charset="0"/>
              </a:rPr>
              <a:t>) far beyond the legitimate distinctions between Israel and the Church. Many would also draw </a:t>
            </a:r>
            <a:r>
              <a:rPr lang="en-US" altLang="zh-CN" sz="2600" b="1" i="1" kern="0" dirty="0">
                <a:solidFill>
                  <a:srgbClr val="FFFFCC"/>
                </a:solidFill>
                <a:effectLst>
                  <a:outerShdw blurRad="38100" dist="38100" dir="2700000" algn="tl">
                    <a:srgbClr val="000000"/>
                  </a:outerShdw>
                </a:effectLst>
                <a:ea typeface="宋体" pitchFamily="2" charset="-122"/>
                <a:cs typeface="Times New Roman" pitchFamily="18" charset="0"/>
              </a:rPr>
              <a:t>hard lines</a:t>
            </a:r>
            <a:r>
              <a:rPr lang="en-US" altLang="zh-CN" sz="2600" kern="0" dirty="0">
                <a:solidFill>
                  <a:srgbClr val="FFFFCC"/>
                </a:solidFill>
                <a:effectLst>
                  <a:outerShdw blurRad="38100" dist="38100" dir="2700000" algn="tl">
                    <a:srgbClr val="000000"/>
                  </a:outerShdw>
                </a:effectLst>
                <a:ea typeface="宋体" pitchFamily="2" charset="-122"/>
                <a:cs typeface="Times New Roman" pitchFamily="18" charset="0"/>
              </a:rPr>
              <a:t> </a:t>
            </a:r>
            <a:r>
              <a:rPr lang="en-US" altLang="zh-CN" sz="2600" kern="0" dirty="0">
                <a:solidFill>
                  <a:schemeClr val="bg1"/>
                </a:solidFill>
                <a:effectLst>
                  <a:outerShdw blurRad="38100" dist="38100" dir="2700000" algn="tl">
                    <a:srgbClr val="000000"/>
                  </a:outerShdw>
                </a:effectLst>
                <a:ea typeface="宋体" pitchFamily="2" charset="-122"/>
                <a:cs typeface="Times New Roman" pitchFamily="18" charset="0"/>
              </a:rPr>
              <a:t>between salvation and discipleship (</a:t>
            </a:r>
            <a:r>
              <a:rPr lang="en-US" altLang="zh-CN" sz="2600" i="1" kern="0" dirty="0">
                <a:solidFill>
                  <a:schemeClr val="bg1"/>
                </a:solidFill>
                <a:effectLst>
                  <a:outerShdw blurRad="38100" dist="38100" dir="2700000" algn="tl">
                    <a:srgbClr val="000000"/>
                  </a:outerShdw>
                </a:effectLst>
                <a:ea typeface="宋体" pitchFamily="2" charset="-122"/>
                <a:cs typeface="Times New Roman" pitchFamily="18" charset="0"/>
              </a:rPr>
              <a:t>justification and sanctification</a:t>
            </a:r>
            <a:r>
              <a:rPr lang="en-US" altLang="zh-CN" sz="2600" kern="0" dirty="0">
                <a:solidFill>
                  <a:schemeClr val="bg1"/>
                </a:solidFill>
                <a:effectLst>
                  <a:outerShdw blurRad="38100" dist="38100" dir="2700000" algn="tl">
                    <a:srgbClr val="000000"/>
                  </a:outerShdw>
                </a:effectLst>
                <a:ea typeface="宋体" pitchFamily="2" charset="-122"/>
                <a:cs typeface="Times New Roman" pitchFamily="18" charset="0"/>
              </a:rPr>
              <a:t>), the church and the kingdom, Christ's preaching and the apostolic message, faith and repentance, and the age of law and the age of grace." (bold &amp; emphasis mine)  </a:t>
            </a:r>
            <a:r>
              <a:rPr lang="en-US" altLang="zh-CN" sz="2600" i="1" kern="0" dirty="0">
                <a:solidFill>
                  <a:schemeClr val="bg1"/>
                </a:solidFill>
                <a:effectLst>
                  <a:outerShdw blurRad="38100" dist="38100" dir="2700000" algn="tl">
                    <a:srgbClr val="000000"/>
                  </a:outerShdw>
                </a:effectLst>
                <a:ea typeface="宋体" pitchFamily="2" charset="-122"/>
                <a:cs typeface="Times New Roman" pitchFamily="18" charset="0"/>
              </a:rPr>
              <a:t>The Gospel According to Jesus</a:t>
            </a:r>
            <a:r>
              <a:rPr lang="en-US" altLang="zh-CN" sz="2600" kern="0" dirty="0">
                <a:solidFill>
                  <a:schemeClr val="bg1"/>
                </a:solidFill>
                <a:effectLst>
                  <a:outerShdw blurRad="38100" dist="38100" dir="2700000" algn="tl">
                    <a:srgbClr val="000000"/>
                  </a:outerShdw>
                </a:effectLst>
                <a:ea typeface="宋体" pitchFamily="2" charset="-122"/>
                <a:cs typeface="Times New Roman" pitchFamily="18" charset="0"/>
              </a:rPr>
              <a:t>, page 31</a:t>
            </a:r>
            <a:r>
              <a:rPr lang="en-US" altLang="zh-CN" sz="2600" kern="0" dirty="0">
                <a:solidFill>
                  <a:schemeClr val="bg1"/>
                </a:solidFill>
                <a:ea typeface="宋体" pitchFamily="2" charset="-122"/>
                <a:cs typeface="Times New Roman" pitchFamily="18" charset="0"/>
              </a:rPr>
              <a:t> </a:t>
            </a:r>
          </a:p>
        </p:txBody>
      </p:sp>
      <p:sp>
        <p:nvSpPr>
          <p:cNvPr id="6" name="Rectangle 2"/>
          <p:cNvSpPr>
            <a:spLocks noChangeArrowheads="1"/>
          </p:cNvSpPr>
          <p:nvPr/>
        </p:nvSpPr>
        <p:spPr bwMode="auto">
          <a:xfrm>
            <a:off x="1638300" y="152400"/>
            <a:ext cx="5867400" cy="609600"/>
          </a:xfrm>
          <a:prstGeom prst="rect">
            <a:avLst/>
          </a:prstGeom>
          <a:noFill/>
          <a:ln w="9525">
            <a:noFill/>
            <a:miter lim="800000"/>
            <a:headEnd/>
            <a:tailEnd/>
          </a:ln>
          <a:effectLst/>
        </p:spPr>
        <p:txBody>
          <a:bodyPr anchor="ctr"/>
          <a:lstStyle/>
          <a:p>
            <a:pPr algn="ctr">
              <a:defRPr/>
            </a:pPr>
            <a:r>
              <a:rPr lang="en-US" sz="1600" kern="0" dirty="0">
                <a:solidFill>
                  <a:schemeClr val="bg1"/>
                </a:solidFill>
              </a:rPr>
              <a:t>Dr. Jim McGowan – Dispensationalism</a:t>
            </a:r>
            <a:r>
              <a:rPr lang="en-US" sz="1600" kern="0" dirty="0">
                <a:solidFill>
                  <a:schemeClr val="bg1"/>
                </a:solidFill>
                <a:effectLst>
                  <a:outerShdw blurRad="38100" dist="38100" dir="2700000" algn="tl">
                    <a:srgbClr val="000000"/>
                  </a:outerShdw>
                </a:effectLst>
              </a:rPr>
              <a:t> </a:t>
            </a:r>
            <a:r>
              <a:rPr lang="en-US" sz="1600" kern="0" dirty="0">
                <a:solidFill>
                  <a:schemeClr val="bg1"/>
                </a:solidFill>
              </a:rPr>
              <a:t>and the Nature of the Church: Are Repentance and Confession “Requirements” for Salvation?</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5399" y="5994402"/>
            <a:ext cx="1253203" cy="731520"/>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0503" y="152400"/>
            <a:ext cx="878441" cy="822960"/>
          </a:xfrm>
          <a:prstGeom prst="rect">
            <a:avLst/>
          </a:prstGeom>
        </p:spPr>
      </p:pic>
    </p:spTree>
    <p:extLst>
      <p:ext uri="{BB962C8B-B14F-4D97-AF65-F5344CB8AC3E}">
        <p14:creationId xmlns:p14="http://schemas.microsoft.com/office/powerpoint/2010/main" val="4007650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4" name="Text Box 6"/>
          <p:cNvSpPr txBox="1">
            <a:spLocks noChangeArrowheads="1"/>
          </p:cNvSpPr>
          <p:nvPr/>
        </p:nvSpPr>
        <p:spPr bwMode="auto">
          <a:xfrm>
            <a:off x="2895600" y="1143002"/>
            <a:ext cx="6096000" cy="4724370"/>
          </a:xfrm>
          <a:prstGeom prst="rect">
            <a:avLst/>
          </a:prstGeom>
          <a:noFill/>
          <a:ln w="9525">
            <a:noFill/>
            <a:miter lim="800000"/>
            <a:headEnd/>
            <a:tailEnd/>
          </a:ln>
          <a:effectLst/>
        </p:spPr>
        <p:txBody>
          <a:bodyPr wrap="square">
            <a:spAutoFit/>
          </a:bodyPr>
          <a:lstStyle/>
          <a:p>
            <a:pPr algn="just">
              <a:spcBef>
                <a:spcPts val="600"/>
              </a:spcBef>
              <a:spcAft>
                <a:spcPts val="600"/>
              </a:spcAft>
              <a:defRPr/>
            </a:pPr>
            <a:r>
              <a:rPr lang="en-US" sz="2600" kern="0" dirty="0">
                <a:solidFill>
                  <a:schemeClr val="bg1"/>
                </a:solidFill>
                <a:effectLst>
                  <a:outerShdw blurRad="38100" dist="38100" dir="2700000" algn="tl">
                    <a:srgbClr val="000000"/>
                  </a:outerShdw>
                </a:effectLst>
                <a:cs typeface="Times New Roman" pitchFamily="18" charset="0"/>
              </a:rPr>
              <a:t>A most critical point in the discussion of dispensational distinctions has to do with the use of the term “Good News” in the New Testament. Ryrie points out the important dispensational distinctions when he writes:</a:t>
            </a:r>
          </a:p>
          <a:p>
            <a:pPr algn="just">
              <a:spcBef>
                <a:spcPts val="600"/>
              </a:spcBef>
              <a:spcAft>
                <a:spcPts val="600"/>
              </a:spcAft>
              <a:defRPr/>
            </a:pPr>
            <a:r>
              <a:rPr lang="en-US" altLang="zh-CN" sz="2600" kern="0" dirty="0">
                <a:solidFill>
                  <a:prstClr val="white"/>
                </a:solidFill>
                <a:effectLst>
                  <a:outerShdw blurRad="38100" dist="38100" dir="2700000" algn="tl">
                    <a:srgbClr val="000000"/>
                  </a:outerShdw>
                </a:effectLst>
                <a:latin typeface="Calibri"/>
                <a:cs typeface="Times New Roman" pitchFamily="18" charset="0"/>
              </a:rPr>
              <a:t>“Even the New testament uses the word </a:t>
            </a:r>
            <a:r>
              <a:rPr lang="en-US" altLang="zh-CN" sz="2600" i="1" kern="0" dirty="0">
                <a:solidFill>
                  <a:prstClr val="white"/>
                </a:solidFill>
                <a:effectLst>
                  <a:outerShdw blurRad="38100" dist="38100" dir="2700000" algn="tl">
                    <a:srgbClr val="000000"/>
                  </a:outerShdw>
                </a:effectLst>
                <a:latin typeface="Calibri"/>
                <a:cs typeface="Times New Roman" pitchFamily="18" charset="0"/>
              </a:rPr>
              <a:t>gospel</a:t>
            </a:r>
            <a:r>
              <a:rPr lang="en-US" altLang="zh-CN" sz="2600" kern="0" dirty="0">
                <a:solidFill>
                  <a:prstClr val="white"/>
                </a:solidFill>
                <a:effectLst>
                  <a:outerShdw blurRad="38100" dist="38100" dir="2700000" algn="tl">
                    <a:srgbClr val="000000"/>
                  </a:outerShdw>
                </a:effectLst>
                <a:latin typeface="Calibri"/>
                <a:cs typeface="Times New Roman" pitchFamily="18" charset="0"/>
              </a:rPr>
              <a:t> to mean various types of good news, so one has to describe what good news is in view.”  </a:t>
            </a:r>
            <a:r>
              <a:rPr lang="en-US" altLang="zh-CN" sz="2600" i="1" kern="0" dirty="0">
                <a:solidFill>
                  <a:prstClr val="white"/>
                </a:solidFill>
                <a:effectLst>
                  <a:outerShdw blurRad="38100" dist="38100" dir="2700000" algn="tl">
                    <a:srgbClr val="000000"/>
                  </a:outerShdw>
                </a:effectLst>
                <a:latin typeface="Calibri"/>
                <a:cs typeface="Times New Roman" pitchFamily="18" charset="0"/>
              </a:rPr>
              <a:t>So Great Salvation</a:t>
            </a:r>
            <a:r>
              <a:rPr lang="en-US" altLang="zh-CN" sz="2600" kern="0" dirty="0">
                <a:solidFill>
                  <a:prstClr val="white"/>
                </a:solidFill>
                <a:effectLst>
                  <a:outerShdw blurRad="38100" dist="38100" dir="2700000" algn="tl">
                    <a:srgbClr val="000000"/>
                  </a:outerShdw>
                </a:effectLst>
                <a:latin typeface="Calibri"/>
                <a:cs typeface="Times New Roman" pitchFamily="18" charset="0"/>
              </a:rPr>
              <a:t>, page 36</a:t>
            </a:r>
          </a:p>
          <a:p>
            <a:pPr>
              <a:defRPr/>
            </a:pPr>
            <a:endParaRPr lang="en-US" altLang="zh-CN" sz="2600" kern="0" dirty="0">
              <a:solidFill>
                <a:schemeClr val="bg1"/>
              </a:solidFill>
              <a:effectLst>
                <a:outerShdw blurRad="38100" dist="38100" dir="2700000" algn="tl">
                  <a:srgbClr val="000000"/>
                </a:outerShdw>
              </a:effectLst>
              <a:ea typeface="宋体" pitchFamily="2" charset="-122"/>
              <a:cs typeface="Times New Roman" pitchFamily="18" charset="0"/>
            </a:endParaRPr>
          </a:p>
        </p:txBody>
      </p:sp>
      <p:sp>
        <p:nvSpPr>
          <p:cNvPr id="7" name="Rectangle 2"/>
          <p:cNvSpPr>
            <a:spLocks noChangeArrowheads="1"/>
          </p:cNvSpPr>
          <p:nvPr/>
        </p:nvSpPr>
        <p:spPr bwMode="auto">
          <a:xfrm>
            <a:off x="1638300" y="152400"/>
            <a:ext cx="5867400" cy="609600"/>
          </a:xfrm>
          <a:prstGeom prst="rect">
            <a:avLst/>
          </a:prstGeom>
          <a:noFill/>
          <a:ln w="9525">
            <a:noFill/>
            <a:miter lim="800000"/>
            <a:headEnd/>
            <a:tailEnd/>
          </a:ln>
          <a:effectLst/>
        </p:spPr>
        <p:txBody>
          <a:bodyPr anchor="ctr"/>
          <a:lstStyle/>
          <a:p>
            <a:pPr algn="ctr">
              <a:defRPr/>
            </a:pPr>
            <a:r>
              <a:rPr lang="en-US" sz="1600" kern="0" dirty="0">
                <a:solidFill>
                  <a:schemeClr val="bg1"/>
                </a:solidFill>
              </a:rPr>
              <a:t>Dr. Jim McGowan – Dispensationalism and the Nature of the Church: Are Repentance and Confession “Requirements” for Salvation?</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0093" y="1295400"/>
            <a:ext cx="2432300" cy="3657600"/>
          </a:xfrm>
          <a:prstGeom prst="rect">
            <a:avLst/>
          </a:prstGeom>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3" y="152400"/>
            <a:ext cx="878441" cy="822960"/>
          </a:xfrm>
          <a:prstGeom prst="rect">
            <a:avLst/>
          </a:prstGeom>
        </p:spPr>
      </p:pic>
    </p:spTree>
    <p:extLst>
      <p:ext uri="{BB962C8B-B14F-4D97-AF65-F5344CB8AC3E}">
        <p14:creationId xmlns:p14="http://schemas.microsoft.com/office/powerpoint/2010/main" val="3325784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5" name="Text Box 7"/>
          <p:cNvSpPr txBox="1">
            <a:spLocks noChangeArrowheads="1"/>
          </p:cNvSpPr>
          <p:nvPr/>
        </p:nvSpPr>
        <p:spPr bwMode="auto">
          <a:xfrm>
            <a:off x="0" y="4385732"/>
            <a:ext cx="9144000" cy="1477328"/>
          </a:xfrm>
          <a:prstGeom prst="rect">
            <a:avLst/>
          </a:prstGeom>
          <a:noFill/>
          <a:ln w="9525">
            <a:noFill/>
            <a:miter lim="800000"/>
            <a:headEnd/>
            <a:tailEnd/>
          </a:ln>
          <a:effectLst/>
        </p:spPr>
        <p:txBody>
          <a:bodyPr wrap="square">
            <a:spAutoFit/>
          </a:bodyPr>
          <a:lstStyle/>
          <a:p>
            <a:pPr algn="ctr">
              <a:defRPr/>
            </a:pPr>
            <a:r>
              <a:rPr lang="en-US" altLang="zh-CN" sz="3000" b="1" i="1" kern="0" dirty="0">
                <a:solidFill>
                  <a:srgbClr val="FFFFCC"/>
                </a:solidFill>
                <a:effectLst>
                  <a:outerShdw blurRad="38100" dist="38100" dir="2700000" algn="tl">
                    <a:srgbClr val="000000"/>
                  </a:outerShdw>
                </a:effectLst>
                <a:ea typeface="宋体" pitchFamily="2" charset="-122"/>
                <a:cs typeface="Times New Roman" pitchFamily="18" charset="0"/>
              </a:rPr>
              <a:t>LORDSHIP ADVOCATES DENY THESE CLEAR DISPENSATIONAL DISTINCTIONS RESULTING IN A COALESCING OF </a:t>
            </a:r>
            <a:r>
              <a:rPr lang="en-US" altLang="zh-CN" sz="3000" b="1" i="1" kern="0" dirty="0">
                <a:solidFill>
                  <a:srgbClr val="FF0000"/>
                </a:solidFill>
                <a:effectLst>
                  <a:outerShdw blurRad="38100" dist="38100" dir="2700000" algn="tl">
                    <a:srgbClr val="000000"/>
                  </a:outerShdw>
                </a:effectLst>
                <a:ea typeface="宋体" pitchFamily="2" charset="-122"/>
                <a:cs typeface="Times New Roman" pitchFamily="18" charset="0"/>
              </a:rPr>
              <a:t>LAW</a:t>
            </a:r>
            <a:r>
              <a:rPr lang="en-US" altLang="zh-CN" sz="3000" b="1" i="1" kern="0" dirty="0">
                <a:solidFill>
                  <a:srgbClr val="FFFFCC"/>
                </a:solidFill>
                <a:effectLst>
                  <a:outerShdw blurRad="38100" dist="38100" dir="2700000" algn="tl">
                    <a:srgbClr val="000000"/>
                  </a:outerShdw>
                </a:effectLst>
                <a:ea typeface="宋体" pitchFamily="2" charset="-122"/>
                <a:cs typeface="Times New Roman" pitchFamily="18" charset="0"/>
              </a:rPr>
              <a:t> AND </a:t>
            </a:r>
            <a:r>
              <a:rPr lang="en-US" altLang="zh-CN" sz="3000" b="1" i="1" kern="0" dirty="0">
                <a:solidFill>
                  <a:srgbClr val="92D050"/>
                </a:solidFill>
                <a:effectLst>
                  <a:outerShdw blurRad="38100" dist="38100" dir="2700000" algn="tl">
                    <a:srgbClr val="000000"/>
                  </a:outerShdw>
                </a:effectLst>
                <a:ea typeface="宋体" pitchFamily="2" charset="-122"/>
                <a:cs typeface="Times New Roman" pitchFamily="18" charset="0"/>
              </a:rPr>
              <a:t>GRACE</a:t>
            </a:r>
            <a:r>
              <a:rPr lang="en-US" altLang="zh-CN" sz="3000" b="1" i="1" kern="0" dirty="0">
                <a:solidFill>
                  <a:srgbClr val="FFFFCC"/>
                </a:solidFill>
                <a:effectLst>
                  <a:outerShdw blurRad="38100" dist="38100" dir="2700000" algn="tl">
                    <a:srgbClr val="000000"/>
                  </a:outerShdw>
                </a:effectLst>
                <a:ea typeface="宋体" pitchFamily="2" charset="-122"/>
                <a:cs typeface="Times New Roman" pitchFamily="18" charset="0"/>
              </a:rPr>
              <a:t>.</a:t>
            </a:r>
          </a:p>
        </p:txBody>
      </p:sp>
      <p:sp>
        <p:nvSpPr>
          <p:cNvPr id="130057" name="Text Box 9"/>
          <p:cNvSpPr txBox="1">
            <a:spLocks noChangeArrowheads="1"/>
          </p:cNvSpPr>
          <p:nvPr/>
        </p:nvSpPr>
        <p:spPr bwMode="auto">
          <a:xfrm>
            <a:off x="495300" y="1143002"/>
            <a:ext cx="8153400" cy="2400657"/>
          </a:xfrm>
          <a:prstGeom prst="rect">
            <a:avLst/>
          </a:prstGeom>
          <a:noFill/>
          <a:ln w="9525">
            <a:noFill/>
            <a:miter lim="800000"/>
            <a:headEnd/>
            <a:tailEnd/>
          </a:ln>
          <a:effectLst/>
        </p:spPr>
        <p:txBody>
          <a:bodyPr wrap="square">
            <a:spAutoFit/>
          </a:bodyPr>
          <a:lstStyle/>
          <a:p>
            <a:pPr>
              <a:spcBef>
                <a:spcPts val="600"/>
              </a:spcBef>
              <a:spcAft>
                <a:spcPts val="600"/>
              </a:spcAft>
              <a:buClr>
                <a:schemeClr val="hlink"/>
              </a:buClr>
              <a:buSzPct val="70000"/>
              <a:defRPr/>
            </a:pPr>
            <a:r>
              <a:rPr lang="en-US" sz="2600" kern="0" dirty="0">
                <a:solidFill>
                  <a:schemeClr val="bg1"/>
                </a:solidFill>
                <a:effectLst>
                  <a:outerShdw blurRad="38100" dist="38100" dir="2700000" algn="tl">
                    <a:srgbClr val="000000"/>
                  </a:outerShdw>
                </a:effectLst>
                <a:cs typeface="Times New Roman" pitchFamily="18" charset="0"/>
              </a:rPr>
              <a:t>A distinctive feature of Normative – Classical – Traditional Dispensationalism is that it has always held to the inherent differences between:</a:t>
            </a:r>
          </a:p>
          <a:p>
            <a:pPr marL="457189" indent="-457189">
              <a:spcBef>
                <a:spcPts val="600"/>
              </a:spcBef>
              <a:spcAft>
                <a:spcPts val="600"/>
              </a:spcAft>
              <a:buClr>
                <a:srgbClr val="FFC000"/>
              </a:buClr>
              <a:buSzPct val="70000"/>
              <a:buFont typeface="Wingdings" pitchFamily="2" charset="2"/>
              <a:buChar char="n"/>
              <a:defRPr/>
            </a:pPr>
            <a:r>
              <a:rPr lang="en-US" altLang="zh-CN" sz="2600" kern="0" dirty="0">
                <a:solidFill>
                  <a:schemeClr val="bg1"/>
                </a:solidFill>
                <a:effectLst>
                  <a:outerShdw blurRad="38100" dist="38100" dir="2700000" algn="tl">
                    <a:srgbClr val="000000"/>
                  </a:outerShdw>
                </a:effectLst>
                <a:ea typeface="宋体" pitchFamily="2" charset="-122"/>
                <a:cs typeface="Times New Roman" pitchFamily="18" charset="0"/>
              </a:rPr>
              <a:t>The Gospel</a:t>
            </a:r>
            <a:r>
              <a:rPr lang="en-US" altLang="zh-CN" sz="2600" kern="0" dirty="0">
                <a:solidFill>
                  <a:schemeClr val="bg1"/>
                </a:solidFill>
                <a:effectLst>
                  <a:outerShdw blurRad="38100" dist="38100" dir="2700000" algn="tl">
                    <a:srgbClr val="000000"/>
                  </a:outerShdw>
                </a:effectLst>
                <a:ea typeface="宋体" pitchFamily="2" charset="-122"/>
              </a:rPr>
              <a:t> of the Kingdom – (Mt. 3:1-2; 4:17; 10:5-7)</a:t>
            </a:r>
          </a:p>
          <a:p>
            <a:pPr marL="457189" indent="-457189">
              <a:spcBef>
                <a:spcPts val="600"/>
              </a:spcBef>
              <a:spcAft>
                <a:spcPts val="600"/>
              </a:spcAft>
              <a:buClr>
                <a:srgbClr val="FFC000"/>
              </a:buClr>
              <a:buSzPct val="70000"/>
              <a:buFont typeface="Wingdings" pitchFamily="2" charset="2"/>
              <a:buChar char="n"/>
              <a:defRPr/>
            </a:pPr>
            <a:r>
              <a:rPr lang="en-US" altLang="zh-CN" sz="2600" kern="0" dirty="0">
                <a:solidFill>
                  <a:schemeClr val="bg1"/>
                </a:solidFill>
                <a:effectLst>
                  <a:outerShdw blurRad="38100" dist="38100" dir="2700000" algn="tl">
                    <a:srgbClr val="000000"/>
                  </a:outerShdw>
                </a:effectLst>
                <a:ea typeface="宋体" pitchFamily="2" charset="-122"/>
              </a:rPr>
              <a:t>The Gospel of Grace – (1 Cor. 15:3-8)</a:t>
            </a:r>
          </a:p>
        </p:txBody>
      </p:sp>
      <p:sp>
        <p:nvSpPr>
          <p:cNvPr id="7" name="Rectangle 2"/>
          <p:cNvSpPr>
            <a:spLocks noChangeArrowheads="1"/>
          </p:cNvSpPr>
          <p:nvPr/>
        </p:nvSpPr>
        <p:spPr bwMode="auto">
          <a:xfrm>
            <a:off x="1638300" y="152400"/>
            <a:ext cx="5867400" cy="609600"/>
          </a:xfrm>
          <a:prstGeom prst="rect">
            <a:avLst/>
          </a:prstGeom>
          <a:noFill/>
          <a:ln w="9525">
            <a:noFill/>
            <a:miter lim="800000"/>
            <a:headEnd/>
            <a:tailEnd/>
          </a:ln>
          <a:effectLst/>
        </p:spPr>
        <p:txBody>
          <a:bodyPr anchor="ctr"/>
          <a:lstStyle/>
          <a:p>
            <a:pPr algn="ctr">
              <a:defRPr/>
            </a:pPr>
            <a:r>
              <a:rPr lang="en-US" sz="1600" kern="0" dirty="0">
                <a:solidFill>
                  <a:schemeClr val="bg1"/>
                </a:solidFill>
              </a:rPr>
              <a:t>Dr. Jim McGowan – Dispensationalism and the Nature of the Church: Are Repentance and Confession “Requirements” for Salvation?</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3" y="152400"/>
            <a:ext cx="878441" cy="822960"/>
          </a:xfrm>
          <a:prstGeom prst="rect">
            <a:avLst/>
          </a:prstGeom>
        </p:spPr>
      </p:pic>
    </p:spTree>
    <p:extLst>
      <p:ext uri="{BB962C8B-B14F-4D97-AF65-F5344CB8AC3E}">
        <p14:creationId xmlns:p14="http://schemas.microsoft.com/office/powerpoint/2010/main" val="4081823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457200" y="1143000"/>
            <a:ext cx="8229600" cy="3962400"/>
          </a:xfrm>
        </p:spPr>
        <p:txBody>
          <a:bodyPr/>
          <a:lstStyle/>
          <a:p>
            <a:pPr marL="0" indent="0" algn="just" eaLnBrk="1" hangingPunct="1">
              <a:spcBef>
                <a:spcPts val="600"/>
              </a:spcBef>
              <a:spcAft>
                <a:spcPts val="600"/>
              </a:spcAft>
              <a:buNone/>
              <a:defRPr/>
            </a:pPr>
            <a:r>
              <a:rPr lang="en-US" sz="2800" dirty="0">
                <a:solidFill>
                  <a:schemeClr val="bg1"/>
                </a:solidFill>
                <a:cs typeface="Times New Roman" pitchFamily="18" charset="0"/>
              </a:rPr>
              <a:t>As has been stated above, Lordship proponents insist that repentance is always presented as the resolve to forsake sins, or the actual turning from sins, and that this in fact, is prerequisite to salvation.  </a:t>
            </a:r>
          </a:p>
          <a:p>
            <a:pPr marL="0" indent="0" algn="just" eaLnBrk="1" hangingPunct="1">
              <a:spcBef>
                <a:spcPts val="600"/>
              </a:spcBef>
              <a:spcAft>
                <a:spcPts val="600"/>
              </a:spcAft>
              <a:buNone/>
              <a:defRPr/>
            </a:pPr>
            <a:r>
              <a:rPr lang="en-US" sz="2800" dirty="0">
                <a:solidFill>
                  <a:schemeClr val="bg1"/>
                </a:solidFill>
                <a:cs typeface="Times New Roman" pitchFamily="18" charset="0"/>
              </a:rPr>
              <a:t>They seek to find support for this in the preaching of John the Baptist, Jesus, and the Apostles.  Lewis Sperry Chafer however, points out that:</a:t>
            </a:r>
          </a:p>
        </p:txBody>
      </p:sp>
      <p:sp>
        <p:nvSpPr>
          <p:cNvPr id="5" name="Rectangle 2"/>
          <p:cNvSpPr>
            <a:spLocks noChangeArrowheads="1"/>
          </p:cNvSpPr>
          <p:nvPr/>
        </p:nvSpPr>
        <p:spPr bwMode="auto">
          <a:xfrm>
            <a:off x="1638300" y="152400"/>
            <a:ext cx="5867400" cy="609600"/>
          </a:xfrm>
          <a:prstGeom prst="rect">
            <a:avLst/>
          </a:prstGeom>
          <a:noFill/>
          <a:ln w="9525">
            <a:noFill/>
            <a:miter lim="800000"/>
            <a:headEnd/>
            <a:tailEnd/>
          </a:ln>
          <a:effectLst/>
        </p:spPr>
        <p:txBody>
          <a:bodyPr anchor="ctr"/>
          <a:lstStyle/>
          <a:p>
            <a:pPr algn="ctr">
              <a:defRPr/>
            </a:pPr>
            <a:r>
              <a:rPr lang="en-US" sz="1600" kern="0" dirty="0">
                <a:solidFill>
                  <a:schemeClr val="bg1"/>
                </a:solidFill>
              </a:rPr>
              <a:t>Dr. Jim McGowan – Dispensationalism and the Nature of the Church: Are Repentance and Confession “Requirements” for Salvation?</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3" y="152400"/>
            <a:ext cx="878441" cy="822960"/>
          </a:xfrm>
          <a:prstGeom prst="rect">
            <a:avLst/>
          </a:prstGeom>
        </p:spPr>
      </p:pic>
    </p:spTree>
    <p:extLst>
      <p:ext uri="{BB962C8B-B14F-4D97-AF65-F5344CB8AC3E}">
        <p14:creationId xmlns:p14="http://schemas.microsoft.com/office/powerpoint/2010/main" val="2234897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6" name="Rectangle 8"/>
          <p:cNvSpPr>
            <a:spLocks noChangeArrowheads="1"/>
          </p:cNvSpPr>
          <p:nvPr/>
        </p:nvSpPr>
        <p:spPr bwMode="auto">
          <a:xfrm>
            <a:off x="2581758" y="1143003"/>
            <a:ext cx="6333643" cy="5293757"/>
          </a:xfrm>
          <a:prstGeom prst="rect">
            <a:avLst/>
          </a:prstGeom>
          <a:noFill/>
          <a:ln w="9525">
            <a:noFill/>
            <a:miter lim="800000"/>
            <a:headEnd/>
            <a:tailEnd/>
          </a:ln>
          <a:effectLst/>
        </p:spPr>
        <p:txBody>
          <a:bodyPr wrap="square">
            <a:spAutoFit/>
          </a:bodyPr>
          <a:lstStyle/>
          <a:p>
            <a:pPr algn="just">
              <a:defRPr/>
            </a:pPr>
            <a:r>
              <a:rPr lang="en-US" sz="2600" kern="0" dirty="0">
                <a:solidFill>
                  <a:schemeClr val="bg1"/>
                </a:solidFill>
                <a:effectLst>
                  <a:outerShdw blurRad="38100" dist="38100" dir="2700000" algn="tl">
                    <a:srgbClr val="000000"/>
                  </a:outerShdw>
                </a:effectLst>
                <a:cs typeface="Times New Roman" pitchFamily="18" charset="0"/>
              </a:rPr>
              <a:t>“It is an error to require repentance as a preliminary act preceding and separate from believing. Such insistence is too often based on Scripture which is addressed to the covenant people, Israel. They, like Christians, being covenant people, are privileged to return to God on the grounds of their covenant by repentance. There is much Scripture both in the Old Testament and in the New that calls this one nation to its long-predicted repentance, and it is usually placed before them as a separate unrelated act that is required.” </a:t>
            </a:r>
          </a:p>
        </p:txBody>
      </p:sp>
      <p:sp>
        <p:nvSpPr>
          <p:cNvPr id="5" name="Rectangle 2"/>
          <p:cNvSpPr>
            <a:spLocks noChangeArrowheads="1"/>
          </p:cNvSpPr>
          <p:nvPr/>
        </p:nvSpPr>
        <p:spPr bwMode="auto">
          <a:xfrm>
            <a:off x="1638300" y="152400"/>
            <a:ext cx="5867400" cy="609600"/>
          </a:xfrm>
          <a:prstGeom prst="rect">
            <a:avLst/>
          </a:prstGeom>
          <a:noFill/>
          <a:ln w="9525">
            <a:noFill/>
            <a:miter lim="800000"/>
            <a:headEnd/>
            <a:tailEnd/>
          </a:ln>
          <a:effectLst/>
        </p:spPr>
        <p:txBody>
          <a:bodyPr anchor="ctr"/>
          <a:lstStyle/>
          <a:p>
            <a:pPr algn="ctr">
              <a:defRPr/>
            </a:pPr>
            <a:r>
              <a:rPr lang="en-US" sz="1600" kern="0" dirty="0">
                <a:solidFill>
                  <a:schemeClr val="bg1"/>
                </a:solidFill>
              </a:rPr>
              <a:t>Dr. Jim McGowan – Dispensationalism and the Nature of the Church: Are Repentance and Confession “Requirements” for Salvation?</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3" y="1295400"/>
            <a:ext cx="2318934" cy="320040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0503" y="152400"/>
            <a:ext cx="878441" cy="822960"/>
          </a:xfrm>
          <a:prstGeom prst="rect">
            <a:avLst/>
          </a:prstGeom>
        </p:spPr>
      </p:pic>
    </p:spTree>
    <p:extLst>
      <p:ext uri="{BB962C8B-B14F-4D97-AF65-F5344CB8AC3E}">
        <p14:creationId xmlns:p14="http://schemas.microsoft.com/office/powerpoint/2010/main" val="1265397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707" name="Rectangle 3"/>
          <p:cNvSpPr>
            <a:spLocks noChangeArrowheads="1"/>
          </p:cNvSpPr>
          <p:nvPr/>
        </p:nvSpPr>
        <p:spPr bwMode="auto">
          <a:xfrm>
            <a:off x="2070844" y="1219201"/>
            <a:ext cx="6817659" cy="2677656"/>
          </a:xfrm>
          <a:prstGeom prst="rect">
            <a:avLst/>
          </a:prstGeom>
          <a:noFill/>
          <a:ln w="9525">
            <a:noFill/>
            <a:miter lim="800000"/>
            <a:headEnd/>
            <a:tailEnd/>
          </a:ln>
          <a:effectLst/>
        </p:spPr>
        <p:txBody>
          <a:bodyPr wrap="square">
            <a:spAutoFit/>
          </a:bodyPr>
          <a:lstStyle/>
          <a:p>
            <a:pPr algn="just">
              <a:defRPr/>
            </a:pPr>
            <a:r>
              <a:rPr lang="en-US" sz="2800" kern="0" dirty="0">
                <a:solidFill>
                  <a:schemeClr val="bg1"/>
                </a:solidFill>
                <a:effectLst>
                  <a:outerShdw blurRad="38100" dist="38100" dir="2700000" algn="tl">
                    <a:srgbClr val="000000"/>
                  </a:outerShdw>
                </a:effectLst>
                <a:cs typeface="Times New Roman" pitchFamily="18" charset="0"/>
              </a:rPr>
              <a:t>“The preaching of John the Baptist, of Jesus and the early message of the disciples, was, ‘repent for the kingdom of heaven is at hand’; but it was addressed only to Israel (Matt. 10:5, 6).”  </a:t>
            </a:r>
            <a:r>
              <a:rPr lang="en-US" sz="2800" i="1" kern="0" dirty="0">
                <a:solidFill>
                  <a:schemeClr val="bg1"/>
                </a:solidFill>
                <a:effectLst>
                  <a:outerShdw blurRad="38100" dist="38100" dir="2700000" algn="tl">
                    <a:srgbClr val="000000"/>
                  </a:outerShdw>
                </a:effectLst>
                <a:cs typeface="Times New Roman" pitchFamily="18" charset="0"/>
              </a:rPr>
              <a:t>Salvation: God’s Marvelous Work of Grace</a:t>
            </a:r>
            <a:r>
              <a:rPr lang="en-US" sz="2800" kern="0" dirty="0">
                <a:solidFill>
                  <a:schemeClr val="bg1"/>
                </a:solidFill>
                <a:effectLst>
                  <a:outerShdw blurRad="38100" dist="38100" dir="2700000" algn="tl">
                    <a:srgbClr val="000000"/>
                  </a:outerShdw>
                </a:effectLst>
                <a:cs typeface="Times New Roman" pitchFamily="18" charset="0"/>
              </a:rPr>
              <a:t>, pg. 49-50</a:t>
            </a:r>
          </a:p>
        </p:txBody>
      </p:sp>
      <p:sp>
        <p:nvSpPr>
          <p:cNvPr id="200708" name="Rectangle 4"/>
          <p:cNvSpPr>
            <a:spLocks noGrp="1" noChangeArrowheads="1"/>
          </p:cNvSpPr>
          <p:nvPr>
            <p:ph type="body" idx="1"/>
          </p:nvPr>
        </p:nvSpPr>
        <p:spPr>
          <a:xfrm>
            <a:off x="152400" y="3821947"/>
            <a:ext cx="8763000" cy="1828800"/>
          </a:xfrm>
        </p:spPr>
        <p:txBody>
          <a:bodyPr/>
          <a:lstStyle/>
          <a:p>
            <a:pPr marL="0" indent="0" algn="just" eaLnBrk="1" hangingPunct="1">
              <a:spcBef>
                <a:spcPct val="0"/>
              </a:spcBef>
              <a:buNone/>
              <a:defRPr/>
            </a:pPr>
            <a:r>
              <a:rPr lang="en-US" sz="2800" dirty="0">
                <a:solidFill>
                  <a:schemeClr val="bg1"/>
                </a:solidFill>
                <a:effectLst>
                  <a:outerShdw blurRad="38100" dist="38100" dir="2700000" algn="tl">
                    <a:srgbClr val="000000"/>
                  </a:outerShdw>
                </a:effectLst>
                <a:cs typeface="Times New Roman" pitchFamily="18" charset="0"/>
              </a:rPr>
              <a:t>A cursory look at a few pertinent passages will assist the student of the Bible in determining whether the claims of the Lordship proponents are justified and will in fact, reveal that this is not the case.</a:t>
            </a:r>
          </a:p>
        </p:txBody>
      </p:sp>
      <p:sp>
        <p:nvSpPr>
          <p:cNvPr id="5" name="Rectangle 2"/>
          <p:cNvSpPr>
            <a:spLocks noChangeArrowheads="1"/>
          </p:cNvSpPr>
          <p:nvPr/>
        </p:nvSpPr>
        <p:spPr bwMode="auto">
          <a:xfrm>
            <a:off x="1638300" y="152400"/>
            <a:ext cx="5867400" cy="609600"/>
          </a:xfrm>
          <a:prstGeom prst="rect">
            <a:avLst/>
          </a:prstGeom>
          <a:noFill/>
          <a:ln w="9525">
            <a:noFill/>
            <a:miter lim="800000"/>
            <a:headEnd/>
            <a:tailEnd/>
          </a:ln>
          <a:effectLst/>
        </p:spPr>
        <p:txBody>
          <a:bodyPr anchor="ctr"/>
          <a:lstStyle/>
          <a:p>
            <a:pPr algn="ctr">
              <a:defRPr/>
            </a:pPr>
            <a:r>
              <a:rPr lang="en-US" sz="1600" kern="0" dirty="0">
                <a:solidFill>
                  <a:schemeClr val="bg1"/>
                </a:solidFill>
              </a:rPr>
              <a:t>Dr. Jim McGowan – Dispensationalism and the Nature of the Church: Are Repentance and Confession “Requirements” for Salvation?</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6196" y="1349188"/>
            <a:ext cx="1722639" cy="237744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0503" y="152400"/>
            <a:ext cx="878441" cy="822960"/>
          </a:xfrm>
          <a:prstGeom prst="rect">
            <a:avLst/>
          </a:prstGeom>
        </p:spPr>
      </p:pic>
    </p:spTree>
    <p:extLst>
      <p:ext uri="{BB962C8B-B14F-4D97-AF65-F5344CB8AC3E}">
        <p14:creationId xmlns:p14="http://schemas.microsoft.com/office/powerpoint/2010/main" val="915134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eaLnBrk="1" hangingPunct="1">
              <a:defRPr/>
            </a:pPr>
            <a:r>
              <a:rPr lang="en-US" altLang="en-US" b="1" dirty="0">
                <a:solidFill>
                  <a:srgbClr val="00FFFF"/>
                </a:solidFill>
                <a:effectLst>
                  <a:outerShdw blurRad="38100" dist="38100" dir="2700000" algn="tl">
                    <a:srgbClr val="000000">
                      <a:alpha val="43137"/>
                    </a:srgbClr>
                  </a:outerShdw>
                </a:effectLst>
              </a:rPr>
              <a:t>Soteriology Overview</a:t>
            </a:r>
          </a:p>
        </p:txBody>
      </p:sp>
      <p:sp>
        <p:nvSpPr>
          <p:cNvPr id="4" name="Title 1"/>
          <p:cNvSpPr txBox="1">
            <a:spLocks/>
          </p:cNvSpPr>
          <p:nvPr/>
        </p:nvSpPr>
        <p:spPr bwMode="auto">
          <a:xfrm>
            <a:off x="381000" y="2857501"/>
            <a:ext cx="83820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9" rIns="92075" bIns="46039"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857229" indent="-857229" eaLnBrk="1" hangingPunct="1">
              <a:lnSpc>
                <a:spcPct val="90000"/>
              </a:lnSpc>
              <a:spcBef>
                <a:spcPct val="20000"/>
              </a:spcBef>
              <a:defRPr/>
            </a:pPr>
            <a:r>
              <a:rPr lang="en-US" altLang="en-US" sz="3600" b="1" dirty="0">
                <a:solidFill>
                  <a:srgbClr val="FFFFCC"/>
                </a:solidFill>
                <a:effectLst>
                  <a:outerShdw blurRad="38100" dist="38100" dir="2700000" algn="tl">
                    <a:srgbClr val="000000">
                      <a:alpha val="43137"/>
                    </a:srgbClr>
                  </a:outerShdw>
                </a:effectLst>
              </a:rPr>
              <a:t>V. God’s One Condition of Salvation</a:t>
            </a:r>
          </a:p>
          <a:p>
            <a:pPr marL="857229" indent="-857229" eaLnBrk="1" hangingPunct="1">
              <a:lnSpc>
                <a:spcPct val="90000"/>
              </a:lnSpc>
              <a:spcBef>
                <a:spcPct val="20000"/>
              </a:spcBef>
              <a:defRPr/>
            </a:pPr>
            <a:r>
              <a:rPr lang="en-US" altLang="en-US" sz="2800" b="1" dirty="0">
                <a:solidFill>
                  <a:srgbClr val="FFFFCC"/>
                </a:solidFill>
                <a:effectLst>
                  <a:outerShdw blurRad="38100" dist="38100" dir="2700000" algn="tl">
                    <a:srgbClr val="000000">
                      <a:alpha val="43137"/>
                    </a:srgbClr>
                  </a:outerShdw>
                </a:effectLst>
              </a:rPr>
              <a:t>(Continued)</a:t>
            </a:r>
          </a:p>
        </p:txBody>
      </p:sp>
      <p:sp>
        <p:nvSpPr>
          <p:cNvPr id="6" name="Rectangle 5"/>
          <p:cNvSpPr/>
          <p:nvPr/>
        </p:nvSpPr>
        <p:spPr>
          <a:xfrm>
            <a:off x="2971800" y="1828801"/>
            <a:ext cx="3200400" cy="1046440"/>
          </a:xfrm>
          <a:prstGeom prst="rect">
            <a:avLst/>
          </a:prstGeom>
        </p:spPr>
        <p:txBody>
          <a:bodyPr wrap="square">
            <a:spAutoFit/>
          </a:bodyPr>
          <a:lstStyle/>
          <a:p>
            <a:r>
              <a:rPr lang="en-US" altLang="en-US" sz="4400" b="1" kern="0" dirty="0">
                <a:solidFill>
                  <a:srgbClr val="00FFFF"/>
                </a:solidFill>
                <a:effectLst>
                  <a:outerShdw blurRad="38100" dist="38100" dir="2700000" algn="tl">
                    <a:srgbClr val="000000">
                      <a:alpha val="43137"/>
                    </a:srgbClr>
                  </a:outerShdw>
                </a:effectLst>
                <a:latin typeface="Calibri"/>
                <a:ea typeface="+mj-ea"/>
                <a:cs typeface="+mj-cs"/>
              </a:rPr>
              <a:t>This Session</a:t>
            </a:r>
            <a:br>
              <a:rPr lang="en-US" altLang="en-US" sz="4400" b="1" kern="0" dirty="0">
                <a:solidFill>
                  <a:srgbClr val="00FFFF"/>
                </a:solidFill>
                <a:effectLst>
                  <a:outerShdw blurRad="38100" dist="38100" dir="2700000" algn="tl">
                    <a:srgbClr val="000000">
                      <a:alpha val="43137"/>
                    </a:srgbClr>
                  </a:outerShdw>
                </a:effectLst>
                <a:latin typeface="Calibri"/>
                <a:ea typeface="+mj-ea"/>
                <a:cs typeface="+mj-cs"/>
              </a:rPr>
            </a:br>
            <a:endParaRPr lang="en-US" kern="0" dirty="0">
              <a:solidFill>
                <a:sysClr val="windowText" lastClr="000000"/>
              </a:solidFill>
            </a:endParaRPr>
          </a:p>
        </p:txBody>
      </p:sp>
      <p:pic>
        <p:nvPicPr>
          <p:cNvPr id="7" name="Content Placeholder 6"/>
          <p:cNvPicPr>
            <a:picLocks noGrp="1" noChangeAspect="1" noChangeArrowheads="1"/>
          </p:cNvPicPr>
          <p:nvPr>
            <p:ph idx="4294967295"/>
          </p:nvPr>
        </p:nvPicPr>
        <p:blipFill>
          <a:blip r:embed="rId2" cstate="email">
            <a:extLst>
              <a:ext uri="{28A0092B-C50C-407E-A947-70E740481C1C}">
                <a14:useLocalDpi xmlns:a14="http://schemas.microsoft.com/office/drawing/2010/main"/>
              </a:ext>
            </a:extLst>
          </a:blip>
          <a:srcRect/>
          <a:stretch>
            <a:fillRect/>
          </a:stretch>
        </p:blipFill>
        <p:spPr>
          <a:xfrm flipH="1">
            <a:off x="3657603" y="4038603"/>
            <a:ext cx="1807617" cy="2498725"/>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77108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0" name="Rectangle 4"/>
          <p:cNvSpPr>
            <a:spLocks noChangeArrowheads="1"/>
          </p:cNvSpPr>
          <p:nvPr/>
        </p:nvSpPr>
        <p:spPr bwMode="auto">
          <a:xfrm>
            <a:off x="76200" y="1644908"/>
            <a:ext cx="8991600" cy="4601260"/>
          </a:xfrm>
          <a:prstGeom prst="rect">
            <a:avLst/>
          </a:prstGeom>
          <a:noFill/>
          <a:ln w="9525">
            <a:noFill/>
            <a:miter lim="800000"/>
            <a:headEnd/>
            <a:tailEnd/>
          </a:ln>
          <a:effectLst/>
        </p:spPr>
        <p:txBody>
          <a:bodyPr wrap="square">
            <a:spAutoFit/>
          </a:bodyPr>
          <a:lstStyle/>
          <a:p>
            <a:pPr algn="just">
              <a:spcBef>
                <a:spcPts val="600"/>
              </a:spcBef>
              <a:spcAft>
                <a:spcPts val="600"/>
              </a:spcAft>
              <a:defRPr/>
            </a:pPr>
            <a:r>
              <a:rPr lang="en-US" sz="2800" kern="0" dirty="0">
                <a:solidFill>
                  <a:schemeClr val="bg1"/>
                </a:solidFill>
                <a:effectLst>
                  <a:outerShdw blurRad="38100" dist="38100" dir="2700000" algn="tl">
                    <a:srgbClr val="000000"/>
                  </a:outerShdw>
                </a:effectLst>
                <a:cs typeface="Times New Roman" pitchFamily="18" charset="0"/>
              </a:rPr>
              <a:t>“In Matthew 3:2, we are told that John came preaching ‘</a:t>
            </a:r>
            <a:r>
              <a:rPr lang="en-US" sz="2800" i="1" kern="0" dirty="0">
                <a:solidFill>
                  <a:schemeClr val="bg1"/>
                </a:solidFill>
                <a:effectLst>
                  <a:outerShdw blurRad="38100" dist="38100" dir="2700000" algn="tl">
                    <a:srgbClr val="000000"/>
                  </a:outerShdw>
                </a:effectLst>
                <a:cs typeface="Times New Roman" pitchFamily="18" charset="0"/>
              </a:rPr>
              <a:t>Repent, for the kingdom of heaven is at hand!’</a:t>
            </a:r>
            <a:r>
              <a:rPr lang="en-US" sz="2800" kern="0" dirty="0">
                <a:solidFill>
                  <a:schemeClr val="bg1"/>
                </a:solidFill>
                <a:effectLst>
                  <a:outerShdw blurRad="38100" dist="38100" dir="2700000" algn="tl">
                    <a:srgbClr val="000000"/>
                  </a:outerShdw>
                </a:effectLst>
                <a:cs typeface="Times New Roman" pitchFamily="18" charset="0"/>
              </a:rPr>
              <a:t> and also that he preached a ‘</a:t>
            </a:r>
            <a:r>
              <a:rPr lang="en-US" sz="2800" i="1" kern="0" dirty="0">
                <a:solidFill>
                  <a:schemeClr val="bg1"/>
                </a:solidFill>
                <a:effectLst>
                  <a:outerShdw blurRad="38100" dist="38100" dir="2700000" algn="tl">
                    <a:srgbClr val="000000"/>
                  </a:outerShdw>
                </a:effectLst>
                <a:cs typeface="Times New Roman" pitchFamily="18" charset="0"/>
              </a:rPr>
              <a:t>baptism of repentance’</a:t>
            </a:r>
            <a:r>
              <a:rPr lang="en-US" sz="2800" kern="0" dirty="0">
                <a:solidFill>
                  <a:schemeClr val="bg1"/>
                </a:solidFill>
                <a:effectLst>
                  <a:outerShdw blurRad="38100" dist="38100" dir="2700000" algn="tl">
                    <a:srgbClr val="000000"/>
                  </a:outerShdw>
                </a:effectLst>
                <a:cs typeface="Times New Roman" pitchFamily="18" charset="0"/>
              </a:rPr>
              <a:t> (Mark 1:4/Luke 3:3; Acts 13:24; cf. Matt. 3:11).  </a:t>
            </a:r>
          </a:p>
          <a:p>
            <a:pPr algn="just">
              <a:spcBef>
                <a:spcPts val="600"/>
              </a:spcBef>
              <a:spcAft>
                <a:spcPts val="600"/>
              </a:spcAft>
              <a:defRPr/>
            </a:pPr>
            <a:r>
              <a:rPr lang="en-US" sz="2800" kern="0" dirty="0">
                <a:solidFill>
                  <a:schemeClr val="bg1"/>
                </a:solidFill>
                <a:effectLst>
                  <a:outerShdw blurRad="38100" dist="38100" dir="2700000" algn="tl">
                    <a:srgbClr val="000000"/>
                  </a:outerShdw>
                </a:effectLst>
                <a:cs typeface="Times New Roman" pitchFamily="18" charset="0"/>
              </a:rPr>
              <a:t>It is noteworthy that most, if not all commentators and scholars, understand John's preaching of repentance as parallel with the Old Testament preaching of </a:t>
            </a:r>
            <a:r>
              <a:rPr lang="he-IL" sz="2800" b="1" kern="0" dirty="0">
                <a:solidFill>
                  <a:schemeClr val="bg1"/>
                </a:solidFill>
                <a:effectLst>
                  <a:outerShdw blurRad="38100" dist="38100" dir="2700000" algn="tl">
                    <a:srgbClr val="000000"/>
                  </a:outerShdw>
                </a:effectLst>
                <a:cs typeface="Times New Roman" pitchFamily="18" charset="0"/>
              </a:rPr>
              <a:t>שׁוּב</a:t>
            </a:r>
            <a:r>
              <a:rPr lang="en-US" sz="2800" kern="0" dirty="0">
                <a:solidFill>
                  <a:schemeClr val="bg1"/>
                </a:solidFill>
                <a:effectLst>
                  <a:outerShdw blurRad="38100" dist="38100" dir="2700000" algn="tl">
                    <a:srgbClr val="000000"/>
                  </a:outerShdw>
                </a:effectLst>
              </a:rPr>
              <a:t> </a:t>
            </a:r>
            <a:r>
              <a:rPr lang="en-US" sz="2800" kern="0" dirty="0">
                <a:solidFill>
                  <a:schemeClr val="bg1"/>
                </a:solidFill>
                <a:effectLst>
                  <a:outerShdw blurRad="38100" dist="38100" dir="2700000" algn="tl">
                    <a:srgbClr val="000000"/>
                  </a:outerShdw>
                </a:effectLst>
                <a:cs typeface="Times New Roman" pitchFamily="18" charset="0"/>
              </a:rPr>
              <a:t>(</a:t>
            </a:r>
            <a:r>
              <a:rPr lang="en-US" sz="2800" i="1" kern="0" dirty="0" err="1">
                <a:solidFill>
                  <a:schemeClr val="bg1"/>
                </a:solidFill>
                <a:effectLst>
                  <a:outerShdw blurRad="38100" dist="38100" dir="2700000" algn="tl">
                    <a:srgbClr val="000000"/>
                  </a:outerShdw>
                </a:effectLst>
                <a:cs typeface="Times New Roman" pitchFamily="18" charset="0"/>
              </a:rPr>
              <a:t>šûb</a:t>
            </a:r>
            <a:r>
              <a:rPr lang="en-US" sz="2800" kern="0" dirty="0">
                <a:solidFill>
                  <a:schemeClr val="bg1"/>
                </a:solidFill>
                <a:effectLst>
                  <a:outerShdw blurRad="38100" dist="38100" dir="2700000" algn="tl">
                    <a:srgbClr val="000000"/>
                  </a:outerShdw>
                </a:effectLst>
                <a:cs typeface="Times New Roman" pitchFamily="18" charset="0"/>
              </a:rPr>
              <a:t>), resulting in the force of  ‘</a:t>
            </a:r>
            <a:r>
              <a:rPr lang="en-US" sz="2800" i="1" kern="0" dirty="0">
                <a:solidFill>
                  <a:schemeClr val="bg1"/>
                </a:solidFill>
                <a:effectLst>
                  <a:outerShdw blurRad="38100" dist="38100" dir="2700000" algn="tl">
                    <a:srgbClr val="000000"/>
                  </a:outerShdw>
                </a:effectLst>
                <a:cs typeface="Times New Roman" pitchFamily="18" charset="0"/>
              </a:rPr>
              <a:t>turn away from sin</a:t>
            </a:r>
            <a:r>
              <a:rPr lang="en-US" sz="2800" kern="0" dirty="0">
                <a:solidFill>
                  <a:schemeClr val="bg1"/>
                </a:solidFill>
                <a:effectLst>
                  <a:outerShdw blurRad="38100" dist="38100" dir="2700000" algn="tl">
                    <a:srgbClr val="000000"/>
                  </a:outerShdw>
                </a:effectLst>
                <a:cs typeface="Times New Roman" pitchFamily="18" charset="0"/>
              </a:rPr>
              <a:t>.’”</a:t>
            </a:r>
          </a:p>
          <a:p>
            <a:pPr marL="3257469">
              <a:defRPr/>
            </a:pPr>
            <a:r>
              <a:rPr lang="en-US" kern="0" dirty="0">
                <a:solidFill>
                  <a:schemeClr val="bg1"/>
                </a:solidFill>
              </a:rPr>
              <a:t>Theological Wordbook of the Old Testament, 2 vols., eds. </a:t>
            </a:r>
          </a:p>
          <a:p>
            <a:pPr marL="3257469">
              <a:defRPr/>
            </a:pPr>
            <a:r>
              <a:rPr lang="en-US" kern="0" dirty="0">
                <a:solidFill>
                  <a:schemeClr val="bg1"/>
                </a:solidFill>
              </a:rPr>
              <a:t>R. Laird Harris, Gleason L. Archer, and Bruce K. </a:t>
            </a:r>
            <a:r>
              <a:rPr lang="en-US" kern="0" dirty="0" err="1">
                <a:solidFill>
                  <a:schemeClr val="bg1"/>
                </a:solidFill>
              </a:rPr>
              <a:t>Waltke</a:t>
            </a:r>
            <a:r>
              <a:rPr lang="en-US" kern="0" dirty="0">
                <a:solidFill>
                  <a:schemeClr val="bg1"/>
                </a:solidFill>
              </a:rPr>
              <a:t> </a:t>
            </a:r>
          </a:p>
          <a:p>
            <a:pPr marL="3257469">
              <a:defRPr/>
            </a:pPr>
            <a:r>
              <a:rPr lang="en-US" kern="0" dirty="0">
                <a:solidFill>
                  <a:schemeClr val="bg1"/>
                </a:solidFill>
              </a:rPr>
              <a:t>(Chicago: Moody Press, 1981), 2:909-10. </a:t>
            </a:r>
          </a:p>
        </p:txBody>
      </p:sp>
      <p:sp>
        <p:nvSpPr>
          <p:cNvPr id="4" name="Rectangle 2"/>
          <p:cNvSpPr>
            <a:spLocks noChangeArrowheads="1"/>
          </p:cNvSpPr>
          <p:nvPr/>
        </p:nvSpPr>
        <p:spPr bwMode="auto">
          <a:xfrm>
            <a:off x="1638300" y="152400"/>
            <a:ext cx="5867400" cy="609600"/>
          </a:xfrm>
          <a:prstGeom prst="rect">
            <a:avLst/>
          </a:prstGeom>
          <a:noFill/>
          <a:ln w="9525">
            <a:noFill/>
            <a:miter lim="800000"/>
            <a:headEnd/>
            <a:tailEnd/>
          </a:ln>
          <a:effectLst/>
        </p:spPr>
        <p:txBody>
          <a:bodyPr anchor="ctr"/>
          <a:lstStyle/>
          <a:p>
            <a:pPr algn="ctr">
              <a:defRPr/>
            </a:pPr>
            <a:r>
              <a:rPr lang="en-US" sz="1600" kern="0" dirty="0">
                <a:solidFill>
                  <a:schemeClr val="bg1"/>
                </a:solidFill>
              </a:rPr>
              <a:t>Dr. Jim McGowan – Dispensationalism and the Nature of the Church: Are Repentance and Confession “Requirements” for Salvation?</a:t>
            </a:r>
          </a:p>
        </p:txBody>
      </p:sp>
      <p:sp>
        <p:nvSpPr>
          <p:cNvPr id="2" name="Rectangle 1"/>
          <p:cNvSpPr/>
          <p:nvPr/>
        </p:nvSpPr>
        <p:spPr>
          <a:xfrm>
            <a:off x="1257300" y="956489"/>
            <a:ext cx="6629400" cy="523220"/>
          </a:xfrm>
          <a:prstGeom prst="rect">
            <a:avLst/>
          </a:prstGeom>
        </p:spPr>
        <p:txBody>
          <a:bodyPr wrap="square">
            <a:spAutoFit/>
          </a:bodyPr>
          <a:lstStyle/>
          <a:p>
            <a:r>
              <a:rPr lang="en-US" sz="2800" kern="0" dirty="0">
                <a:solidFill>
                  <a:srgbClr val="00FFFF"/>
                </a:solidFill>
                <a:effectLst>
                  <a:outerShdw blurRad="38100" dist="38100" dir="2700000" algn="tl">
                    <a:srgbClr val="000000">
                      <a:alpha val="43137"/>
                    </a:srgbClr>
                  </a:outerShdw>
                </a:effectLst>
                <a:ea typeface="+mj-ea"/>
                <a:cs typeface="+mj-cs"/>
              </a:rPr>
              <a:t>Theological Wordbook of the Old Testament</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3" y="152400"/>
            <a:ext cx="878441" cy="822960"/>
          </a:xfrm>
          <a:prstGeom prst="rect">
            <a:avLst/>
          </a:prstGeom>
        </p:spPr>
      </p:pic>
    </p:spTree>
    <p:extLst>
      <p:ext uri="{BB962C8B-B14F-4D97-AF65-F5344CB8AC3E}">
        <p14:creationId xmlns:p14="http://schemas.microsoft.com/office/powerpoint/2010/main" val="3151708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0" name="Rectangle 4"/>
          <p:cNvSpPr>
            <a:spLocks noChangeArrowheads="1"/>
          </p:cNvSpPr>
          <p:nvPr/>
        </p:nvSpPr>
        <p:spPr bwMode="auto">
          <a:xfrm>
            <a:off x="76200" y="1676402"/>
            <a:ext cx="8991600" cy="3339376"/>
          </a:xfrm>
          <a:prstGeom prst="rect">
            <a:avLst/>
          </a:prstGeom>
          <a:noFill/>
          <a:ln w="9525">
            <a:noFill/>
            <a:miter lim="800000"/>
            <a:headEnd/>
            <a:tailEnd/>
          </a:ln>
          <a:effectLst/>
        </p:spPr>
        <p:txBody>
          <a:bodyPr wrap="square">
            <a:spAutoFit/>
          </a:bodyPr>
          <a:lstStyle/>
          <a:p>
            <a:pPr algn="just">
              <a:spcBef>
                <a:spcPts val="600"/>
              </a:spcBef>
              <a:spcAft>
                <a:spcPts val="600"/>
              </a:spcAft>
              <a:defRPr/>
            </a:pPr>
            <a:r>
              <a:rPr lang="en-US" sz="2800" kern="0" dirty="0">
                <a:solidFill>
                  <a:schemeClr val="bg1"/>
                </a:solidFill>
                <a:effectLst>
                  <a:outerShdw blurRad="38100" dist="38100" dir="2700000" algn="tl">
                    <a:srgbClr val="000000"/>
                  </a:outerShdw>
                </a:effectLst>
                <a:cs typeface="Times New Roman" pitchFamily="18" charset="0"/>
              </a:rPr>
              <a:t>This is significant because according to the </a:t>
            </a:r>
            <a:r>
              <a:rPr lang="en-US" sz="2800" i="1" kern="0" dirty="0">
                <a:solidFill>
                  <a:schemeClr val="bg1"/>
                </a:solidFill>
                <a:effectLst>
                  <a:outerShdw blurRad="38100" dist="38100" dir="2700000" algn="tl">
                    <a:srgbClr val="000000"/>
                  </a:outerShdw>
                </a:effectLst>
                <a:cs typeface="Times New Roman" pitchFamily="18" charset="0"/>
              </a:rPr>
              <a:t>Theological Wordbook of the Old Testament</a:t>
            </a:r>
            <a:r>
              <a:rPr lang="en-US" sz="2800" kern="0" dirty="0">
                <a:solidFill>
                  <a:schemeClr val="bg1"/>
                </a:solidFill>
                <a:effectLst>
                  <a:outerShdw blurRad="38100" dist="38100" dir="2700000" algn="tl">
                    <a:srgbClr val="000000"/>
                  </a:outerShdw>
                </a:effectLst>
              </a:rPr>
              <a:t> </a:t>
            </a:r>
            <a:r>
              <a:rPr lang="en-US" sz="2800" kern="0" dirty="0">
                <a:solidFill>
                  <a:schemeClr val="bg1"/>
                </a:solidFill>
                <a:effectLst>
                  <a:outerShdw blurRad="38100" dist="38100" dir="2700000" algn="tl">
                    <a:srgbClr val="000000"/>
                  </a:outerShdw>
                </a:effectLst>
                <a:cs typeface="Times New Roman" pitchFamily="18" charset="0"/>
              </a:rPr>
              <a:t>the theological uses of </a:t>
            </a:r>
            <a:r>
              <a:rPr lang="en-US" sz="2800" i="1" kern="0" dirty="0" err="1">
                <a:solidFill>
                  <a:schemeClr val="bg1"/>
                </a:solidFill>
                <a:effectLst>
                  <a:outerShdw blurRad="38100" dist="38100" dir="2700000" algn="tl">
                    <a:srgbClr val="000000"/>
                  </a:outerShdw>
                </a:effectLst>
                <a:cs typeface="Times New Roman" pitchFamily="18" charset="0"/>
              </a:rPr>
              <a:t>šûb</a:t>
            </a:r>
            <a:r>
              <a:rPr lang="en-US" sz="2800" kern="0" dirty="0">
                <a:solidFill>
                  <a:schemeClr val="bg1"/>
                </a:solidFill>
                <a:effectLst>
                  <a:outerShdw blurRad="38100" dist="38100" dir="2700000" algn="tl">
                    <a:srgbClr val="000000"/>
                  </a:outerShdw>
                </a:effectLst>
                <a:cs typeface="Times New Roman" pitchFamily="18" charset="0"/>
              </a:rPr>
              <a:t> in the Old Testament were expressed in the context of the “</a:t>
            </a:r>
            <a:r>
              <a:rPr lang="en-US" sz="2800" i="1" kern="0" dirty="0">
                <a:solidFill>
                  <a:schemeClr val="bg1"/>
                </a:solidFill>
                <a:effectLst>
                  <a:outerShdw blurRad="38100" dist="38100" dir="2700000" algn="tl">
                    <a:srgbClr val="000000"/>
                  </a:outerShdw>
                </a:effectLst>
                <a:cs typeface="Times New Roman" pitchFamily="18" charset="0"/>
              </a:rPr>
              <a:t>covenant community and their return to God</a:t>
            </a:r>
            <a:r>
              <a:rPr lang="en-US" sz="2800" kern="0" dirty="0">
                <a:solidFill>
                  <a:schemeClr val="bg1"/>
                </a:solidFill>
                <a:effectLst>
                  <a:outerShdw blurRad="38100" dist="38100" dir="2700000" algn="tl">
                    <a:srgbClr val="000000"/>
                  </a:outerShdw>
                </a:effectLst>
                <a:cs typeface="Times New Roman" pitchFamily="18" charset="0"/>
              </a:rPr>
              <a:t>” and were thus </a:t>
            </a:r>
            <a:r>
              <a:rPr lang="en-US" sz="2800" b="1" i="1" kern="0" dirty="0">
                <a:solidFill>
                  <a:srgbClr val="FFFFCC"/>
                </a:solidFill>
                <a:effectLst>
                  <a:outerShdw blurRad="38100" dist="38100" dir="2700000" algn="tl">
                    <a:srgbClr val="000000"/>
                  </a:outerShdw>
                </a:effectLst>
                <a:cs typeface="Times New Roman" pitchFamily="18" charset="0"/>
              </a:rPr>
              <a:t>non-soteriological</a:t>
            </a:r>
            <a:r>
              <a:rPr lang="en-US" sz="2800" kern="0" dirty="0">
                <a:solidFill>
                  <a:schemeClr val="bg1"/>
                </a:solidFill>
                <a:effectLst>
                  <a:outerShdw blurRad="38100" dist="38100" dir="2700000" algn="tl">
                    <a:srgbClr val="000000"/>
                  </a:outerShdw>
                </a:effectLst>
                <a:cs typeface="Times New Roman" pitchFamily="18" charset="0"/>
              </a:rPr>
              <a:t>.</a:t>
            </a:r>
          </a:p>
          <a:p>
            <a:pPr marL="3257469">
              <a:defRPr/>
            </a:pPr>
            <a:r>
              <a:rPr lang="en-US" kern="0" dirty="0">
                <a:solidFill>
                  <a:prstClr val="white"/>
                </a:solidFill>
                <a:latin typeface="Calibri"/>
              </a:rPr>
              <a:t>Theological Wordbook of the Old Testament, 2 vols., eds. </a:t>
            </a:r>
          </a:p>
          <a:p>
            <a:pPr marL="3257469">
              <a:defRPr/>
            </a:pPr>
            <a:r>
              <a:rPr lang="en-US" kern="0" dirty="0">
                <a:solidFill>
                  <a:prstClr val="white"/>
                </a:solidFill>
                <a:latin typeface="Calibri"/>
              </a:rPr>
              <a:t>R. Laird Harris, Gleason L. Archer, and Bruce K. </a:t>
            </a:r>
            <a:r>
              <a:rPr lang="en-US" kern="0" dirty="0" err="1">
                <a:solidFill>
                  <a:prstClr val="white"/>
                </a:solidFill>
                <a:latin typeface="Calibri"/>
              </a:rPr>
              <a:t>Waltke</a:t>
            </a:r>
            <a:r>
              <a:rPr lang="en-US" kern="0" dirty="0">
                <a:solidFill>
                  <a:prstClr val="white"/>
                </a:solidFill>
                <a:latin typeface="Calibri"/>
              </a:rPr>
              <a:t> </a:t>
            </a:r>
          </a:p>
          <a:p>
            <a:pPr marL="3257469">
              <a:defRPr/>
            </a:pPr>
            <a:r>
              <a:rPr lang="en-US" kern="0" dirty="0">
                <a:solidFill>
                  <a:prstClr val="white"/>
                </a:solidFill>
                <a:latin typeface="Calibri"/>
              </a:rPr>
              <a:t>(Chicago: Moody Press, 1981), 2:909-10. </a:t>
            </a:r>
          </a:p>
          <a:p>
            <a:pPr>
              <a:defRPr/>
            </a:pPr>
            <a:endParaRPr lang="en-US" sz="1200" kern="0" dirty="0">
              <a:solidFill>
                <a:sysClr val="windowText" lastClr="000000"/>
              </a:solidFill>
              <a:effectLst>
                <a:outerShdw blurRad="38100" dist="38100" dir="2700000" algn="tl">
                  <a:srgbClr val="000000"/>
                </a:outerShdw>
              </a:effectLst>
              <a:latin typeface="Times New Roman" pitchFamily="18" charset="0"/>
              <a:cs typeface="Times New Roman" pitchFamily="18" charset="0"/>
            </a:endParaRPr>
          </a:p>
        </p:txBody>
      </p:sp>
      <p:sp>
        <p:nvSpPr>
          <p:cNvPr id="4" name="Rectangle 2"/>
          <p:cNvSpPr>
            <a:spLocks noChangeArrowheads="1"/>
          </p:cNvSpPr>
          <p:nvPr/>
        </p:nvSpPr>
        <p:spPr bwMode="auto">
          <a:xfrm>
            <a:off x="1638300" y="152400"/>
            <a:ext cx="5867400" cy="609600"/>
          </a:xfrm>
          <a:prstGeom prst="rect">
            <a:avLst/>
          </a:prstGeom>
          <a:noFill/>
          <a:ln w="9525">
            <a:noFill/>
            <a:miter lim="800000"/>
            <a:headEnd/>
            <a:tailEnd/>
          </a:ln>
          <a:effectLst/>
        </p:spPr>
        <p:txBody>
          <a:bodyPr anchor="ctr"/>
          <a:lstStyle/>
          <a:p>
            <a:pPr algn="ctr">
              <a:defRPr/>
            </a:pPr>
            <a:r>
              <a:rPr lang="en-US" sz="1600" kern="0" dirty="0">
                <a:solidFill>
                  <a:schemeClr val="bg1"/>
                </a:solidFill>
              </a:rPr>
              <a:t>Dr. Jim McGowan – Dispensationalism and the Nature of the Church: Are Repentance and Confession “Requirements” for Salvation?</a:t>
            </a:r>
          </a:p>
        </p:txBody>
      </p:sp>
      <p:sp>
        <p:nvSpPr>
          <p:cNvPr id="5" name="Rectangle 4"/>
          <p:cNvSpPr/>
          <p:nvPr/>
        </p:nvSpPr>
        <p:spPr>
          <a:xfrm>
            <a:off x="657226" y="956491"/>
            <a:ext cx="7829549" cy="523220"/>
          </a:xfrm>
          <a:prstGeom prst="rect">
            <a:avLst/>
          </a:prstGeom>
        </p:spPr>
        <p:txBody>
          <a:bodyPr wrap="square">
            <a:spAutoFit/>
          </a:bodyPr>
          <a:lstStyle/>
          <a:p>
            <a:r>
              <a:rPr lang="en-US" sz="2800" kern="0" dirty="0">
                <a:solidFill>
                  <a:srgbClr val="00FFFF"/>
                </a:solidFill>
                <a:effectLst>
                  <a:outerShdw blurRad="38100" dist="38100" dir="2700000" algn="tl">
                    <a:srgbClr val="000000">
                      <a:alpha val="43137"/>
                    </a:srgbClr>
                  </a:outerShdw>
                </a:effectLst>
                <a:ea typeface="+mj-ea"/>
                <a:cs typeface="+mj-cs"/>
              </a:rPr>
              <a:t>Theological Wordbook of the Old Testament (cont’d)</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3" y="152400"/>
            <a:ext cx="878441" cy="822960"/>
          </a:xfrm>
          <a:prstGeom prst="rect">
            <a:avLst/>
          </a:prstGeom>
        </p:spPr>
      </p:pic>
    </p:spTree>
    <p:extLst>
      <p:ext uri="{BB962C8B-B14F-4D97-AF65-F5344CB8AC3E}">
        <p14:creationId xmlns:p14="http://schemas.microsoft.com/office/powerpoint/2010/main" val="2837638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676400" y="0"/>
            <a:ext cx="5791200" cy="9144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Lordship Salvation</a:t>
            </a:r>
            <a:r>
              <a:rPr lang="en-US" altLang="en-US" sz="3600" dirty="0">
                <a:solidFill>
                  <a:srgbClr val="00FFFF"/>
                </a:solidFill>
                <a:effectLst>
                  <a:outerShdw blurRad="38100" dist="38100" dir="2700000" algn="tl">
                    <a:srgbClr val="000000">
                      <a:alpha val="43137"/>
                    </a:srgbClr>
                  </a:outerShdw>
                </a:effectLst>
              </a:rPr>
              <a:t> 7 Problems</a:t>
            </a:r>
            <a:endParaRPr lang="en-US" altLang="en-US" sz="3600" dirty="0">
              <a:solidFill>
                <a:srgbClr val="00FFFF"/>
              </a:solidFill>
              <a:effectLst>
                <a:outerShdw blurRad="38100" dist="38100" dir="2700000" algn="tl">
                  <a:srgbClr val="000000">
                    <a:alpha val="43137"/>
                  </a:srgbClr>
                </a:outerShdw>
              </a:effectLst>
              <a:latin typeface="+mn-lt"/>
            </a:endParaRPr>
          </a:p>
        </p:txBody>
      </p:sp>
      <p:sp>
        <p:nvSpPr>
          <p:cNvPr id="62467" name="Rectangle 3"/>
          <p:cNvSpPr>
            <a:spLocks noGrp="1" noChangeArrowheads="1"/>
          </p:cNvSpPr>
          <p:nvPr>
            <p:ph idx="1"/>
          </p:nvPr>
        </p:nvSpPr>
        <p:spPr>
          <a:xfrm>
            <a:off x="3200400" y="1112840"/>
            <a:ext cx="5791200" cy="4830763"/>
          </a:xfrm>
        </p:spPr>
        <p:txBody>
          <a:bodyPr/>
          <a:lstStyle/>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Changes the gospel</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Places an impossible burden upon the unsaved</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Confuses justification with sanctification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Confuses the result of with requirement for salvation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Fails to make basic dispensational distinctions</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b="1" u="sng" dirty="0">
                <a:solidFill>
                  <a:srgbClr val="FFFFCC"/>
                </a:solidFill>
                <a:effectLst>
                  <a:outerShdw blurRad="38100" dist="38100" dir="2700000" algn="tl">
                    <a:srgbClr val="000000">
                      <a:alpha val="43137"/>
                    </a:srgbClr>
                  </a:outerShdw>
                </a:effectLst>
              </a:rPr>
              <a:t>Ignores the reality of a carnal Christian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Destroys the assurance of salvation</a:t>
            </a:r>
          </a:p>
        </p:txBody>
      </p:sp>
      <p:pic>
        <p:nvPicPr>
          <p:cNvPr id="120836" name="Picture 3"/>
          <p:cNvPicPr>
            <a:picLocks noChangeAspect="1"/>
          </p:cNvPicPr>
          <p:nvPr/>
        </p:nvPicPr>
        <p:blipFill>
          <a:blip r:embed="rId2" cstate="print"/>
          <a:srcRect/>
          <a:stretch>
            <a:fillRect/>
          </a:stretch>
        </p:blipFill>
        <p:spPr bwMode="auto">
          <a:xfrm>
            <a:off x="171451" y="1281113"/>
            <a:ext cx="3028951" cy="4724400"/>
          </a:xfrm>
          <a:prstGeom prst="rect">
            <a:avLst/>
          </a:prstGeom>
          <a:noFill/>
          <a:ln w="38100">
            <a:solidFill>
              <a:srgbClr val="FFC000"/>
            </a:solidFill>
            <a:miter lim="800000"/>
            <a:headEnd/>
            <a:tailEnd/>
          </a:ln>
        </p:spPr>
      </p:pic>
    </p:spTree>
    <p:extLst>
      <p:ext uri="{BB962C8B-B14F-4D97-AF65-F5344CB8AC3E}">
        <p14:creationId xmlns:p14="http://schemas.microsoft.com/office/powerpoint/2010/main" val="1175123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Or 9"/>
          <p:cNvSpPr/>
          <p:nvPr/>
        </p:nvSpPr>
        <p:spPr>
          <a:xfrm>
            <a:off x="1752600" y="1219200"/>
            <a:ext cx="5562600" cy="5410200"/>
          </a:xfrm>
          <a:prstGeom prst="flowChar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kern="0">
              <a:solidFill>
                <a:sysClr val="windowText" lastClr="000000"/>
              </a:solidFill>
            </a:endParaRPr>
          </a:p>
        </p:txBody>
      </p:sp>
      <p:sp>
        <p:nvSpPr>
          <p:cNvPr id="21" name="Pie 20"/>
          <p:cNvSpPr/>
          <p:nvPr/>
        </p:nvSpPr>
        <p:spPr>
          <a:xfrm>
            <a:off x="1752600" y="1066800"/>
            <a:ext cx="5562600" cy="5562600"/>
          </a:xfrm>
          <a:prstGeom prst="pie">
            <a:avLst>
              <a:gd name="adj1" fmla="val 2097621"/>
              <a:gd name="adj2" fmla="val 539999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kern="0">
              <a:solidFill>
                <a:schemeClr val="tx1"/>
              </a:solidFill>
            </a:endParaRPr>
          </a:p>
        </p:txBody>
      </p:sp>
      <p:sp>
        <p:nvSpPr>
          <p:cNvPr id="22" name="Pie 21"/>
          <p:cNvSpPr/>
          <p:nvPr/>
        </p:nvSpPr>
        <p:spPr>
          <a:xfrm rot="18277244">
            <a:off x="1675609" y="1123158"/>
            <a:ext cx="5640387" cy="5549900"/>
          </a:xfrm>
          <a:prstGeom prst="pie">
            <a:avLst>
              <a:gd name="adj1" fmla="val 2097621"/>
              <a:gd name="adj2" fmla="val 539999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kern="0">
              <a:solidFill>
                <a:schemeClr val="tx1"/>
              </a:solidFill>
            </a:endParaRPr>
          </a:p>
        </p:txBody>
      </p:sp>
      <p:sp>
        <p:nvSpPr>
          <p:cNvPr id="23" name="Pie 22"/>
          <p:cNvSpPr/>
          <p:nvPr/>
        </p:nvSpPr>
        <p:spPr>
          <a:xfrm rot="14101887">
            <a:off x="1816100" y="1171575"/>
            <a:ext cx="5384800" cy="5562600"/>
          </a:xfrm>
          <a:prstGeom prst="pie">
            <a:avLst>
              <a:gd name="adj1" fmla="val 2097621"/>
              <a:gd name="adj2" fmla="val 6270626"/>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ker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4" name="Rectangle 23"/>
          <p:cNvSpPr/>
          <p:nvPr/>
        </p:nvSpPr>
        <p:spPr>
          <a:xfrm>
            <a:off x="1752600" y="3657600"/>
            <a:ext cx="2895600" cy="609600"/>
          </a:xfrm>
          <a:prstGeom prst="rect">
            <a:avLst/>
          </a:prstGeom>
          <a:noFill/>
        </p:spPr>
        <p:txBody>
          <a:bodyP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3400" b="1" kern="0" dirty="0">
                <a:ln w="50800"/>
                <a:solidFill>
                  <a:sysClr val="windowText" lastClr="000000"/>
                </a:solidFill>
                <a:cs typeface="Arial" charset="0"/>
              </a:rPr>
              <a:t>Unbelievers</a:t>
            </a:r>
          </a:p>
        </p:txBody>
      </p:sp>
      <p:sp>
        <p:nvSpPr>
          <p:cNvPr id="27" name="Rectangle 26"/>
          <p:cNvSpPr/>
          <p:nvPr/>
        </p:nvSpPr>
        <p:spPr>
          <a:xfrm>
            <a:off x="5486400" y="3505201"/>
            <a:ext cx="1676400" cy="846500"/>
          </a:xfrm>
          <a:prstGeom prst="rect">
            <a:avLst/>
          </a:prstGeom>
          <a:noFill/>
        </p:spPr>
        <p:txBody>
          <a:bodyPr>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2800" b="1" kern="0" dirty="0">
                <a:ln w="50800"/>
                <a:solidFill>
                  <a:srgbClr val="FF0000"/>
                </a:solidFill>
                <a:cs typeface="Arial" charset="0"/>
              </a:rPr>
              <a:t>Infant</a:t>
            </a:r>
          </a:p>
          <a:p>
            <a:pPr>
              <a:defRPr/>
            </a:pPr>
            <a:r>
              <a:rPr lang="en-US" sz="2800" b="1" kern="0" dirty="0">
                <a:ln w="50800"/>
                <a:solidFill>
                  <a:sysClr val="windowText" lastClr="000000"/>
                </a:solidFill>
                <a:cs typeface="Arial" charset="0"/>
              </a:rPr>
              <a:t>Believers</a:t>
            </a:r>
          </a:p>
        </p:txBody>
      </p:sp>
      <p:sp>
        <p:nvSpPr>
          <p:cNvPr id="30" name="Rectangle 29"/>
          <p:cNvSpPr/>
          <p:nvPr/>
        </p:nvSpPr>
        <p:spPr>
          <a:xfrm>
            <a:off x="4648200" y="4953000"/>
            <a:ext cx="1828800" cy="838200"/>
          </a:xfrm>
          <a:prstGeom prst="rect">
            <a:avLst/>
          </a:prstGeom>
          <a:noFill/>
        </p:spPr>
        <p:txBody>
          <a:bodyPr>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2800" b="1" kern="0" dirty="0">
                <a:ln w="50800"/>
                <a:solidFill>
                  <a:srgbClr val="FF0000"/>
                </a:solidFill>
                <a:cs typeface="Arial" charset="0"/>
              </a:rPr>
              <a:t>Carnal</a:t>
            </a:r>
          </a:p>
          <a:p>
            <a:pPr>
              <a:defRPr/>
            </a:pPr>
            <a:r>
              <a:rPr lang="en-US" sz="2800" b="1" kern="0" dirty="0">
                <a:ln w="50800"/>
                <a:solidFill>
                  <a:sysClr val="windowText" lastClr="000000"/>
                </a:solidFill>
                <a:cs typeface="Arial" charset="0"/>
              </a:rPr>
              <a:t>Believers</a:t>
            </a:r>
            <a:endParaRPr lang="en-US" sz="2800" b="1" kern="0" dirty="0">
              <a:ln w="50800"/>
              <a:solidFill>
                <a:srgbClr val="FF0000"/>
              </a:solidFill>
              <a:cs typeface="Arial" charset="0"/>
            </a:endParaRPr>
          </a:p>
        </p:txBody>
      </p:sp>
      <p:sp>
        <p:nvSpPr>
          <p:cNvPr id="12299" name="Title 10"/>
          <p:cNvSpPr>
            <a:spLocks noGrp="1"/>
          </p:cNvSpPr>
          <p:nvPr>
            <p:ph type="title"/>
          </p:nvPr>
        </p:nvSpPr>
        <p:spPr>
          <a:xfrm>
            <a:off x="381000" y="304802"/>
            <a:ext cx="8229600" cy="858839"/>
          </a:xfrm>
        </p:spPr>
        <p:txBody>
          <a:bodyPr/>
          <a:lstStyle/>
          <a:p>
            <a:pPr>
              <a:defRPr/>
            </a:pPr>
            <a:r>
              <a:rPr lang="en-US" altLang="en-US" sz="3600" b="1" dirty="0">
                <a:solidFill>
                  <a:srgbClr val="00FFFF"/>
                </a:solidFill>
                <a:effectLst>
                  <a:outerShdw blurRad="38100" dist="38100" dir="2700000" algn="tl">
                    <a:srgbClr val="000000">
                      <a:alpha val="43137"/>
                    </a:srgbClr>
                  </a:outerShdw>
                </a:effectLst>
              </a:rPr>
              <a:t>4 Kinds of People from 1 Corinthians 3:1-3</a:t>
            </a:r>
          </a:p>
        </p:txBody>
      </p:sp>
      <p:sp>
        <p:nvSpPr>
          <p:cNvPr id="12" name="Rectangle 11"/>
          <p:cNvSpPr/>
          <p:nvPr/>
        </p:nvSpPr>
        <p:spPr>
          <a:xfrm>
            <a:off x="4495800" y="2057401"/>
            <a:ext cx="2209800" cy="829900"/>
          </a:xfrm>
          <a:prstGeom prst="rect">
            <a:avLst/>
          </a:prstGeom>
          <a:noFill/>
        </p:spPr>
        <p:txBody>
          <a:bodyPr anchor="ctr">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2800" b="1" kern="0" dirty="0">
                <a:ln w="50800"/>
                <a:solidFill>
                  <a:srgbClr val="FF0000"/>
                </a:solidFill>
                <a:cs typeface="Arial" charset="0"/>
              </a:rPr>
              <a:t>Spiritual </a:t>
            </a:r>
            <a:r>
              <a:rPr lang="en-US" sz="2800" b="1" kern="0" dirty="0">
                <a:ln w="50800"/>
                <a:solidFill>
                  <a:sysClr val="windowText" lastClr="000000"/>
                </a:solidFill>
                <a:cs typeface="Arial" charset="0"/>
              </a:rPr>
              <a:t>Believers</a:t>
            </a:r>
          </a:p>
        </p:txBody>
      </p:sp>
    </p:spTree>
    <p:extLst>
      <p:ext uri="{BB962C8B-B14F-4D97-AF65-F5344CB8AC3E}">
        <p14:creationId xmlns:p14="http://schemas.microsoft.com/office/powerpoint/2010/main" val="21168995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9" name="Title 10"/>
          <p:cNvSpPr>
            <a:spLocks noGrp="1"/>
          </p:cNvSpPr>
          <p:nvPr>
            <p:ph type="title"/>
          </p:nvPr>
        </p:nvSpPr>
        <p:spPr>
          <a:xfrm>
            <a:off x="381000" y="304800"/>
            <a:ext cx="8229600" cy="1066800"/>
          </a:xfrm>
        </p:spPr>
        <p:txBody>
          <a:bodyPr/>
          <a:lstStyle/>
          <a:p>
            <a:pPr>
              <a:defRPr/>
            </a:pPr>
            <a:r>
              <a:rPr lang="en-US" altLang="en-US" sz="3600" b="1" dirty="0">
                <a:solidFill>
                  <a:srgbClr val="00FFFF"/>
                </a:solidFill>
                <a:effectLst>
                  <a:outerShdw blurRad="38100" dist="38100" dir="2700000" algn="tl">
                    <a:srgbClr val="000000">
                      <a:alpha val="43137"/>
                    </a:srgbClr>
                  </a:outerShdw>
                </a:effectLst>
              </a:rPr>
              <a:t>4 KINDS OF PEOPLE</a:t>
            </a:r>
            <a:br>
              <a:rPr lang="en-US" altLang="en-US" sz="3600" b="1" dirty="0">
                <a:solidFill>
                  <a:srgbClr val="00FFFF"/>
                </a:solidFill>
                <a:effectLst>
                  <a:outerShdw blurRad="38100" dist="38100" dir="2700000" algn="tl">
                    <a:srgbClr val="000000">
                      <a:alpha val="43137"/>
                    </a:srgbClr>
                  </a:outerShdw>
                </a:effectLst>
              </a:rPr>
            </a:br>
            <a:r>
              <a:rPr lang="en-US" altLang="en-US" sz="2800" b="1" dirty="0">
                <a:solidFill>
                  <a:srgbClr val="FFFFCC"/>
                </a:solidFill>
                <a:latin typeface="+mn-lt"/>
                <a:ea typeface="+mn-ea"/>
                <a:cs typeface="+mn-cs"/>
              </a:rPr>
              <a:t>1 Corinthians 3:1-3 </a:t>
            </a:r>
          </a:p>
        </p:txBody>
      </p:sp>
      <p:pic>
        <p:nvPicPr>
          <p:cNvPr id="11" name="Picture 2" descr="https://solzemli.files.wordpress.com/2010/03/saint_paul_theapostle.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2401" y="1828801"/>
            <a:ext cx="2457451" cy="3600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
          <p:cNvSpPr txBox="1">
            <a:spLocks/>
          </p:cNvSpPr>
          <p:nvPr/>
        </p:nvSpPr>
        <p:spPr bwMode="auto">
          <a:xfrm>
            <a:off x="2667000" y="1676400"/>
            <a:ext cx="6400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800" baseline="30000" dirty="0">
                <a:solidFill>
                  <a:schemeClr val="bg1"/>
                </a:solidFill>
              </a:rPr>
              <a:t>1</a:t>
            </a:r>
            <a:r>
              <a:rPr lang="en-US" sz="2800" dirty="0">
                <a:solidFill>
                  <a:schemeClr val="bg1"/>
                </a:solidFill>
              </a:rPr>
              <a:t> And I, brethren, could not speak to you as to </a:t>
            </a:r>
            <a:r>
              <a:rPr lang="en-US" sz="2800" b="1" dirty="0">
                <a:solidFill>
                  <a:srgbClr val="FFFFCC"/>
                </a:solidFill>
              </a:rPr>
              <a:t>spiritual</a:t>
            </a:r>
            <a:r>
              <a:rPr lang="en-US" sz="2800" dirty="0">
                <a:solidFill>
                  <a:schemeClr val="bg1"/>
                </a:solidFill>
              </a:rPr>
              <a:t> </a:t>
            </a:r>
            <a:r>
              <a:rPr lang="en-US" sz="2800" i="1" dirty="0">
                <a:solidFill>
                  <a:schemeClr val="bg1"/>
                </a:solidFill>
              </a:rPr>
              <a:t>people</a:t>
            </a:r>
            <a:r>
              <a:rPr lang="en-US" sz="2800" dirty="0">
                <a:solidFill>
                  <a:schemeClr val="bg1"/>
                </a:solidFill>
              </a:rPr>
              <a:t> but as to </a:t>
            </a:r>
            <a:r>
              <a:rPr lang="en-US" sz="2800" b="1" dirty="0">
                <a:solidFill>
                  <a:srgbClr val="FFFFCC"/>
                </a:solidFill>
              </a:rPr>
              <a:t>carnal</a:t>
            </a:r>
            <a:r>
              <a:rPr lang="en-US" sz="2800" dirty="0">
                <a:solidFill>
                  <a:schemeClr val="bg1"/>
                </a:solidFill>
              </a:rPr>
              <a:t>, as to </a:t>
            </a:r>
            <a:r>
              <a:rPr lang="en-US" sz="2800" b="1" dirty="0">
                <a:solidFill>
                  <a:srgbClr val="FFFFCC"/>
                </a:solidFill>
              </a:rPr>
              <a:t>babes</a:t>
            </a:r>
            <a:r>
              <a:rPr lang="en-US" sz="2800" dirty="0">
                <a:solidFill>
                  <a:schemeClr val="bg1"/>
                </a:solidFill>
              </a:rPr>
              <a:t> in Christ. </a:t>
            </a:r>
            <a:r>
              <a:rPr lang="en-US" sz="2800" baseline="30000" dirty="0">
                <a:solidFill>
                  <a:schemeClr val="bg1"/>
                </a:solidFill>
              </a:rPr>
              <a:t>2</a:t>
            </a:r>
            <a:r>
              <a:rPr lang="en-US" sz="2800" dirty="0">
                <a:solidFill>
                  <a:schemeClr val="bg1"/>
                </a:solidFill>
              </a:rPr>
              <a:t> I fed you with milk and not with solid food; for until now you were not able </a:t>
            </a:r>
            <a:r>
              <a:rPr lang="en-US" sz="2800" i="1" dirty="0">
                <a:solidFill>
                  <a:schemeClr val="bg1"/>
                </a:solidFill>
              </a:rPr>
              <a:t>to receive it,</a:t>
            </a:r>
            <a:r>
              <a:rPr lang="en-US" sz="2800" dirty="0">
                <a:solidFill>
                  <a:schemeClr val="bg1"/>
                </a:solidFill>
              </a:rPr>
              <a:t> and even now you are still not able; </a:t>
            </a:r>
            <a:r>
              <a:rPr lang="en-US" sz="2800" baseline="30000" dirty="0">
                <a:solidFill>
                  <a:schemeClr val="bg1"/>
                </a:solidFill>
              </a:rPr>
              <a:t>3</a:t>
            </a:r>
            <a:r>
              <a:rPr lang="en-US" sz="2800" dirty="0">
                <a:solidFill>
                  <a:schemeClr val="bg1"/>
                </a:solidFill>
              </a:rPr>
              <a:t> for you are still carnal. For where </a:t>
            </a:r>
            <a:r>
              <a:rPr lang="en-US" sz="2800" i="1" dirty="0">
                <a:solidFill>
                  <a:schemeClr val="bg1"/>
                </a:solidFill>
              </a:rPr>
              <a:t>there are</a:t>
            </a:r>
            <a:r>
              <a:rPr lang="en-US" sz="2800" dirty="0">
                <a:solidFill>
                  <a:schemeClr val="bg1"/>
                </a:solidFill>
              </a:rPr>
              <a:t> envy, strife, and divisions among you, are you not carnal and behaving like </a:t>
            </a:r>
            <a:r>
              <a:rPr lang="en-US" sz="2800" i="1" dirty="0">
                <a:solidFill>
                  <a:schemeClr val="bg1"/>
                </a:solidFill>
              </a:rPr>
              <a:t>mere</a:t>
            </a:r>
            <a:r>
              <a:rPr lang="en-US" sz="2800" dirty="0">
                <a:solidFill>
                  <a:schemeClr val="bg1"/>
                </a:solidFill>
              </a:rPr>
              <a:t> </a:t>
            </a:r>
            <a:r>
              <a:rPr lang="en-US" sz="2800" b="1" dirty="0">
                <a:solidFill>
                  <a:srgbClr val="FFFFCC"/>
                </a:solidFill>
              </a:rPr>
              <a:t>men</a:t>
            </a:r>
            <a:r>
              <a:rPr lang="en-US" sz="2800" dirty="0">
                <a:solidFill>
                  <a:schemeClr val="bg1"/>
                </a:solidFill>
              </a:rPr>
              <a:t>? (NKJV) </a:t>
            </a:r>
            <a:endParaRPr lang="en-US" sz="2800" dirty="0">
              <a:solidFill>
                <a:schemeClr val="bg1"/>
              </a:solidFill>
              <a:effectLst>
                <a:outerShdw blurRad="38100" dist="38100" dir="2700000" algn="tl">
                  <a:srgbClr val="000000"/>
                </a:outerShdw>
              </a:effectLst>
              <a:latin typeface="Arial" charset="0"/>
              <a:cs typeface="Arial" charset="0"/>
            </a:endParaRPr>
          </a:p>
        </p:txBody>
      </p:sp>
    </p:spTree>
    <p:extLst>
      <p:ext uri="{BB962C8B-B14F-4D97-AF65-F5344CB8AC3E}">
        <p14:creationId xmlns:p14="http://schemas.microsoft.com/office/powerpoint/2010/main" val="53286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617680361"/>
              </p:ext>
            </p:extLst>
          </p:nvPr>
        </p:nvGraphicFramePr>
        <p:xfrm>
          <a:off x="228600" y="1767840"/>
          <a:ext cx="5621867" cy="3992880"/>
        </p:xfrm>
        <a:graphic>
          <a:graphicData uri="http://schemas.openxmlformats.org/drawingml/2006/table">
            <a:tbl>
              <a:tblPr firstRow="1" bandRow="1">
                <a:tableStyleId>{D113A9D2-9D6B-4929-AA2D-F23B5EE8CBE7}</a:tableStyleId>
              </a:tblPr>
              <a:tblGrid>
                <a:gridCol w="2794000">
                  <a:extLst>
                    <a:ext uri="{9D8B030D-6E8A-4147-A177-3AD203B41FA5}">
                      <a16:colId xmlns:a16="http://schemas.microsoft.com/office/drawing/2014/main" val="455979499"/>
                    </a:ext>
                  </a:extLst>
                </a:gridCol>
                <a:gridCol w="2827867">
                  <a:extLst>
                    <a:ext uri="{9D8B030D-6E8A-4147-A177-3AD203B41FA5}">
                      <a16:colId xmlns:a16="http://schemas.microsoft.com/office/drawing/2014/main" val="1492928434"/>
                    </a:ext>
                  </a:extLst>
                </a:gridCol>
              </a:tblGrid>
              <a:tr h="3342640">
                <a:tc>
                  <a:txBody>
                    <a:bodyPr/>
                    <a:lstStyle/>
                    <a:p>
                      <a:pPr marL="228600" indent="-228600">
                        <a:spcBef>
                          <a:spcPts val="600"/>
                        </a:spcBef>
                        <a:spcAft>
                          <a:spcPts val="600"/>
                        </a:spcAft>
                        <a:buFont typeface="Arial" panose="020B0604020202020204" pitchFamily="34" charset="0"/>
                        <a:buChar char="•"/>
                      </a:pPr>
                      <a:r>
                        <a:rPr lang="en-US" sz="2700" dirty="0"/>
                        <a:t>Exod. 19:1ff</a:t>
                      </a:r>
                    </a:p>
                    <a:p>
                      <a:pPr marL="228600" indent="-228600">
                        <a:spcBef>
                          <a:spcPts val="600"/>
                        </a:spcBef>
                        <a:spcAft>
                          <a:spcPts val="600"/>
                        </a:spcAft>
                        <a:buFont typeface="Arial" panose="020B0604020202020204" pitchFamily="34" charset="0"/>
                        <a:buChar char="•"/>
                      </a:pPr>
                      <a:r>
                        <a:rPr lang="en-US" sz="2700" dirty="0"/>
                        <a:t>Acts 10:14</a:t>
                      </a:r>
                    </a:p>
                    <a:p>
                      <a:pPr marL="228600" indent="-228600">
                        <a:spcBef>
                          <a:spcPts val="600"/>
                        </a:spcBef>
                        <a:spcAft>
                          <a:spcPts val="600"/>
                        </a:spcAft>
                        <a:buFont typeface="Arial" panose="020B0604020202020204" pitchFamily="34" charset="0"/>
                        <a:buChar char="•"/>
                      </a:pPr>
                      <a:r>
                        <a:rPr lang="en-US" sz="2700" dirty="0"/>
                        <a:t>Gal. 2:11-14</a:t>
                      </a:r>
                    </a:p>
                    <a:p>
                      <a:pPr marL="228600" indent="-228600">
                        <a:spcBef>
                          <a:spcPts val="600"/>
                        </a:spcBef>
                        <a:spcAft>
                          <a:spcPts val="600"/>
                        </a:spcAft>
                        <a:buFont typeface="Arial" panose="020B0604020202020204" pitchFamily="34" charset="0"/>
                        <a:buChar char="•"/>
                      </a:pPr>
                      <a:r>
                        <a:rPr lang="en-US" sz="2700" dirty="0"/>
                        <a:t>Acts 19:18-19</a:t>
                      </a:r>
                    </a:p>
                    <a:p>
                      <a:pPr marL="228600" indent="-228600">
                        <a:spcBef>
                          <a:spcPts val="600"/>
                        </a:spcBef>
                        <a:spcAft>
                          <a:spcPts val="600"/>
                        </a:spcAft>
                        <a:buFont typeface="Arial" panose="020B0604020202020204" pitchFamily="34" charset="0"/>
                        <a:buChar char="•"/>
                      </a:pPr>
                      <a:r>
                        <a:rPr lang="en-US" sz="2700" dirty="0"/>
                        <a:t>1 Cor. 1:2, 7</a:t>
                      </a:r>
                    </a:p>
                    <a:p>
                      <a:pPr>
                        <a:spcBef>
                          <a:spcPts val="600"/>
                        </a:spcBef>
                        <a:spcAft>
                          <a:spcPts val="600"/>
                        </a:spcAft>
                      </a:pPr>
                      <a:endParaRPr lang="en-US" sz="27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228600">
                        <a:spcBef>
                          <a:spcPts val="600"/>
                        </a:spcBef>
                        <a:spcAft>
                          <a:spcPts val="600"/>
                        </a:spcAft>
                        <a:buFont typeface="Arial" panose="020B0604020202020204" pitchFamily="34" charset="0"/>
                        <a:buChar char="•"/>
                      </a:pPr>
                      <a:r>
                        <a:rPr lang="en-US" sz="2700" dirty="0"/>
                        <a:t>1 Cor. 3:15</a:t>
                      </a:r>
                    </a:p>
                    <a:p>
                      <a:pPr marL="228600" indent="-228600">
                        <a:spcBef>
                          <a:spcPts val="600"/>
                        </a:spcBef>
                        <a:spcAft>
                          <a:spcPts val="600"/>
                        </a:spcAft>
                        <a:buFont typeface="Arial" panose="020B0604020202020204" pitchFamily="34" charset="0"/>
                        <a:buChar char="•"/>
                      </a:pPr>
                      <a:r>
                        <a:rPr lang="en-US" sz="2700" dirty="0"/>
                        <a:t>1 Cor. 6:19</a:t>
                      </a:r>
                    </a:p>
                    <a:p>
                      <a:pPr marL="228600" indent="-228600">
                        <a:spcBef>
                          <a:spcPts val="600"/>
                        </a:spcBef>
                        <a:spcAft>
                          <a:spcPts val="600"/>
                        </a:spcAft>
                        <a:buFont typeface="Arial" panose="020B0604020202020204" pitchFamily="34" charset="0"/>
                        <a:buChar char="•"/>
                      </a:pPr>
                      <a:r>
                        <a:rPr lang="en-US" sz="2700" dirty="0"/>
                        <a:t>1 Cor. 9:24-27</a:t>
                      </a:r>
                    </a:p>
                    <a:p>
                      <a:pPr marL="228600" indent="-228600">
                        <a:spcBef>
                          <a:spcPts val="600"/>
                        </a:spcBef>
                        <a:spcAft>
                          <a:spcPts val="600"/>
                        </a:spcAft>
                        <a:buFont typeface="Arial" panose="020B0604020202020204" pitchFamily="34" charset="0"/>
                        <a:buChar char="•"/>
                      </a:pPr>
                      <a:r>
                        <a:rPr lang="en-US" sz="2700" dirty="0"/>
                        <a:t>Philip. 4:2-3</a:t>
                      </a:r>
                    </a:p>
                    <a:p>
                      <a:pPr marL="228600" indent="-228600">
                        <a:spcBef>
                          <a:spcPts val="600"/>
                        </a:spcBef>
                        <a:spcAft>
                          <a:spcPts val="600"/>
                        </a:spcAft>
                        <a:buFont typeface="Arial" panose="020B0604020202020204" pitchFamily="34" charset="0"/>
                        <a:buChar char="•"/>
                      </a:pPr>
                      <a:r>
                        <a:rPr lang="en-US" sz="2700" dirty="0"/>
                        <a:t>Lot-Gen. 13:12; 19:4-8, 14, 30-38 vs. Gen 19:22; 2 Pet. 2:7-8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7236939"/>
                  </a:ext>
                </a:extLst>
              </a:tr>
            </a:tbl>
          </a:graphicData>
        </a:graphic>
      </p:graphicFrame>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45904" y="1767840"/>
            <a:ext cx="2761031" cy="3992880"/>
          </a:xfrm>
          <a:prstGeom prst="rect">
            <a:avLst/>
          </a:prstGeom>
        </p:spPr>
      </p:pic>
      <p:sp>
        <p:nvSpPr>
          <p:cNvPr id="9" name="Title 1"/>
          <p:cNvSpPr>
            <a:spLocks noGrp="1"/>
          </p:cNvSpPr>
          <p:nvPr>
            <p:ph type="title"/>
          </p:nvPr>
        </p:nvSpPr>
        <p:spPr>
          <a:xfrm>
            <a:off x="0" y="0"/>
            <a:ext cx="9144000" cy="1463040"/>
          </a:xfrm>
        </p:spPr>
        <p:txBody>
          <a:bodyPr/>
          <a:lstStyle/>
          <a:p>
            <a:r>
              <a:rPr lang="en-US" sz="3600" b="1" dirty="0">
                <a:solidFill>
                  <a:srgbClr val="00FFFF"/>
                </a:solidFill>
                <a:effectLst>
                  <a:outerShdw blurRad="38100" dist="38100" dir="2700000" algn="tl">
                    <a:srgbClr val="000000">
                      <a:alpha val="43137"/>
                    </a:srgbClr>
                  </a:outerShdw>
                </a:effectLst>
              </a:rPr>
              <a:t>Carnal Christianity </a:t>
            </a:r>
            <a:br>
              <a:rPr lang="en-US" sz="3600" b="1" dirty="0">
                <a:solidFill>
                  <a:srgbClr val="00FFFF"/>
                </a:solidFill>
                <a:effectLst>
                  <a:outerShdw blurRad="38100" dist="38100" dir="2700000" algn="tl">
                    <a:srgbClr val="000000">
                      <a:alpha val="43137"/>
                    </a:srgbClr>
                  </a:outerShdw>
                </a:effectLst>
              </a:rPr>
            </a:br>
            <a:r>
              <a:rPr lang="en-US" sz="3600" b="1" i="1" dirty="0">
                <a:solidFill>
                  <a:srgbClr val="00FFFF"/>
                </a:solidFill>
                <a:effectLst>
                  <a:outerShdw blurRad="38100" dist="38100" dir="2700000" algn="tl">
                    <a:srgbClr val="000000">
                      <a:alpha val="43137"/>
                    </a:srgbClr>
                  </a:outerShdw>
                </a:effectLst>
              </a:rPr>
              <a:t>“an unfortunate possibility”</a:t>
            </a:r>
          </a:p>
        </p:txBody>
      </p:sp>
    </p:spTree>
    <p:extLst>
      <p:ext uri="{BB962C8B-B14F-4D97-AF65-F5344CB8AC3E}">
        <p14:creationId xmlns:p14="http://schemas.microsoft.com/office/powerpoint/2010/main" val="36104434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690255" y="0"/>
            <a:ext cx="5763491" cy="9144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Lordship Salvation</a:t>
            </a:r>
            <a:r>
              <a:rPr lang="en-US" altLang="en-US" sz="3600" dirty="0">
                <a:solidFill>
                  <a:srgbClr val="00FFFF"/>
                </a:solidFill>
                <a:effectLst>
                  <a:outerShdw blurRad="38100" dist="38100" dir="2700000" algn="tl">
                    <a:srgbClr val="000000">
                      <a:alpha val="43137"/>
                    </a:srgbClr>
                  </a:outerShdw>
                </a:effectLst>
              </a:rPr>
              <a:t> 7 Problems</a:t>
            </a:r>
            <a:endParaRPr lang="en-US" altLang="en-US" sz="3600" dirty="0">
              <a:solidFill>
                <a:srgbClr val="00FFFF"/>
              </a:solidFill>
              <a:effectLst>
                <a:outerShdw blurRad="38100" dist="38100" dir="2700000" algn="tl">
                  <a:srgbClr val="000000">
                    <a:alpha val="43137"/>
                  </a:srgbClr>
                </a:outerShdw>
              </a:effectLst>
              <a:latin typeface="+mn-lt"/>
            </a:endParaRPr>
          </a:p>
        </p:txBody>
      </p:sp>
      <p:sp>
        <p:nvSpPr>
          <p:cNvPr id="62467" name="Rectangle 3"/>
          <p:cNvSpPr>
            <a:spLocks noGrp="1" noChangeArrowheads="1"/>
          </p:cNvSpPr>
          <p:nvPr>
            <p:ph idx="1"/>
          </p:nvPr>
        </p:nvSpPr>
        <p:spPr>
          <a:xfrm>
            <a:off x="3200400" y="1112840"/>
            <a:ext cx="5791200" cy="4830763"/>
          </a:xfrm>
        </p:spPr>
        <p:txBody>
          <a:bodyPr/>
          <a:lstStyle/>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Changes the gospel</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Places an impossible burden upon the unsaved</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Confuses justification with sanctification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Confuses the result of with requirement for salvation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Fails to make basic dispensational distinctions</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Ignores the reality of a carnal Christian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b="1" u="sng" dirty="0">
                <a:solidFill>
                  <a:srgbClr val="FFFFCC"/>
                </a:solidFill>
                <a:effectLst>
                  <a:outerShdw blurRad="38100" dist="38100" dir="2700000" algn="tl">
                    <a:srgbClr val="000000">
                      <a:alpha val="43137"/>
                    </a:srgbClr>
                  </a:outerShdw>
                </a:effectLst>
              </a:rPr>
              <a:t>Destroys the assurance of salvation</a:t>
            </a:r>
          </a:p>
        </p:txBody>
      </p:sp>
      <p:pic>
        <p:nvPicPr>
          <p:cNvPr id="120836" name="Picture 3"/>
          <p:cNvPicPr>
            <a:picLocks noChangeAspect="1"/>
          </p:cNvPicPr>
          <p:nvPr/>
        </p:nvPicPr>
        <p:blipFill>
          <a:blip r:embed="rId2" cstate="print"/>
          <a:srcRect/>
          <a:stretch>
            <a:fillRect/>
          </a:stretch>
        </p:blipFill>
        <p:spPr bwMode="auto">
          <a:xfrm>
            <a:off x="171451" y="1281113"/>
            <a:ext cx="3028951" cy="4724400"/>
          </a:xfrm>
          <a:prstGeom prst="rect">
            <a:avLst/>
          </a:prstGeom>
          <a:noFill/>
          <a:ln w="38100">
            <a:solidFill>
              <a:srgbClr val="FFC000"/>
            </a:solidFill>
            <a:miter lim="800000"/>
            <a:headEnd/>
            <a:tailEnd/>
          </a:ln>
        </p:spPr>
      </p:pic>
    </p:spTree>
    <p:extLst>
      <p:ext uri="{BB962C8B-B14F-4D97-AF65-F5344CB8AC3E}">
        <p14:creationId xmlns:p14="http://schemas.microsoft.com/office/powerpoint/2010/main" val="1554205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600" dirty="0">
                <a:solidFill>
                  <a:srgbClr val="00FFFF"/>
                </a:solidFill>
                <a:effectLst>
                  <a:outerShdw blurRad="38100" dist="38100" dir="2700000" algn="tl">
                    <a:srgbClr val="000000">
                      <a:alpha val="43137"/>
                    </a:srgbClr>
                  </a:outerShdw>
                </a:effectLst>
                <a:latin typeface="+mn-lt"/>
              </a:rPr>
              <a:t>Assurance of Salvation in Lordship Salvation?</a:t>
            </a:r>
          </a:p>
        </p:txBody>
      </p:sp>
      <p:sp>
        <p:nvSpPr>
          <p:cNvPr id="3" name="Content Placeholder 2"/>
          <p:cNvSpPr>
            <a:spLocks noGrp="1"/>
          </p:cNvSpPr>
          <p:nvPr>
            <p:ph idx="1"/>
          </p:nvPr>
        </p:nvSpPr>
        <p:spPr>
          <a:xfrm>
            <a:off x="304800" y="1265240"/>
            <a:ext cx="4792133" cy="4525963"/>
          </a:xfrm>
        </p:spPr>
        <p:txBody>
          <a:bodyPr/>
          <a:lstStyle/>
          <a:p>
            <a:pPr>
              <a:spcBef>
                <a:spcPts val="600"/>
              </a:spcBef>
              <a:spcAft>
                <a:spcPts val="600"/>
              </a:spcAft>
              <a:buClr>
                <a:srgbClr val="66FFFF"/>
              </a:buClr>
            </a:pPr>
            <a:r>
              <a:rPr lang="en-US" sz="2800" dirty="0">
                <a:solidFill>
                  <a:schemeClr val="bg1"/>
                </a:solidFill>
              </a:rPr>
              <a:t>TULI</a:t>
            </a:r>
            <a:r>
              <a:rPr lang="en-US" sz="2800" b="1" i="1" u="sng" dirty="0">
                <a:solidFill>
                  <a:srgbClr val="FFFFCC"/>
                </a:solidFill>
              </a:rPr>
              <a:t>P</a:t>
            </a:r>
          </a:p>
          <a:p>
            <a:pPr>
              <a:spcBef>
                <a:spcPts val="600"/>
              </a:spcBef>
              <a:spcAft>
                <a:spcPts val="600"/>
              </a:spcAft>
              <a:buClr>
                <a:srgbClr val="66FFFF"/>
              </a:buClr>
            </a:pPr>
            <a:r>
              <a:rPr lang="en-US" sz="2800" dirty="0">
                <a:solidFill>
                  <a:schemeClr val="bg1"/>
                </a:solidFill>
              </a:rPr>
              <a:t>How much &amp; how fast?</a:t>
            </a:r>
          </a:p>
          <a:p>
            <a:pPr>
              <a:spcBef>
                <a:spcPts val="600"/>
              </a:spcBef>
              <a:spcAft>
                <a:spcPts val="600"/>
              </a:spcAft>
              <a:buClr>
                <a:srgbClr val="66FFFF"/>
              </a:buClr>
            </a:pPr>
            <a:r>
              <a:rPr lang="en-US" sz="2800" dirty="0">
                <a:solidFill>
                  <a:schemeClr val="bg1"/>
                </a:solidFill>
              </a:rPr>
              <a:t>Bondage</a:t>
            </a:r>
          </a:p>
          <a:p>
            <a:pPr>
              <a:spcBef>
                <a:spcPts val="600"/>
              </a:spcBef>
              <a:spcAft>
                <a:spcPts val="600"/>
              </a:spcAft>
              <a:buClr>
                <a:srgbClr val="66FFFF"/>
              </a:buClr>
            </a:pPr>
            <a:r>
              <a:rPr lang="en-US" sz="2800" dirty="0">
                <a:solidFill>
                  <a:schemeClr val="bg1"/>
                </a:solidFill>
              </a:rPr>
              <a:t>Weather report</a:t>
            </a:r>
          </a:p>
          <a:p>
            <a:pPr>
              <a:spcBef>
                <a:spcPts val="600"/>
              </a:spcBef>
              <a:spcAft>
                <a:spcPts val="600"/>
              </a:spcAft>
              <a:buClr>
                <a:srgbClr val="66FFFF"/>
              </a:buClr>
            </a:pPr>
            <a:r>
              <a:rPr lang="en-US" sz="2800" dirty="0">
                <a:solidFill>
                  <a:schemeClr val="bg1"/>
                </a:solidFill>
              </a:rPr>
              <a:t>John 5:24; 6;47; 1 John 5:13</a:t>
            </a:r>
          </a:p>
          <a:p>
            <a:pPr>
              <a:spcBef>
                <a:spcPts val="600"/>
              </a:spcBef>
              <a:spcAft>
                <a:spcPts val="600"/>
              </a:spcAft>
              <a:buClr>
                <a:srgbClr val="66FFFF"/>
              </a:buClr>
            </a:pPr>
            <a:r>
              <a:rPr lang="en-US" sz="2800" dirty="0">
                <a:solidFill>
                  <a:schemeClr val="bg1"/>
                </a:solidFill>
              </a:rPr>
              <a:t>Bridge example</a:t>
            </a:r>
          </a:p>
        </p:txBody>
      </p:sp>
      <p:pic>
        <p:nvPicPr>
          <p:cNvPr id="4" name="Picture 3"/>
          <p:cNvPicPr>
            <a:picLocks noChangeAspect="1"/>
          </p:cNvPicPr>
          <p:nvPr/>
        </p:nvPicPr>
        <p:blipFill>
          <a:blip r:embed="rId2" cstate="print"/>
          <a:srcRect/>
          <a:stretch>
            <a:fillRect/>
          </a:stretch>
        </p:blipFill>
        <p:spPr bwMode="auto">
          <a:xfrm>
            <a:off x="5715002" y="1295400"/>
            <a:ext cx="3028951" cy="4724400"/>
          </a:xfrm>
          <a:prstGeom prst="rect">
            <a:avLst/>
          </a:prstGeom>
          <a:noFill/>
          <a:ln w="38100">
            <a:solidFill>
              <a:srgbClr val="FFC000"/>
            </a:solidFill>
            <a:miter lim="800000"/>
            <a:headEnd/>
            <a:tailEnd/>
          </a:ln>
        </p:spPr>
      </p:pic>
    </p:spTree>
    <p:extLst>
      <p:ext uri="{BB962C8B-B14F-4D97-AF65-F5344CB8AC3E}">
        <p14:creationId xmlns:p14="http://schemas.microsoft.com/office/powerpoint/2010/main" val="6240276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600" dirty="0">
                <a:solidFill>
                  <a:srgbClr val="00FFFF"/>
                </a:solidFill>
                <a:effectLst>
                  <a:outerShdw blurRad="38100" dist="38100" dir="2700000" algn="tl">
                    <a:srgbClr val="000000">
                      <a:alpha val="43137"/>
                    </a:srgbClr>
                  </a:outerShdw>
                </a:effectLst>
                <a:latin typeface="+mn-lt"/>
              </a:rPr>
              <a:t>Assurance of Salvation in Lordship Salvation?</a:t>
            </a:r>
          </a:p>
        </p:txBody>
      </p:sp>
      <p:sp>
        <p:nvSpPr>
          <p:cNvPr id="3" name="Content Placeholder 2"/>
          <p:cNvSpPr>
            <a:spLocks noGrp="1"/>
          </p:cNvSpPr>
          <p:nvPr>
            <p:ph idx="1"/>
          </p:nvPr>
        </p:nvSpPr>
        <p:spPr>
          <a:xfrm>
            <a:off x="304800" y="1265240"/>
            <a:ext cx="4792133" cy="4525963"/>
          </a:xfrm>
        </p:spPr>
        <p:txBody>
          <a:bodyPr/>
          <a:lstStyle/>
          <a:p>
            <a:pPr>
              <a:spcBef>
                <a:spcPts val="600"/>
              </a:spcBef>
              <a:spcAft>
                <a:spcPts val="600"/>
              </a:spcAft>
              <a:buClr>
                <a:srgbClr val="66FFFF"/>
              </a:buClr>
            </a:pPr>
            <a:r>
              <a:rPr lang="en-US" sz="2800" b="1" u="sng" dirty="0">
                <a:solidFill>
                  <a:srgbClr val="FFFFCC"/>
                </a:solidFill>
              </a:rPr>
              <a:t>TULI</a:t>
            </a:r>
            <a:r>
              <a:rPr lang="en-US" sz="2800" b="1" i="1" u="sng" dirty="0">
                <a:solidFill>
                  <a:srgbClr val="FFFFCC"/>
                </a:solidFill>
              </a:rPr>
              <a:t>P</a:t>
            </a:r>
          </a:p>
          <a:p>
            <a:pPr>
              <a:spcBef>
                <a:spcPts val="600"/>
              </a:spcBef>
              <a:spcAft>
                <a:spcPts val="600"/>
              </a:spcAft>
              <a:buClr>
                <a:srgbClr val="66FFFF"/>
              </a:buClr>
            </a:pPr>
            <a:r>
              <a:rPr lang="en-US" sz="2800" b="1" u="sng" dirty="0">
                <a:solidFill>
                  <a:srgbClr val="FFFFCC"/>
                </a:solidFill>
              </a:rPr>
              <a:t>How much &amp; how fast?</a:t>
            </a:r>
          </a:p>
          <a:p>
            <a:pPr>
              <a:spcBef>
                <a:spcPts val="600"/>
              </a:spcBef>
              <a:spcAft>
                <a:spcPts val="600"/>
              </a:spcAft>
              <a:buClr>
                <a:srgbClr val="66FFFF"/>
              </a:buClr>
            </a:pPr>
            <a:r>
              <a:rPr lang="en-US" sz="2800" b="1" u="sng" dirty="0">
                <a:solidFill>
                  <a:srgbClr val="FFFFCC"/>
                </a:solidFill>
              </a:rPr>
              <a:t>Bondage</a:t>
            </a:r>
          </a:p>
          <a:p>
            <a:pPr>
              <a:spcBef>
                <a:spcPts val="600"/>
              </a:spcBef>
              <a:spcAft>
                <a:spcPts val="600"/>
              </a:spcAft>
              <a:buClr>
                <a:srgbClr val="66FFFF"/>
              </a:buClr>
            </a:pPr>
            <a:r>
              <a:rPr lang="en-US" sz="2800" dirty="0">
                <a:solidFill>
                  <a:schemeClr val="bg1"/>
                </a:solidFill>
              </a:rPr>
              <a:t>Weather report</a:t>
            </a:r>
          </a:p>
          <a:p>
            <a:pPr>
              <a:spcBef>
                <a:spcPts val="600"/>
              </a:spcBef>
              <a:spcAft>
                <a:spcPts val="600"/>
              </a:spcAft>
              <a:buClr>
                <a:srgbClr val="66FFFF"/>
              </a:buClr>
            </a:pPr>
            <a:r>
              <a:rPr lang="en-US" sz="2800" dirty="0">
                <a:solidFill>
                  <a:schemeClr val="bg1"/>
                </a:solidFill>
              </a:rPr>
              <a:t>John 5:24; 6;47; 1 John 5:13</a:t>
            </a:r>
          </a:p>
          <a:p>
            <a:pPr>
              <a:spcBef>
                <a:spcPts val="600"/>
              </a:spcBef>
              <a:spcAft>
                <a:spcPts val="600"/>
              </a:spcAft>
              <a:buClr>
                <a:srgbClr val="66FFFF"/>
              </a:buClr>
            </a:pPr>
            <a:r>
              <a:rPr lang="en-US" sz="2800" dirty="0">
                <a:solidFill>
                  <a:schemeClr val="bg1"/>
                </a:solidFill>
              </a:rPr>
              <a:t>Bridge example</a:t>
            </a:r>
          </a:p>
        </p:txBody>
      </p:sp>
      <p:pic>
        <p:nvPicPr>
          <p:cNvPr id="4" name="Picture 3"/>
          <p:cNvPicPr>
            <a:picLocks noChangeAspect="1"/>
          </p:cNvPicPr>
          <p:nvPr/>
        </p:nvPicPr>
        <p:blipFill>
          <a:blip r:embed="rId2" cstate="print"/>
          <a:srcRect/>
          <a:stretch>
            <a:fillRect/>
          </a:stretch>
        </p:blipFill>
        <p:spPr bwMode="auto">
          <a:xfrm>
            <a:off x="5715002" y="1295400"/>
            <a:ext cx="3028951" cy="4724400"/>
          </a:xfrm>
          <a:prstGeom prst="rect">
            <a:avLst/>
          </a:prstGeom>
          <a:noFill/>
          <a:ln w="38100">
            <a:solidFill>
              <a:srgbClr val="FFC000"/>
            </a:solidFill>
            <a:miter lim="800000"/>
            <a:headEnd/>
            <a:tailEnd/>
          </a:ln>
        </p:spPr>
      </p:pic>
    </p:spTree>
    <p:extLst>
      <p:ext uri="{BB962C8B-B14F-4D97-AF65-F5344CB8AC3E}">
        <p14:creationId xmlns:p14="http://schemas.microsoft.com/office/powerpoint/2010/main" val="6240276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2336800" y="1600201"/>
            <a:ext cx="6570133" cy="2554545"/>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n-US" altLang="en-US" sz="3200" kern="0" dirty="0">
                <a:solidFill>
                  <a:schemeClr val="bg1"/>
                </a:solidFill>
                <a:latin typeface="+mn-lt"/>
              </a:rPr>
              <a:t>“</a:t>
            </a:r>
            <a:r>
              <a:rPr lang="en-US" altLang="en-US" sz="3200" b="1" u="sng" kern="0" dirty="0">
                <a:solidFill>
                  <a:srgbClr val="FFFFCC"/>
                </a:solidFill>
                <a:latin typeface="+mn-lt"/>
              </a:rPr>
              <a:t>No Christian can be sure that he is a true believer</a:t>
            </a:r>
            <a:r>
              <a:rPr lang="en-US" altLang="en-US" sz="3200" kern="0" dirty="0">
                <a:solidFill>
                  <a:schemeClr val="bg1"/>
                </a:solidFill>
                <a:latin typeface="+mn-lt"/>
              </a:rPr>
              <a:t>. Hence, there is an ongoing need to be dedicated to the Lord and to deny ourselves so that we might make it.”</a:t>
            </a:r>
          </a:p>
        </p:txBody>
      </p:sp>
      <p:sp>
        <p:nvSpPr>
          <p:cNvPr id="77827" name="TextBox 4"/>
          <p:cNvSpPr txBox="1">
            <a:spLocks noChangeArrowheads="1"/>
          </p:cNvSpPr>
          <p:nvPr/>
        </p:nvSpPr>
        <p:spPr bwMode="auto">
          <a:xfrm>
            <a:off x="0" y="6121402"/>
            <a:ext cx="9144000" cy="584775"/>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1600" kern="0" dirty="0">
                <a:latin typeface="+mn-lt"/>
              </a:rPr>
              <a:t> </a:t>
            </a:r>
            <a:r>
              <a:rPr lang="en-US" altLang="en-US" sz="1600" kern="0" dirty="0">
                <a:solidFill>
                  <a:schemeClr val="bg1"/>
                </a:solidFill>
                <a:latin typeface="+mn-lt"/>
              </a:rPr>
              <a:t>John Piper and Pastoral Staff, TULIP: What We Believe about the Five Points of Calvinism: Position Paper of the Pastoral Staff (Desiring God Ministries, 1997), 25, cited in Dave Hunt, </a:t>
            </a:r>
            <a:r>
              <a:rPr lang="en-US" altLang="en-US" sz="1600" i="1" kern="0" dirty="0">
                <a:solidFill>
                  <a:schemeClr val="bg1"/>
                </a:solidFill>
                <a:latin typeface="+mn-lt"/>
              </a:rPr>
              <a:t>What Love is This?</a:t>
            </a:r>
            <a:r>
              <a:rPr lang="en-US" altLang="en-US" sz="1600" kern="0" dirty="0">
                <a:solidFill>
                  <a:schemeClr val="bg1"/>
                </a:solidFill>
                <a:latin typeface="+mn-lt"/>
              </a:rPr>
              <a:t>, 379</a:t>
            </a:r>
            <a:r>
              <a:rPr lang="en-US" altLang="en-US" sz="1600" kern="0" dirty="0">
                <a:latin typeface="+mn-lt"/>
              </a:rPr>
              <a:t>.</a:t>
            </a:r>
          </a:p>
        </p:txBody>
      </p:sp>
      <p:pic>
        <p:nvPicPr>
          <p:cNvPr id="136196" name="Picture 2" descr="http://larrydixon.files.wordpress.com/2011/05/john-pipe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2534" y="1713360"/>
            <a:ext cx="1752599" cy="2381298"/>
          </a:xfrm>
          <a:prstGeom prst="rect">
            <a:avLst/>
          </a:prstGeom>
          <a:noFill/>
          <a:ln w="38100">
            <a:solidFill>
              <a:schemeClr val="bg1"/>
            </a:solidFill>
            <a:miter lim="800000"/>
            <a:headEnd/>
            <a:tailEnd/>
          </a:ln>
        </p:spPr>
      </p:pic>
      <p:sp>
        <p:nvSpPr>
          <p:cNvPr id="2" name="Rectangle 1"/>
          <p:cNvSpPr/>
          <p:nvPr/>
        </p:nvSpPr>
        <p:spPr>
          <a:xfrm>
            <a:off x="3424240" y="496891"/>
            <a:ext cx="2294218" cy="646331"/>
          </a:xfrm>
          <a:prstGeom prst="rect">
            <a:avLst/>
          </a:prstGeom>
        </p:spPr>
        <p:txBody>
          <a:bodyPr wrap="none">
            <a:spAutoFit/>
          </a:bodyPr>
          <a:lstStyle/>
          <a:p>
            <a:pPr>
              <a:defRPr/>
            </a:pPr>
            <a:r>
              <a:rPr lang="en-US" sz="3600" b="1" kern="0" dirty="0">
                <a:solidFill>
                  <a:srgbClr val="00FFFF"/>
                </a:solidFill>
                <a:effectLst>
                  <a:outerShdw blurRad="38100" dist="38100" dir="2700000" algn="tl">
                    <a:srgbClr val="000000">
                      <a:alpha val="43137"/>
                    </a:srgbClr>
                  </a:outerShdw>
                </a:effectLst>
                <a:ea typeface="+mj-ea"/>
                <a:cs typeface="+mj-cs"/>
              </a:rPr>
              <a:t>John Piper </a:t>
            </a:r>
          </a:p>
        </p:txBody>
      </p:sp>
    </p:spTree>
    <p:extLst>
      <p:ext uri="{BB962C8B-B14F-4D97-AF65-F5344CB8AC3E}">
        <p14:creationId xmlns:p14="http://schemas.microsoft.com/office/powerpoint/2010/main" val="119420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152402"/>
            <a:ext cx="8229600" cy="792163"/>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Response to Problem Passages</a:t>
            </a:r>
          </a:p>
        </p:txBody>
      </p:sp>
      <p:sp>
        <p:nvSpPr>
          <p:cNvPr id="54275" name="Content Placeholder 2"/>
          <p:cNvSpPr>
            <a:spLocks noGrp="1"/>
          </p:cNvSpPr>
          <p:nvPr>
            <p:ph idx="1"/>
          </p:nvPr>
        </p:nvSpPr>
        <p:spPr>
          <a:xfrm>
            <a:off x="228600" y="1143000"/>
            <a:ext cx="8686800" cy="5410200"/>
          </a:xfrm>
        </p:spPr>
        <p:txBody>
          <a:bodyPr/>
          <a:lstStyle/>
          <a:p>
            <a:pPr eaLnBrk="1" hangingPunct="1">
              <a:lnSpc>
                <a:spcPct val="80000"/>
              </a:lnSpc>
              <a:spcBef>
                <a:spcPts val="1200"/>
              </a:spcBef>
              <a:spcAft>
                <a:spcPts val="1200"/>
              </a:spcAft>
              <a:defRPr/>
            </a:pPr>
            <a:r>
              <a:rPr lang="en-US" altLang="en-US" sz="2800" dirty="0">
                <a:solidFill>
                  <a:schemeClr val="bg1"/>
                </a:solidFill>
                <a:effectLst>
                  <a:outerShdw blurRad="38100" dist="38100" dir="2700000" algn="tl">
                    <a:srgbClr val="000000">
                      <a:alpha val="43137"/>
                    </a:srgbClr>
                  </a:outerShdw>
                </a:effectLst>
              </a:rPr>
              <a:t>Repent (Acts 2:38; 3:19; 17:30; 2 Pet 3:9)? Change of mind</a:t>
            </a:r>
          </a:p>
          <a:p>
            <a:pPr eaLnBrk="1" hangingPunct="1">
              <a:lnSpc>
                <a:spcPct val="80000"/>
              </a:lnSpc>
              <a:spcBef>
                <a:spcPts val="1200"/>
              </a:spcBef>
              <a:spcAft>
                <a:spcPts val="1200"/>
              </a:spcAft>
              <a:defRPr/>
            </a:pPr>
            <a:r>
              <a:rPr lang="en-US" altLang="en-US" sz="2800" b="1" u="sng" dirty="0">
                <a:solidFill>
                  <a:srgbClr val="FFFFCC"/>
                </a:solidFill>
                <a:effectLst>
                  <a:outerShdw blurRad="38100" dist="38100" dir="2700000" algn="tl">
                    <a:srgbClr val="000000">
                      <a:alpha val="43137"/>
                    </a:srgbClr>
                  </a:outerShdw>
                </a:effectLst>
              </a:rPr>
              <a:t>Lordship (Matt 16:24-25)? Discipleship vs. justification</a:t>
            </a:r>
          </a:p>
          <a:p>
            <a:pPr eaLnBrk="1" hangingPunct="1">
              <a:lnSpc>
                <a:spcPct val="80000"/>
              </a:lnSpc>
              <a:spcBef>
                <a:spcPts val="1200"/>
              </a:spcBef>
              <a:spcAft>
                <a:spcPts val="1200"/>
              </a:spcAft>
              <a:defRPr/>
            </a:pPr>
            <a:r>
              <a:rPr lang="en-US" altLang="en-US" sz="2800" dirty="0">
                <a:solidFill>
                  <a:schemeClr val="bg1"/>
                </a:solidFill>
                <a:effectLst>
                  <a:outerShdw blurRad="38100" dist="38100" dir="2700000" algn="tl">
                    <a:srgbClr val="000000">
                      <a:alpha val="43137"/>
                    </a:srgbClr>
                  </a:outerShdw>
                </a:effectLst>
              </a:rPr>
              <a:t>Receive/Accept Christ? – Synonym of faith (John 1:12) </a:t>
            </a:r>
          </a:p>
          <a:p>
            <a:pPr eaLnBrk="1" hangingPunct="1">
              <a:lnSpc>
                <a:spcPct val="80000"/>
              </a:lnSpc>
              <a:spcBef>
                <a:spcPts val="1200"/>
              </a:spcBef>
              <a:spcAft>
                <a:spcPts val="1200"/>
              </a:spcAft>
              <a:defRPr/>
            </a:pPr>
            <a:r>
              <a:rPr lang="en-US" altLang="en-US" sz="2800" dirty="0">
                <a:solidFill>
                  <a:schemeClr val="bg1"/>
                </a:solidFill>
                <a:effectLst>
                  <a:outerShdw blurRad="38100" dist="38100" dir="2700000" algn="tl">
                    <a:srgbClr val="000000">
                      <a:alpha val="43137"/>
                    </a:srgbClr>
                  </a:outerShdw>
                </a:effectLst>
              </a:rPr>
              <a:t>Believe and work (</a:t>
            </a:r>
            <a:r>
              <a:rPr lang="en-US" altLang="en-US" sz="2800" dirty="0" err="1">
                <a:solidFill>
                  <a:schemeClr val="bg1"/>
                </a:solidFill>
                <a:effectLst>
                  <a:outerShdw blurRad="38100" dist="38100" dir="2700000" algn="tl">
                    <a:srgbClr val="000000">
                      <a:alpha val="43137"/>
                    </a:srgbClr>
                  </a:outerShdw>
                </a:effectLst>
              </a:rPr>
              <a:t>Eph</a:t>
            </a:r>
            <a:r>
              <a:rPr lang="en-US" altLang="en-US" sz="2800" dirty="0">
                <a:solidFill>
                  <a:schemeClr val="bg1"/>
                </a:solidFill>
                <a:effectLst>
                  <a:outerShdw blurRad="38100" dist="38100" dir="2700000" algn="tl">
                    <a:srgbClr val="000000">
                      <a:alpha val="43137"/>
                    </a:srgbClr>
                  </a:outerShdw>
                </a:effectLst>
              </a:rPr>
              <a:t> 2:8-10; Jas 2:14-26)? Sanctification</a:t>
            </a:r>
          </a:p>
          <a:p>
            <a:pPr eaLnBrk="1" hangingPunct="1">
              <a:lnSpc>
                <a:spcPct val="80000"/>
              </a:lnSpc>
              <a:spcBef>
                <a:spcPts val="1200"/>
              </a:spcBef>
              <a:spcAft>
                <a:spcPts val="1200"/>
              </a:spcAft>
              <a:defRPr/>
            </a:pPr>
            <a:r>
              <a:rPr lang="en-US" altLang="en-US" sz="2800" dirty="0">
                <a:solidFill>
                  <a:schemeClr val="bg1"/>
                </a:solidFill>
                <a:effectLst>
                  <a:outerShdw blurRad="38100" dist="38100" dir="2700000" algn="tl">
                    <a:srgbClr val="000000">
                      <a:alpha val="43137"/>
                    </a:srgbClr>
                  </a:outerShdw>
                </a:effectLst>
              </a:rPr>
              <a:t>Believe and be baptized (Mark 16:15-16; John 3:5; Acts 2:38; Col 2:11-12; 1 Pet 3:21)? Context</a:t>
            </a:r>
          </a:p>
        </p:txBody>
      </p:sp>
    </p:spTree>
    <p:extLst>
      <p:ext uri="{BB962C8B-B14F-4D97-AF65-F5344CB8AC3E}">
        <p14:creationId xmlns:p14="http://schemas.microsoft.com/office/powerpoint/2010/main" val="21175134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600" dirty="0">
                <a:solidFill>
                  <a:srgbClr val="00FFFF"/>
                </a:solidFill>
                <a:effectLst>
                  <a:outerShdw blurRad="38100" dist="38100" dir="2700000" algn="tl">
                    <a:srgbClr val="000000">
                      <a:alpha val="43137"/>
                    </a:srgbClr>
                  </a:outerShdw>
                </a:effectLst>
                <a:latin typeface="+mn-lt"/>
              </a:rPr>
              <a:t>Assurance of Salvation in Lordship Salvation?</a:t>
            </a:r>
          </a:p>
        </p:txBody>
      </p:sp>
      <p:sp>
        <p:nvSpPr>
          <p:cNvPr id="3" name="Content Placeholder 2"/>
          <p:cNvSpPr>
            <a:spLocks noGrp="1"/>
          </p:cNvSpPr>
          <p:nvPr>
            <p:ph idx="1"/>
          </p:nvPr>
        </p:nvSpPr>
        <p:spPr>
          <a:xfrm>
            <a:off x="304800" y="1265240"/>
            <a:ext cx="4766733" cy="4525963"/>
          </a:xfrm>
        </p:spPr>
        <p:txBody>
          <a:bodyPr/>
          <a:lstStyle/>
          <a:p>
            <a:pPr>
              <a:spcBef>
                <a:spcPts val="600"/>
              </a:spcBef>
              <a:spcAft>
                <a:spcPts val="600"/>
              </a:spcAft>
              <a:buClr>
                <a:srgbClr val="66FFFF"/>
              </a:buClr>
            </a:pPr>
            <a:r>
              <a:rPr lang="en-US" sz="2800" dirty="0">
                <a:solidFill>
                  <a:schemeClr val="bg1"/>
                </a:solidFill>
              </a:rPr>
              <a:t>TULI</a:t>
            </a:r>
            <a:r>
              <a:rPr lang="en-US" sz="2800" b="1" i="1" u="sng" dirty="0">
                <a:solidFill>
                  <a:srgbClr val="FFFFCC"/>
                </a:solidFill>
              </a:rPr>
              <a:t>P</a:t>
            </a:r>
          </a:p>
          <a:p>
            <a:pPr>
              <a:spcBef>
                <a:spcPts val="600"/>
              </a:spcBef>
              <a:spcAft>
                <a:spcPts val="600"/>
              </a:spcAft>
              <a:buClr>
                <a:srgbClr val="66FFFF"/>
              </a:buClr>
            </a:pPr>
            <a:r>
              <a:rPr lang="en-US" sz="2800" dirty="0">
                <a:solidFill>
                  <a:schemeClr val="bg1"/>
                </a:solidFill>
              </a:rPr>
              <a:t>How much &amp; how fast?</a:t>
            </a:r>
          </a:p>
          <a:p>
            <a:pPr>
              <a:spcBef>
                <a:spcPts val="600"/>
              </a:spcBef>
              <a:spcAft>
                <a:spcPts val="600"/>
              </a:spcAft>
              <a:buClr>
                <a:srgbClr val="66FFFF"/>
              </a:buClr>
            </a:pPr>
            <a:r>
              <a:rPr lang="en-US" sz="2800" dirty="0">
                <a:solidFill>
                  <a:schemeClr val="bg1"/>
                </a:solidFill>
              </a:rPr>
              <a:t>Bondage</a:t>
            </a:r>
          </a:p>
          <a:p>
            <a:pPr>
              <a:spcBef>
                <a:spcPts val="600"/>
              </a:spcBef>
              <a:spcAft>
                <a:spcPts val="600"/>
              </a:spcAft>
              <a:buClr>
                <a:srgbClr val="66FFFF"/>
              </a:buClr>
            </a:pPr>
            <a:r>
              <a:rPr lang="en-US" sz="2800" b="1" u="sng" dirty="0">
                <a:solidFill>
                  <a:srgbClr val="FFFFCC"/>
                </a:solidFill>
              </a:rPr>
              <a:t>Weather report</a:t>
            </a:r>
          </a:p>
          <a:p>
            <a:pPr>
              <a:spcBef>
                <a:spcPts val="600"/>
              </a:spcBef>
              <a:spcAft>
                <a:spcPts val="600"/>
              </a:spcAft>
              <a:buClr>
                <a:srgbClr val="66FFFF"/>
              </a:buClr>
            </a:pPr>
            <a:r>
              <a:rPr lang="en-US" sz="2800" b="1" u="sng" dirty="0">
                <a:solidFill>
                  <a:srgbClr val="FFFFCC"/>
                </a:solidFill>
              </a:rPr>
              <a:t>John 5:24; 6;47; 1 John 5:13</a:t>
            </a:r>
          </a:p>
          <a:p>
            <a:pPr>
              <a:spcBef>
                <a:spcPts val="600"/>
              </a:spcBef>
              <a:spcAft>
                <a:spcPts val="600"/>
              </a:spcAft>
              <a:buClr>
                <a:srgbClr val="66FFFF"/>
              </a:buClr>
            </a:pPr>
            <a:r>
              <a:rPr lang="en-US" sz="2800" dirty="0">
                <a:solidFill>
                  <a:schemeClr val="bg1"/>
                </a:solidFill>
              </a:rPr>
              <a:t>Bridge example</a:t>
            </a:r>
          </a:p>
        </p:txBody>
      </p:sp>
      <p:pic>
        <p:nvPicPr>
          <p:cNvPr id="4" name="Picture 3"/>
          <p:cNvPicPr>
            <a:picLocks noChangeAspect="1"/>
          </p:cNvPicPr>
          <p:nvPr/>
        </p:nvPicPr>
        <p:blipFill>
          <a:blip r:embed="rId2" cstate="print"/>
          <a:srcRect/>
          <a:stretch>
            <a:fillRect/>
          </a:stretch>
        </p:blipFill>
        <p:spPr bwMode="auto">
          <a:xfrm>
            <a:off x="5715002" y="1295400"/>
            <a:ext cx="3028951" cy="4724400"/>
          </a:xfrm>
          <a:prstGeom prst="rect">
            <a:avLst/>
          </a:prstGeom>
          <a:noFill/>
          <a:ln w="38100">
            <a:solidFill>
              <a:srgbClr val="FFC000"/>
            </a:solidFill>
            <a:miter lim="800000"/>
            <a:headEnd/>
            <a:tailEnd/>
          </a:ln>
        </p:spPr>
      </p:pic>
    </p:spTree>
    <p:extLst>
      <p:ext uri="{BB962C8B-B14F-4D97-AF65-F5344CB8AC3E}">
        <p14:creationId xmlns:p14="http://schemas.microsoft.com/office/powerpoint/2010/main" val="28680656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533400" y="1269994"/>
            <a:ext cx="8077200" cy="3570208"/>
          </a:xfrm>
          <a:prstGeom prst="rect">
            <a:avLst/>
          </a:prstGeom>
          <a:noFill/>
          <a:ln w="28575">
            <a:noFill/>
            <a:miter lim="800000"/>
            <a:headEnd/>
            <a:tailEnd/>
          </a:ln>
        </p:spPr>
        <p:txBody>
          <a:bodyPr>
            <a:spAutoFit/>
          </a:bodyPr>
          <a:lstStyle/>
          <a:p>
            <a:pPr algn="ctr">
              <a:spcBef>
                <a:spcPts val="600"/>
              </a:spcBef>
              <a:spcAft>
                <a:spcPts val="600"/>
              </a:spcAft>
            </a:pPr>
            <a:r>
              <a:rPr lang="en-US" altLang="en-US" sz="3600" b="1" kern="0" dirty="0">
                <a:solidFill>
                  <a:srgbClr val="FFFFCC"/>
                </a:solidFill>
              </a:rPr>
              <a:t>John 5:24 (NASB)</a:t>
            </a:r>
          </a:p>
          <a:p>
            <a:pPr algn="just">
              <a:spcBef>
                <a:spcPts val="600"/>
              </a:spcBef>
              <a:spcAft>
                <a:spcPts val="600"/>
              </a:spcAft>
            </a:pPr>
            <a:r>
              <a:rPr lang="en-US" altLang="en-US" sz="3600" kern="0" dirty="0">
                <a:solidFill>
                  <a:schemeClr val="bg1"/>
                </a:solidFill>
              </a:rPr>
              <a:t>“Truly, truly, I say to you, he who hears My word, and </a:t>
            </a:r>
            <a:r>
              <a:rPr lang="en-US" altLang="en-US" sz="3600" b="1" u="sng" kern="0" dirty="0">
                <a:solidFill>
                  <a:srgbClr val="FFFFCC"/>
                </a:solidFill>
              </a:rPr>
              <a:t>believes Him</a:t>
            </a:r>
            <a:r>
              <a:rPr lang="en-US" altLang="en-US" sz="3600" b="1" kern="0" dirty="0">
                <a:solidFill>
                  <a:srgbClr val="FFFFCC"/>
                </a:solidFill>
              </a:rPr>
              <a:t> </a:t>
            </a:r>
            <a:r>
              <a:rPr lang="en-US" altLang="en-US" sz="3600" kern="0" dirty="0">
                <a:solidFill>
                  <a:schemeClr val="bg1"/>
                </a:solidFill>
              </a:rPr>
              <a:t>who sent Me, </a:t>
            </a:r>
            <a:r>
              <a:rPr lang="en-US" altLang="en-US" sz="3600" b="1" u="sng" kern="0" dirty="0">
                <a:solidFill>
                  <a:srgbClr val="FFFFCC"/>
                </a:solidFill>
              </a:rPr>
              <a:t>has eternal life</a:t>
            </a:r>
            <a:r>
              <a:rPr lang="en-US" altLang="en-US" sz="3600" kern="0" dirty="0">
                <a:solidFill>
                  <a:schemeClr val="bg1"/>
                </a:solidFill>
              </a:rPr>
              <a:t>, and does not come into judgment, but </a:t>
            </a:r>
            <a:r>
              <a:rPr lang="en-US" altLang="en-US" sz="3600" b="1" u="sng" kern="0" dirty="0">
                <a:solidFill>
                  <a:srgbClr val="FFFFCC"/>
                </a:solidFill>
              </a:rPr>
              <a:t>has passed out </a:t>
            </a:r>
            <a:r>
              <a:rPr lang="en-US" altLang="en-US" sz="3600" kern="0" dirty="0">
                <a:solidFill>
                  <a:schemeClr val="bg1"/>
                </a:solidFill>
              </a:rPr>
              <a:t>of death into life.”</a:t>
            </a:r>
          </a:p>
        </p:txBody>
      </p:sp>
    </p:spTree>
    <p:extLst>
      <p:ext uri="{BB962C8B-B14F-4D97-AF65-F5344CB8AC3E}">
        <p14:creationId xmlns:p14="http://schemas.microsoft.com/office/powerpoint/2010/main" val="9321734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57200" y="152400"/>
            <a:ext cx="8229600" cy="1143000"/>
          </a:xfrm>
        </p:spPr>
        <p:txBody>
          <a:bodyPr/>
          <a:lstStyle/>
          <a:p>
            <a:pPr>
              <a:defRPr/>
            </a:pPr>
            <a:r>
              <a:rPr lang="en-US" altLang="en-US" sz="3600" dirty="0">
                <a:solidFill>
                  <a:srgbClr val="00FFFF"/>
                </a:solidFill>
                <a:effectLst>
                  <a:outerShdw blurRad="38100" dist="38100" dir="2700000" algn="tl">
                    <a:srgbClr val="000000">
                      <a:alpha val="43137"/>
                    </a:srgbClr>
                  </a:outerShdw>
                </a:effectLst>
                <a:latin typeface="+mn-lt"/>
              </a:rPr>
              <a:t>DTS Doctrinal Statement</a:t>
            </a:r>
            <a:br>
              <a:rPr lang="en-US" altLang="en-US" sz="3600" dirty="0">
                <a:solidFill>
                  <a:srgbClr val="00FFFF"/>
                </a:solidFill>
                <a:effectLst>
                  <a:outerShdw blurRad="38100" dist="38100" dir="2700000" algn="tl">
                    <a:srgbClr val="000000">
                      <a:alpha val="43137"/>
                    </a:srgbClr>
                  </a:outerShdw>
                </a:effectLst>
                <a:latin typeface="+mn-lt"/>
              </a:rPr>
            </a:br>
            <a:r>
              <a:rPr lang="en-US" altLang="en-US" sz="3600" dirty="0">
                <a:solidFill>
                  <a:srgbClr val="00FFFF"/>
                </a:solidFill>
                <a:effectLst>
                  <a:outerShdw blurRad="38100" dist="38100" dir="2700000" algn="tl">
                    <a:srgbClr val="000000">
                      <a:alpha val="43137"/>
                    </a:srgbClr>
                  </a:outerShdw>
                </a:effectLst>
                <a:latin typeface="+mn-lt"/>
              </a:rPr>
              <a:t>Article XI—Assurance</a:t>
            </a:r>
          </a:p>
        </p:txBody>
      </p:sp>
      <p:sp>
        <p:nvSpPr>
          <p:cNvPr id="11267" name="Content Placeholder 2"/>
          <p:cNvSpPr>
            <a:spLocks noGrp="1"/>
          </p:cNvSpPr>
          <p:nvPr>
            <p:ph idx="1"/>
          </p:nvPr>
        </p:nvSpPr>
        <p:spPr>
          <a:xfrm>
            <a:off x="457200" y="1600200"/>
            <a:ext cx="8229600" cy="4648200"/>
          </a:xfrm>
        </p:spPr>
        <p:txBody>
          <a:bodyPr>
            <a:normAutofit fontScale="92500" lnSpcReduction="10000"/>
          </a:bodyPr>
          <a:lstStyle/>
          <a:p>
            <a:pPr marL="0" indent="0" algn="just" fontAlgn="auto">
              <a:lnSpc>
                <a:spcPct val="120000"/>
              </a:lnSpc>
              <a:spcBef>
                <a:spcPts val="0"/>
              </a:spcBef>
              <a:spcAft>
                <a:spcPts val="2400"/>
              </a:spcAft>
              <a:buNone/>
              <a:defRPr/>
            </a:pPr>
            <a:r>
              <a:rPr lang="en-US" dirty="0">
                <a:solidFill>
                  <a:schemeClr val="bg1"/>
                </a:solidFill>
                <a:cs typeface="Times New Roman" pitchFamily="18" charset="0"/>
              </a:rPr>
              <a:t>We believe it is the privilege, not only of some, but of </a:t>
            </a:r>
            <a:r>
              <a:rPr lang="en-US" b="1" u="sng" dirty="0">
                <a:solidFill>
                  <a:schemeClr val="bg1"/>
                </a:solidFill>
                <a:cs typeface="Times New Roman" pitchFamily="18" charset="0"/>
              </a:rPr>
              <a:t>all</a:t>
            </a:r>
            <a:r>
              <a:rPr lang="en-US" dirty="0">
                <a:solidFill>
                  <a:schemeClr val="bg1"/>
                </a:solidFill>
                <a:cs typeface="Times New Roman" pitchFamily="18" charset="0"/>
              </a:rPr>
              <a:t> by the Spirit through faith who are born again in Christ as revealed in the Scriptures, to be </a:t>
            </a:r>
            <a:r>
              <a:rPr lang="en-US" b="1" u="sng" dirty="0">
                <a:solidFill>
                  <a:srgbClr val="FFFFCC"/>
                </a:solidFill>
                <a:cs typeface="Times New Roman" pitchFamily="18" charset="0"/>
              </a:rPr>
              <a:t>assured</a:t>
            </a:r>
            <a:r>
              <a:rPr lang="en-US" dirty="0">
                <a:solidFill>
                  <a:schemeClr val="bg1"/>
                </a:solidFill>
                <a:cs typeface="Times New Roman" pitchFamily="18" charset="0"/>
              </a:rPr>
              <a:t> of their salvation from the </a:t>
            </a:r>
            <a:r>
              <a:rPr lang="en-US" b="1" u="sng" dirty="0">
                <a:solidFill>
                  <a:srgbClr val="FFFFCC"/>
                </a:solidFill>
                <a:cs typeface="Times New Roman" pitchFamily="18" charset="0"/>
              </a:rPr>
              <a:t>very day</a:t>
            </a:r>
            <a:r>
              <a:rPr lang="en-US" dirty="0">
                <a:solidFill>
                  <a:srgbClr val="FFFFCC"/>
                </a:solidFill>
                <a:cs typeface="Times New Roman" pitchFamily="18" charset="0"/>
              </a:rPr>
              <a:t> </a:t>
            </a:r>
            <a:r>
              <a:rPr lang="en-US" dirty="0">
                <a:solidFill>
                  <a:schemeClr val="bg1"/>
                </a:solidFill>
                <a:cs typeface="Times New Roman" pitchFamily="18" charset="0"/>
              </a:rPr>
              <a:t>they take Him to be their Savior and that this assurance is </a:t>
            </a:r>
            <a:r>
              <a:rPr lang="en-US" b="1" u="sng" dirty="0">
                <a:solidFill>
                  <a:schemeClr val="bg1"/>
                </a:solidFill>
                <a:cs typeface="Times New Roman" pitchFamily="18" charset="0"/>
              </a:rPr>
              <a:t>not</a:t>
            </a:r>
            <a:r>
              <a:rPr lang="en-US" dirty="0">
                <a:solidFill>
                  <a:schemeClr val="bg1"/>
                </a:solidFill>
                <a:cs typeface="Times New Roman" pitchFamily="18" charset="0"/>
              </a:rPr>
              <a:t> founded upon any fancied discovery of their own </a:t>
            </a:r>
            <a:r>
              <a:rPr lang="en-US" b="1" u="sng" dirty="0">
                <a:solidFill>
                  <a:srgbClr val="FFFFCC"/>
                </a:solidFill>
                <a:cs typeface="Times New Roman" pitchFamily="18" charset="0"/>
              </a:rPr>
              <a:t>worthiness</a:t>
            </a:r>
            <a:r>
              <a:rPr lang="en-US" dirty="0">
                <a:solidFill>
                  <a:schemeClr val="bg1"/>
                </a:solidFill>
                <a:cs typeface="Times New Roman" pitchFamily="18" charset="0"/>
              </a:rPr>
              <a:t> or fitness, but wholly upon the testimony of God in His </a:t>
            </a:r>
            <a:r>
              <a:rPr lang="en-US" b="1" u="sng" dirty="0">
                <a:solidFill>
                  <a:srgbClr val="FFFFCC"/>
                </a:solidFill>
                <a:cs typeface="Times New Roman" pitchFamily="18" charset="0"/>
              </a:rPr>
              <a:t>written Word</a:t>
            </a:r>
            <a:r>
              <a:rPr lang="en-US" dirty="0">
                <a:solidFill>
                  <a:schemeClr val="bg1"/>
                </a:solidFill>
                <a:cs typeface="Times New Roman" pitchFamily="18" charset="0"/>
              </a:rPr>
              <a:t>, exciting within His children filial love...</a:t>
            </a:r>
          </a:p>
        </p:txBody>
      </p:sp>
    </p:spTree>
    <p:extLst>
      <p:ext uri="{BB962C8B-B14F-4D97-AF65-F5344CB8AC3E}">
        <p14:creationId xmlns:p14="http://schemas.microsoft.com/office/powerpoint/2010/main" val="13897467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600" dirty="0">
                <a:solidFill>
                  <a:srgbClr val="00FFFF"/>
                </a:solidFill>
                <a:effectLst>
                  <a:outerShdw blurRad="38100" dist="38100" dir="2700000" algn="tl">
                    <a:srgbClr val="000000">
                      <a:alpha val="43137"/>
                    </a:srgbClr>
                  </a:outerShdw>
                </a:effectLst>
                <a:latin typeface="+mn-lt"/>
              </a:rPr>
              <a:t>Assurance of Salvation in Lordship Salvation?</a:t>
            </a:r>
          </a:p>
        </p:txBody>
      </p:sp>
      <p:sp>
        <p:nvSpPr>
          <p:cNvPr id="3" name="Content Placeholder 2"/>
          <p:cNvSpPr>
            <a:spLocks noGrp="1"/>
          </p:cNvSpPr>
          <p:nvPr>
            <p:ph idx="1"/>
          </p:nvPr>
        </p:nvSpPr>
        <p:spPr>
          <a:xfrm>
            <a:off x="304800" y="1265240"/>
            <a:ext cx="4842933" cy="4525963"/>
          </a:xfrm>
        </p:spPr>
        <p:txBody>
          <a:bodyPr/>
          <a:lstStyle/>
          <a:p>
            <a:pPr>
              <a:spcBef>
                <a:spcPts val="600"/>
              </a:spcBef>
              <a:spcAft>
                <a:spcPts val="600"/>
              </a:spcAft>
              <a:buClr>
                <a:srgbClr val="66FFFF"/>
              </a:buClr>
            </a:pPr>
            <a:r>
              <a:rPr lang="en-US" sz="2800" dirty="0">
                <a:solidFill>
                  <a:schemeClr val="bg1"/>
                </a:solidFill>
              </a:rPr>
              <a:t>TULI</a:t>
            </a:r>
            <a:r>
              <a:rPr lang="en-US" sz="2800" b="1" i="1" u="sng" dirty="0">
                <a:solidFill>
                  <a:srgbClr val="FFFFCC"/>
                </a:solidFill>
              </a:rPr>
              <a:t>P</a:t>
            </a:r>
          </a:p>
          <a:p>
            <a:pPr>
              <a:spcBef>
                <a:spcPts val="600"/>
              </a:spcBef>
              <a:spcAft>
                <a:spcPts val="600"/>
              </a:spcAft>
              <a:buClr>
                <a:srgbClr val="66FFFF"/>
              </a:buClr>
            </a:pPr>
            <a:r>
              <a:rPr lang="en-US" sz="2800" dirty="0">
                <a:solidFill>
                  <a:schemeClr val="bg1"/>
                </a:solidFill>
              </a:rPr>
              <a:t>How much &amp; how fast?</a:t>
            </a:r>
          </a:p>
          <a:p>
            <a:pPr>
              <a:spcBef>
                <a:spcPts val="600"/>
              </a:spcBef>
              <a:spcAft>
                <a:spcPts val="600"/>
              </a:spcAft>
              <a:buClr>
                <a:srgbClr val="66FFFF"/>
              </a:buClr>
            </a:pPr>
            <a:r>
              <a:rPr lang="en-US" sz="2800" dirty="0">
                <a:solidFill>
                  <a:schemeClr val="bg1"/>
                </a:solidFill>
              </a:rPr>
              <a:t>Bondage</a:t>
            </a:r>
          </a:p>
          <a:p>
            <a:pPr>
              <a:spcBef>
                <a:spcPts val="600"/>
              </a:spcBef>
              <a:spcAft>
                <a:spcPts val="600"/>
              </a:spcAft>
              <a:buClr>
                <a:srgbClr val="66FFFF"/>
              </a:buClr>
            </a:pPr>
            <a:r>
              <a:rPr lang="en-US" sz="2800" dirty="0">
                <a:solidFill>
                  <a:schemeClr val="bg1"/>
                </a:solidFill>
              </a:rPr>
              <a:t>Weather report</a:t>
            </a:r>
          </a:p>
          <a:p>
            <a:pPr>
              <a:spcBef>
                <a:spcPts val="600"/>
              </a:spcBef>
              <a:spcAft>
                <a:spcPts val="600"/>
              </a:spcAft>
              <a:buClr>
                <a:srgbClr val="66FFFF"/>
              </a:buClr>
            </a:pPr>
            <a:r>
              <a:rPr lang="en-US" sz="2800" dirty="0">
                <a:solidFill>
                  <a:schemeClr val="bg1"/>
                </a:solidFill>
              </a:rPr>
              <a:t>John 5:24; 6;47; 1 John 5:13</a:t>
            </a:r>
          </a:p>
          <a:p>
            <a:pPr>
              <a:spcBef>
                <a:spcPts val="600"/>
              </a:spcBef>
              <a:spcAft>
                <a:spcPts val="600"/>
              </a:spcAft>
              <a:buClr>
                <a:srgbClr val="66FFFF"/>
              </a:buClr>
            </a:pPr>
            <a:r>
              <a:rPr lang="en-US" sz="2800" b="1" u="sng" dirty="0">
                <a:solidFill>
                  <a:srgbClr val="FFFFCC"/>
                </a:solidFill>
              </a:rPr>
              <a:t>Bridge example</a:t>
            </a:r>
          </a:p>
        </p:txBody>
      </p:sp>
      <p:pic>
        <p:nvPicPr>
          <p:cNvPr id="4" name="Picture 3"/>
          <p:cNvPicPr>
            <a:picLocks noChangeAspect="1"/>
          </p:cNvPicPr>
          <p:nvPr/>
        </p:nvPicPr>
        <p:blipFill>
          <a:blip r:embed="rId2" cstate="print"/>
          <a:srcRect/>
          <a:stretch>
            <a:fillRect/>
          </a:stretch>
        </p:blipFill>
        <p:spPr bwMode="auto">
          <a:xfrm>
            <a:off x="5715002" y="1295400"/>
            <a:ext cx="3028951" cy="4724400"/>
          </a:xfrm>
          <a:prstGeom prst="rect">
            <a:avLst/>
          </a:prstGeom>
          <a:noFill/>
          <a:ln w="38100">
            <a:solidFill>
              <a:srgbClr val="FFC000"/>
            </a:solidFill>
            <a:miter lim="800000"/>
            <a:headEnd/>
            <a:tailEnd/>
          </a:ln>
        </p:spPr>
      </p:pic>
    </p:spTree>
    <p:extLst>
      <p:ext uri="{BB962C8B-B14F-4D97-AF65-F5344CB8AC3E}">
        <p14:creationId xmlns:p14="http://schemas.microsoft.com/office/powerpoint/2010/main" val="29108732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2895600" y="2857500"/>
            <a:ext cx="3352800" cy="1143000"/>
          </a:xfrm>
        </p:spPr>
        <p:txBody>
          <a:bodyPr vert="horz" wrap="square" lIns="92075" tIns="46039" rIns="92075" bIns="46039" numCol="1" anchor="ctr" anchorCtr="0" compatLnSpc="1">
            <a:prstTxWarp prst="textNoShape">
              <a:avLst/>
            </a:prstTxWarp>
          </a:bodyPr>
          <a:lstStyle/>
          <a:p>
            <a:pPr>
              <a:defRPr/>
            </a:pPr>
            <a:r>
              <a:rPr lang="en-US" altLang="en-US" b="1" dirty="0">
                <a:solidFill>
                  <a:srgbClr val="00FFFF"/>
                </a:solidFill>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5759682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679864" y="0"/>
            <a:ext cx="5784273" cy="9144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Lordship Salvation</a:t>
            </a:r>
            <a:r>
              <a:rPr lang="en-US" altLang="en-US" sz="3600" dirty="0">
                <a:solidFill>
                  <a:srgbClr val="00FFFF"/>
                </a:solidFill>
                <a:effectLst>
                  <a:outerShdw blurRad="38100" dist="38100" dir="2700000" algn="tl">
                    <a:srgbClr val="000000">
                      <a:alpha val="43137"/>
                    </a:srgbClr>
                  </a:outerShdw>
                </a:effectLst>
              </a:rPr>
              <a:t> 7 Problems</a:t>
            </a:r>
            <a:endParaRPr lang="en-US" altLang="en-US" sz="3600" dirty="0">
              <a:solidFill>
                <a:srgbClr val="00FFFF"/>
              </a:solidFill>
              <a:effectLst>
                <a:outerShdw blurRad="38100" dist="38100" dir="2700000" algn="tl">
                  <a:srgbClr val="000000">
                    <a:alpha val="43137"/>
                  </a:srgbClr>
                </a:outerShdw>
              </a:effectLst>
              <a:latin typeface="+mn-lt"/>
            </a:endParaRPr>
          </a:p>
        </p:txBody>
      </p:sp>
      <p:sp>
        <p:nvSpPr>
          <p:cNvPr id="62467" name="Rectangle 3"/>
          <p:cNvSpPr>
            <a:spLocks noGrp="1" noChangeArrowheads="1"/>
          </p:cNvSpPr>
          <p:nvPr>
            <p:ph idx="1"/>
          </p:nvPr>
        </p:nvSpPr>
        <p:spPr>
          <a:xfrm>
            <a:off x="3200400" y="1112840"/>
            <a:ext cx="5791200" cy="4830763"/>
          </a:xfrm>
        </p:spPr>
        <p:txBody>
          <a:bodyPr/>
          <a:lstStyle/>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Changes the gospel</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Places an impossible burden upon the unsaved</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Confuses justification with sanctification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Confuses the result of with requirement for salvation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Fails to make basic dispensational distinctions</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Ignores the reality of a carnal Christian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Destroys the assurance of salvation</a:t>
            </a:r>
          </a:p>
        </p:txBody>
      </p:sp>
      <p:pic>
        <p:nvPicPr>
          <p:cNvPr id="120836" name="Picture 3"/>
          <p:cNvPicPr>
            <a:picLocks noChangeAspect="1"/>
          </p:cNvPicPr>
          <p:nvPr/>
        </p:nvPicPr>
        <p:blipFill>
          <a:blip r:embed="rId2" cstate="print"/>
          <a:srcRect/>
          <a:stretch>
            <a:fillRect/>
          </a:stretch>
        </p:blipFill>
        <p:spPr bwMode="auto">
          <a:xfrm>
            <a:off x="171451" y="1281113"/>
            <a:ext cx="3028951" cy="4724400"/>
          </a:xfrm>
          <a:prstGeom prst="rect">
            <a:avLst/>
          </a:prstGeom>
          <a:noFill/>
          <a:ln w="38100">
            <a:solidFill>
              <a:srgbClr val="FFC000"/>
            </a:solidFill>
            <a:miter lim="800000"/>
            <a:headEnd/>
            <a:tailEnd/>
          </a:ln>
        </p:spPr>
      </p:pic>
    </p:spTree>
    <p:extLst>
      <p:ext uri="{BB962C8B-B14F-4D97-AF65-F5344CB8AC3E}">
        <p14:creationId xmlns:p14="http://schemas.microsoft.com/office/powerpoint/2010/main" val="18097648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eaLnBrk="1" hangingPunct="1">
              <a:defRPr/>
            </a:pPr>
            <a:r>
              <a:rPr lang="en-US" altLang="en-US" b="1" dirty="0">
                <a:solidFill>
                  <a:srgbClr val="00FFFF"/>
                </a:solidFill>
                <a:effectLst>
                  <a:outerShdw blurRad="38100" dist="38100" dir="2700000" algn="tl">
                    <a:srgbClr val="000000">
                      <a:alpha val="43137"/>
                    </a:srgbClr>
                  </a:outerShdw>
                </a:effectLst>
              </a:rPr>
              <a:t>Soteriology Overview</a:t>
            </a:r>
          </a:p>
        </p:txBody>
      </p:sp>
      <p:sp>
        <p:nvSpPr>
          <p:cNvPr id="4" name="Title 1"/>
          <p:cNvSpPr txBox="1">
            <a:spLocks/>
          </p:cNvSpPr>
          <p:nvPr/>
        </p:nvSpPr>
        <p:spPr bwMode="auto">
          <a:xfrm>
            <a:off x="381000" y="2857501"/>
            <a:ext cx="83820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9" rIns="92075" bIns="46039"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857229" indent="-857229" eaLnBrk="1" hangingPunct="1">
              <a:lnSpc>
                <a:spcPct val="90000"/>
              </a:lnSpc>
              <a:spcBef>
                <a:spcPct val="20000"/>
              </a:spcBef>
              <a:defRPr/>
            </a:pPr>
            <a:r>
              <a:rPr lang="en-US" altLang="en-US" sz="3600" b="1" dirty="0">
                <a:solidFill>
                  <a:srgbClr val="FFFFCC"/>
                </a:solidFill>
                <a:effectLst>
                  <a:outerShdw blurRad="38100" dist="38100" dir="2700000" algn="tl">
                    <a:srgbClr val="000000">
                      <a:alpha val="43137"/>
                    </a:srgbClr>
                  </a:outerShdw>
                </a:effectLst>
              </a:rPr>
              <a:t>V. More Problem Passages </a:t>
            </a:r>
          </a:p>
        </p:txBody>
      </p:sp>
      <p:sp>
        <p:nvSpPr>
          <p:cNvPr id="6" name="Rectangle 5"/>
          <p:cNvSpPr/>
          <p:nvPr/>
        </p:nvSpPr>
        <p:spPr>
          <a:xfrm>
            <a:off x="2971800" y="1828801"/>
            <a:ext cx="3200400" cy="1046440"/>
          </a:xfrm>
          <a:prstGeom prst="rect">
            <a:avLst/>
          </a:prstGeom>
        </p:spPr>
        <p:txBody>
          <a:bodyPr wrap="square">
            <a:spAutoFit/>
          </a:bodyPr>
          <a:lstStyle/>
          <a:p>
            <a:r>
              <a:rPr lang="en-US" altLang="en-US" sz="4400" b="1" kern="0" dirty="0">
                <a:solidFill>
                  <a:srgbClr val="00FFFF"/>
                </a:solidFill>
                <a:effectLst>
                  <a:outerShdw blurRad="38100" dist="38100" dir="2700000" algn="tl">
                    <a:srgbClr val="000000">
                      <a:alpha val="43137"/>
                    </a:srgbClr>
                  </a:outerShdw>
                </a:effectLst>
                <a:latin typeface="Calibri"/>
                <a:ea typeface="+mj-ea"/>
                <a:cs typeface="+mj-cs"/>
              </a:rPr>
              <a:t>Next Session</a:t>
            </a:r>
            <a:br>
              <a:rPr lang="en-US" altLang="en-US" sz="4400" b="1" kern="0" dirty="0">
                <a:solidFill>
                  <a:srgbClr val="00FFFF"/>
                </a:solidFill>
                <a:effectLst>
                  <a:outerShdw blurRad="38100" dist="38100" dir="2700000" algn="tl">
                    <a:srgbClr val="000000">
                      <a:alpha val="43137"/>
                    </a:srgbClr>
                  </a:outerShdw>
                </a:effectLst>
                <a:latin typeface="Calibri"/>
                <a:ea typeface="+mj-ea"/>
                <a:cs typeface="+mj-cs"/>
              </a:rPr>
            </a:br>
            <a:endParaRPr lang="en-US" kern="0" dirty="0">
              <a:solidFill>
                <a:sysClr val="windowText" lastClr="000000"/>
              </a:solidFill>
            </a:endParaRPr>
          </a:p>
        </p:txBody>
      </p:sp>
      <p:pic>
        <p:nvPicPr>
          <p:cNvPr id="7" name="Content Placeholder 6"/>
          <p:cNvPicPr>
            <a:picLocks noGrp="1" noChangeAspect="1" noChangeArrowheads="1"/>
          </p:cNvPicPr>
          <p:nvPr>
            <p:ph idx="4294967295"/>
          </p:nvPr>
        </p:nvPicPr>
        <p:blipFill>
          <a:blip r:embed="rId2" cstate="email">
            <a:extLst>
              <a:ext uri="{28A0092B-C50C-407E-A947-70E740481C1C}">
                <a14:useLocalDpi xmlns:a14="http://schemas.microsoft.com/office/drawing/2010/main"/>
              </a:ext>
            </a:extLst>
          </a:blip>
          <a:srcRect/>
          <a:stretch>
            <a:fillRect/>
          </a:stretch>
        </p:blipFill>
        <p:spPr>
          <a:xfrm flipH="1">
            <a:off x="3668195" y="4054477"/>
            <a:ext cx="1807617" cy="2498725"/>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89081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152402"/>
            <a:ext cx="8229600" cy="792163"/>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Response to Problem Passages</a:t>
            </a:r>
          </a:p>
        </p:txBody>
      </p:sp>
      <p:sp>
        <p:nvSpPr>
          <p:cNvPr id="54275" name="Content Placeholder 2"/>
          <p:cNvSpPr>
            <a:spLocks noGrp="1"/>
          </p:cNvSpPr>
          <p:nvPr>
            <p:ph idx="1"/>
          </p:nvPr>
        </p:nvSpPr>
        <p:spPr>
          <a:xfrm>
            <a:off x="228600" y="1143000"/>
            <a:ext cx="8686800" cy="5410200"/>
          </a:xfrm>
        </p:spPr>
        <p:txBody>
          <a:bodyPr/>
          <a:lstStyle/>
          <a:p>
            <a:pPr eaLnBrk="1" hangingPunct="1">
              <a:lnSpc>
                <a:spcPct val="80000"/>
              </a:lnSpc>
              <a:spcBef>
                <a:spcPts val="1200"/>
              </a:spcBef>
              <a:spcAft>
                <a:spcPts val="1200"/>
              </a:spcAft>
              <a:defRPr/>
            </a:pPr>
            <a:r>
              <a:rPr lang="en-US" altLang="en-US" sz="2800" dirty="0">
                <a:solidFill>
                  <a:schemeClr val="bg1"/>
                </a:solidFill>
                <a:effectLst>
                  <a:outerShdw blurRad="38100" dist="38100" dir="2700000" algn="tl">
                    <a:srgbClr val="000000">
                      <a:alpha val="43137"/>
                    </a:srgbClr>
                  </a:outerShdw>
                </a:effectLst>
              </a:rPr>
              <a:t>Repent (Acts 2:38; 3:19; 17:30; 2 Pet 3:9)? Change of mind</a:t>
            </a:r>
          </a:p>
          <a:p>
            <a:pPr eaLnBrk="1" hangingPunct="1">
              <a:lnSpc>
                <a:spcPct val="80000"/>
              </a:lnSpc>
              <a:spcBef>
                <a:spcPts val="1200"/>
              </a:spcBef>
              <a:spcAft>
                <a:spcPts val="1200"/>
              </a:spcAft>
              <a:defRPr/>
            </a:pPr>
            <a:r>
              <a:rPr lang="en-US" altLang="en-US" sz="2800" dirty="0">
                <a:solidFill>
                  <a:schemeClr val="bg1"/>
                </a:solidFill>
                <a:effectLst>
                  <a:outerShdw blurRad="38100" dist="38100" dir="2700000" algn="tl">
                    <a:srgbClr val="000000">
                      <a:alpha val="43137"/>
                    </a:srgbClr>
                  </a:outerShdw>
                </a:effectLst>
              </a:rPr>
              <a:t>Lordship (Matt 16:24-25)? Discipleship vs. justification</a:t>
            </a:r>
          </a:p>
          <a:p>
            <a:pPr eaLnBrk="1" hangingPunct="1">
              <a:lnSpc>
                <a:spcPct val="80000"/>
              </a:lnSpc>
              <a:spcBef>
                <a:spcPts val="1200"/>
              </a:spcBef>
              <a:spcAft>
                <a:spcPts val="1200"/>
              </a:spcAft>
              <a:defRPr/>
            </a:pPr>
            <a:r>
              <a:rPr lang="en-US" altLang="en-US" sz="2800" b="1" u="sng" dirty="0">
                <a:solidFill>
                  <a:srgbClr val="FFFFCC"/>
                </a:solidFill>
                <a:effectLst>
                  <a:outerShdw blurRad="38100" dist="38100" dir="2700000" algn="tl">
                    <a:srgbClr val="000000">
                      <a:alpha val="43137"/>
                    </a:srgbClr>
                  </a:outerShdw>
                </a:effectLst>
              </a:rPr>
              <a:t>Receive/Accept Christ? – Synonym of faith (John 1:12) </a:t>
            </a:r>
          </a:p>
          <a:p>
            <a:pPr eaLnBrk="1" hangingPunct="1">
              <a:lnSpc>
                <a:spcPct val="80000"/>
              </a:lnSpc>
              <a:spcBef>
                <a:spcPts val="1200"/>
              </a:spcBef>
              <a:spcAft>
                <a:spcPts val="1200"/>
              </a:spcAft>
              <a:defRPr/>
            </a:pPr>
            <a:r>
              <a:rPr lang="en-US" altLang="en-US" sz="2800" dirty="0">
                <a:solidFill>
                  <a:schemeClr val="bg1"/>
                </a:solidFill>
                <a:effectLst>
                  <a:outerShdw blurRad="38100" dist="38100" dir="2700000" algn="tl">
                    <a:srgbClr val="000000">
                      <a:alpha val="43137"/>
                    </a:srgbClr>
                  </a:outerShdw>
                </a:effectLst>
              </a:rPr>
              <a:t>Believe and work (</a:t>
            </a:r>
            <a:r>
              <a:rPr lang="en-US" altLang="en-US" sz="2800" dirty="0" err="1">
                <a:solidFill>
                  <a:schemeClr val="bg1"/>
                </a:solidFill>
                <a:effectLst>
                  <a:outerShdw blurRad="38100" dist="38100" dir="2700000" algn="tl">
                    <a:srgbClr val="000000">
                      <a:alpha val="43137"/>
                    </a:srgbClr>
                  </a:outerShdw>
                </a:effectLst>
              </a:rPr>
              <a:t>Eph</a:t>
            </a:r>
            <a:r>
              <a:rPr lang="en-US" altLang="en-US" sz="2800" dirty="0">
                <a:solidFill>
                  <a:schemeClr val="bg1"/>
                </a:solidFill>
                <a:effectLst>
                  <a:outerShdw blurRad="38100" dist="38100" dir="2700000" algn="tl">
                    <a:srgbClr val="000000">
                      <a:alpha val="43137"/>
                    </a:srgbClr>
                  </a:outerShdw>
                </a:effectLst>
              </a:rPr>
              <a:t> 2:8-10; Jas 2:14-26)? Sanctification</a:t>
            </a:r>
          </a:p>
          <a:p>
            <a:pPr eaLnBrk="1" hangingPunct="1">
              <a:lnSpc>
                <a:spcPct val="80000"/>
              </a:lnSpc>
              <a:spcBef>
                <a:spcPts val="1200"/>
              </a:spcBef>
              <a:spcAft>
                <a:spcPts val="1200"/>
              </a:spcAft>
              <a:defRPr/>
            </a:pPr>
            <a:r>
              <a:rPr lang="en-US" altLang="en-US" sz="2800" dirty="0">
                <a:solidFill>
                  <a:schemeClr val="bg1"/>
                </a:solidFill>
                <a:effectLst>
                  <a:outerShdw blurRad="38100" dist="38100" dir="2700000" algn="tl">
                    <a:srgbClr val="000000">
                      <a:alpha val="43137"/>
                    </a:srgbClr>
                  </a:outerShdw>
                </a:effectLst>
              </a:rPr>
              <a:t>Believe and be baptized (Mark 16:15-16; John 3:5; Acts 2:38; Col 2:11-12; 1 Pet 3:21)? Context</a:t>
            </a:r>
          </a:p>
        </p:txBody>
      </p:sp>
    </p:spTree>
    <p:extLst>
      <p:ext uri="{BB962C8B-B14F-4D97-AF65-F5344CB8AC3E}">
        <p14:creationId xmlns:p14="http://schemas.microsoft.com/office/powerpoint/2010/main" val="3721618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274638"/>
            <a:ext cx="8229600" cy="639763"/>
          </a:xfrm>
        </p:spPr>
        <p:txBody>
          <a:bodyPr/>
          <a:lstStyle/>
          <a:p>
            <a:pPr>
              <a:defRPr/>
            </a:pPr>
            <a:r>
              <a:rPr lang="en-US" altLang="en-US" sz="3600" dirty="0">
                <a:solidFill>
                  <a:srgbClr val="00FFFF"/>
                </a:solidFill>
                <a:effectLst>
                  <a:outerShdw blurRad="38100" dist="38100" dir="2700000" algn="tl">
                    <a:srgbClr val="000000">
                      <a:alpha val="43137"/>
                    </a:srgbClr>
                  </a:outerShdw>
                </a:effectLst>
                <a:latin typeface="+mn-lt"/>
              </a:rPr>
              <a:t>Lordship Salvation Defined</a:t>
            </a:r>
          </a:p>
        </p:txBody>
      </p:sp>
      <p:sp>
        <p:nvSpPr>
          <p:cNvPr id="61443" name="Content Placeholder 2"/>
          <p:cNvSpPr>
            <a:spLocks noGrp="1"/>
          </p:cNvSpPr>
          <p:nvPr>
            <p:ph idx="1"/>
          </p:nvPr>
        </p:nvSpPr>
        <p:spPr>
          <a:xfrm>
            <a:off x="3886200" y="990600"/>
            <a:ext cx="4876800" cy="3733800"/>
          </a:xfrm>
        </p:spPr>
        <p:txBody>
          <a:bodyPr/>
          <a:lstStyle/>
          <a:p>
            <a:pPr marL="0" indent="0" algn="just">
              <a:buNone/>
              <a:defRPr/>
            </a:pPr>
            <a:r>
              <a:rPr lang="en-US" altLang="en-US" sz="3000" dirty="0">
                <a:solidFill>
                  <a:schemeClr val="bg1"/>
                </a:solidFill>
                <a:effectLst>
                  <a:outerShdw blurRad="38100" dist="38100" dir="2700000" algn="tl">
                    <a:srgbClr val="000000">
                      <a:alpha val="43137"/>
                    </a:srgbClr>
                  </a:outerShdw>
                </a:effectLst>
              </a:rPr>
              <a:t>“Lordship Salvation refers to the belief which says the sinner who wants to be saved must </a:t>
            </a:r>
            <a:r>
              <a:rPr lang="en-US" altLang="en-US" sz="3000" b="1" u="sng" dirty="0">
                <a:solidFill>
                  <a:srgbClr val="FFFFCC"/>
                </a:solidFill>
                <a:effectLst>
                  <a:outerShdw blurRad="38100" dist="38100" dir="2700000" algn="tl">
                    <a:srgbClr val="000000">
                      <a:alpha val="43137"/>
                    </a:srgbClr>
                  </a:outerShdw>
                </a:effectLst>
              </a:rPr>
              <a:t>not only</a:t>
            </a:r>
            <a:r>
              <a:rPr lang="en-US" altLang="en-US" sz="3000" dirty="0">
                <a:solidFill>
                  <a:srgbClr val="FFFFCC"/>
                </a:solidFill>
                <a:effectLst>
                  <a:outerShdw blurRad="38100" dist="38100" dir="2700000" algn="tl">
                    <a:srgbClr val="000000">
                      <a:alpha val="43137"/>
                    </a:srgbClr>
                  </a:outerShdw>
                </a:effectLst>
              </a:rPr>
              <a:t> </a:t>
            </a:r>
            <a:r>
              <a:rPr lang="en-US" altLang="en-US" sz="3000" dirty="0">
                <a:solidFill>
                  <a:schemeClr val="bg1"/>
                </a:solidFill>
                <a:effectLst>
                  <a:outerShdw blurRad="38100" dist="38100" dir="2700000" algn="tl">
                    <a:srgbClr val="000000">
                      <a:alpha val="43137"/>
                    </a:srgbClr>
                  </a:outerShdw>
                </a:effectLst>
              </a:rPr>
              <a:t>trust Christ as his substitute for sin, but must </a:t>
            </a:r>
            <a:r>
              <a:rPr lang="en-US" altLang="en-US" sz="3000" b="1" u="sng" dirty="0">
                <a:solidFill>
                  <a:srgbClr val="FFFFCC"/>
                </a:solidFill>
                <a:effectLst>
                  <a:outerShdw blurRad="38100" dist="38100" dir="2700000" algn="tl">
                    <a:srgbClr val="000000">
                      <a:alpha val="43137"/>
                    </a:srgbClr>
                  </a:outerShdw>
                </a:effectLst>
              </a:rPr>
              <a:t>also</a:t>
            </a:r>
            <a:r>
              <a:rPr lang="en-US" altLang="en-US" sz="3000" dirty="0">
                <a:solidFill>
                  <a:schemeClr val="bg1"/>
                </a:solidFill>
                <a:effectLst>
                  <a:outerShdw blurRad="38100" dist="38100" dir="2700000" algn="tl">
                    <a:srgbClr val="000000">
                      <a:alpha val="43137"/>
                    </a:srgbClr>
                  </a:outerShdw>
                </a:effectLst>
              </a:rPr>
              <a:t> surrender every area of his life to the complete control of Christ.”</a:t>
            </a:r>
          </a:p>
        </p:txBody>
      </p:sp>
      <p:sp>
        <p:nvSpPr>
          <p:cNvPr id="61444" name="TextBox 3"/>
          <p:cNvSpPr txBox="1">
            <a:spLocks noChangeArrowheads="1"/>
          </p:cNvSpPr>
          <p:nvPr/>
        </p:nvSpPr>
        <p:spPr bwMode="auto">
          <a:xfrm>
            <a:off x="2247900" y="6248401"/>
            <a:ext cx="4648200" cy="369332"/>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kern="0" dirty="0" err="1">
                <a:solidFill>
                  <a:schemeClr val="bg1"/>
                </a:solidFill>
                <a:effectLst>
                  <a:outerShdw blurRad="38100" dist="38100" dir="2700000" algn="tl">
                    <a:srgbClr val="000000">
                      <a:alpha val="43137"/>
                    </a:srgbClr>
                  </a:outerShdw>
                </a:effectLst>
              </a:rPr>
              <a:t>Lightner</a:t>
            </a:r>
            <a:r>
              <a:rPr lang="en-US" altLang="en-US" kern="0" dirty="0">
                <a:solidFill>
                  <a:schemeClr val="bg1"/>
                </a:solidFill>
                <a:effectLst>
                  <a:outerShdw blurRad="38100" dist="38100" dir="2700000" algn="tl">
                    <a:srgbClr val="000000">
                      <a:alpha val="43137"/>
                    </a:srgbClr>
                  </a:outerShdw>
                </a:effectLst>
              </a:rPr>
              <a:t>, </a:t>
            </a:r>
            <a:r>
              <a:rPr lang="en-US" altLang="en-US" i="1" kern="0" dirty="0">
                <a:solidFill>
                  <a:schemeClr val="bg1"/>
                </a:solidFill>
                <a:effectLst>
                  <a:outerShdw blurRad="38100" dist="38100" dir="2700000" algn="tl">
                    <a:srgbClr val="000000">
                      <a:alpha val="43137"/>
                    </a:srgbClr>
                  </a:outerShdw>
                </a:effectLst>
              </a:rPr>
              <a:t>Sin, the Savior, and Salvation</a:t>
            </a:r>
            <a:r>
              <a:rPr lang="en-US" altLang="en-US" kern="0" dirty="0">
                <a:solidFill>
                  <a:schemeClr val="bg1"/>
                </a:solidFill>
                <a:effectLst>
                  <a:outerShdw blurRad="38100" dist="38100" dir="2700000" algn="tl">
                    <a:srgbClr val="000000">
                      <a:alpha val="43137"/>
                    </a:srgbClr>
                  </a:outerShdw>
                </a:effectLst>
              </a:rPr>
              <a:t>, 202</a:t>
            </a:r>
          </a:p>
        </p:txBody>
      </p:sp>
      <p:pic>
        <p:nvPicPr>
          <p:cNvPr id="61445" name="Picture 4" descr="http://t1.gstatic.com/images?q=tbn:ANd9GcRVEkk3EF6aIGxY0Yz0z_uevMi3B1FPvrIm0btZT0dvwfQOys6K"/>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62802" y="4648200"/>
            <a:ext cx="1448111" cy="1828800"/>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19814"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3" y="1143000"/>
            <a:ext cx="3243263" cy="4114800"/>
          </a:xfrm>
          <a:prstGeom prst="rect">
            <a:avLst/>
          </a:prstGeom>
          <a:noFill/>
          <a:ln w="38100">
            <a:solidFill>
              <a:schemeClr val="bg1"/>
            </a:solidFill>
            <a:miter lim="800000"/>
            <a:headEnd/>
            <a:tailEnd/>
          </a:ln>
        </p:spPr>
      </p:pic>
    </p:spTree>
    <p:extLst>
      <p:ext uri="{BB962C8B-B14F-4D97-AF65-F5344CB8AC3E}">
        <p14:creationId xmlns:p14="http://schemas.microsoft.com/office/powerpoint/2010/main" val="2494283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190500" y="1066794"/>
            <a:ext cx="8763000" cy="5698069"/>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2400" dirty="0">
                <a:solidFill>
                  <a:schemeClr val="bg1"/>
                </a:solidFill>
              </a:rPr>
              <a:t>"Eternal life is indeed a free gift (Rom. 6:23). Salvation cannot be earned with good deeds or purchased with money. It has already been bought by Christ, who paid the ransom with His blood. </a:t>
            </a:r>
            <a:r>
              <a:rPr lang="en-US" sz="2400" b="1" u="sng" dirty="0">
                <a:solidFill>
                  <a:srgbClr val="FFFFCC"/>
                </a:solidFill>
              </a:rPr>
              <a:t>But that does not mean there is no cost</a:t>
            </a:r>
            <a:r>
              <a:rPr lang="en-US" sz="2400" dirty="0">
                <a:solidFill>
                  <a:schemeClr val="bg1"/>
                </a:solidFill>
              </a:rPr>
              <a:t> in terms of salvation's impact on the sinner's life. This paradox may be difficult but it is nevertheless true: </a:t>
            </a:r>
            <a:r>
              <a:rPr lang="en-US" sz="2400" b="1" u="sng" dirty="0">
                <a:solidFill>
                  <a:srgbClr val="FFFFCC"/>
                </a:solidFill>
              </a:rPr>
              <a:t>salvation is both free and costly</a:t>
            </a:r>
            <a:r>
              <a:rPr lang="en-US" sz="2400" dirty="0">
                <a:solidFill>
                  <a:schemeClr val="bg1"/>
                </a:solidFill>
              </a:rPr>
              <a:t>. Eternal life brings immediate death to self. 'Knowing this, that our old self was crucified with Him, that our body of sin might be done away with, that we should no longer be slaves to sin' (Rom 6:6). Thus in a sense </a:t>
            </a:r>
            <a:r>
              <a:rPr lang="en-US" sz="2400" b="1" u="sng" dirty="0">
                <a:solidFill>
                  <a:srgbClr val="FFFFCC"/>
                </a:solidFill>
              </a:rPr>
              <a:t>we pay the ultimate price for salvation</a:t>
            </a:r>
            <a:r>
              <a:rPr lang="en-US" sz="2400" dirty="0">
                <a:solidFill>
                  <a:schemeClr val="bg1"/>
                </a:solidFill>
              </a:rPr>
              <a:t> when our sinful self is nailed to a cross. It is a total abandonment of self-will, like the grain of wheat that falls to the ground and dies so that it can bear much fruit (cf. John 12:24). It is an exchange of all that we are for all that Christ is. And </a:t>
            </a:r>
            <a:r>
              <a:rPr lang="en-US" sz="2400" b="1" u="sng" dirty="0">
                <a:solidFill>
                  <a:srgbClr val="FFFFCC"/>
                </a:solidFill>
              </a:rPr>
              <a:t>it denotes implicit obedience, full surrender to the lordship of Christ. Nothing less can qualify as saving faith</a:t>
            </a:r>
            <a:r>
              <a:rPr lang="en-US" sz="2400" b="1" u="sng" dirty="0">
                <a:solidFill>
                  <a:schemeClr val="bg1"/>
                </a:solidFill>
              </a:rPr>
              <a:t>.</a:t>
            </a:r>
            <a:r>
              <a:rPr lang="en-US" sz="2400" dirty="0">
                <a:solidFill>
                  <a:schemeClr val="bg1"/>
                </a:solidFill>
              </a:rPr>
              <a:t>”</a:t>
            </a:r>
            <a:endParaRPr lang="en-US" altLang="zh-CN" sz="2400" kern="0" dirty="0">
              <a:solidFill>
                <a:schemeClr val="bg1"/>
              </a:solidFill>
              <a:effectLst>
                <a:outerShdw blurRad="38100" dist="38100" dir="2700000" algn="tl">
                  <a:srgbClr val="000000"/>
                </a:outerShdw>
              </a:effectLst>
              <a:ea typeface="宋体" pitchFamily="2" charset="-122"/>
              <a:cs typeface="Times New Roman" pitchFamily="18" charset="0"/>
            </a:endParaRPr>
          </a:p>
        </p:txBody>
      </p:sp>
      <p:sp>
        <p:nvSpPr>
          <p:cNvPr id="6" name="Rectangle 2"/>
          <p:cNvSpPr>
            <a:spLocks noChangeArrowheads="1"/>
          </p:cNvSpPr>
          <p:nvPr/>
        </p:nvSpPr>
        <p:spPr bwMode="auto">
          <a:xfrm>
            <a:off x="2378140" y="112058"/>
            <a:ext cx="4387720" cy="886861"/>
          </a:xfrm>
          <a:prstGeom prst="rect">
            <a:avLst/>
          </a:prstGeom>
          <a:noFill/>
          <a:ln w="9525">
            <a:noFill/>
            <a:miter lim="800000"/>
            <a:headEnd/>
            <a:tailEnd/>
          </a:ln>
          <a:effectLst/>
        </p:spPr>
        <p:txBody>
          <a:bodyPr anchor="ctr"/>
          <a:lstStyle/>
          <a:p>
            <a:pPr algn="ctr">
              <a:defRPr/>
            </a:pPr>
            <a:r>
              <a:rPr lang="en-US" sz="2800" kern="0" dirty="0">
                <a:solidFill>
                  <a:schemeClr val="bg1"/>
                </a:solidFill>
              </a:rPr>
              <a:t>John MacArthur, </a:t>
            </a:r>
            <a:r>
              <a:rPr lang="en-US" sz="2800" i="1" kern="0" dirty="0">
                <a:solidFill>
                  <a:schemeClr val="bg1"/>
                </a:solidFill>
              </a:rPr>
              <a:t>The Gospel According to Jesus</a:t>
            </a:r>
            <a:r>
              <a:rPr lang="en-US" sz="2800" kern="0" dirty="0">
                <a:solidFill>
                  <a:schemeClr val="bg1"/>
                </a:solidFill>
              </a:rPr>
              <a:t>, p. 140</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01706"/>
            <a:ext cx="1434856" cy="837555"/>
          </a:xfrm>
          <a:prstGeom prst="rect">
            <a:avLst/>
          </a:prstGeom>
        </p:spPr>
      </p:pic>
    </p:spTree>
    <p:extLst>
      <p:ext uri="{BB962C8B-B14F-4D97-AF65-F5344CB8AC3E}">
        <p14:creationId xmlns:p14="http://schemas.microsoft.com/office/powerpoint/2010/main" val="3696848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660400" y="2596285"/>
            <a:ext cx="7823201" cy="2102724"/>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3200" dirty="0">
                <a:solidFill>
                  <a:schemeClr val="bg1"/>
                </a:solidFill>
              </a:rPr>
              <a:t>“Jesus is Lord of all, and the </a:t>
            </a:r>
            <a:r>
              <a:rPr lang="en-US" sz="3200" b="1" u="sng" dirty="0">
                <a:solidFill>
                  <a:srgbClr val="FFFFCC"/>
                </a:solidFill>
              </a:rPr>
              <a:t>faith</a:t>
            </a:r>
            <a:r>
              <a:rPr lang="en-US" sz="3200" dirty="0">
                <a:solidFill>
                  <a:schemeClr val="bg1"/>
                </a:solidFill>
              </a:rPr>
              <a:t> He demands involves </a:t>
            </a:r>
            <a:r>
              <a:rPr lang="en-US" sz="3200" b="1" u="sng" dirty="0">
                <a:solidFill>
                  <a:srgbClr val="FFFFCC"/>
                </a:solidFill>
              </a:rPr>
              <a:t>unconditional surrender</a:t>
            </a:r>
            <a:r>
              <a:rPr lang="en-US" sz="3200" dirty="0">
                <a:solidFill>
                  <a:schemeClr val="bg1"/>
                </a:solidFill>
              </a:rPr>
              <a:t>…He does not </a:t>
            </a:r>
            <a:r>
              <a:rPr lang="en-US" sz="3200" b="1" u="sng" dirty="0">
                <a:solidFill>
                  <a:srgbClr val="FFFFCC"/>
                </a:solidFill>
              </a:rPr>
              <a:t>bestow eternal life </a:t>
            </a:r>
            <a:r>
              <a:rPr lang="en-US" sz="3200" dirty="0">
                <a:solidFill>
                  <a:schemeClr val="bg1"/>
                </a:solidFill>
              </a:rPr>
              <a:t>on those whose hearts remain set against Him.”</a:t>
            </a:r>
            <a:endParaRPr lang="en-US" altLang="zh-CN" sz="3200" kern="0" dirty="0">
              <a:solidFill>
                <a:schemeClr val="bg1"/>
              </a:solidFill>
              <a:effectLst>
                <a:outerShdw blurRad="38100" dist="38100" dir="2700000" algn="tl">
                  <a:srgbClr val="000000"/>
                </a:outerShdw>
              </a:effectLst>
              <a:ea typeface="宋体" pitchFamily="2" charset="-122"/>
              <a:cs typeface="Times New Roman" pitchFamily="18" charset="0"/>
            </a:endParaRPr>
          </a:p>
        </p:txBody>
      </p:sp>
      <p:sp>
        <p:nvSpPr>
          <p:cNvPr id="6" name="Rectangle 2"/>
          <p:cNvSpPr>
            <a:spLocks noChangeArrowheads="1"/>
          </p:cNvSpPr>
          <p:nvPr/>
        </p:nvSpPr>
        <p:spPr bwMode="auto">
          <a:xfrm>
            <a:off x="1638300" y="152400"/>
            <a:ext cx="5867400" cy="609600"/>
          </a:xfrm>
          <a:prstGeom prst="rect">
            <a:avLst/>
          </a:prstGeom>
          <a:noFill/>
          <a:ln w="9525">
            <a:noFill/>
            <a:miter lim="800000"/>
            <a:headEnd/>
            <a:tailEnd/>
          </a:ln>
          <a:effectLst/>
        </p:spPr>
        <p:txBody>
          <a:bodyPr anchor="ctr"/>
          <a:lstStyle/>
          <a:p>
            <a:pPr algn="ctr">
              <a:defRPr/>
            </a:pPr>
            <a:r>
              <a:rPr lang="en-US" sz="2800" kern="0" dirty="0">
                <a:solidFill>
                  <a:schemeClr val="bg1"/>
                </a:solidFill>
              </a:rPr>
              <a:t>John MacArthur, </a:t>
            </a:r>
            <a:r>
              <a:rPr lang="en-US" sz="2800" i="1" kern="0" dirty="0">
                <a:solidFill>
                  <a:schemeClr val="bg1"/>
                </a:solidFill>
              </a:rPr>
              <a:t>Faith Works</a:t>
            </a:r>
            <a:r>
              <a:rPr lang="en-US" sz="2800" kern="0" dirty="0">
                <a:solidFill>
                  <a:schemeClr val="bg1"/>
                </a:solidFill>
              </a:rPr>
              <a:t>, p. 25</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73805" y="785907"/>
            <a:ext cx="2888985" cy="1686360"/>
          </a:xfrm>
          <a:prstGeom prst="rect">
            <a:avLst/>
          </a:prstGeom>
        </p:spPr>
      </p:pic>
    </p:spTree>
    <p:extLst>
      <p:ext uri="{BB962C8B-B14F-4D97-AF65-F5344CB8AC3E}">
        <p14:creationId xmlns:p14="http://schemas.microsoft.com/office/powerpoint/2010/main" val="3696848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152400" y="1278464"/>
            <a:ext cx="8763000" cy="5350936"/>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2400" dirty="0">
                <a:solidFill>
                  <a:schemeClr val="bg1"/>
                </a:solidFill>
              </a:rPr>
              <a:t>“Self discipline comes when you look back to the covenant of your salvation…that is to say when you remember that </a:t>
            </a:r>
            <a:r>
              <a:rPr lang="en-US" sz="2400" b="1" u="sng" dirty="0">
                <a:solidFill>
                  <a:srgbClr val="FFFFCC"/>
                </a:solidFill>
              </a:rPr>
              <a:t>at the point of your salvation</a:t>
            </a:r>
            <a:r>
              <a:rPr lang="en-US" sz="2400" dirty="0">
                <a:solidFill>
                  <a:srgbClr val="FFFFCC"/>
                </a:solidFill>
              </a:rPr>
              <a:t> </a:t>
            </a:r>
            <a:r>
              <a:rPr lang="en-US" sz="2400" b="1" u="sng" dirty="0">
                <a:solidFill>
                  <a:srgbClr val="FFFFCC"/>
                </a:solidFill>
              </a:rPr>
              <a:t>you made a promise to submit to the Lord</a:t>
            </a:r>
            <a:r>
              <a:rPr lang="en-US" sz="2400" dirty="0">
                <a:solidFill>
                  <a:srgbClr val="FFFFCC"/>
                </a:solidFill>
              </a:rPr>
              <a:t>. </a:t>
            </a:r>
            <a:r>
              <a:rPr lang="en-US" sz="2400" b="1" u="sng" dirty="0">
                <a:solidFill>
                  <a:srgbClr val="FFFFCC"/>
                </a:solidFill>
              </a:rPr>
              <a:t>You made a pledge at that time to be obedient to Christ</a:t>
            </a:r>
            <a:r>
              <a:rPr lang="en-US" sz="2400" dirty="0">
                <a:solidFill>
                  <a:schemeClr val="bg1"/>
                </a:solidFill>
              </a:rPr>
              <a:t>. You confessed Him as Lord…And Lord means that He is above all. It’s essential then as believers to remember that </a:t>
            </a:r>
            <a:r>
              <a:rPr lang="en-US" sz="2400" b="1" u="sng" dirty="0">
                <a:solidFill>
                  <a:srgbClr val="FFFFCC"/>
                </a:solidFill>
              </a:rPr>
              <a:t>we made a covenant of obedience </a:t>
            </a:r>
            <a:r>
              <a:rPr lang="en-US" sz="2400" dirty="0">
                <a:solidFill>
                  <a:schemeClr val="bg1"/>
                </a:solidFill>
              </a:rPr>
              <a:t>when we confessed Jesus as Lord. We were saved unto obedience which God had before ordained that we should walk…and obedience characterized by good works…and obedience to God's Word. That pledge was inherent in salvation. God at the time you came to Him for salvation promised you forgiveness and eternal life and all the grace necessary to fulfill His will, and the Holy Spirit, and </a:t>
            </a:r>
            <a:r>
              <a:rPr lang="en-US" sz="2400" b="1" u="sng" dirty="0">
                <a:solidFill>
                  <a:srgbClr val="FFFFCC"/>
                </a:solidFill>
              </a:rPr>
              <a:t>you pledged obedience</a:t>
            </a:r>
            <a:r>
              <a:rPr lang="en-US" sz="2400" dirty="0">
                <a:solidFill>
                  <a:schemeClr val="bg1"/>
                </a:solidFill>
              </a:rPr>
              <a:t>. And you need to go back and remember that and have the integrity to be faithful to </a:t>
            </a:r>
            <a:r>
              <a:rPr lang="en-US" sz="2400" b="1" u="sng" dirty="0">
                <a:solidFill>
                  <a:srgbClr val="FFFFCC"/>
                </a:solidFill>
              </a:rPr>
              <a:t>your original promise</a:t>
            </a:r>
            <a:r>
              <a:rPr lang="en-US" sz="2400" dirty="0">
                <a:solidFill>
                  <a:schemeClr val="bg1"/>
                </a:solidFill>
              </a:rPr>
              <a:t>…”</a:t>
            </a:r>
            <a:endParaRPr lang="en-US" altLang="zh-CN" sz="2400" kern="0" dirty="0">
              <a:solidFill>
                <a:schemeClr val="bg1"/>
              </a:solidFill>
              <a:effectLst>
                <a:outerShdw blurRad="38100" dist="38100" dir="2700000" algn="tl">
                  <a:srgbClr val="000000"/>
                </a:outerShdw>
              </a:effectLst>
              <a:ea typeface="宋体" pitchFamily="2" charset="-122"/>
              <a:cs typeface="Times New Roman" pitchFamily="18" charset="0"/>
            </a:endParaRPr>
          </a:p>
        </p:txBody>
      </p:sp>
      <p:sp>
        <p:nvSpPr>
          <p:cNvPr id="6" name="Rectangle 2"/>
          <p:cNvSpPr>
            <a:spLocks noChangeArrowheads="1"/>
          </p:cNvSpPr>
          <p:nvPr/>
        </p:nvSpPr>
        <p:spPr bwMode="auto">
          <a:xfrm>
            <a:off x="1430990" y="152399"/>
            <a:ext cx="6712324" cy="886861"/>
          </a:xfrm>
          <a:prstGeom prst="rect">
            <a:avLst/>
          </a:prstGeom>
          <a:noFill/>
          <a:ln w="9525">
            <a:noFill/>
            <a:miter lim="800000"/>
            <a:headEnd/>
            <a:tailEnd/>
          </a:ln>
          <a:effectLst/>
        </p:spPr>
        <p:txBody>
          <a:bodyPr anchor="ctr"/>
          <a:lstStyle/>
          <a:p>
            <a:pPr algn="ctr">
              <a:defRPr/>
            </a:pPr>
            <a:r>
              <a:rPr lang="en-US" sz="2800" kern="0" dirty="0">
                <a:solidFill>
                  <a:schemeClr val="bg1"/>
                </a:solidFill>
              </a:rPr>
              <a:t>John MacArthur, </a:t>
            </a:r>
            <a:r>
              <a:rPr lang="en-US" sz="2800" i="1" kern="0" dirty="0">
                <a:solidFill>
                  <a:schemeClr val="bg1"/>
                </a:solidFill>
              </a:rPr>
              <a:t>Transcription of The Art of Self-Discipline, part 2</a:t>
            </a:r>
            <a:r>
              <a:rPr lang="en-US" sz="2800" kern="0" dirty="0">
                <a:solidFill>
                  <a:schemeClr val="bg1"/>
                </a:solidFill>
              </a:rPr>
              <a:t>, www.gty.org.</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01706"/>
            <a:ext cx="1434856" cy="837555"/>
          </a:xfrm>
          <a:prstGeom prst="rect">
            <a:avLst/>
          </a:prstGeom>
        </p:spPr>
      </p:pic>
    </p:spTree>
    <p:extLst>
      <p:ext uri="{BB962C8B-B14F-4D97-AF65-F5344CB8AC3E}">
        <p14:creationId xmlns:p14="http://schemas.microsoft.com/office/powerpoint/2010/main" val="3696848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6" name="Text Box 4"/>
          <p:cNvSpPr txBox="1">
            <a:spLocks noChangeArrowheads="1"/>
          </p:cNvSpPr>
          <p:nvPr/>
        </p:nvSpPr>
        <p:spPr bwMode="auto">
          <a:xfrm>
            <a:off x="190504" y="1143003"/>
            <a:ext cx="8801096" cy="1692771"/>
          </a:xfrm>
          <a:prstGeom prst="rect">
            <a:avLst/>
          </a:prstGeom>
          <a:noFill/>
          <a:ln w="9525">
            <a:noFill/>
            <a:miter lim="800000"/>
            <a:headEnd/>
            <a:tailEnd/>
          </a:ln>
          <a:effectLst/>
        </p:spPr>
        <p:txBody>
          <a:bodyPr wrap="square">
            <a:spAutoFit/>
          </a:bodyPr>
          <a:lstStyle/>
          <a:p>
            <a:pPr algn="just">
              <a:spcBef>
                <a:spcPts val="600"/>
              </a:spcBef>
              <a:spcAft>
                <a:spcPts val="600"/>
              </a:spcAft>
              <a:defRPr/>
            </a:pPr>
            <a:r>
              <a:rPr lang="en-US" sz="2600" kern="0" dirty="0">
                <a:solidFill>
                  <a:schemeClr val="bg1"/>
                </a:solidFill>
                <a:effectLst>
                  <a:outerShdw blurRad="38100" dist="38100" dir="2700000" algn="tl">
                    <a:srgbClr val="000000"/>
                  </a:outerShdw>
                </a:effectLst>
                <a:cs typeface="Times New Roman" pitchFamily="18" charset="0"/>
              </a:rPr>
              <a:t>Lordship advocates consistently declare that repentance and faith are </a:t>
            </a:r>
            <a:r>
              <a:rPr lang="en-US" sz="2600" b="1" i="1" kern="0" dirty="0">
                <a:solidFill>
                  <a:srgbClr val="FFFFCC"/>
                </a:solidFill>
                <a:effectLst>
                  <a:outerShdw blurRad="38100" dist="38100" dir="2700000" algn="tl">
                    <a:srgbClr val="000000"/>
                  </a:outerShdw>
                </a:effectLst>
                <a:cs typeface="Times New Roman" pitchFamily="18" charset="0"/>
              </a:rPr>
              <a:t>two distinct and necessary requirements</a:t>
            </a:r>
            <a:r>
              <a:rPr lang="en-US" sz="2600" kern="0" dirty="0">
                <a:solidFill>
                  <a:srgbClr val="FFFFCC"/>
                </a:solidFill>
                <a:effectLst>
                  <a:outerShdw blurRad="38100" dist="38100" dir="2700000" algn="tl">
                    <a:srgbClr val="000000"/>
                  </a:outerShdw>
                </a:effectLst>
                <a:cs typeface="Times New Roman" pitchFamily="18" charset="0"/>
              </a:rPr>
              <a:t> </a:t>
            </a:r>
            <a:r>
              <a:rPr lang="en-US" sz="2600" kern="0" dirty="0">
                <a:solidFill>
                  <a:schemeClr val="bg1"/>
                </a:solidFill>
                <a:effectLst>
                  <a:outerShdw blurRad="38100" dist="38100" dir="2700000" algn="tl">
                    <a:srgbClr val="000000"/>
                  </a:outerShdw>
                </a:effectLst>
                <a:cs typeface="Times New Roman" pitchFamily="18" charset="0"/>
              </a:rPr>
              <a:t>for salvation.   Note for example this statement made by a prominent Reformed Theologian:</a:t>
            </a:r>
          </a:p>
        </p:txBody>
      </p:sp>
      <p:sp>
        <p:nvSpPr>
          <p:cNvPr id="5" name="Rectangle 2"/>
          <p:cNvSpPr>
            <a:spLocks noChangeArrowheads="1"/>
          </p:cNvSpPr>
          <p:nvPr/>
        </p:nvSpPr>
        <p:spPr bwMode="auto">
          <a:xfrm>
            <a:off x="1638300" y="152400"/>
            <a:ext cx="5867400" cy="609600"/>
          </a:xfrm>
          <a:prstGeom prst="rect">
            <a:avLst/>
          </a:prstGeom>
          <a:noFill/>
          <a:ln w="9525">
            <a:noFill/>
            <a:miter lim="800000"/>
            <a:headEnd/>
            <a:tailEnd/>
          </a:ln>
          <a:effectLst/>
        </p:spPr>
        <p:txBody>
          <a:bodyPr anchor="ctr"/>
          <a:lstStyle/>
          <a:p>
            <a:pPr algn="ctr">
              <a:defRPr/>
            </a:pPr>
            <a:r>
              <a:rPr lang="en-US" sz="1600" kern="0" dirty="0">
                <a:solidFill>
                  <a:schemeClr val="bg1"/>
                </a:solidFill>
              </a:rPr>
              <a:t>Dr. Jim McGowan – Dispensationalism</a:t>
            </a:r>
            <a:r>
              <a:rPr lang="en-US" sz="1600" kern="0" dirty="0">
                <a:solidFill>
                  <a:schemeClr val="bg1"/>
                </a:solidFill>
                <a:effectLst>
                  <a:outerShdw blurRad="38100" dist="38100" dir="2700000" algn="tl">
                    <a:srgbClr val="000000"/>
                  </a:outerShdw>
                </a:effectLst>
              </a:rPr>
              <a:t> </a:t>
            </a:r>
            <a:r>
              <a:rPr lang="en-US" sz="1600" kern="0" dirty="0">
                <a:solidFill>
                  <a:schemeClr val="bg1"/>
                </a:solidFill>
              </a:rPr>
              <a:t>and the Nature of the Church: Are Repentance and Confession “Requirements” for Salvation?</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3" y="152400"/>
            <a:ext cx="878441" cy="822960"/>
          </a:xfrm>
          <a:prstGeom prst="rect">
            <a:avLst/>
          </a:prstGeom>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3" y="2936355"/>
            <a:ext cx="1834916" cy="2743200"/>
          </a:xfrm>
          <a:prstGeom prst="rect">
            <a:avLst/>
          </a:prstGeom>
        </p:spPr>
      </p:pic>
      <p:sp>
        <p:nvSpPr>
          <p:cNvPr id="3" name="Rectangle 2"/>
          <p:cNvSpPr/>
          <p:nvPr/>
        </p:nvSpPr>
        <p:spPr>
          <a:xfrm>
            <a:off x="2095503" y="2791952"/>
            <a:ext cx="6942667" cy="3924151"/>
          </a:xfrm>
          <a:prstGeom prst="rect">
            <a:avLst/>
          </a:prstGeom>
        </p:spPr>
        <p:txBody>
          <a:bodyPr wrap="square">
            <a:spAutoFit/>
          </a:bodyPr>
          <a:lstStyle/>
          <a:p>
            <a:pPr lvl="0" algn="just">
              <a:spcBef>
                <a:spcPts val="600"/>
              </a:spcBef>
              <a:spcAft>
                <a:spcPts val="600"/>
              </a:spcAft>
              <a:defRPr/>
            </a:pPr>
            <a:r>
              <a:rPr lang="en-US" sz="2600" b="1" i="1" kern="0" dirty="0">
                <a:solidFill>
                  <a:schemeClr val="bg1"/>
                </a:solidFill>
                <a:effectLst>
                  <a:outerShdw blurRad="38100" dist="38100" dir="2700000" algn="tl">
                    <a:srgbClr val="000000"/>
                  </a:outerShdw>
                </a:effectLst>
                <a:cs typeface="Times New Roman" pitchFamily="18" charset="0"/>
              </a:rPr>
              <a:t>“</a:t>
            </a:r>
            <a:r>
              <a:rPr lang="en-US" sz="2600" b="1" i="1" kern="0" dirty="0">
                <a:solidFill>
                  <a:srgbClr val="FFFFCC"/>
                </a:solidFill>
                <a:effectLst>
                  <a:outerShdw blurRad="38100" dist="38100" dir="2700000" algn="tl">
                    <a:srgbClr val="000000"/>
                  </a:outerShdw>
                </a:effectLst>
                <a:cs typeface="Times New Roman" pitchFamily="18" charset="0"/>
              </a:rPr>
              <a:t>The demand is for repentance </a:t>
            </a:r>
            <a:r>
              <a:rPr lang="en-US" sz="2600" b="1" i="1" u="sng" kern="0" dirty="0">
                <a:solidFill>
                  <a:srgbClr val="FFFFCC"/>
                </a:solidFill>
                <a:effectLst>
                  <a:outerShdw blurRad="38100" dist="38100" dir="2700000" algn="tl">
                    <a:srgbClr val="000000"/>
                  </a:outerShdw>
                </a:effectLst>
                <a:cs typeface="Times New Roman" pitchFamily="18" charset="0"/>
              </a:rPr>
              <a:t>as well as</a:t>
            </a:r>
            <a:r>
              <a:rPr lang="en-US" sz="2600" b="1" i="1" kern="0" dirty="0">
                <a:solidFill>
                  <a:srgbClr val="FFFFCC"/>
                </a:solidFill>
                <a:effectLst>
                  <a:outerShdw blurRad="38100" dist="38100" dir="2700000" algn="tl">
                    <a:srgbClr val="000000"/>
                  </a:outerShdw>
                </a:effectLst>
                <a:cs typeface="Times New Roman" pitchFamily="18" charset="0"/>
              </a:rPr>
              <a:t> faith</a:t>
            </a:r>
            <a:r>
              <a:rPr lang="en-US" sz="2600" b="1" i="1" kern="0" dirty="0">
                <a:solidFill>
                  <a:prstClr val="white"/>
                </a:solidFill>
                <a:effectLst>
                  <a:outerShdw blurRad="38100" dist="38100" dir="2700000" algn="tl">
                    <a:srgbClr val="000000"/>
                  </a:outerShdw>
                </a:effectLst>
                <a:cs typeface="Times New Roman" pitchFamily="18" charset="0"/>
              </a:rPr>
              <a:t>. </a:t>
            </a:r>
            <a:r>
              <a:rPr lang="en-US" sz="2600" kern="0" dirty="0">
                <a:solidFill>
                  <a:prstClr val="white"/>
                </a:solidFill>
                <a:effectLst>
                  <a:outerShdw blurRad="38100" dist="38100" dir="2700000" algn="tl">
                    <a:srgbClr val="000000"/>
                  </a:outerShdw>
                </a:effectLst>
                <a:cs typeface="Times New Roman" pitchFamily="18" charset="0"/>
              </a:rPr>
              <a:t>It is not enough to believe that only through Christ and His death are sinners justified and accepted.... </a:t>
            </a:r>
            <a:r>
              <a:rPr lang="en-US" sz="2600" b="1" i="1" kern="0" dirty="0">
                <a:solidFill>
                  <a:srgbClr val="FFFFCC"/>
                </a:solidFill>
                <a:effectLst>
                  <a:outerShdw blurRad="38100" dist="38100" dir="2700000" algn="tl">
                    <a:srgbClr val="000000"/>
                  </a:outerShdw>
                </a:effectLst>
                <a:cs typeface="Times New Roman" pitchFamily="18" charset="0"/>
              </a:rPr>
              <a:t>Knowledge of the gospel, and orthodox belief of it, </a:t>
            </a:r>
            <a:r>
              <a:rPr lang="en-US" sz="2600" b="1" i="1" u="sng" kern="0" dirty="0">
                <a:solidFill>
                  <a:srgbClr val="FFFFCC"/>
                </a:solidFill>
                <a:effectLst>
                  <a:outerShdw blurRad="38100" dist="38100" dir="2700000" algn="tl">
                    <a:srgbClr val="000000"/>
                  </a:outerShdw>
                </a:effectLst>
                <a:cs typeface="Times New Roman" pitchFamily="18" charset="0"/>
              </a:rPr>
              <a:t>is no substitute for repentance</a:t>
            </a:r>
            <a:r>
              <a:rPr lang="en-US" sz="2600" i="1" kern="0" dirty="0">
                <a:solidFill>
                  <a:prstClr val="white"/>
                </a:solidFill>
                <a:effectLst>
                  <a:outerShdw blurRad="38100" dist="38100" dir="2700000" algn="tl">
                    <a:srgbClr val="000000"/>
                  </a:outerShdw>
                </a:effectLst>
                <a:cs typeface="Times New Roman" pitchFamily="18" charset="0"/>
              </a:rPr>
              <a:t>....</a:t>
            </a:r>
            <a:r>
              <a:rPr lang="en-US" sz="2600" kern="0" dirty="0">
                <a:solidFill>
                  <a:prstClr val="white"/>
                </a:solidFill>
                <a:effectLst>
                  <a:outerShdw blurRad="38100" dist="38100" dir="2700000" algn="tl">
                    <a:srgbClr val="000000"/>
                  </a:outerShdw>
                </a:effectLst>
                <a:cs typeface="Times New Roman" pitchFamily="18" charset="0"/>
              </a:rPr>
              <a:t> Where there is ... no realistic recognition of the </a:t>
            </a:r>
            <a:r>
              <a:rPr lang="en-US" sz="2600" b="1" i="1" kern="0" dirty="0">
                <a:solidFill>
                  <a:srgbClr val="FFFFCC"/>
                </a:solidFill>
                <a:effectLst>
                  <a:outerShdw blurRad="38100" dist="38100" dir="2700000" algn="tl">
                    <a:srgbClr val="000000"/>
                  </a:outerShdw>
                </a:effectLst>
                <a:cs typeface="Times New Roman" pitchFamily="18" charset="0"/>
              </a:rPr>
              <a:t>real claims that Christ makes</a:t>
            </a:r>
            <a:r>
              <a:rPr lang="en-US" sz="2600" kern="0" dirty="0">
                <a:solidFill>
                  <a:prstClr val="white"/>
                </a:solidFill>
                <a:effectLst>
                  <a:outerShdw blurRad="38100" dist="38100" dir="2700000" algn="tl">
                    <a:srgbClr val="000000"/>
                  </a:outerShdw>
                </a:effectLst>
                <a:cs typeface="Times New Roman" pitchFamily="18" charset="0"/>
              </a:rPr>
              <a:t>, there can be no repentance, and therefore no salvation.”  (bold mine) </a:t>
            </a:r>
          </a:p>
          <a:p>
            <a:pPr marL="2057400" lvl="0">
              <a:defRPr/>
            </a:pPr>
            <a:r>
              <a:rPr lang="en-US" kern="0" dirty="0">
                <a:solidFill>
                  <a:prstClr val="white"/>
                </a:solidFill>
                <a:effectLst>
                  <a:outerShdw blurRad="38100" dist="38100" dir="2700000" algn="tl">
                    <a:srgbClr val="000000"/>
                  </a:outerShdw>
                </a:effectLst>
                <a:cs typeface="Times New Roman" pitchFamily="18" charset="0"/>
              </a:rPr>
              <a:t>J. I. Packer, </a:t>
            </a:r>
            <a:r>
              <a:rPr lang="en-US" i="1" kern="0" dirty="0">
                <a:solidFill>
                  <a:prstClr val="white"/>
                </a:solidFill>
                <a:effectLst>
                  <a:outerShdw blurRad="38100" dist="38100" dir="2700000" algn="tl">
                    <a:srgbClr val="000000"/>
                  </a:outerShdw>
                </a:effectLst>
                <a:cs typeface="Times New Roman" pitchFamily="18" charset="0"/>
              </a:rPr>
              <a:t>Evangelism and the Sovereignty of God</a:t>
            </a:r>
            <a:r>
              <a:rPr lang="en-US" kern="0" dirty="0">
                <a:solidFill>
                  <a:prstClr val="white"/>
                </a:solidFill>
                <a:effectLst>
                  <a:outerShdw blurRad="38100" dist="38100" dir="2700000" algn="tl">
                    <a:srgbClr val="000000"/>
                  </a:outerShdw>
                </a:effectLst>
                <a:cs typeface="Times New Roman" pitchFamily="18" charset="0"/>
              </a:rPr>
              <a:t> </a:t>
            </a:r>
          </a:p>
          <a:p>
            <a:pPr marL="2057400" lvl="0">
              <a:defRPr/>
            </a:pPr>
            <a:r>
              <a:rPr lang="en-US" kern="0" dirty="0">
                <a:solidFill>
                  <a:prstClr val="white"/>
                </a:solidFill>
                <a:effectLst>
                  <a:outerShdw blurRad="38100" dist="38100" dir="2700000" algn="tl">
                    <a:srgbClr val="000000"/>
                  </a:outerShdw>
                </a:effectLst>
                <a:cs typeface="Times New Roman" pitchFamily="18" charset="0"/>
              </a:rPr>
              <a:t>(Downers Grove, Ill: </a:t>
            </a:r>
            <a:r>
              <a:rPr lang="en-US" kern="0" dirty="0" err="1">
                <a:solidFill>
                  <a:prstClr val="white"/>
                </a:solidFill>
                <a:effectLst>
                  <a:outerShdw blurRad="38100" dist="38100" dir="2700000" algn="tl">
                    <a:srgbClr val="000000"/>
                  </a:outerShdw>
                </a:effectLst>
                <a:cs typeface="Times New Roman" pitchFamily="18" charset="0"/>
              </a:rPr>
              <a:t>InterVaristy</a:t>
            </a:r>
            <a:r>
              <a:rPr lang="en-US" kern="0" dirty="0">
                <a:solidFill>
                  <a:prstClr val="white"/>
                </a:solidFill>
                <a:effectLst>
                  <a:outerShdw blurRad="38100" dist="38100" dir="2700000" algn="tl">
                    <a:srgbClr val="000000"/>
                  </a:outerShdw>
                </a:effectLst>
                <a:cs typeface="Times New Roman" pitchFamily="18" charset="0"/>
              </a:rPr>
              <a:t>, 1961), 72-73</a:t>
            </a:r>
            <a:endParaRPr lang="en-US" altLang="zh-CN" kern="0" dirty="0">
              <a:solidFill>
                <a:prstClr val="white"/>
              </a:solidFill>
              <a:effectLst>
                <a:outerShdw blurRad="38100" dist="38100" dir="2700000" algn="tl">
                  <a:srgbClr val="000000"/>
                </a:outerShdw>
              </a:effectLst>
              <a:cs typeface="Times New Roman" pitchFamily="18" charset="0"/>
            </a:endParaRPr>
          </a:p>
        </p:txBody>
      </p:sp>
    </p:spTree>
    <p:extLst>
      <p:ext uri="{BB962C8B-B14F-4D97-AF65-F5344CB8AC3E}">
        <p14:creationId xmlns:p14="http://schemas.microsoft.com/office/powerpoint/2010/main" val="236128397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TotalTime>
  <Words>3433</Words>
  <Application>Microsoft Office PowerPoint</Application>
  <PresentationFormat>On-screen Show (4:3)</PresentationFormat>
  <Paragraphs>274</Paragraphs>
  <Slides>47</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宋体</vt:lpstr>
      <vt:lpstr>Arial</vt:lpstr>
      <vt:lpstr>Calibri</vt:lpstr>
      <vt:lpstr>Times New Roman</vt:lpstr>
      <vt:lpstr>Wingdings</vt:lpstr>
      <vt:lpstr>1_Office Theme</vt:lpstr>
      <vt:lpstr>Soteriology Session 8</vt:lpstr>
      <vt:lpstr>Soteriology Overview</vt:lpstr>
      <vt:lpstr>Soteriology Overview</vt:lpstr>
      <vt:lpstr>Response to Problem Passages</vt:lpstr>
      <vt:lpstr>Lordship Salvation Defined</vt:lpstr>
      <vt:lpstr>PowerPoint Presentation</vt:lpstr>
      <vt:lpstr>PowerPoint Presentation</vt:lpstr>
      <vt:lpstr>PowerPoint Presentation</vt:lpstr>
      <vt:lpstr>PowerPoint Presentation</vt:lpstr>
      <vt:lpstr>Lordship Salvation Defined</vt:lpstr>
      <vt:lpstr>PowerPoint Presentation</vt:lpstr>
      <vt:lpstr>Lordship Salvation 7 Problems</vt:lpstr>
      <vt:lpstr>Lordship Salvation 7 Problems</vt:lpstr>
      <vt:lpstr>PowerPoint Presentation</vt:lpstr>
      <vt:lpstr>PowerPoint Presentation</vt:lpstr>
      <vt:lpstr>Exodus 19:5-6</vt:lpstr>
      <vt:lpstr>Matthew and the Kingdom</vt:lpstr>
      <vt:lpstr>MESSENGERS OF THE KINGDOM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Lordship Salvation 7 Problems</vt:lpstr>
      <vt:lpstr>4 Kinds of People from 1 Corinthians 3:1-3</vt:lpstr>
      <vt:lpstr>4 KINDS OF PEOPLE 1 Corinthians 3:1-3 </vt:lpstr>
      <vt:lpstr>Carnal Christianity  “an unfortunate possibility”</vt:lpstr>
      <vt:lpstr>Lordship Salvation 7 Problems</vt:lpstr>
      <vt:lpstr>Assurance of Salvation in Lordship Salvation?</vt:lpstr>
      <vt:lpstr>Assurance of Salvation in Lordship Salvation?</vt:lpstr>
      <vt:lpstr>PowerPoint Presentation</vt:lpstr>
      <vt:lpstr>Assurance of Salvation in Lordship Salvation?</vt:lpstr>
      <vt:lpstr>PowerPoint Presentation</vt:lpstr>
      <vt:lpstr>DTS Doctrinal Statement Article XI—Assurance</vt:lpstr>
      <vt:lpstr>Assurance of Salvation in Lordship Salvation?</vt:lpstr>
      <vt:lpstr>CONCLUSION</vt:lpstr>
      <vt:lpstr>Lordship Salvation 7 Problems</vt:lpstr>
      <vt:lpstr>Soteriology Overview</vt:lpstr>
      <vt:lpstr>Response to Problem Passages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Soteriology Session 7</dc:title>
  <dc:creator>Jim McGowan</dc:creator>
  <cp:lastModifiedBy>Jim McGowan</cp:lastModifiedBy>
  <cp:revision>34</cp:revision>
  <cp:lastPrinted>2016-02-23T16:43:08Z</cp:lastPrinted>
  <dcterms:created xsi:type="dcterms:W3CDTF">2016-02-18T16:07:28Z</dcterms:created>
  <dcterms:modified xsi:type="dcterms:W3CDTF">2016-02-28T14:31:13Z</dcterms:modified>
</cp:coreProperties>
</file>