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30"/>
  </p:notesMasterIdLst>
  <p:handoutMasterIdLst>
    <p:handoutMasterId r:id="rId31"/>
  </p:handoutMasterIdLst>
  <p:sldIdLst>
    <p:sldId id="279" r:id="rId3"/>
    <p:sldId id="287" r:id="rId4"/>
    <p:sldId id="296" r:id="rId5"/>
    <p:sldId id="300" r:id="rId6"/>
    <p:sldId id="301" r:id="rId7"/>
    <p:sldId id="302" r:id="rId8"/>
    <p:sldId id="303" r:id="rId9"/>
    <p:sldId id="295" r:id="rId10"/>
    <p:sldId id="317" r:id="rId11"/>
    <p:sldId id="318" r:id="rId12"/>
    <p:sldId id="319" r:id="rId13"/>
    <p:sldId id="320" r:id="rId14"/>
    <p:sldId id="297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278" r:id="rId25"/>
    <p:sldId id="314" r:id="rId26"/>
    <p:sldId id="313" r:id="rId27"/>
    <p:sldId id="273" r:id="rId28"/>
    <p:sldId id="316" r:id="rId2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6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58" autoAdjust="0"/>
    <p:restoredTop sz="94660"/>
  </p:normalViewPr>
  <p:slideViewPr>
    <p:cSldViewPr>
      <p:cViewPr varScale="1">
        <p:scale>
          <a:sx n="62" d="100"/>
          <a:sy n="62" d="100"/>
        </p:scale>
        <p:origin x="-84" y="-33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t>3/6/2016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t>3/6/2016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8883" y="4140200"/>
            <a:ext cx="975106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2" name="Rectangle 61"/>
          <p:cNvSpPr/>
          <p:nvPr/>
        </p:nvSpPr>
        <p:spPr bwMode="hidden">
          <a:xfrm>
            <a:off x="0" y="1905001"/>
            <a:ext cx="12188825" cy="21482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>
              <a:lnSpc>
                <a:spcPct val="90000"/>
              </a:lnSpc>
            </a:pPr>
            <a:endParaRPr sz="32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883" y="1905002"/>
            <a:ext cx="975106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68" y="482600"/>
            <a:ext cx="660228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3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3/6/2016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0043" y="482599"/>
            <a:ext cx="1843982" cy="5791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2" y="482599"/>
            <a:ext cx="9040045" cy="5791201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3/6/2016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3/6/2016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0"/>
            <a:ext cx="975106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3/6/2016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3/6/2016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3/6/2016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3/6/2016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07868" y="482600"/>
            <a:ext cx="660228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9" name="Rectangle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133" y="1905000"/>
            <a:ext cx="5180251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69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133" y="3733800"/>
            <a:ext cx="5180251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en-US"/>
              <a:pPr/>
              <a:t>3/6/2016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162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/>
              <a:pPr/>
              <a:t>‹#›</a:t>
            </a:fld>
            <a:endParaRPr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82" r:id="rId10"/>
    <p:sldLayoutId id="2147483678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tx2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828449" y="1143000"/>
            <a:ext cx="7543800" cy="3864230"/>
          </a:xfrm>
        </p:spPr>
        <p:txBody>
          <a:bodyPr>
            <a:noAutofit/>
          </a:bodyPr>
          <a:lstStyle/>
          <a:p>
            <a:r>
              <a:rPr lang="en-US" sz="11500" dirty="0">
                <a:solidFill>
                  <a:schemeClr val="accent5">
                    <a:lumMod val="50000"/>
                  </a:schemeClr>
                </a:solidFill>
                <a:latin typeface="MASTERPLAN" panose="02000400000000000000" pitchFamily="2" charset="0"/>
                <a:ea typeface="MASTERPLAN" panose="02000400000000000000" pitchFamily="2" charset="0"/>
              </a:rPr>
              <a:t>FEAR 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MASTERPLAN" panose="02000400000000000000" pitchFamily="2" charset="0"/>
                <a:ea typeface="MASTERPLAN" panose="02000400000000000000" pitchFamily="2" charset="0"/>
                <a:cs typeface="Adobe Arabic" panose="02040503050201020203" pitchFamily="18" charset="-78"/>
              </a:rPr>
              <a:t> 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237445" y="1821726"/>
            <a:ext cx="2494734" cy="2147926"/>
          </a:xfrm>
          <a:prstGeom prst="rect">
            <a:avLst/>
          </a:prstGeom>
          <a:effectLst/>
        </p:spPr>
        <p:txBody>
          <a:bodyPr vert="horz" lIns="121899" tIns="60949" rIns="121899" bIns="60949" rtlCol="0" anchor="ctr" anchorCtr="0">
            <a:noAutofit/>
          </a:bodyPr>
          <a:lstStyle>
            <a:lvl1pPr algn="ctr" defTabSz="121898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normalizeH="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077686" y="1924952"/>
            <a:ext cx="5903549" cy="2147926"/>
          </a:xfrm>
          <a:prstGeom prst="rect">
            <a:avLst/>
          </a:prstGeom>
          <a:effectLst/>
        </p:spPr>
        <p:txBody>
          <a:bodyPr vert="horz" lIns="121899" tIns="60949" rIns="121899" bIns="60949" rtlCol="0" anchor="ctr" anchorCtr="0">
            <a:noAutofit/>
          </a:bodyPr>
          <a:lstStyle>
            <a:lvl1pPr algn="ctr" defTabSz="121898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normalizeH="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>
                <a:latin typeface="Eras Light ITC" panose="020B0402030504020804" pitchFamily="34" charset="0"/>
              </a:rPr>
              <a:t>Believer</a:t>
            </a:r>
            <a:r>
              <a:rPr lang="en-US" sz="9600" dirty="0">
                <a:latin typeface="Texas Grunge Demo" panose="02000000000000000000" pitchFamily="2" charset="0"/>
              </a:rPr>
              <a:t> </a:t>
            </a:r>
            <a:r>
              <a:rPr lang="en-US" sz="4800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287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10360501" cy="711200"/>
          </a:xfrm>
        </p:spPr>
        <p:txBody>
          <a:bodyPr>
            <a:noAutofit/>
          </a:bodyPr>
          <a:lstStyle/>
          <a:p>
            <a:r>
              <a:rPr lang="en-US" sz="6000" dirty="0"/>
              <a:t>Phobias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295400"/>
            <a:ext cx="11125200" cy="5410200"/>
          </a:xfrm>
        </p:spPr>
        <p:txBody>
          <a:bodyPr>
            <a:noAutofit/>
          </a:bodyPr>
          <a:lstStyle/>
          <a:p>
            <a:pPr lvl="0"/>
            <a:r>
              <a:rPr lang="en-US" sz="3000" dirty="0"/>
              <a:t>Acrophobia - Fear of heights.</a:t>
            </a:r>
          </a:p>
          <a:p>
            <a:pPr lvl="0"/>
            <a:r>
              <a:rPr lang="en-US" sz="3000" dirty="0"/>
              <a:t>Aerophobia - Fear of flying.</a:t>
            </a:r>
          </a:p>
          <a:p>
            <a:pPr lvl="0"/>
            <a:r>
              <a:rPr lang="en-US" sz="3000" dirty="0"/>
              <a:t>Arachnophobia - Fear of spiders.</a:t>
            </a:r>
          </a:p>
          <a:p>
            <a:pPr lvl="0"/>
            <a:r>
              <a:rPr lang="en-US" sz="3000" dirty="0"/>
              <a:t>Claustrophobia - Fear of confined spaces.</a:t>
            </a:r>
          </a:p>
          <a:p>
            <a:pPr lvl="0"/>
            <a:r>
              <a:rPr lang="en-US" sz="3000" dirty="0"/>
              <a:t>Glossophobia – Fear of speaking in public</a:t>
            </a:r>
          </a:p>
          <a:p>
            <a:pPr lvl="0"/>
            <a:r>
              <a:rPr lang="en-US" sz="3000" dirty="0"/>
              <a:t>Pentheraphobia – Fear of your mother-in-law.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6795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10360501" cy="711200"/>
          </a:xfrm>
        </p:spPr>
        <p:txBody>
          <a:bodyPr>
            <a:noAutofit/>
          </a:bodyPr>
          <a:lstStyle/>
          <a:p>
            <a:r>
              <a:rPr lang="en-US" sz="6000" dirty="0"/>
              <a:t>Phobias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295400"/>
            <a:ext cx="11125200" cy="5410200"/>
          </a:xfrm>
        </p:spPr>
        <p:txBody>
          <a:bodyPr>
            <a:noAutofit/>
          </a:bodyPr>
          <a:lstStyle/>
          <a:p>
            <a:pPr lvl="0"/>
            <a:r>
              <a:rPr lang="en-US" sz="3000" dirty="0"/>
              <a:t>Acrophobia - Fear of heights.</a:t>
            </a:r>
          </a:p>
          <a:p>
            <a:pPr lvl="0"/>
            <a:r>
              <a:rPr lang="en-US" sz="3000" dirty="0"/>
              <a:t>Aerophobia - Fear of flying.</a:t>
            </a:r>
          </a:p>
          <a:p>
            <a:pPr lvl="0"/>
            <a:r>
              <a:rPr lang="en-US" sz="3000" dirty="0"/>
              <a:t>Arachnophobia - Fear of spiders.</a:t>
            </a:r>
          </a:p>
          <a:p>
            <a:pPr lvl="0"/>
            <a:r>
              <a:rPr lang="en-US" sz="3000" dirty="0"/>
              <a:t>Claustrophobia - Fear of confined spaces.</a:t>
            </a:r>
          </a:p>
          <a:p>
            <a:pPr lvl="0"/>
            <a:r>
              <a:rPr lang="en-US" sz="3000" dirty="0"/>
              <a:t>Glossophobia – Fear of speaking in public</a:t>
            </a:r>
          </a:p>
          <a:p>
            <a:pPr lvl="0"/>
            <a:r>
              <a:rPr lang="en-US" sz="3000" dirty="0"/>
              <a:t>Pentheraphobia – Fear of your mother-in-law.</a:t>
            </a:r>
          </a:p>
          <a:p>
            <a:pPr lvl="0"/>
            <a:r>
              <a:rPr lang="en-US" sz="3000" dirty="0"/>
              <a:t>Hippopotomonstrosesquippedaliophobia – </a:t>
            </a:r>
          </a:p>
        </p:txBody>
      </p:sp>
    </p:spTree>
    <p:extLst>
      <p:ext uri="{BB962C8B-B14F-4D97-AF65-F5344CB8AC3E}">
        <p14:creationId xmlns:p14="http://schemas.microsoft.com/office/powerpoint/2010/main" val="354583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10360501" cy="711200"/>
          </a:xfrm>
        </p:spPr>
        <p:txBody>
          <a:bodyPr>
            <a:noAutofit/>
          </a:bodyPr>
          <a:lstStyle/>
          <a:p>
            <a:r>
              <a:rPr lang="en-US" sz="6000" dirty="0"/>
              <a:t>Phobias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295400"/>
            <a:ext cx="11125200" cy="5410200"/>
          </a:xfrm>
        </p:spPr>
        <p:txBody>
          <a:bodyPr>
            <a:noAutofit/>
          </a:bodyPr>
          <a:lstStyle/>
          <a:p>
            <a:pPr lvl="0"/>
            <a:r>
              <a:rPr lang="en-US" sz="3000" dirty="0"/>
              <a:t>Acrophobia - Fear of heights.</a:t>
            </a:r>
          </a:p>
          <a:p>
            <a:pPr lvl="0"/>
            <a:r>
              <a:rPr lang="en-US" sz="3000" dirty="0"/>
              <a:t>Aerophobia - Fear of flying.</a:t>
            </a:r>
          </a:p>
          <a:p>
            <a:pPr lvl="0"/>
            <a:r>
              <a:rPr lang="en-US" sz="3000" dirty="0"/>
              <a:t>Arachnophobia - Fear of spiders.</a:t>
            </a:r>
          </a:p>
          <a:p>
            <a:pPr lvl="0"/>
            <a:r>
              <a:rPr lang="en-US" sz="3000" dirty="0"/>
              <a:t>Claustrophobia - Fear of confined spaces.</a:t>
            </a:r>
          </a:p>
          <a:p>
            <a:pPr lvl="0"/>
            <a:r>
              <a:rPr lang="en-US" sz="3000" dirty="0"/>
              <a:t>Glossophobia – Fear of speaking in public</a:t>
            </a:r>
          </a:p>
          <a:p>
            <a:pPr lvl="0"/>
            <a:r>
              <a:rPr lang="en-US" sz="3000" dirty="0"/>
              <a:t>Pentheraphobia – Fear of your mother-in-law.</a:t>
            </a:r>
          </a:p>
          <a:p>
            <a:pPr lvl="0"/>
            <a:r>
              <a:rPr lang="en-US" sz="3000" dirty="0"/>
              <a:t>Hippopotomonstrosesquippedaliophobia – Fear of long words.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9474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533400"/>
            <a:ext cx="10360501" cy="635000"/>
          </a:xfrm>
        </p:spPr>
        <p:txBody>
          <a:bodyPr/>
          <a:lstStyle/>
          <a:p>
            <a:r>
              <a:rPr lang="en-US" dirty="0"/>
              <a:t>Phobias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2" y="1180432"/>
            <a:ext cx="11963400" cy="4470400"/>
          </a:xfrm>
        </p:spPr>
        <p:txBody>
          <a:bodyPr numCol="2">
            <a:noAutofit/>
          </a:bodyPr>
          <a:lstStyle/>
          <a:p>
            <a:pPr lvl="0"/>
            <a:r>
              <a:rPr lang="en-US" sz="3200" dirty="0"/>
              <a:t>Ecclesiophobia: Fear of Church</a:t>
            </a:r>
          </a:p>
          <a:p>
            <a:pPr lvl="0"/>
            <a:r>
              <a:rPr lang="en-US" sz="3200" dirty="0"/>
              <a:t>Homilophobia: Fear of Sermons</a:t>
            </a:r>
          </a:p>
          <a:p>
            <a:pPr lvl="0"/>
            <a:r>
              <a:rPr lang="en-US" sz="3200" dirty="0"/>
              <a:t>Staurophobia: Fear of the Cross/Crucifix</a:t>
            </a:r>
          </a:p>
          <a:p>
            <a:pPr lvl="0"/>
            <a:r>
              <a:rPr lang="en-US" sz="3200" dirty="0"/>
              <a:t>Dikephobia: Fear of Justice</a:t>
            </a:r>
          </a:p>
          <a:p>
            <a:pPr lvl="0"/>
            <a:r>
              <a:rPr lang="en-US" sz="3200" dirty="0"/>
              <a:t>Eleutherophobia: Fear of freedom </a:t>
            </a:r>
          </a:p>
          <a:p>
            <a:pPr lvl="0"/>
            <a:r>
              <a:rPr lang="en-US" sz="3200" dirty="0"/>
              <a:t>Gamophobia: Fear of Marriage</a:t>
            </a:r>
          </a:p>
          <a:p>
            <a:pPr lvl="0"/>
            <a:r>
              <a:rPr lang="en-US" sz="3200" dirty="0"/>
              <a:t>Pedophobia: Fear of Children</a:t>
            </a:r>
          </a:p>
          <a:p>
            <a:pPr lvl="0"/>
            <a:r>
              <a:rPr lang="en-US" sz="3200" dirty="0"/>
              <a:t>Hypegiaphobia: Fear of Responsibility</a:t>
            </a:r>
          </a:p>
          <a:p>
            <a:r>
              <a:rPr lang="en-US" sz="3200" dirty="0"/>
              <a:t>Satanophobia: Fear of Satan</a:t>
            </a:r>
          </a:p>
          <a:p>
            <a:pPr lvl="0"/>
            <a:r>
              <a:rPr lang="en-US" sz="3200" dirty="0"/>
              <a:t>Ouranophobia: Fear of Heaven</a:t>
            </a:r>
          </a:p>
          <a:p>
            <a:pPr lvl="0"/>
            <a:r>
              <a:rPr lang="en-US" sz="3200" dirty="0"/>
              <a:t>Zeusophobia: Fear of God or gods</a:t>
            </a:r>
          </a:p>
        </p:txBody>
      </p:sp>
    </p:spTree>
    <p:extLst>
      <p:ext uri="{BB962C8B-B14F-4D97-AF65-F5344CB8AC3E}">
        <p14:creationId xmlns:p14="http://schemas.microsoft.com/office/powerpoint/2010/main" val="75428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3812" y="1905000"/>
            <a:ext cx="96774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/>
              <a:t>The fear of man brings a snare…</a:t>
            </a:r>
          </a:p>
          <a:p>
            <a:pPr algn="ctr">
              <a:lnSpc>
                <a:spcPct val="90000"/>
              </a:lnSpc>
            </a:pPr>
            <a:endParaRPr lang="en-US" sz="5400" dirty="0"/>
          </a:p>
          <a:p>
            <a:pPr algn="ctr">
              <a:lnSpc>
                <a:spcPct val="90000"/>
              </a:lnSpc>
            </a:pPr>
            <a:r>
              <a:rPr lang="en-US" sz="5400" dirty="0"/>
              <a:t>Proverbs 29:25a</a:t>
            </a:r>
          </a:p>
        </p:txBody>
      </p:sp>
    </p:spTree>
    <p:extLst>
      <p:ext uri="{BB962C8B-B14F-4D97-AF65-F5344CB8AC3E}">
        <p14:creationId xmlns:p14="http://schemas.microsoft.com/office/powerpoint/2010/main" val="82843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812" y="609600"/>
            <a:ext cx="11734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600" dirty="0"/>
              <a:t>1 Tim 3:7 – And he must have a good reputation with those outside the church, so that he will not fall into reproach and the </a:t>
            </a:r>
            <a:r>
              <a:rPr lang="en-US" sz="3600" u="sng" dirty="0"/>
              <a:t>snare of the devil</a:t>
            </a:r>
            <a:r>
              <a:rPr lang="en-US" sz="3600" dirty="0"/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600" dirty="0"/>
              <a:t>1 Tim 6:9 – But those who want to get rich fall into temptation and a </a:t>
            </a:r>
            <a:r>
              <a:rPr lang="en-US" sz="3600" u="sng" dirty="0"/>
              <a:t>snare</a:t>
            </a:r>
            <a:r>
              <a:rPr lang="en-US" sz="3600" dirty="0"/>
              <a:t> and many foolish and harmful desires which plunge men into ruin and destruction.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600" dirty="0"/>
              <a:t>2 Tim 2:26 - and they may come to their senses and escape from the </a:t>
            </a:r>
            <a:r>
              <a:rPr lang="en-US" sz="3600" u="sng" dirty="0"/>
              <a:t>snare of the devil</a:t>
            </a:r>
            <a:r>
              <a:rPr lang="en-US" sz="3600" dirty="0"/>
              <a:t>, having been held captive by him to do his will.</a:t>
            </a:r>
          </a:p>
        </p:txBody>
      </p:sp>
    </p:spTree>
    <p:extLst>
      <p:ext uri="{BB962C8B-B14F-4D97-AF65-F5344CB8AC3E}">
        <p14:creationId xmlns:p14="http://schemas.microsoft.com/office/powerpoint/2010/main" val="230874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812" y="1905000"/>
            <a:ext cx="118110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/>
              <a:t>Do not fret; it leads only to evildoing.</a:t>
            </a:r>
          </a:p>
          <a:p>
            <a:pPr algn="ctr">
              <a:lnSpc>
                <a:spcPct val="90000"/>
              </a:lnSpc>
            </a:pPr>
            <a:endParaRPr lang="en-US" sz="5400" dirty="0"/>
          </a:p>
          <a:p>
            <a:pPr algn="ctr">
              <a:lnSpc>
                <a:spcPct val="90000"/>
              </a:lnSpc>
            </a:pPr>
            <a:r>
              <a:rPr lang="en-US" sz="5400" dirty="0"/>
              <a:t>Psalm 37:8.</a:t>
            </a:r>
          </a:p>
        </p:txBody>
      </p:sp>
    </p:spTree>
    <p:extLst>
      <p:ext uri="{BB962C8B-B14F-4D97-AF65-F5344CB8AC3E}">
        <p14:creationId xmlns:p14="http://schemas.microsoft.com/office/powerpoint/2010/main" val="49643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ering Wheel Tra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2" y="914400"/>
            <a:ext cx="6191250" cy="4643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340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is completely secure gate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2" y="457200"/>
            <a:ext cx="59436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82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et Wat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2" y="685800"/>
            <a:ext cx="6705600" cy="5257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854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Outline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4000" dirty="0"/>
              <a:t>Study of:	</a:t>
            </a:r>
          </a:p>
          <a:p>
            <a:pPr marL="1017270" lvl="1" indent="-742950">
              <a:buFont typeface="+mj-lt"/>
              <a:buAutoNum type="alphaLcPeriod"/>
            </a:pPr>
            <a:r>
              <a:rPr lang="en-US" sz="3600" dirty="0"/>
              <a:t>Fear </a:t>
            </a:r>
          </a:p>
          <a:p>
            <a:pPr marL="1017270" lvl="1" indent="-742950">
              <a:buFont typeface="+mj-lt"/>
              <a:buAutoNum type="alphaLcPeriod"/>
            </a:pPr>
            <a:r>
              <a:rPr lang="en-US" sz="3600" dirty="0"/>
              <a:t>Anxiety </a:t>
            </a:r>
          </a:p>
          <a:p>
            <a:pPr marL="1017270" lvl="1" indent="-742950">
              <a:buFont typeface="+mj-lt"/>
              <a:buAutoNum type="alphaLcPeriod"/>
            </a:pPr>
            <a:r>
              <a:rPr lang="en-US" sz="3600" dirty="0"/>
              <a:t>Worry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4000" dirty="0"/>
              <a:t>Biblical provision to deal with fear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40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79521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is life-saving fire escape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2" y="457200"/>
            <a:ext cx="7772400" cy="5831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618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812" y="1905000"/>
            <a:ext cx="118110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/>
              <a:t>Anxiety in a man’s heart weighs it down</a:t>
            </a:r>
          </a:p>
          <a:p>
            <a:pPr algn="ctr">
              <a:lnSpc>
                <a:spcPct val="90000"/>
              </a:lnSpc>
            </a:pPr>
            <a:endParaRPr lang="en-US" sz="5400" dirty="0"/>
          </a:p>
          <a:p>
            <a:pPr algn="ctr">
              <a:lnSpc>
                <a:spcPct val="90000"/>
              </a:lnSpc>
            </a:pPr>
            <a:r>
              <a:rPr lang="en-US" sz="5400" dirty="0"/>
              <a:t>Proverbs 12:25a</a:t>
            </a:r>
          </a:p>
        </p:txBody>
      </p:sp>
    </p:spTree>
    <p:extLst>
      <p:ext uri="{BB962C8B-B14F-4D97-AF65-F5344CB8AC3E}">
        <p14:creationId xmlns:p14="http://schemas.microsoft.com/office/powerpoint/2010/main" val="273641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812" y="609600"/>
            <a:ext cx="11811000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endParaRPr lang="en-US" sz="5400" dirty="0"/>
          </a:p>
          <a:p>
            <a:pPr>
              <a:lnSpc>
                <a:spcPct val="90000"/>
              </a:lnSpc>
            </a:pPr>
            <a:r>
              <a:rPr lang="en-US" sz="5400" dirty="0"/>
              <a:t>         “Of whom were you worried and fearful when you lied, and did not remember Me nor give Me a thought?</a:t>
            </a:r>
          </a:p>
          <a:p>
            <a:pPr algn="ctr">
              <a:lnSpc>
                <a:spcPct val="90000"/>
              </a:lnSpc>
            </a:pPr>
            <a:endParaRPr lang="en-US" sz="5400" dirty="0"/>
          </a:p>
          <a:p>
            <a:pPr algn="ctr">
              <a:lnSpc>
                <a:spcPct val="90000"/>
              </a:lnSpc>
            </a:pPr>
            <a:r>
              <a:rPr lang="en-US" sz="5400" dirty="0"/>
              <a:t>Isaiah 57:11</a:t>
            </a:r>
          </a:p>
        </p:txBody>
      </p:sp>
    </p:spTree>
    <p:extLst>
      <p:ext uri="{BB962C8B-B14F-4D97-AF65-F5344CB8AC3E}">
        <p14:creationId xmlns:p14="http://schemas.microsoft.com/office/powerpoint/2010/main" val="70015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044915"/>
              </p:ext>
            </p:extLst>
          </p:nvPr>
        </p:nvGraphicFramePr>
        <p:xfrm>
          <a:off x="912811" y="1295400"/>
          <a:ext cx="10237586" cy="33528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58849">
                  <a:extLst>
                    <a:ext uri="{9D8B030D-6E8A-4147-A177-3AD203B41FA5}">
                      <a16:colId xmlns:a16="http://schemas.microsoft.com/office/drawing/2014/main" xmlns="" val="3061150212"/>
                    </a:ext>
                  </a:extLst>
                </a:gridCol>
                <a:gridCol w="2558849">
                  <a:extLst>
                    <a:ext uri="{9D8B030D-6E8A-4147-A177-3AD203B41FA5}">
                      <a16:colId xmlns:a16="http://schemas.microsoft.com/office/drawing/2014/main" xmlns="" val="3297867773"/>
                    </a:ext>
                  </a:extLst>
                </a:gridCol>
                <a:gridCol w="2559944">
                  <a:extLst>
                    <a:ext uri="{9D8B030D-6E8A-4147-A177-3AD203B41FA5}">
                      <a16:colId xmlns:a16="http://schemas.microsoft.com/office/drawing/2014/main" xmlns="" val="2950253727"/>
                    </a:ext>
                  </a:extLst>
                </a:gridCol>
                <a:gridCol w="2559944">
                  <a:extLst>
                    <a:ext uri="{9D8B030D-6E8A-4147-A177-3AD203B41FA5}">
                      <a16:colId xmlns:a16="http://schemas.microsoft.com/office/drawing/2014/main" xmlns="" val="2713329241"/>
                    </a:ext>
                  </a:extLst>
                </a:gridCol>
              </a:tblGrid>
              <a:tr h="4789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538-515 BC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252" marR="1182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483-473 BC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252" marR="1182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457 BC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252" marR="1182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FFFF00"/>
                          </a:solidFill>
                          <a:effectLst/>
                        </a:rPr>
                        <a:t>444-c. 425 BC</a:t>
                      </a:r>
                      <a:endParaRPr lang="en-US" sz="19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252" marR="118252" marT="0" marB="0"/>
                </a:tc>
                <a:extLst>
                  <a:ext uri="{0D108BD9-81ED-4DB2-BD59-A6C34878D82A}">
                    <a16:rowId xmlns:a16="http://schemas.microsoft.com/office/drawing/2014/main" xmlns="" val="1312780600"/>
                  </a:ext>
                </a:extLst>
              </a:tr>
              <a:tr h="4789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Zerubbabel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252" marR="1182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Esther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252" marR="1182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Ezra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252" marR="1182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FFFF00"/>
                          </a:solidFill>
                          <a:effectLst/>
                        </a:rPr>
                        <a:t>Nehemiah</a:t>
                      </a:r>
                      <a:endParaRPr lang="en-US" sz="19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252" marR="118252" marT="0" marB="0"/>
                </a:tc>
                <a:extLst>
                  <a:ext uri="{0D108BD9-81ED-4DB2-BD59-A6C34878D82A}">
                    <a16:rowId xmlns:a16="http://schemas.microsoft.com/office/drawing/2014/main" xmlns="" val="2948068219"/>
                  </a:ext>
                </a:extLst>
              </a:tr>
              <a:tr h="4789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Ezra 1 – 6 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252" marR="1182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Book of Esther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252" marR="1182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Ezra 7-10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252" marR="1182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FFFF00"/>
                          </a:solidFill>
                          <a:effectLst/>
                        </a:rPr>
                        <a:t>Book of Nehemiah</a:t>
                      </a:r>
                      <a:endParaRPr lang="en-US" sz="19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252" marR="118252" marT="0" marB="0"/>
                </a:tc>
                <a:extLst>
                  <a:ext uri="{0D108BD9-81ED-4DB2-BD59-A6C34878D82A}">
                    <a16:rowId xmlns:a16="http://schemas.microsoft.com/office/drawing/2014/main" xmlns="" val="1096104296"/>
                  </a:ext>
                </a:extLst>
              </a:tr>
              <a:tr h="4789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Ruler: Darius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252" marR="1182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Ahasuerus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252" marR="1182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Artaxerxes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252" marR="1182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FFFF00"/>
                          </a:solidFill>
                          <a:effectLst/>
                        </a:rPr>
                        <a:t>Artaxerxes</a:t>
                      </a:r>
                      <a:endParaRPr lang="en-US" sz="19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252" marR="118252" marT="0" marB="0"/>
                </a:tc>
                <a:extLst>
                  <a:ext uri="{0D108BD9-81ED-4DB2-BD59-A6C34878D82A}">
                    <a16:rowId xmlns:a16="http://schemas.microsoft.com/office/drawing/2014/main" xmlns="" val="3026541532"/>
                  </a:ext>
                </a:extLst>
              </a:tr>
              <a:tr h="4789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1st Return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252" marR="1182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---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252" marR="1182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2nd Return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252" marR="1182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FFFF00"/>
                          </a:solidFill>
                          <a:effectLst/>
                        </a:rPr>
                        <a:t>3rd Return</a:t>
                      </a:r>
                      <a:endParaRPr lang="en-US" sz="19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252" marR="118252" marT="0" marB="0"/>
                </a:tc>
                <a:extLst>
                  <a:ext uri="{0D108BD9-81ED-4DB2-BD59-A6C34878D82A}">
                    <a16:rowId xmlns:a16="http://schemas.microsoft.com/office/drawing/2014/main" xmlns="" val="3299534662"/>
                  </a:ext>
                </a:extLst>
              </a:tr>
              <a:tr h="9579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Restoration of Temple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252" marR="1182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252" marR="1182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Reformation of People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252" marR="1182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FFFF00"/>
                          </a:solidFill>
                          <a:effectLst/>
                        </a:rPr>
                        <a:t>Reconstruction of Walls</a:t>
                      </a:r>
                      <a:endParaRPr lang="en-US" sz="19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252" marR="118252" marT="0" marB="0"/>
                </a:tc>
                <a:extLst>
                  <a:ext uri="{0D108BD9-81ED-4DB2-BD59-A6C34878D82A}">
                    <a16:rowId xmlns:a16="http://schemas.microsoft.com/office/drawing/2014/main" xmlns="" val="336977722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67984" y="5257800"/>
            <a:ext cx="1052724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Adapted from chart found in Bruce Wilkinson and Kenneth Boa, Talk Thru the Bible (Nashville, TN: Thomas Nelson Publishers, 1980), 118, 126.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0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212" y="381000"/>
            <a:ext cx="11658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Joshua 1.9 - “Have I not commanded you? Be strong and courageous! Do not tremble or be dismayed, for the LORD your God is with you wherever you go.”  </a:t>
            </a:r>
          </a:p>
          <a:p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Psalm 27.1 - The LORD is my light and my salvation; Whom shall I fear? The LORD is the defense of my life; Whom shall I dread?</a:t>
            </a:r>
          </a:p>
          <a:p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Psalm 27.3 - Though a host encamp against me, My heart will not fear; Though war arise against me, In spite of this I shall be confident.</a:t>
            </a:r>
          </a:p>
        </p:txBody>
      </p:sp>
    </p:spTree>
    <p:extLst>
      <p:ext uri="{BB962C8B-B14F-4D97-AF65-F5344CB8AC3E}">
        <p14:creationId xmlns:p14="http://schemas.microsoft.com/office/powerpoint/2010/main" val="54000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212" y="457200"/>
            <a:ext cx="11658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Ps 34:4 - I sought the Lord, and He answered me, And delivered me from all my fears.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Ps 56:4 - In God, whose word I praise, In God I have put my trust; I shall not be afraid. What can mere man do to me?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Isaiah 41:10. ‘Do not fear, for I am with you; Do not anxiously look about you, for I am your God. I will strengthen you, surely I will help you, Surely I will uphold you with My righteous right hand.’</a:t>
            </a:r>
          </a:p>
        </p:txBody>
      </p:sp>
    </p:spTree>
    <p:extLst>
      <p:ext uri="{BB962C8B-B14F-4D97-AF65-F5344CB8AC3E}">
        <p14:creationId xmlns:p14="http://schemas.microsoft.com/office/powerpoint/2010/main" val="47798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5942012" cy="6834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012" y="377365"/>
            <a:ext cx="5715000" cy="30260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85291" y="3581400"/>
            <a:ext cx="366170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Image source: Logos Bible Software</a:t>
            </a:r>
          </a:p>
        </p:txBody>
      </p:sp>
    </p:spTree>
    <p:extLst>
      <p:ext uri="{BB962C8B-B14F-4D97-AF65-F5344CB8AC3E}">
        <p14:creationId xmlns:p14="http://schemas.microsoft.com/office/powerpoint/2010/main" val="181692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7142" y="2667000"/>
            <a:ext cx="4174541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6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95480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ctrTitle"/>
          </p:nvPr>
        </p:nvSpPr>
        <p:spPr>
          <a:xfrm>
            <a:off x="2360612" y="1219200"/>
            <a:ext cx="7162800" cy="3864230"/>
          </a:xfrm>
        </p:spPr>
        <p:txBody>
          <a:bodyPr>
            <a:noAutofit/>
          </a:bodyPr>
          <a:lstStyle/>
          <a:p>
            <a:r>
              <a:rPr lang="en-US" sz="16600" dirty="0">
                <a:latin typeface="MASTERPLAN" panose="02000400000000000000" pitchFamily="2" charset="0"/>
                <a:ea typeface="MASTERPLAN" panose="02000400000000000000" pitchFamily="2" charset="0"/>
              </a:rPr>
              <a:t>FEAR</a:t>
            </a:r>
            <a:r>
              <a:rPr lang="en-US" sz="16600" dirty="0">
                <a:solidFill>
                  <a:schemeClr val="accent5">
                    <a:lumMod val="50000"/>
                  </a:schemeClr>
                </a:solidFill>
                <a:latin typeface="MASTERPLAN" panose="02000400000000000000" pitchFamily="2" charset="0"/>
                <a:ea typeface="MASTERPLAN" panose="02000400000000000000" pitchFamily="2" charset="0"/>
              </a:rPr>
              <a:t> </a:t>
            </a:r>
            <a:r>
              <a:rPr lang="en-US" sz="6600" dirty="0">
                <a:solidFill>
                  <a:schemeClr val="accent5">
                    <a:lumMod val="50000"/>
                  </a:schemeClr>
                </a:solidFill>
                <a:latin typeface="MASTERPLAN" panose="02000400000000000000" pitchFamily="2" charset="0"/>
                <a:ea typeface="MASTERPLAN" panose="02000400000000000000" pitchFamily="2" charset="0"/>
                <a:cs typeface="Adobe Arabic" panose="02040503050201020203" pitchFamily="18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258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ctrTitle"/>
          </p:nvPr>
        </p:nvSpPr>
        <p:spPr>
          <a:xfrm>
            <a:off x="0" y="2133600"/>
            <a:ext cx="12188825" cy="2438400"/>
          </a:xfrm>
        </p:spPr>
        <p:txBody>
          <a:bodyPr>
            <a:noAutofit/>
          </a:bodyPr>
          <a:lstStyle/>
          <a:p>
            <a:r>
              <a:rPr lang="en-US" sz="16600" dirty="0">
                <a:latin typeface="MASTERPLAN" panose="02000400000000000000" pitchFamily="2" charset="0"/>
                <a:ea typeface="MASTERPLAN" panose="02000400000000000000" pitchFamily="2" charset="0"/>
              </a:rPr>
              <a:t>  FEAR,</a:t>
            </a:r>
            <a:br>
              <a:rPr lang="en-US" sz="16600" dirty="0">
                <a:latin typeface="MASTERPLAN" panose="02000400000000000000" pitchFamily="2" charset="0"/>
                <a:ea typeface="MASTERPLAN" panose="02000400000000000000" pitchFamily="2" charset="0"/>
              </a:rPr>
            </a:br>
            <a:r>
              <a:rPr lang="en-US" sz="16600" dirty="0">
                <a:latin typeface="MASTERPLAN" panose="02000400000000000000" pitchFamily="2" charset="0"/>
                <a:ea typeface="MASTERPLAN" panose="02000400000000000000" pitchFamily="2" charset="0"/>
              </a:rPr>
              <a:t>anxiety </a:t>
            </a:r>
            <a:br>
              <a:rPr lang="en-US" sz="16600" dirty="0">
                <a:latin typeface="MASTERPLAN" panose="02000400000000000000" pitchFamily="2" charset="0"/>
                <a:ea typeface="MASTERPLAN" panose="02000400000000000000" pitchFamily="2" charset="0"/>
              </a:rPr>
            </a:br>
            <a:r>
              <a:rPr lang="en-US" sz="16600" dirty="0">
                <a:latin typeface="MASTERPLAN" panose="02000400000000000000" pitchFamily="2" charset="0"/>
                <a:ea typeface="MASTERPLAN" panose="02000400000000000000" pitchFamily="2" charset="0"/>
              </a:rPr>
              <a:t>worry</a:t>
            </a:r>
            <a:r>
              <a:rPr lang="en-US" sz="16600" dirty="0">
                <a:solidFill>
                  <a:schemeClr val="accent5">
                    <a:lumMod val="50000"/>
                  </a:schemeClr>
                </a:solidFill>
                <a:latin typeface="MASTERPLAN" panose="02000400000000000000" pitchFamily="2" charset="0"/>
                <a:ea typeface="MASTERPLAN" panose="02000400000000000000" pitchFamily="2" charset="0"/>
              </a:rPr>
              <a:t> </a:t>
            </a:r>
            <a:r>
              <a:rPr lang="en-US" sz="6600" dirty="0">
                <a:solidFill>
                  <a:schemeClr val="accent5">
                    <a:lumMod val="50000"/>
                  </a:schemeClr>
                </a:solidFill>
                <a:latin typeface="MASTERPLAN" panose="02000400000000000000" pitchFamily="2" charset="0"/>
                <a:ea typeface="MASTERPLAN" panose="02000400000000000000" pitchFamily="2" charset="0"/>
                <a:cs typeface="Adobe Arabic" panose="02040503050201020203" pitchFamily="18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738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77564" y="304800"/>
            <a:ext cx="5562600" cy="2362200"/>
          </a:xfrm>
        </p:spPr>
        <p:txBody>
          <a:bodyPr>
            <a:noAutofit/>
          </a:bodyPr>
          <a:lstStyle/>
          <a:p>
            <a:pPr algn="just"/>
            <a:r>
              <a:rPr lang="en-US" sz="3200" dirty="0"/>
              <a:t>A distressing emotion aroused by impending danger, evil, pain, etc., whether the threat is real or imagined; the feeling or condition of being afraid, lack of courage or resolution.</a:t>
            </a:r>
          </a:p>
          <a:p>
            <a:pPr algn="just"/>
            <a:endParaRPr lang="en-US" sz="3200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55612" y="609600"/>
            <a:ext cx="6248400" cy="386423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Autofit/>
          </a:bodyPr>
          <a:lstStyle>
            <a:lvl1pPr algn="l" defTabSz="121898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dirty="0">
                <a:latin typeface="MASTERPLAN" panose="02000400000000000000" pitchFamily="2" charset="0"/>
                <a:ea typeface="MASTERPLAN" panose="02000400000000000000" pitchFamily="2" charset="0"/>
              </a:rPr>
              <a:t>FEAR</a:t>
            </a:r>
            <a:r>
              <a:rPr lang="en-US" sz="16600" dirty="0">
                <a:solidFill>
                  <a:schemeClr val="accent5">
                    <a:lumMod val="50000"/>
                  </a:schemeClr>
                </a:solidFill>
                <a:latin typeface="MASTERPLAN" panose="02000400000000000000" pitchFamily="2" charset="0"/>
                <a:ea typeface="MASTERPLAN" panose="02000400000000000000" pitchFamily="2" charset="0"/>
              </a:rPr>
              <a:t> </a:t>
            </a:r>
            <a:r>
              <a:rPr lang="en-US" sz="6600" dirty="0">
                <a:solidFill>
                  <a:schemeClr val="accent5">
                    <a:lumMod val="50000"/>
                  </a:schemeClr>
                </a:solidFill>
                <a:latin typeface="MASTERPLAN" panose="02000400000000000000" pitchFamily="2" charset="0"/>
                <a:ea typeface="MASTERPLAN" panose="02000400000000000000" pitchFamily="2" charset="0"/>
                <a:cs typeface="Adobe Arabic" panose="02040503050201020203" pitchFamily="18" charset="-78"/>
              </a:rPr>
              <a:t> 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386079" y="3886200"/>
            <a:ext cx="5651933" cy="24384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/>
              <a:t>An attitude of anxiety or distress, caused by concern over a threat to one’s future. </a:t>
            </a:r>
          </a:p>
          <a:p>
            <a:pPr algn="just"/>
            <a:r>
              <a:rPr lang="en-US" dirty="0"/>
              <a:t>Manser, Martin H. </a:t>
            </a:r>
            <a:r>
              <a:rPr lang="en-US" i="1" dirty="0"/>
              <a:t>Dictionary of Bible Themes: The Accessible and Comprehensive Tool for Topical Studies. London: Martin Manser, 2009.</a:t>
            </a:r>
            <a:endParaRPr lang="en-US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6399212" y="5278582"/>
            <a:ext cx="5180251" cy="13716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515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86079" y="817418"/>
            <a:ext cx="5562600" cy="2743200"/>
          </a:xfrm>
        </p:spPr>
        <p:txBody>
          <a:bodyPr>
            <a:noAutofit/>
          </a:bodyPr>
          <a:lstStyle/>
          <a:p>
            <a:pPr algn="just"/>
            <a:r>
              <a:rPr lang="en-US" sz="3200" dirty="0"/>
              <a:t>Full of mental distress or uneasiness because of fear of danger or misfortune; greatly worried; solicitous.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-32068" y="2133600"/>
            <a:ext cx="6629400" cy="218783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Autofit/>
          </a:bodyPr>
          <a:lstStyle>
            <a:lvl1pPr algn="l" defTabSz="121898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>
                <a:latin typeface="MASTERPLAN" panose="02000400000000000000" pitchFamily="2" charset="0"/>
                <a:ea typeface="MASTERPLAN" panose="02000400000000000000" pitchFamily="2" charset="0"/>
              </a:rPr>
              <a:t>Anxiety</a:t>
            </a:r>
            <a:r>
              <a:rPr lang="en-US" sz="11500" dirty="0">
                <a:solidFill>
                  <a:schemeClr val="accent5">
                    <a:lumMod val="50000"/>
                  </a:schemeClr>
                </a:solidFill>
                <a:latin typeface="MASTERPLAN" panose="02000400000000000000" pitchFamily="2" charset="0"/>
                <a:ea typeface="MASTERPLAN" panose="02000400000000000000" pitchFamily="2" charset="0"/>
              </a:rPr>
              <a:t> 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MASTERPLAN" panose="02000400000000000000" pitchFamily="2" charset="0"/>
                <a:ea typeface="MASTERPLAN" panose="02000400000000000000" pitchFamily="2" charset="0"/>
                <a:cs typeface="Adobe Arabic" panose="02040503050201020203" pitchFamily="18" charset="-78"/>
              </a:rPr>
              <a:t> 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386079" y="3886200"/>
            <a:ext cx="5651933" cy="24384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600" dirty="0"/>
              <a:t>Intense worry or concern</a:t>
            </a:r>
          </a:p>
          <a:p>
            <a:r>
              <a:rPr lang="en-US" dirty="0"/>
              <a:t>Lawrence O. Richards, </a:t>
            </a:r>
            <a:r>
              <a:rPr lang="en-US" i="1" dirty="0"/>
              <a:t>Richards Complete Bible Dictionary</a:t>
            </a:r>
            <a:r>
              <a:rPr lang="en-US" dirty="0"/>
              <a:t> (Iowa Falls, Iowa: World Bible Publishers, Inc, 2002), 74.</a:t>
            </a:r>
          </a:p>
          <a:p>
            <a:pPr algn="just"/>
            <a:endParaRPr lang="en-US" sz="3600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6399212" y="5278582"/>
            <a:ext cx="5180251" cy="13716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006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86079" y="1143000"/>
            <a:ext cx="5562600" cy="1676400"/>
          </a:xfrm>
        </p:spPr>
        <p:txBody>
          <a:bodyPr>
            <a:noAutofit/>
          </a:bodyPr>
          <a:lstStyle/>
          <a:p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To torment or plague oneself with or suffer from disturbing thoughts; to fret.</a:t>
            </a:r>
            <a:endParaRPr lang="en-US" sz="3200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0" y="826328"/>
            <a:ext cx="7694612" cy="3647502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Autofit/>
          </a:bodyPr>
          <a:lstStyle>
            <a:lvl1pPr algn="l" defTabSz="121898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dirty="0">
                <a:latin typeface="MASTERPLAN" panose="02000400000000000000" pitchFamily="2" charset="0"/>
                <a:ea typeface="MASTERPLAN" panose="02000400000000000000" pitchFamily="2" charset="0"/>
              </a:rPr>
              <a:t>Worry</a:t>
            </a:r>
            <a:r>
              <a:rPr lang="en-US" sz="13800" dirty="0">
                <a:solidFill>
                  <a:schemeClr val="accent5">
                    <a:lumMod val="50000"/>
                  </a:schemeClr>
                </a:solidFill>
                <a:latin typeface="MASTERPLAN" panose="02000400000000000000" pitchFamily="2" charset="0"/>
                <a:ea typeface="MASTERPLAN" panose="02000400000000000000" pitchFamily="2" charset="0"/>
              </a:rPr>
              <a:t> </a:t>
            </a:r>
            <a:r>
              <a:rPr lang="en-US" sz="6000" dirty="0">
                <a:solidFill>
                  <a:schemeClr val="accent5">
                    <a:lumMod val="50000"/>
                  </a:schemeClr>
                </a:solidFill>
                <a:latin typeface="MASTERPLAN" panose="02000400000000000000" pitchFamily="2" charset="0"/>
                <a:ea typeface="MASTERPLAN" panose="02000400000000000000" pitchFamily="2" charset="0"/>
                <a:cs typeface="Adobe Arabic" panose="02040503050201020203" pitchFamily="18" charset="-78"/>
              </a:rPr>
              <a:t> 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386079" y="3886200"/>
            <a:ext cx="5651933" cy="24384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A sense of uneasiness and anxiety about the future.</a:t>
            </a:r>
          </a:p>
          <a:p>
            <a:pPr algn="just"/>
            <a:r>
              <a:rPr lang="en-US" dirty="0"/>
              <a:t>Manser, Martin H. </a:t>
            </a:r>
            <a:r>
              <a:rPr lang="en-US" i="1" dirty="0"/>
              <a:t>Dictionary of Bible Themes: The Accessible and Comprehensive Tool for Topical Studies. London: Martin Manser, 2009.</a:t>
            </a:r>
            <a:endParaRPr lang="en-US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6399212" y="5278582"/>
            <a:ext cx="5180251" cy="13716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104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10360501" cy="711200"/>
          </a:xfrm>
        </p:spPr>
        <p:txBody>
          <a:bodyPr>
            <a:noAutofit/>
          </a:bodyPr>
          <a:lstStyle/>
          <a:p>
            <a:r>
              <a:rPr lang="en-US" sz="6000" dirty="0"/>
              <a:t>Phobias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295400"/>
            <a:ext cx="11125200" cy="5410200"/>
          </a:xfrm>
        </p:spPr>
        <p:txBody>
          <a:bodyPr>
            <a:noAutofit/>
          </a:bodyPr>
          <a:lstStyle/>
          <a:p>
            <a:pPr lvl="0"/>
            <a:r>
              <a:rPr lang="en-US" sz="3000" dirty="0"/>
              <a:t>Acrophobia - Fear of heights.</a:t>
            </a:r>
          </a:p>
          <a:p>
            <a:pPr lvl="0"/>
            <a:r>
              <a:rPr lang="en-US" sz="3000" dirty="0"/>
              <a:t>Aerophobia - Fear of flying.</a:t>
            </a:r>
          </a:p>
          <a:p>
            <a:pPr lvl="0"/>
            <a:r>
              <a:rPr lang="en-US" sz="3000" dirty="0"/>
              <a:t>Arachnophobia - Fear of spiders.</a:t>
            </a:r>
          </a:p>
          <a:p>
            <a:pPr lvl="0"/>
            <a:r>
              <a:rPr lang="en-US" sz="3000" dirty="0"/>
              <a:t>Claustrophobia - Fear of confined spaces.</a:t>
            </a:r>
          </a:p>
          <a:p>
            <a:pPr lvl="0"/>
            <a:r>
              <a:rPr lang="en-US" sz="3000" dirty="0"/>
              <a:t>Glossophobia – Fear of speaking in public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020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10360501" cy="711200"/>
          </a:xfrm>
        </p:spPr>
        <p:txBody>
          <a:bodyPr>
            <a:noAutofit/>
          </a:bodyPr>
          <a:lstStyle/>
          <a:p>
            <a:r>
              <a:rPr lang="en-US" sz="6000" dirty="0"/>
              <a:t>Phobias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295400"/>
            <a:ext cx="11125200" cy="5410200"/>
          </a:xfrm>
        </p:spPr>
        <p:txBody>
          <a:bodyPr>
            <a:noAutofit/>
          </a:bodyPr>
          <a:lstStyle/>
          <a:p>
            <a:pPr lvl="0"/>
            <a:r>
              <a:rPr lang="en-US" sz="3000" dirty="0"/>
              <a:t>Acrophobia - Fear of heights.</a:t>
            </a:r>
          </a:p>
          <a:p>
            <a:pPr lvl="0"/>
            <a:r>
              <a:rPr lang="en-US" sz="3000" dirty="0"/>
              <a:t>Aerophobia - Fear of flying.</a:t>
            </a:r>
          </a:p>
          <a:p>
            <a:pPr lvl="0"/>
            <a:r>
              <a:rPr lang="en-US" sz="3000" dirty="0"/>
              <a:t>Arachnophobia - Fear of spiders.</a:t>
            </a:r>
          </a:p>
          <a:p>
            <a:pPr lvl="0"/>
            <a:r>
              <a:rPr lang="en-US" sz="3000" dirty="0"/>
              <a:t>Claustrophobia - Fear of confined spaces.</a:t>
            </a:r>
          </a:p>
          <a:p>
            <a:pPr lvl="0"/>
            <a:r>
              <a:rPr lang="en-US" sz="3000" dirty="0"/>
              <a:t>Glossophobia – Fear of speaking in public</a:t>
            </a:r>
          </a:p>
          <a:p>
            <a:pPr lvl="0"/>
            <a:r>
              <a:rPr lang="en-US" sz="3000" dirty="0"/>
              <a:t>Pentheraphobia – </a:t>
            </a:r>
          </a:p>
        </p:txBody>
      </p:sp>
    </p:spTree>
    <p:extLst>
      <p:ext uri="{BB962C8B-B14F-4D97-AF65-F5344CB8AC3E}">
        <p14:creationId xmlns:p14="http://schemas.microsoft.com/office/powerpoint/2010/main" val="230255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Radial 16x9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A765CE0-A8A0-42E0-82D2-3F870DB4D5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 radial lines presentation (widescreen)</Template>
  <TotalTime>0</TotalTime>
  <Words>653</Words>
  <Application>Microsoft Office PowerPoint</Application>
  <PresentationFormat>Custom</PresentationFormat>
  <Paragraphs>125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Red Radial 16x9</vt:lpstr>
      <vt:lpstr>FEAR  </vt:lpstr>
      <vt:lpstr>Outline</vt:lpstr>
      <vt:lpstr>FEAR  </vt:lpstr>
      <vt:lpstr>  FEAR, anxiety  worry  </vt:lpstr>
      <vt:lpstr>PowerPoint Presentation</vt:lpstr>
      <vt:lpstr>PowerPoint Presentation</vt:lpstr>
      <vt:lpstr>PowerPoint Presentation</vt:lpstr>
      <vt:lpstr>Phobias</vt:lpstr>
      <vt:lpstr>Phobias</vt:lpstr>
      <vt:lpstr>Phobias</vt:lpstr>
      <vt:lpstr>Phobias</vt:lpstr>
      <vt:lpstr>Phobias</vt:lpstr>
      <vt:lpstr>Phobias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2016-02-26T02:03:36Z</dcterms:created>
  <dcterms:modified xsi:type="dcterms:W3CDTF">2016-03-06T15:48:01Z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TC028048959991</vt:lpwstr>
  </property>
</Properties>
</file>