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29" r:id="rId2"/>
    <p:sldId id="331" r:id="rId3"/>
    <p:sldId id="332" r:id="rId4"/>
    <p:sldId id="333" r:id="rId5"/>
    <p:sldId id="334" r:id="rId6"/>
    <p:sldId id="335" r:id="rId7"/>
    <p:sldId id="336" r:id="rId8"/>
    <p:sldId id="337" r:id="rId9"/>
    <p:sldId id="338" r:id="rId10"/>
    <p:sldId id="339" r:id="rId11"/>
    <p:sldId id="340" r:id="rId12"/>
    <p:sldId id="284" r:id="rId13"/>
    <p:sldId id="307" r:id="rId14"/>
    <p:sldId id="308" r:id="rId15"/>
    <p:sldId id="323" r:id="rId16"/>
    <p:sldId id="309" r:id="rId17"/>
    <p:sldId id="310" r:id="rId18"/>
    <p:sldId id="455" r:id="rId19"/>
    <p:sldId id="311" r:id="rId20"/>
    <p:sldId id="453" r:id="rId21"/>
    <p:sldId id="312" r:id="rId22"/>
    <p:sldId id="313" r:id="rId23"/>
    <p:sldId id="454" r:id="rId24"/>
    <p:sldId id="324" r:id="rId25"/>
    <p:sldId id="317" r:id="rId26"/>
    <p:sldId id="452" r:id="rId27"/>
    <p:sldId id="342" r:id="rId28"/>
    <p:sldId id="358" r:id="rId29"/>
    <p:sldId id="410" r:id="rId30"/>
    <p:sldId id="456" r:id="rId31"/>
    <p:sldId id="411" r:id="rId32"/>
    <p:sldId id="457" r:id="rId33"/>
    <p:sldId id="343" r:id="rId34"/>
    <p:sldId id="412" r:id="rId35"/>
    <p:sldId id="458" r:id="rId36"/>
    <p:sldId id="459" r:id="rId37"/>
    <p:sldId id="446" r:id="rId38"/>
    <p:sldId id="460" r:id="rId39"/>
    <p:sldId id="447" r:id="rId40"/>
    <p:sldId id="448"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49" autoAdjust="0"/>
  </p:normalViewPr>
  <p:slideViewPr>
    <p:cSldViewPr snapToGrid="0">
      <p:cViewPr varScale="1">
        <p:scale>
          <a:sx n="106" d="100"/>
          <a:sy n="106" d="100"/>
        </p:scale>
        <p:origin x="166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39" tIns="48320" rIns="96639" bIns="48320" rtlCol="0"/>
          <a:lstStyle>
            <a:lvl1pPr algn="r">
              <a:defRPr sz="1200"/>
            </a:lvl1pPr>
          </a:lstStyle>
          <a:p>
            <a:fld id="{E78D141F-99F3-4835-A0AF-B05F77794DD5}" type="datetimeFigureOut">
              <a:rPr lang="en-US" smtClean="0"/>
              <a:pPr/>
              <a:t>3/10/2016</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39" tIns="48320" rIns="96639" bIns="48320"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39" tIns="48320" rIns="96639" bIns="48320"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Group>
    <inkml:annotationXML>
      <emma:emma xmlns:emma="http://www.w3.org/2003/04/emma" version="1.0">
        <emma:interpretation id="{41D55B03-4B9D-449F-A4DA-3A59E1CCAAF6}" emma:medium="tactile" emma:mode="ink">
          <msink:context xmlns:msink="http://schemas.microsoft.com/ink/2010/main" type="writingRegion" rotatedBoundingBox="12256,14314 12309,14314 12309,14367 12256,14367"/>
        </emma:interpretation>
      </emma:emma>
    </inkml:annotationXML>
    <inkml:traceGroup>
      <inkml:annotationXML>
        <emma:emma xmlns:emma="http://www.w3.org/2003/04/emma" version="1.0">
          <emma:interpretation id="{C61ED284-38CE-44BA-A485-69D9069CC840}" emma:medium="tactile" emma:mode="ink">
            <msink:context xmlns:msink="http://schemas.microsoft.com/ink/2010/main" type="paragraph" rotatedBoundingBox="12256,14314 12309,14314 12309,14367 12256,14367" alignmentLevel="1"/>
          </emma:interpretation>
        </emma:emma>
      </inkml:annotationXML>
      <inkml:traceGroup>
        <inkml:annotationXML>
          <emma:emma xmlns:emma="http://www.w3.org/2003/04/emma" version="1.0">
            <emma:interpretation id="{0288E5C7-01B1-4864-90E3-3F9E1460C925}" emma:medium="tactile" emma:mode="ink">
              <msink:context xmlns:msink="http://schemas.microsoft.com/ink/2010/main" type="line" rotatedBoundingBox="12256,14314 12309,14314 12309,14367 12256,14367"/>
            </emma:interpretation>
          </emma:emma>
        </inkml:annotationXML>
        <inkml:traceGroup>
          <inkml:annotationXML>
            <emma:emma xmlns:emma="http://www.w3.org/2003/04/emma" version="1.0">
              <emma:interpretation id="{11C5FE9A-7784-43DF-88EF-25D0E3578C76}" emma:medium="tactile" emma:mode="ink">
                <msink:context xmlns:msink="http://schemas.microsoft.com/ink/2010/main" type="inkWord" rotatedBoundingBox="12256,14314 12309,14314 12309,14367 12256,14367"/>
              </emma:interpretation>
              <emma:one-of disjunction-type="recognition" id="oneOf0">
                <emma:interpretation id="interp0" emma:lang="en-US" emma:confidence="0">
                  <emma:literal>In</emma:literal>
                </emma:interpretation>
                <emma:interpretation id="interp1" emma:lang="en-US" emma:confidence="0">
                  <emma:literal>I</emma:literal>
                </emma:interpretation>
                <emma:interpretation id="interp2" emma:lang="en-US" emma:confidence="0">
                  <emma:literal>A</emma:literal>
                </emma:interpretation>
                <emma:interpretation id="interp3" emma:lang="en-US" emma:confidence="0">
                  <emma:literal>*</emma:literal>
                </emma:interpretation>
                <emma:interpretation id="interp4" emma:lang="en-US" emma:confidence="0">
                  <emma:literal>&amp;</emma:literal>
                </emma:interpretation>
              </emma:one-of>
            </emma:emma>
          </inkml:annotationXML>
          <inkml:trace contextRef="#ctx0" brushRef="#br0">15446 14542 8064,'-16'-23'3680,"16"21"-2912,3-5-960,-3 7 576,0 0-352,0 0-160,0 0 96,0 0 0,-3 4 32,-2-1 0,0 4 0,0-1 0,1 0 0,-1 0 0,0 2 0,5-2 512,-3-3-384,3-3 32,0 4-96,0-4 32,0 0-64,0 0 64,0 0-64,0 0-32,0 0 32,0 0-128,0 0 64,0 0 480,0 0-352,0 0 128,0 0-160,0 0 256,0-4-256,0 8-128,-5-8 64,5 4 96,0-3-96,0 3-64,0-4 32,0 2 32,0-2 0,0 4 64,0 0-32,0 0 64,0 0-64,0 0-32,0 0 32,0 0-32,0 0 0,0 0 0,0-4 0,0 4-96,0-2 64,0 2 128,0-4-96,0 4 0,0-3 32,0 3-128,0 0 64,0 0 192,0 0-128,0 0 0,0 0 0,0 0 128,0 0-128,0 0-160,0 0 96,0 0 0,0 0 32,0 0 0,0 0 0,0 0-96,0 0 64,5 7 32,-5-7 0,0 0 64,0 0-32,0 0-32,0 0 32,0 0 32,0 0-32,0 0-32,0 0 32,0 0-32,0 0 0,0 0 0,0 0 0,0 0 64,0 0-32,3 6-32,-3-6 32,0 0-224,0 0 160,0 0 96,0 0-64,0 0 192,0 0-160,0 0-160,0 0 96,0 6 0,0-6 32,0 0-96,0 0 64,0 0 128,0 0-96,0 0 96,0 0-64,0 0-32,0 0 32,0 0-224,0 0 160,0 0 192,0 0-160,0 0-128,0 0 96,5 0 192,0 0-160,-5 0 32,4 0 0,-4 0-224,5-2 160,-5 2 192,0-4-160,0 4 32,0 0 0,0 0-32,0 0 0,0 0 64,0 0-32,0 0-192,0 0 128,0 0-1152,0 0 896,0 0-5056,5 4 4128,-5-4-3712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 contextRef="#ctx0" brushRef="#br0">15446 14542 8064,'-16'-23'3680,"16"21"-2912,3-5-960,-3 7 576,0 0-352,0 0-160,0 0 96,0 0 0,-3 4 32,-2-1 0,0 4 0,0-1 0,1 0 0,-1 0 0,0 2 0,5-2 512,-3-3-384,3-3 32,0 4-96,0-4 32,0 0-64,0 0 64,0 0-64,0 0-32,0 0 32,0 0-128,0 0 64,0 0 480,0 0-352,0 0 128,0 0-160,0 0 256,0-4-256,0 8-128,-5-8 64,5 4 96,0-3-96,0 3-64,0-4 32,0 2 32,0-2 0,0 4 64,0 0-32,0 0 64,0 0-64,0 0-32,0 0 32,0 0-32,0 0 0,0 0 0,0-4 0,0 4-96,0-2 64,0 2 128,0-4-96,0 4 0,0-3 32,0 3-128,0 0 64,0 0 192,0 0-128,0 0 0,0 0 0,0 0 128,0 0-128,0 0-160,0 0 96,0 0 0,0 0 32,0 0 0,0 0 0,0 0-96,0 0 64,5 7 32,-5-7 0,0 0 64,0 0-32,0 0-32,0 0 32,0 0 32,0 0-32,0 0-32,0 0 32,0 0-32,0 0 0,0 0 0,0 0 0,0 0 64,0 0-32,3 6-32,-3-6 32,0 0-224,0 0 160,0 0 96,0 0-64,0 0 192,0 0-160,0 0-160,0 0 96,0 6 0,0-6 32,0 0-96,0 0 64,0 0 128,0 0-96,0 0 96,0 0-64,0 0-32,0 0 32,0 0-224,0 0 160,0 0 192,0 0-160,0 0-128,0 0 96,5 0 192,0 0-160,-5 0 32,4 0 0,-4 0-224,5-2 160,-5 2 192,0-4-160,0 4 32,0 0 0,0 0-32,0 0 0,0 0 64,0 0-32,0 0-192,0 0 128,0 0-1152,0 0 896,0 0-5056,5 4 4128,-5-4-3712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39:54.291"/>
    </inkml:context>
    <inkml:brush xml:id="br0">
      <inkml:brushProperty name="width" value="0.06667" units="cm"/>
      <inkml:brushProperty name="height" value="0.06667" units="cm"/>
    </inkml:brush>
  </inkml:definitions>
  <inkml:trace contextRef="#ctx0" brushRef="#br0">30183 11082 3968,'-21'-5'1888,"21"5"-1504,0 0-480,0 0 224,0 0-128,0 0 0,0 0 0,-3 5 1056,-2-2-832,5-3 1184,0 0-1056,5 0-64,7 0-192,0-3-5472,0-5 4256,0-20-992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45:11.571"/>
    </inkml:context>
    <inkml:brush xml:id="br0">
      <inkml:brushProperty name="width" value="0.06667" units="cm"/>
      <inkml:brushProperty name="height" value="0.06667" units="cm"/>
    </inkml:brush>
  </inkml:definitions>
  <inkml:traceGroup>
    <inkml:annotationXML>
      <emma:emma xmlns:emma="http://www.w3.org/2003/04/emma" version="1.0">
        <emma:interpretation id="{843A640E-994F-4259-8AFF-1AC1A5BF72B1}" emma:medium="tactile" emma:mode="ink">
          <msink:context xmlns:msink="http://schemas.microsoft.com/ink/2010/main" type="writingRegion" rotatedBoundingBox="28841,-615 28880,-615 28880,-614 28841,-614"/>
        </emma:interpretation>
      </emma:emma>
    </inkml:annotationXML>
    <inkml:traceGroup>
      <inkml:annotationXML>
        <emma:emma xmlns:emma="http://www.w3.org/2003/04/emma" version="1.0">
          <emma:interpretation id="{70E56394-23FC-45FA-A8ED-A695B3259B28}" emma:medium="tactile" emma:mode="ink">
            <msink:context xmlns:msink="http://schemas.microsoft.com/ink/2010/main" type="paragraph" rotatedBoundingBox="28841,-615 28880,-615 28880,-614 28841,-614" alignmentLevel="1"/>
          </emma:interpretation>
        </emma:emma>
      </inkml:annotationXML>
      <inkml:traceGroup>
        <inkml:annotationXML>
          <emma:emma xmlns:emma="http://www.w3.org/2003/04/emma" version="1.0">
            <emma:interpretation id="{4ED8DB0B-3F50-4CC7-B30C-AB20E0249F29}" emma:medium="tactile" emma:mode="ink">
              <msink:context xmlns:msink="http://schemas.microsoft.com/ink/2010/main" type="line" rotatedBoundingBox="28841,-615 28880,-615 28880,-614 28841,-614"/>
            </emma:interpretation>
          </emma:emma>
        </inkml:annotationXML>
        <inkml:traceGroup>
          <inkml:annotationXML>
            <emma:emma xmlns:emma="http://www.w3.org/2003/04/emma" version="1.0">
              <emma:interpretation id="{3F7F26FC-9E2F-4C94-96E4-EC6EA2121D74}" emma:medium="tactile" emma:mode="ink">
                <msink:context xmlns:msink="http://schemas.microsoft.com/ink/2010/main" type="inkWord" rotatedBoundingBox="28841,-615 28880,-615 28880,-614 28841,-614"/>
              </emma:interpretation>
              <emma:one-of disjunction-type="recognition" id="oneOf0">
                <emma:interpretation id="interp0" emma:lang="en-US" emma:confidence="0">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35704 1908 1408,'29'1'736,"-19"-1"-608</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9" tIns="48320" rIns="96639" bIns="48320"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1"/>
            <a:ext cx="3169920" cy="481727"/>
          </a:xfrm>
          <a:prstGeom prst="rect">
            <a:avLst/>
          </a:prstGeom>
        </p:spPr>
        <p:txBody>
          <a:bodyPr vert="horz" lIns="96639" tIns="48320" rIns="96639" bIns="48320" rtlCol="0"/>
          <a:lstStyle>
            <a:lvl1pPr algn="r">
              <a:defRPr sz="1200"/>
            </a:lvl1pPr>
          </a:lstStyle>
          <a:p>
            <a:fld id="{890A1E49-7911-446F-8B3D-BE0176067052}" type="datetimeFigureOut">
              <a:rPr lang="en-US" smtClean="0"/>
              <a:pPr/>
              <a:t>3/10/2016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39" tIns="48320" rIns="96639" bIns="483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39" tIns="48320" rIns="96639" bIns="48320"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39" tIns="48320" rIns="96639" bIns="48320"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059" indent="-307715">
              <a:defRPr>
                <a:solidFill>
                  <a:schemeClr val="tx1"/>
                </a:solidFill>
                <a:latin typeface="Arial" panose="020B0604020202020204" pitchFamily="34" charset="0"/>
                <a:cs typeface="Arial" panose="020B0604020202020204" pitchFamily="34" charset="0"/>
              </a:defRPr>
            </a:lvl2pPr>
            <a:lvl3pPr marL="1230861" indent="-246172">
              <a:defRPr>
                <a:solidFill>
                  <a:schemeClr val="tx1"/>
                </a:solidFill>
                <a:latin typeface="Arial" panose="020B0604020202020204" pitchFamily="34" charset="0"/>
                <a:cs typeface="Arial" panose="020B0604020202020204" pitchFamily="34" charset="0"/>
              </a:defRPr>
            </a:lvl3pPr>
            <a:lvl4pPr marL="1723205" indent="-246172">
              <a:defRPr>
                <a:solidFill>
                  <a:schemeClr val="tx1"/>
                </a:solidFill>
                <a:latin typeface="Arial" panose="020B0604020202020204" pitchFamily="34" charset="0"/>
                <a:cs typeface="Arial" panose="020B0604020202020204" pitchFamily="34" charset="0"/>
              </a:defRPr>
            </a:lvl4pPr>
            <a:lvl5pPr marL="2215551" indent="-246172">
              <a:defRPr>
                <a:solidFill>
                  <a:schemeClr val="tx1"/>
                </a:solidFill>
                <a:latin typeface="Arial" panose="020B0604020202020204" pitchFamily="34" charset="0"/>
                <a:cs typeface="Arial" panose="020B0604020202020204" pitchFamily="34" charset="0"/>
              </a:defRPr>
            </a:lvl5pPr>
            <a:lvl6pPr marL="2707897" indent="-2461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240" indent="-2461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2585" indent="-2461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4930" indent="-2461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387">
              <a:defRPr/>
            </a:pPr>
            <a:fld id="{6EFDF370-5B17-48A8-9185-C4FE029F2F51}" type="slidenum">
              <a:rPr lang="en-US" altLang="en-US" sz="1900" kern="0">
                <a:latin typeface="Calibri" panose="020F0502020204030204" pitchFamily="34" charset="0"/>
              </a:rPr>
              <a:pPr defTabSz="966387">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387">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18604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6387">
              <a:defRPr/>
            </a:pPr>
            <a:fld id="{9522E04F-F567-49DD-AD0B-95C064EB7F64}" type="slidenum">
              <a:rPr lang="en-US" sz="1900" kern="0">
                <a:solidFill>
                  <a:sysClr val="windowText" lastClr="000000"/>
                </a:solidFill>
              </a:rPr>
              <a:pPr defTabSz="966387">
                <a:defRPr/>
              </a:pPr>
              <a:t>11</a:t>
            </a:fld>
            <a:endParaRPr lang="en-US" sz="1900" kern="0">
              <a:solidFill>
                <a:sysClr val="windowText" lastClr="000000"/>
              </a:solidFill>
            </a:endParaRPr>
          </a:p>
        </p:txBody>
      </p:sp>
      <p:sp>
        <p:nvSpPr>
          <p:cNvPr id="66563" name="Rectangle 2"/>
          <p:cNvSpPr>
            <a:spLocks noGrp="1" noRot="1" noChangeAspect="1" noChangeArrowheads="1" noTextEdit="1"/>
          </p:cNvSpPr>
          <p:nvPr>
            <p:ph type="sldImg"/>
          </p:nvPr>
        </p:nvSpPr>
        <p:spPr>
          <a:xfrm>
            <a:off x="1497013" y="1200150"/>
            <a:ext cx="4321175" cy="3240088"/>
          </a:xfrm>
          <a:ln/>
        </p:spPr>
      </p:sp>
      <p:sp>
        <p:nvSpPr>
          <p:cNvPr id="66564"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387">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14941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3/10/2016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3/10/2016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3/10/2016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p14="http://schemas.microsoft.com/office/powerpoint/2010/main"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838347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pPr>
              <a:defRPr/>
            </a:pPr>
            <a:fld id="{C49BDA17-A2EA-4FEA-8B2E-D8E6E889768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3/10/2016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3/10/2016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3/10/2016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3/10/2016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3/10/2016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3/10/2016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3/10/2016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3/10/2016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3/10/2016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9</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5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3"/>
          </a:xfrm>
        </p:spPr>
        <p:txBody>
          <a:bodyPr/>
          <a:lstStyle/>
          <a:p>
            <a:r>
              <a:rPr 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3" name="Content Placeholder 2"/>
          <p:cNvSpPr>
            <a:spLocks noGrp="1"/>
          </p:cNvSpPr>
          <p:nvPr>
            <p:ph idx="1"/>
          </p:nvPr>
        </p:nvSpPr>
        <p:spPr>
          <a:xfrm>
            <a:off x="838200" y="1143000"/>
            <a:ext cx="7467600" cy="2971800"/>
          </a:xfrm>
        </p:spPr>
        <p:txBody>
          <a:bodyPr/>
          <a:lstStyle/>
          <a:p>
            <a:pPr marL="457189" indent="-457189" algn="just">
              <a:spcBef>
                <a:spcPts val="1200"/>
              </a:spcBef>
              <a:spcAft>
                <a:spcPts val="1200"/>
              </a:spcAft>
            </a:pPr>
            <a:r>
              <a:rPr lang="en-US" dirty="0">
                <a:solidFill>
                  <a:schemeClr val="bg1"/>
                </a:solidFill>
              </a:rPr>
              <a:t>Definition – If Jesus Christ is not Lord of all then He is not Lord at all</a:t>
            </a:r>
          </a:p>
          <a:p>
            <a:pPr marL="457189" indent="-457189" algn="just">
              <a:spcBef>
                <a:spcPts val="1200"/>
              </a:spcBef>
              <a:spcAft>
                <a:spcPts val="1200"/>
              </a:spcAft>
            </a:pPr>
            <a:r>
              <a:rPr lang="en-US" dirty="0">
                <a:solidFill>
                  <a:schemeClr val="bg1"/>
                </a:solidFill>
              </a:rPr>
              <a:t>Motive – Counter superficial conversions</a:t>
            </a:r>
          </a:p>
          <a:p>
            <a:pPr marL="457189" indent="-457189" algn="just">
              <a:spcBef>
                <a:spcPts val="1200"/>
              </a:spcBef>
              <a:spcAft>
                <a:spcPts val="1200"/>
              </a:spcAft>
            </a:pPr>
            <a:r>
              <a:rPr lang="en-US" dirty="0">
                <a:solidFill>
                  <a:schemeClr val="bg1"/>
                </a:solidFill>
              </a:rPr>
              <a:t>Right diagnosis but the wrong cure</a:t>
            </a:r>
          </a:p>
        </p:txBody>
      </p:sp>
    </p:spTree>
    <p:extLst>
      <p:ext uri="{BB962C8B-B14F-4D97-AF65-F5344CB8AC3E}">
        <p14:creationId xmlns:p14="http://schemas.microsoft.com/office/powerpoint/2010/main" val="313416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1" name="Text Box 17"/>
          <p:cNvSpPr txBox="1">
            <a:spLocks noChangeArrowheads="1"/>
          </p:cNvSpPr>
          <p:nvPr/>
        </p:nvSpPr>
        <p:spPr bwMode="auto">
          <a:xfrm>
            <a:off x="427567" y="1066802"/>
            <a:ext cx="8288867" cy="501675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800" kern="0" dirty="0">
                <a:solidFill>
                  <a:schemeClr val="bg1"/>
                </a:solidFill>
                <a:effectLst>
                  <a:outerShdw blurRad="38100" dist="38100" dir="2700000" algn="tl">
                    <a:srgbClr val="000000"/>
                  </a:outerShdw>
                </a:effectLst>
                <a:cs typeface="Times New Roman" pitchFamily="18" charset="0"/>
              </a:rPr>
              <a:t>According to Lordship Theology, these, </a:t>
            </a:r>
            <a:r>
              <a:rPr lang="en-US" sz="2800" kern="0" dirty="0">
                <a:solidFill>
                  <a:srgbClr val="FFFFCC"/>
                </a:solidFill>
                <a:effectLst>
                  <a:outerShdw blurRad="38100" dist="38100" dir="2700000" algn="tl">
                    <a:srgbClr val="000000"/>
                  </a:outerShdw>
                </a:effectLst>
                <a:cs typeface="Times New Roman" pitchFamily="18" charset="0"/>
              </a:rPr>
              <a:t>“</a:t>
            </a:r>
            <a:r>
              <a:rPr lang="en-US" sz="2800" b="1" i="1" kern="0" dirty="0">
                <a:solidFill>
                  <a:srgbClr val="FFFFCC"/>
                </a:solidFill>
                <a:effectLst>
                  <a:outerShdw blurRad="38100" dist="38100" dir="2700000" algn="tl">
                    <a:srgbClr val="000000"/>
                  </a:outerShdw>
                </a:effectLst>
                <a:cs typeface="Times New Roman" pitchFamily="18" charset="0"/>
              </a:rPr>
              <a:t>real claims that Christ makes</a:t>
            </a:r>
            <a:r>
              <a:rPr lang="en-US" sz="2800" kern="0" dirty="0">
                <a:solidFill>
                  <a:srgbClr val="FFFFCC"/>
                </a:solidFill>
                <a:effectLst>
                  <a:outerShdw blurRad="38100" dist="38100" dir="2700000" algn="tl">
                    <a:srgbClr val="000000"/>
                  </a:outerShdw>
                </a:effectLst>
                <a:cs typeface="Times New Roman" pitchFamily="18" charset="0"/>
              </a:rPr>
              <a:t>” </a:t>
            </a:r>
            <a:r>
              <a:rPr lang="en-US" sz="2800" kern="0" dirty="0">
                <a:solidFill>
                  <a:schemeClr val="bg1"/>
                </a:solidFill>
                <a:effectLst>
                  <a:outerShdw blurRad="38100" dist="38100" dir="2700000" algn="tl">
                    <a:srgbClr val="000000"/>
                  </a:outerShdw>
                </a:effectLst>
                <a:cs typeface="Times New Roman" pitchFamily="18" charset="0"/>
              </a:rPr>
              <a:t>refers to a </a:t>
            </a:r>
            <a:r>
              <a:rPr lang="en-US" sz="2800" b="1" i="1" kern="0" dirty="0">
                <a:solidFill>
                  <a:srgbClr val="FFFFCC"/>
                </a:solidFill>
                <a:effectLst>
                  <a:outerShdw blurRad="38100" dist="38100" dir="2700000" algn="tl">
                    <a:srgbClr val="000000"/>
                  </a:outerShdw>
                </a:effectLst>
                <a:cs typeface="Times New Roman" pitchFamily="18" charset="0"/>
              </a:rPr>
              <a:t>repentance</a:t>
            </a:r>
            <a:r>
              <a:rPr lang="en-US" sz="2800" kern="0" dirty="0">
                <a:solidFill>
                  <a:schemeClr val="bg1"/>
                </a:solidFill>
                <a:effectLst>
                  <a:outerShdw blurRad="38100" dist="38100" dir="2700000" algn="tl">
                    <a:srgbClr val="000000"/>
                  </a:outerShdw>
                </a:effectLst>
                <a:cs typeface="Times New Roman" pitchFamily="18" charset="0"/>
              </a:rPr>
              <a:t> which is </a:t>
            </a:r>
            <a:r>
              <a:rPr lang="en-US" sz="2800" b="1" i="1" kern="0" dirty="0">
                <a:solidFill>
                  <a:srgbClr val="FFFFCC"/>
                </a:solidFill>
                <a:effectLst>
                  <a:outerShdw blurRad="38100" dist="38100" dir="2700000" algn="tl">
                    <a:srgbClr val="000000"/>
                  </a:outerShdw>
                </a:effectLst>
                <a:cs typeface="Times New Roman" pitchFamily="18" charset="0"/>
              </a:rPr>
              <a:t>a commitment to</a:t>
            </a:r>
            <a:r>
              <a:rPr lang="en-US" sz="2800" kern="0" dirty="0">
                <a:solidFill>
                  <a:schemeClr val="bg1"/>
                </a:solidFill>
                <a:effectLst>
                  <a:outerShdw blurRad="38100" dist="38100" dir="2700000" algn="tl">
                    <a:srgbClr val="000000"/>
                  </a:outerShdw>
                </a:effectLst>
                <a:cs typeface="Times New Roman" pitchFamily="18" charset="0"/>
              </a:rPr>
              <a:t>, or at least </a:t>
            </a:r>
            <a:r>
              <a:rPr lang="en-US" sz="2800" b="1" i="1" kern="0" dirty="0">
                <a:solidFill>
                  <a:srgbClr val="FFFFCC"/>
                </a:solidFill>
                <a:effectLst>
                  <a:outerShdw blurRad="38100" dist="38100" dir="2700000" algn="tl">
                    <a:srgbClr val="000000"/>
                  </a:outerShdw>
                </a:effectLst>
                <a:cs typeface="Times New Roman" pitchFamily="18" charset="0"/>
              </a:rPr>
              <a:t>a sincere willingness to</a:t>
            </a:r>
            <a:r>
              <a:rPr lang="en-US" sz="2800" kern="0" dirty="0">
                <a:solidFill>
                  <a:schemeClr val="bg1"/>
                </a:solidFill>
                <a:effectLst>
                  <a:outerShdw blurRad="38100" dist="38100" dir="2700000" algn="tl">
                    <a:srgbClr val="000000"/>
                  </a:outerShdw>
                </a:effectLst>
                <a:cs typeface="Times New Roman" pitchFamily="18" charset="0"/>
              </a:rPr>
              <a:t>:</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Obey Christ’s commands</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Take up one’s cross</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Forsake sin, etc.,</a:t>
            </a:r>
            <a:endParaRPr lang="en-US" sz="2800" kern="0" dirty="0">
              <a:solidFill>
                <a:srgbClr val="FFFFCC"/>
              </a:solidFill>
              <a:effectLst>
                <a:outerShdw blurRad="38100" dist="38100" dir="2700000" algn="tl">
                  <a:srgbClr val="000000"/>
                </a:outerShdw>
              </a:effectLst>
              <a:cs typeface="Times New Roman" pitchFamily="18" charset="0"/>
            </a:endParaRPr>
          </a:p>
          <a:p>
            <a:pPr algn="just">
              <a:spcBef>
                <a:spcPts val="600"/>
              </a:spcBef>
              <a:spcAft>
                <a:spcPts val="600"/>
              </a:spcAft>
              <a:defRPr/>
            </a:pPr>
            <a:r>
              <a:rPr lang="en-US" sz="2800" kern="0" dirty="0">
                <a:solidFill>
                  <a:srgbClr val="66FFFF"/>
                </a:solidFill>
                <a:effectLst>
                  <a:outerShdw blurRad="38100" dist="38100" dir="2700000" algn="tl">
                    <a:srgbClr val="000000"/>
                  </a:outerShdw>
                </a:effectLst>
                <a:cs typeface="Times New Roman" pitchFamily="18" charset="0"/>
              </a:rPr>
              <a:t>The failure of one witnessing, to declare these precursors in a gospel presentation, and a failure on the part of the sinner to willingly commit to them, means that the sinner </a:t>
            </a:r>
            <a:r>
              <a:rPr lang="en-US" sz="2800" b="1" kern="0" dirty="0">
                <a:solidFill>
                  <a:srgbClr val="FFFFCC"/>
                </a:solidFill>
                <a:effectLst>
                  <a:outerShdw blurRad="38100" dist="38100" dir="2700000" algn="tl">
                    <a:srgbClr val="000000"/>
                  </a:outerShdw>
                </a:effectLst>
                <a:cs typeface="Times New Roman" pitchFamily="18" charset="0"/>
              </a:rPr>
              <a:t>CAN NOT</a:t>
            </a:r>
            <a:r>
              <a:rPr lang="en-US" sz="2800" kern="0" dirty="0">
                <a:solidFill>
                  <a:srgbClr val="FFFFCC"/>
                </a:solidFill>
                <a:effectLst>
                  <a:outerShdw blurRad="38100" dist="38100" dir="2700000" algn="tl">
                    <a:srgbClr val="000000"/>
                  </a:outerShdw>
                </a:effectLst>
                <a:cs typeface="Times New Roman" pitchFamily="18" charset="0"/>
              </a:rPr>
              <a:t> </a:t>
            </a:r>
            <a:r>
              <a:rPr lang="en-US" sz="2800" kern="0" dirty="0">
                <a:solidFill>
                  <a:srgbClr val="66FFFF"/>
                </a:solidFill>
                <a:effectLst>
                  <a:outerShdw blurRad="38100" dist="38100" dir="2700000" algn="tl">
                    <a:srgbClr val="000000"/>
                  </a:outerShdw>
                </a:effectLst>
                <a:cs typeface="Times New Roman" pitchFamily="18" charset="0"/>
              </a:rPr>
              <a:t>be saved!</a:t>
            </a:r>
            <a:endParaRPr lang="en-US" altLang="zh-CN" sz="2800" kern="0" dirty="0">
              <a:solidFill>
                <a:srgbClr val="66FFFF"/>
              </a:solidFill>
              <a:effectLst>
                <a:outerShdw blurRad="38100" dist="38100" dir="2700000" algn="tl">
                  <a:srgbClr val="000000"/>
                </a:outerShdw>
              </a:effectLst>
              <a:cs typeface="Times New Roman" pitchFamily="18" charset="0"/>
            </a:endParaRP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313077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62546" y="0"/>
            <a:ext cx="5818909"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5800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90255" y="0"/>
            <a:ext cx="5763491"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55420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921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62402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92133" cy="4525963"/>
          </a:xfrm>
        </p:spPr>
        <p:txBody>
          <a:bodyPr/>
          <a:lstStyle/>
          <a:p>
            <a:pPr>
              <a:spcBef>
                <a:spcPts val="600"/>
              </a:spcBef>
              <a:spcAft>
                <a:spcPts val="600"/>
              </a:spcAft>
              <a:buClr>
                <a:srgbClr val="66FFFF"/>
              </a:buClr>
            </a:pPr>
            <a:r>
              <a:rPr lang="en-US" sz="2800" b="1" u="sng" dirty="0">
                <a:solidFill>
                  <a:srgbClr val="FFFFCC"/>
                </a:solidFill>
              </a:rPr>
              <a:t>TULI</a:t>
            </a:r>
            <a:r>
              <a:rPr lang="en-US" sz="2800" b="1" i="1" u="sng" dirty="0">
                <a:solidFill>
                  <a:srgbClr val="FFFFCC"/>
                </a:solidFill>
              </a:rPr>
              <a:t>P</a:t>
            </a:r>
          </a:p>
          <a:p>
            <a:pPr>
              <a:spcBef>
                <a:spcPts val="600"/>
              </a:spcBef>
              <a:spcAft>
                <a:spcPts val="600"/>
              </a:spcAft>
              <a:buClr>
                <a:srgbClr val="66FFFF"/>
              </a:buClr>
            </a:pPr>
            <a:r>
              <a:rPr lang="en-US" sz="2800" b="1" u="sng" dirty="0">
                <a:solidFill>
                  <a:srgbClr val="FFFFCC"/>
                </a:solidFill>
              </a:rPr>
              <a:t>How much &amp; how fast?</a:t>
            </a:r>
          </a:p>
          <a:p>
            <a:pPr>
              <a:spcBef>
                <a:spcPts val="600"/>
              </a:spcBef>
              <a:spcAft>
                <a:spcPts val="600"/>
              </a:spcAft>
              <a:buClr>
                <a:srgbClr val="66FFFF"/>
              </a:buClr>
            </a:pPr>
            <a:r>
              <a:rPr lang="en-US" sz="2800" b="1" u="sng" dirty="0">
                <a:solidFill>
                  <a:srgbClr val="FFFFCC"/>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62402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336800" y="1600201"/>
            <a:ext cx="6570133"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kern="0" dirty="0">
                <a:solidFill>
                  <a:schemeClr val="bg1"/>
                </a:solidFill>
                <a:latin typeface="+mn-lt"/>
              </a:rPr>
              <a:t>“</a:t>
            </a:r>
            <a:r>
              <a:rPr lang="en-US" altLang="en-US" sz="3200" b="1" u="sng" kern="0" dirty="0">
                <a:solidFill>
                  <a:srgbClr val="FFFFCC"/>
                </a:solidFill>
                <a:latin typeface="+mn-lt"/>
              </a:rPr>
              <a:t>No Christian can be sure that he is a true believer</a:t>
            </a:r>
            <a:r>
              <a:rPr lang="en-US" altLang="en-US" sz="3200" kern="0" dirty="0">
                <a:solidFill>
                  <a:schemeClr val="bg1"/>
                </a:solidFill>
                <a:latin typeface="+mn-lt"/>
              </a:rPr>
              <a:t>. Hence, there is an ongoing need to be dedicated to the Lord and to deny ourselves so that we might make it.”</a:t>
            </a:r>
          </a:p>
        </p:txBody>
      </p:sp>
      <p:sp>
        <p:nvSpPr>
          <p:cNvPr id="77827" name="TextBox 4"/>
          <p:cNvSpPr txBox="1">
            <a:spLocks noChangeArrowheads="1"/>
          </p:cNvSpPr>
          <p:nvPr/>
        </p:nvSpPr>
        <p:spPr bwMode="auto">
          <a:xfrm>
            <a:off x="0" y="6121402"/>
            <a:ext cx="9144000" cy="5847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kern="0" dirty="0">
                <a:latin typeface="+mn-lt"/>
              </a:rPr>
              <a:t> </a:t>
            </a:r>
            <a:r>
              <a:rPr lang="en-US" altLang="en-US" sz="1600" kern="0" dirty="0">
                <a:solidFill>
                  <a:schemeClr val="bg1"/>
                </a:solidFill>
                <a:latin typeface="+mn-lt"/>
              </a:rPr>
              <a:t>John Piper and Pastoral Staff, TULIP: What We Believe about the Five Points of Calvinism: Position Paper of the Pastoral Staff (Desiring God Ministries, 1997), 25, cited in Dave Hunt, </a:t>
            </a:r>
            <a:r>
              <a:rPr lang="en-US" altLang="en-US" sz="1600" i="1" kern="0" dirty="0">
                <a:solidFill>
                  <a:schemeClr val="bg1"/>
                </a:solidFill>
                <a:latin typeface="+mn-lt"/>
              </a:rPr>
              <a:t>What Love is This?</a:t>
            </a:r>
            <a:r>
              <a:rPr lang="en-US" altLang="en-US" sz="1600" kern="0" dirty="0">
                <a:solidFill>
                  <a:schemeClr val="bg1"/>
                </a:solidFill>
                <a:latin typeface="+mn-lt"/>
              </a:rPr>
              <a:t>, 379</a:t>
            </a:r>
            <a:r>
              <a:rPr lang="en-US" altLang="en-US" sz="1600" kern="0" dirty="0">
                <a:latin typeface="+mn-lt"/>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534" y="1713360"/>
            <a:ext cx="1752599" cy="2381298"/>
          </a:xfrm>
          <a:prstGeom prst="rect">
            <a:avLst/>
          </a:prstGeom>
          <a:noFill/>
          <a:ln w="38100">
            <a:solidFill>
              <a:schemeClr val="bg1"/>
            </a:solidFill>
            <a:miter lim="800000"/>
            <a:headEnd/>
            <a:tailEnd/>
          </a:ln>
        </p:spPr>
      </p:pic>
      <p:sp>
        <p:nvSpPr>
          <p:cNvPr id="2" name="Rectangle 1"/>
          <p:cNvSpPr/>
          <p:nvPr/>
        </p:nvSpPr>
        <p:spPr>
          <a:xfrm>
            <a:off x="3424240" y="496891"/>
            <a:ext cx="2294218" cy="646331"/>
          </a:xfrm>
          <a:prstGeom prst="rect">
            <a:avLst/>
          </a:prstGeom>
        </p:spPr>
        <p:txBody>
          <a:bodyPr wrap="none">
            <a:spAutoFit/>
          </a:bodyPr>
          <a:lstStyle/>
          <a:p>
            <a:pPr>
              <a:defRPr/>
            </a:pPr>
            <a:r>
              <a:rPr lang="en-US" sz="3600" b="1" kern="0" dirty="0">
                <a:solidFill>
                  <a:srgbClr val="00FFFF"/>
                </a:solidFill>
                <a:effectLst>
                  <a:outerShdw blurRad="38100" dist="38100" dir="2700000" algn="tl">
                    <a:srgbClr val="000000">
                      <a:alpha val="43137"/>
                    </a:srgbClr>
                  </a:outerShdw>
                </a:effectLst>
                <a:ea typeface="+mj-ea"/>
                <a:cs typeface="+mj-cs"/>
              </a:rPr>
              <a:t>John Piper </a:t>
            </a:r>
          </a:p>
        </p:txBody>
      </p:sp>
    </p:spTree>
    <p:extLst>
      <p:ext uri="{BB962C8B-B14F-4D97-AF65-F5344CB8AC3E}">
        <p14:creationId xmlns:p14="http://schemas.microsoft.com/office/powerpoint/2010/main" val="11942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7667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b="1" u="sng" dirty="0">
                <a:solidFill>
                  <a:srgbClr val="FFFFCC"/>
                </a:solidFill>
              </a:rPr>
              <a:t>Weather report</a:t>
            </a:r>
          </a:p>
          <a:p>
            <a:pPr>
              <a:spcBef>
                <a:spcPts val="600"/>
              </a:spcBef>
              <a:spcAft>
                <a:spcPts val="600"/>
              </a:spcAft>
              <a:buClr>
                <a:srgbClr val="66FFFF"/>
              </a:buClr>
            </a:pPr>
            <a:r>
              <a:rPr lang="en-US" sz="2800" b="1" u="sng" dirty="0">
                <a:solidFill>
                  <a:srgbClr val="FFFFCC"/>
                </a:solidFill>
              </a:rPr>
              <a:t>John 5:24; 6;47; 1 John 5:13</a:t>
            </a:r>
          </a:p>
          <a:p>
            <a:pPr>
              <a:spcBef>
                <a:spcPts val="600"/>
              </a:spcBef>
              <a:spcAft>
                <a:spcPts val="600"/>
              </a:spcAft>
              <a:buClr>
                <a:srgbClr val="66FFFF"/>
              </a:buClr>
            </a:pPr>
            <a:r>
              <a:rPr lang="en-US" sz="2800" dirty="0">
                <a:solidFill>
                  <a:schemeClr val="bg1"/>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412500" y="5153384"/>
              <a:ext cx="19440" cy="19080"/>
            </p14:xfrm>
          </p:contentPart>
        </mc:Choice>
        <mc:Fallback xmlns="">
          <p:pic>
            <p:nvPicPr>
              <p:cNvPr id="6" name="Ink 5"/>
              <p:cNvPicPr/>
              <p:nvPr/>
            </p:nvPicPr>
            <p:blipFill>
              <a:blip r:embed="rId4"/>
              <a:stretch>
                <a:fillRect/>
              </a:stretch>
            </p:blipFill>
            <p:spPr>
              <a:xfrm>
                <a:off x="4400980" y="5143491"/>
                <a:ext cx="38520" cy="39927"/>
              </a:xfrm>
              <a:prstGeom prst="rect">
                <a:avLst/>
              </a:prstGeom>
            </p:spPr>
          </p:pic>
        </mc:Fallback>
      </mc:AlternateContent>
    </p:spTree>
    <p:extLst>
      <p:ext uri="{BB962C8B-B14F-4D97-AF65-F5344CB8AC3E}">
        <p14:creationId xmlns:p14="http://schemas.microsoft.com/office/powerpoint/2010/main" val="286806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12500" y="5153384"/>
              <a:ext cx="19440" cy="19080"/>
            </p14:xfrm>
          </p:contentPart>
        </mc:Choice>
        <mc:Fallback xmlns="">
          <p:pic>
            <p:nvPicPr>
              <p:cNvPr id="6" name="Ink 5"/>
              <p:cNvPicPr/>
              <p:nvPr/>
            </p:nvPicPr>
            <p:blipFill>
              <a:blip r:embed="rId4"/>
              <a:stretch>
                <a:fillRect/>
              </a:stretch>
            </p:blipFill>
            <p:spPr>
              <a:xfrm>
                <a:off x="4400980" y="5143491"/>
                <a:ext cx="38520" cy="39927"/>
              </a:xfrm>
              <a:prstGeom prst="rect">
                <a:avLst/>
              </a:prstGeom>
            </p:spPr>
          </p:pic>
        </mc:Fallback>
      </mc:AlternateContent>
      <p:pic>
        <p:nvPicPr>
          <p:cNvPr id="5" name="Picture 4"/>
          <p:cNvPicPr>
            <a:picLocks noChangeAspect="1"/>
          </p:cNvPicPr>
          <p:nvPr/>
        </p:nvPicPr>
        <p:blipFill>
          <a:blip r:embed="rId5"/>
          <a:stretch>
            <a:fillRect/>
          </a:stretch>
        </p:blipFill>
        <p:spPr>
          <a:xfrm>
            <a:off x="1799492" y="1265448"/>
            <a:ext cx="5545016"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448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3570208"/>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kern="0" dirty="0">
                <a:solidFill>
                  <a:srgbClr val="FFFFCC"/>
                </a:solidFill>
              </a:rPr>
              <a:t>John 5:24 (NASB)</a:t>
            </a:r>
          </a:p>
          <a:p>
            <a:pPr algn="just">
              <a:spcBef>
                <a:spcPts val="600"/>
              </a:spcBef>
              <a:spcAft>
                <a:spcPts val="600"/>
              </a:spcAft>
            </a:pPr>
            <a:r>
              <a:rPr lang="en-US" altLang="en-US" sz="3600" kern="0" dirty="0">
                <a:solidFill>
                  <a:schemeClr val="bg1"/>
                </a:solidFill>
              </a:rPr>
              <a:t>“Truly, truly, I say to you, he who hears My word, and </a:t>
            </a:r>
            <a:r>
              <a:rPr lang="en-US" altLang="en-US" sz="3600" b="1" u="sng" kern="0" dirty="0">
                <a:solidFill>
                  <a:srgbClr val="FFFFCC"/>
                </a:solidFill>
              </a:rPr>
              <a:t>believes Him</a:t>
            </a:r>
            <a:r>
              <a:rPr lang="en-US" altLang="en-US" sz="3600" b="1" kern="0" dirty="0">
                <a:solidFill>
                  <a:srgbClr val="FFFFCC"/>
                </a:solidFill>
              </a:rPr>
              <a:t> </a:t>
            </a:r>
            <a:r>
              <a:rPr lang="en-US" altLang="en-US" sz="3600" kern="0" dirty="0">
                <a:solidFill>
                  <a:schemeClr val="bg1"/>
                </a:solidFill>
              </a:rPr>
              <a:t>who sent Me, </a:t>
            </a:r>
            <a:r>
              <a:rPr lang="en-US" altLang="en-US" sz="3600" b="1" u="sng" kern="0" dirty="0">
                <a:solidFill>
                  <a:srgbClr val="FFFFCC"/>
                </a:solidFill>
              </a:rPr>
              <a:t>has eternal life</a:t>
            </a:r>
            <a:r>
              <a:rPr lang="en-US" altLang="en-US" sz="3600" kern="0" dirty="0">
                <a:solidFill>
                  <a:schemeClr val="bg1"/>
                </a:solidFill>
              </a:rPr>
              <a:t>, and does not come into judgment, but </a:t>
            </a:r>
            <a:r>
              <a:rPr lang="en-US" altLang="en-US" sz="3600" b="1" u="sng" kern="0" dirty="0">
                <a:solidFill>
                  <a:srgbClr val="FFFFCC"/>
                </a:solidFill>
              </a:rPr>
              <a:t>has passed out </a:t>
            </a:r>
            <a:r>
              <a:rPr lang="en-US" altLang="en-US" sz="3600" kern="0" dirty="0">
                <a:solidFill>
                  <a:schemeClr val="bg1"/>
                </a:solidFill>
              </a:rPr>
              <a:t>of death into life.”</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732220" y="3894464"/>
              <a:ext cx="19440" cy="14400"/>
            </p14:xfrm>
          </p:contentPart>
        </mc:Choice>
        <mc:Fallback xmlns="">
          <p:pic>
            <p:nvPicPr>
              <p:cNvPr id="3" name="Ink 2"/>
              <p:cNvPicPr/>
              <p:nvPr/>
            </p:nvPicPr>
            <p:blipFill>
              <a:blip r:embed="rId4"/>
              <a:stretch>
                <a:fillRect/>
              </a:stretch>
            </p:blipFill>
            <p:spPr>
              <a:xfrm>
                <a:off x="9723940" y="3890864"/>
                <a:ext cx="31320" cy="26640"/>
              </a:xfrm>
              <a:prstGeom prst="rect">
                <a:avLst/>
              </a:prstGeom>
            </p:spPr>
          </p:pic>
        </mc:Fallback>
      </mc:AlternateContent>
    </p:spTree>
    <p:extLst>
      <p:ext uri="{BB962C8B-B14F-4D97-AF65-F5344CB8AC3E}">
        <p14:creationId xmlns:p14="http://schemas.microsoft.com/office/powerpoint/2010/main" val="93217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235811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336800" y="1600201"/>
            <a:ext cx="6570133" cy="2554545"/>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kern="0" dirty="0">
                <a:solidFill>
                  <a:schemeClr val="bg1"/>
                </a:solidFill>
                <a:latin typeface="+mn-lt"/>
              </a:rPr>
              <a:t>“</a:t>
            </a:r>
            <a:r>
              <a:rPr lang="en-US" altLang="en-US" sz="3200" b="1" u="sng" kern="0" dirty="0">
                <a:solidFill>
                  <a:srgbClr val="FFFFCC"/>
                </a:solidFill>
                <a:latin typeface="+mn-lt"/>
              </a:rPr>
              <a:t>No Christian can be sure that he is a true believer</a:t>
            </a:r>
            <a:r>
              <a:rPr lang="en-US" altLang="en-US" sz="3200" kern="0" dirty="0">
                <a:solidFill>
                  <a:schemeClr val="bg1"/>
                </a:solidFill>
                <a:latin typeface="+mn-lt"/>
              </a:rPr>
              <a:t>. Hence, there is an ongoing need to be dedicated to the Lord and to deny ourselves so that we might make it.”</a:t>
            </a:r>
          </a:p>
        </p:txBody>
      </p:sp>
      <p:sp>
        <p:nvSpPr>
          <p:cNvPr id="77827" name="TextBox 4"/>
          <p:cNvSpPr txBox="1">
            <a:spLocks noChangeArrowheads="1"/>
          </p:cNvSpPr>
          <p:nvPr/>
        </p:nvSpPr>
        <p:spPr bwMode="auto">
          <a:xfrm>
            <a:off x="0" y="6121402"/>
            <a:ext cx="9144000" cy="58477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kern="0" dirty="0">
                <a:latin typeface="+mn-lt"/>
              </a:rPr>
              <a:t> </a:t>
            </a:r>
            <a:r>
              <a:rPr lang="en-US" altLang="en-US" sz="1600" kern="0" dirty="0">
                <a:solidFill>
                  <a:schemeClr val="bg1"/>
                </a:solidFill>
                <a:latin typeface="+mn-lt"/>
              </a:rPr>
              <a:t>John Piper and Pastoral Staff, TULIP: What We Believe about the Five Points of Calvinism: Position Paper of the Pastoral Staff (Desiring God Ministries, 1997), 25, cited in Dave Hunt, </a:t>
            </a:r>
            <a:r>
              <a:rPr lang="en-US" altLang="en-US" sz="1600" i="1" kern="0" dirty="0">
                <a:solidFill>
                  <a:schemeClr val="bg1"/>
                </a:solidFill>
                <a:latin typeface="+mn-lt"/>
              </a:rPr>
              <a:t>What Love is This?</a:t>
            </a:r>
            <a:r>
              <a:rPr lang="en-US" altLang="en-US" sz="1600" kern="0" dirty="0">
                <a:solidFill>
                  <a:schemeClr val="bg1"/>
                </a:solidFill>
                <a:latin typeface="+mn-lt"/>
              </a:rPr>
              <a:t>, 379</a:t>
            </a:r>
            <a:r>
              <a:rPr lang="en-US" altLang="en-US" sz="1600" kern="0" dirty="0">
                <a:latin typeface="+mn-lt"/>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534" y="1713360"/>
            <a:ext cx="1752599" cy="2381298"/>
          </a:xfrm>
          <a:prstGeom prst="rect">
            <a:avLst/>
          </a:prstGeom>
          <a:noFill/>
          <a:ln w="38100">
            <a:solidFill>
              <a:schemeClr val="bg1"/>
            </a:solidFill>
            <a:miter lim="800000"/>
            <a:headEnd/>
            <a:tailEnd/>
          </a:ln>
        </p:spPr>
      </p:pic>
      <p:sp>
        <p:nvSpPr>
          <p:cNvPr id="2" name="Rectangle 1"/>
          <p:cNvSpPr/>
          <p:nvPr/>
        </p:nvSpPr>
        <p:spPr>
          <a:xfrm>
            <a:off x="3424240" y="496891"/>
            <a:ext cx="2294218" cy="646331"/>
          </a:xfrm>
          <a:prstGeom prst="rect">
            <a:avLst/>
          </a:prstGeom>
        </p:spPr>
        <p:txBody>
          <a:bodyPr wrap="none">
            <a:spAutoFit/>
          </a:bodyPr>
          <a:lstStyle/>
          <a:p>
            <a:pPr>
              <a:defRPr/>
            </a:pPr>
            <a:r>
              <a:rPr lang="en-US" sz="3600" b="1" kern="0" dirty="0">
                <a:solidFill>
                  <a:srgbClr val="00FFFF"/>
                </a:solidFill>
                <a:effectLst>
                  <a:outerShdw blurRad="38100" dist="38100" dir="2700000" algn="tl">
                    <a:srgbClr val="000000">
                      <a:alpha val="43137"/>
                    </a:srgbClr>
                  </a:outerShdw>
                </a:effectLst>
                <a:ea typeface="+mj-ea"/>
                <a:cs typeface="+mj-cs"/>
              </a:rPr>
              <a:t>John Piper </a:t>
            </a:r>
          </a:p>
        </p:txBody>
      </p:sp>
    </p:spTree>
    <p:extLst>
      <p:ext uri="{BB962C8B-B14F-4D97-AF65-F5344CB8AC3E}">
        <p14:creationId xmlns:p14="http://schemas.microsoft.com/office/powerpoint/2010/main" val="369863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DTS Doctrinal Statement</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Article XI—Assurance</a:t>
            </a:r>
          </a:p>
        </p:txBody>
      </p:sp>
      <p:sp>
        <p:nvSpPr>
          <p:cNvPr id="11267" name="Content Placeholder 2"/>
          <p:cNvSpPr>
            <a:spLocks noGrp="1"/>
          </p:cNvSpPr>
          <p:nvPr>
            <p:ph idx="1"/>
          </p:nvPr>
        </p:nvSpPr>
        <p:spPr>
          <a:xfrm>
            <a:off x="457200" y="1600200"/>
            <a:ext cx="8229600" cy="4648200"/>
          </a:xfrm>
        </p:spPr>
        <p:txBody>
          <a:bodyPr>
            <a:normAutofit fontScale="92500" lnSpcReduction="10000"/>
          </a:bodyPr>
          <a:lstStyle/>
          <a:p>
            <a:pPr marL="0" indent="0" algn="just" fontAlgn="auto">
              <a:lnSpc>
                <a:spcPct val="120000"/>
              </a:lnSpc>
              <a:spcBef>
                <a:spcPts val="0"/>
              </a:spcBef>
              <a:spcAft>
                <a:spcPts val="2400"/>
              </a:spcAft>
              <a:buNone/>
              <a:defRPr/>
            </a:pPr>
            <a:r>
              <a:rPr lang="en-US" dirty="0">
                <a:solidFill>
                  <a:schemeClr val="bg1"/>
                </a:solidFill>
                <a:cs typeface="Times New Roman" pitchFamily="18" charset="0"/>
              </a:rPr>
              <a:t>We believe it is the privilege, not only of some, but of </a:t>
            </a:r>
            <a:r>
              <a:rPr lang="en-US" b="1" u="sng" dirty="0">
                <a:solidFill>
                  <a:schemeClr val="bg1"/>
                </a:solidFill>
                <a:cs typeface="Times New Roman" pitchFamily="18" charset="0"/>
              </a:rPr>
              <a:t>all</a:t>
            </a:r>
            <a:r>
              <a:rPr lang="en-US" dirty="0">
                <a:solidFill>
                  <a:schemeClr val="bg1"/>
                </a:solidFill>
                <a:cs typeface="Times New Roman" pitchFamily="18" charset="0"/>
              </a:rPr>
              <a:t> by the Spirit through faith who are born again in Christ as revealed in the Scriptures, to be </a:t>
            </a:r>
            <a:r>
              <a:rPr lang="en-US" b="1" u="sng" dirty="0">
                <a:solidFill>
                  <a:srgbClr val="FFFFCC"/>
                </a:solidFill>
                <a:cs typeface="Times New Roman" pitchFamily="18" charset="0"/>
              </a:rPr>
              <a:t>assured</a:t>
            </a:r>
            <a:r>
              <a:rPr lang="en-US" dirty="0">
                <a:solidFill>
                  <a:schemeClr val="bg1"/>
                </a:solidFill>
                <a:cs typeface="Times New Roman" pitchFamily="18" charset="0"/>
              </a:rPr>
              <a:t> of their salvation from the </a:t>
            </a:r>
            <a:r>
              <a:rPr lang="en-US" b="1" u="sng" dirty="0">
                <a:solidFill>
                  <a:srgbClr val="FFFFCC"/>
                </a:solidFill>
                <a:cs typeface="Times New Roman" pitchFamily="18" charset="0"/>
              </a:rPr>
              <a:t>very day</a:t>
            </a:r>
            <a:r>
              <a:rPr lang="en-US" dirty="0">
                <a:solidFill>
                  <a:srgbClr val="FFFFCC"/>
                </a:solidFill>
                <a:cs typeface="Times New Roman" pitchFamily="18" charset="0"/>
              </a:rPr>
              <a:t> </a:t>
            </a:r>
            <a:r>
              <a:rPr lang="en-US" dirty="0">
                <a:solidFill>
                  <a:schemeClr val="bg1"/>
                </a:solidFill>
                <a:cs typeface="Times New Roman" pitchFamily="18" charset="0"/>
              </a:rPr>
              <a:t>they take Him to be their Savior and that this assurance is </a:t>
            </a:r>
            <a:r>
              <a:rPr lang="en-US" b="1" u="sng" dirty="0">
                <a:solidFill>
                  <a:srgbClr val="FFFFCC"/>
                </a:solidFill>
                <a:cs typeface="Times New Roman" pitchFamily="18" charset="0"/>
              </a:rPr>
              <a:t>not</a:t>
            </a:r>
            <a:r>
              <a:rPr lang="en-US" dirty="0">
                <a:solidFill>
                  <a:schemeClr val="bg1"/>
                </a:solidFill>
                <a:cs typeface="Times New Roman" pitchFamily="18" charset="0"/>
              </a:rPr>
              <a:t> founded upon any fancied discovery of their own </a:t>
            </a:r>
            <a:r>
              <a:rPr lang="en-US" b="1" u="sng" dirty="0">
                <a:solidFill>
                  <a:srgbClr val="FFFFCC"/>
                </a:solidFill>
                <a:cs typeface="Times New Roman" pitchFamily="18" charset="0"/>
              </a:rPr>
              <a:t>worthiness</a:t>
            </a:r>
            <a:r>
              <a:rPr lang="en-US" dirty="0">
                <a:solidFill>
                  <a:schemeClr val="bg1"/>
                </a:solidFill>
                <a:cs typeface="Times New Roman" pitchFamily="18" charset="0"/>
              </a:rPr>
              <a:t> or fitness, but wholly upon the testimony of God in His </a:t>
            </a:r>
            <a:r>
              <a:rPr lang="en-US" b="1" u="sng" dirty="0">
                <a:solidFill>
                  <a:srgbClr val="FFFFCC"/>
                </a:solidFill>
                <a:cs typeface="Times New Roman" pitchFamily="18" charset="0"/>
              </a:rPr>
              <a:t>written Word</a:t>
            </a:r>
            <a:r>
              <a:rPr lang="en-US" dirty="0">
                <a:solidFill>
                  <a:schemeClr val="bg1"/>
                </a:solidFill>
                <a:cs typeface="Times New Roman" pitchFamily="18" charset="0"/>
              </a:rPr>
              <a:t>, exciting within His children filial love...</a:t>
            </a:r>
          </a:p>
        </p:txBody>
      </p:sp>
    </p:spTree>
    <p:extLst>
      <p:ext uri="{BB962C8B-B14F-4D97-AF65-F5344CB8AC3E}">
        <p14:creationId xmlns:p14="http://schemas.microsoft.com/office/powerpoint/2010/main" val="138974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sp>
        <p:nvSpPr>
          <p:cNvPr id="3" name="Content Placeholder 2"/>
          <p:cNvSpPr>
            <a:spLocks noGrp="1"/>
          </p:cNvSpPr>
          <p:nvPr>
            <p:ph idx="1"/>
          </p:nvPr>
        </p:nvSpPr>
        <p:spPr>
          <a:xfrm>
            <a:off x="304800" y="1265240"/>
            <a:ext cx="4842933" cy="4525963"/>
          </a:xfrm>
        </p:spPr>
        <p:txBody>
          <a:bodyPr/>
          <a:lstStyle/>
          <a:p>
            <a:pPr>
              <a:spcBef>
                <a:spcPts val="600"/>
              </a:spcBef>
              <a:spcAft>
                <a:spcPts val="600"/>
              </a:spcAft>
              <a:buClr>
                <a:srgbClr val="66FFFF"/>
              </a:buClr>
            </a:pPr>
            <a:r>
              <a:rPr lang="en-US" sz="2800" dirty="0">
                <a:solidFill>
                  <a:schemeClr val="bg1"/>
                </a:solidFill>
              </a:rPr>
              <a:t>TULI</a:t>
            </a:r>
            <a:r>
              <a:rPr lang="en-US" sz="2800" b="1" i="1" u="sng" dirty="0">
                <a:solidFill>
                  <a:srgbClr val="FFFFCC"/>
                </a:solidFill>
              </a:rPr>
              <a:t>P</a:t>
            </a:r>
          </a:p>
          <a:p>
            <a:pPr>
              <a:spcBef>
                <a:spcPts val="600"/>
              </a:spcBef>
              <a:spcAft>
                <a:spcPts val="600"/>
              </a:spcAft>
              <a:buClr>
                <a:srgbClr val="66FFFF"/>
              </a:buClr>
            </a:pPr>
            <a:r>
              <a:rPr lang="en-US" sz="2800" dirty="0">
                <a:solidFill>
                  <a:schemeClr val="bg1"/>
                </a:solidFill>
              </a:rPr>
              <a:t>How much &amp; how fast?</a:t>
            </a:r>
          </a:p>
          <a:p>
            <a:pPr>
              <a:spcBef>
                <a:spcPts val="600"/>
              </a:spcBef>
              <a:spcAft>
                <a:spcPts val="600"/>
              </a:spcAft>
              <a:buClr>
                <a:srgbClr val="66FFFF"/>
              </a:buClr>
            </a:pPr>
            <a:r>
              <a:rPr lang="en-US" sz="2800" dirty="0">
                <a:solidFill>
                  <a:schemeClr val="bg1"/>
                </a:solidFill>
              </a:rPr>
              <a:t>Bondage</a:t>
            </a:r>
          </a:p>
          <a:p>
            <a:pPr>
              <a:spcBef>
                <a:spcPts val="600"/>
              </a:spcBef>
              <a:spcAft>
                <a:spcPts val="600"/>
              </a:spcAft>
              <a:buClr>
                <a:srgbClr val="66FFFF"/>
              </a:buClr>
            </a:pPr>
            <a:r>
              <a:rPr lang="en-US" sz="2800" dirty="0">
                <a:solidFill>
                  <a:schemeClr val="bg1"/>
                </a:solidFill>
              </a:rPr>
              <a:t>Weather report</a:t>
            </a:r>
          </a:p>
          <a:p>
            <a:pPr>
              <a:spcBef>
                <a:spcPts val="600"/>
              </a:spcBef>
              <a:spcAft>
                <a:spcPts val="600"/>
              </a:spcAft>
              <a:buClr>
                <a:srgbClr val="66FFFF"/>
              </a:buClr>
            </a:pPr>
            <a:r>
              <a:rPr lang="en-US" sz="2800" dirty="0">
                <a:solidFill>
                  <a:schemeClr val="bg1"/>
                </a:solidFill>
              </a:rPr>
              <a:t>John 5:24; 6;47; 1 John 5:13</a:t>
            </a:r>
          </a:p>
          <a:p>
            <a:pPr>
              <a:spcBef>
                <a:spcPts val="600"/>
              </a:spcBef>
              <a:spcAft>
                <a:spcPts val="600"/>
              </a:spcAft>
              <a:buClr>
                <a:srgbClr val="66FFFF"/>
              </a:buClr>
            </a:pPr>
            <a:r>
              <a:rPr lang="en-US" sz="2800" b="1" u="sng" dirty="0">
                <a:solidFill>
                  <a:srgbClr val="FFFFCC"/>
                </a:solidFill>
              </a:rPr>
              <a:t>Bridge example</a:t>
            </a:r>
          </a:p>
        </p:txBody>
      </p:sp>
      <p:pic>
        <p:nvPicPr>
          <p:cNvPr id="4" name="Picture 3"/>
          <p:cNvPicPr>
            <a:picLocks noChangeAspect="1"/>
          </p:cNvPicPr>
          <p:nvPr/>
        </p:nvPicPr>
        <p:blipFill>
          <a:blip r:embed="rId2" cstate="print"/>
          <a:srcRect/>
          <a:stretch>
            <a:fillRect/>
          </a:stretch>
        </p:blipFill>
        <p:spPr bwMode="auto">
          <a:xfrm>
            <a:off x="5715002" y="12954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91087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Assurance of Salvation in Lordship Salvation?</a:t>
            </a:r>
          </a:p>
        </p:txBody>
      </p:sp>
      <p:pic>
        <p:nvPicPr>
          <p:cNvPr id="1028" name="Picture 4" descr="http://ww2.kqed.org/quest/wp-content/uploads/sites/39/2012/04/GGB-1936-safety-net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4679" y="1224545"/>
            <a:ext cx="7714642" cy="5086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7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9864" y="0"/>
            <a:ext cx="5784273"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72161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3877985"/>
          </a:xfrm>
          <a:prstGeom prst="rect">
            <a:avLst/>
          </a:prstGeom>
          <a:noFill/>
          <a:ln w="28575">
            <a:noFill/>
            <a:miter lim="800000"/>
            <a:headEnd/>
            <a:tailEnd/>
          </a:ln>
        </p:spPr>
        <p:txBody>
          <a:bodyPr wrap="square">
            <a:spAutoFit/>
          </a:bodyPr>
          <a:lstStyle/>
          <a:p>
            <a:pPr algn="ctr">
              <a:spcBef>
                <a:spcPts val="600"/>
              </a:spcBef>
              <a:spcAft>
                <a:spcPts val="600"/>
              </a:spcAft>
            </a:pPr>
            <a:endParaRPr lang="en-US" altLang="en-US" sz="3600" b="1" kern="0" dirty="0">
              <a:solidFill>
                <a:srgbClr val="FFFFCC"/>
              </a:solidFill>
            </a:endParaRPr>
          </a:p>
          <a:p>
            <a:pPr algn="ctr">
              <a:spcBef>
                <a:spcPts val="600"/>
              </a:spcBef>
              <a:spcAft>
                <a:spcPts val="600"/>
              </a:spcAft>
            </a:pPr>
            <a:r>
              <a:rPr lang="en-US" altLang="en-US" sz="3600" b="1" kern="0" dirty="0">
                <a:solidFill>
                  <a:srgbClr val="FFFFCC"/>
                </a:solidFill>
              </a:rPr>
              <a:t>John 1:12 (NASB)</a:t>
            </a:r>
          </a:p>
          <a:p>
            <a:pPr algn="just">
              <a:spcBef>
                <a:spcPts val="600"/>
              </a:spcBef>
              <a:spcAft>
                <a:spcPts val="600"/>
              </a:spcAft>
            </a:pPr>
            <a:endParaRPr lang="en-US" altLang="en-US" sz="3600" kern="0" dirty="0">
              <a:solidFill>
                <a:schemeClr val="bg1"/>
              </a:solidFill>
            </a:endParaRPr>
          </a:p>
          <a:p>
            <a:pPr algn="just">
              <a:spcBef>
                <a:spcPts val="600"/>
              </a:spcBef>
              <a:spcAft>
                <a:spcPts val="600"/>
              </a:spcAft>
            </a:pPr>
            <a:r>
              <a:rPr lang="en-US" altLang="en-US" sz="3600" kern="0" dirty="0">
                <a:solidFill>
                  <a:schemeClr val="bg1"/>
                </a:solidFill>
              </a:rPr>
              <a:t>“</a:t>
            </a:r>
            <a:r>
              <a:rPr lang="en-US" sz="3600" dirty="0">
                <a:solidFill>
                  <a:schemeClr val="bg1"/>
                </a:solidFill>
              </a:rPr>
              <a:t>But as many as </a:t>
            </a:r>
            <a:r>
              <a:rPr lang="en-US" sz="3600" b="1" u="sng" dirty="0">
                <a:solidFill>
                  <a:srgbClr val="FFFFCC"/>
                </a:solidFill>
              </a:rPr>
              <a:t>received</a:t>
            </a:r>
            <a:r>
              <a:rPr lang="en-US" sz="3600" dirty="0">
                <a:solidFill>
                  <a:schemeClr val="bg1"/>
                </a:solidFill>
              </a:rPr>
              <a:t> Him, to them He gave the right to become children of God, </a:t>
            </a:r>
            <a:r>
              <a:rPr lang="en-US" sz="3600" i="1" dirty="0">
                <a:solidFill>
                  <a:schemeClr val="bg1"/>
                </a:solidFill>
              </a:rPr>
              <a:t>even</a:t>
            </a:r>
            <a:r>
              <a:rPr lang="en-US" sz="3600" dirty="0">
                <a:solidFill>
                  <a:schemeClr val="bg1"/>
                </a:solidFill>
              </a:rPr>
              <a:t> to those who </a:t>
            </a:r>
            <a:r>
              <a:rPr lang="en-US" sz="3600" b="1" u="sng" dirty="0">
                <a:solidFill>
                  <a:srgbClr val="FFFFCC"/>
                </a:solidFill>
              </a:rPr>
              <a:t>believe</a:t>
            </a:r>
            <a:r>
              <a:rPr lang="en-US" sz="3600" dirty="0">
                <a:solidFill>
                  <a:schemeClr val="bg1"/>
                </a:solidFill>
              </a:rPr>
              <a:t> in His name.”</a:t>
            </a:r>
            <a:endParaRPr lang="en-US" altLang="en-US" sz="3600" kern="0" dirty="0">
              <a:solidFill>
                <a:schemeClr val="bg1"/>
              </a:solidFill>
            </a:endParaRPr>
          </a:p>
        </p:txBody>
      </p:sp>
    </p:spTree>
    <p:extLst>
      <p:ext uri="{BB962C8B-B14F-4D97-AF65-F5344CB8AC3E}">
        <p14:creationId xmlns:p14="http://schemas.microsoft.com/office/powerpoint/2010/main" val="281263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Believe and work (</a:t>
            </a:r>
            <a:r>
              <a:rPr lang="en-US" altLang="en-US" sz="2800" b="1" u="sng" dirty="0" err="1">
                <a:solidFill>
                  <a:srgbClr val="FFFFCC"/>
                </a:solidFill>
                <a:effectLst>
                  <a:outerShdw blurRad="38100" dist="38100" dir="2700000" algn="tl">
                    <a:srgbClr val="000000">
                      <a:alpha val="43137"/>
                    </a:srgbClr>
                  </a:outerShdw>
                </a:effectLst>
              </a:rPr>
              <a:t>Eph</a:t>
            </a:r>
            <a:r>
              <a:rPr lang="en-US" altLang="en-US" sz="2800" b="1" u="sng" dirty="0">
                <a:solidFill>
                  <a:srgbClr val="FFFFCC"/>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Work?</a:t>
            </a:r>
          </a:p>
        </p:txBody>
      </p:sp>
      <p:sp>
        <p:nvSpPr>
          <p:cNvPr id="3" name="Content Placeholder 2"/>
          <p:cNvSpPr>
            <a:spLocks noGrp="1"/>
          </p:cNvSpPr>
          <p:nvPr>
            <p:ph idx="1"/>
          </p:nvPr>
        </p:nvSpPr>
        <p:spPr>
          <a:xfrm>
            <a:off x="1923393" y="1149625"/>
            <a:ext cx="5297214" cy="2507975"/>
          </a:xfrm>
        </p:spPr>
        <p:txBody>
          <a:bodyPr/>
          <a:lstStyle/>
          <a:p>
            <a:pPr>
              <a:spcBef>
                <a:spcPts val="0"/>
              </a:spcBef>
              <a:spcAft>
                <a:spcPts val="1200"/>
              </a:spcAft>
              <a:buClr>
                <a:srgbClr val="66FFFF"/>
              </a:buClr>
            </a:pPr>
            <a:r>
              <a:rPr lang="en-US" sz="2800" dirty="0">
                <a:solidFill>
                  <a:schemeClr val="bg1"/>
                </a:solidFill>
              </a:rPr>
              <a:t>Works come after (Eph. 2:8-10)</a:t>
            </a:r>
            <a:endParaRPr lang="en-US" sz="2800" b="1" i="1" u="sng" dirty="0">
              <a:solidFill>
                <a:srgbClr val="FFFFCC"/>
              </a:solidFill>
            </a:endParaRPr>
          </a:p>
          <a:p>
            <a:pPr>
              <a:spcBef>
                <a:spcPts val="0"/>
              </a:spcBef>
              <a:spcAft>
                <a:spcPts val="1200"/>
              </a:spcAft>
              <a:buClr>
                <a:srgbClr val="66FFFF"/>
              </a:buClr>
            </a:pPr>
            <a:r>
              <a:rPr lang="en-US" sz="2800" dirty="0">
                <a:solidFill>
                  <a:schemeClr val="bg1"/>
                </a:solidFill>
              </a:rPr>
              <a:t>James 2:14-26 – Harmony chart</a:t>
            </a:r>
          </a:p>
          <a:p>
            <a:pPr>
              <a:spcBef>
                <a:spcPts val="0"/>
              </a:spcBef>
              <a:spcAft>
                <a:spcPts val="1200"/>
              </a:spcAft>
              <a:buClr>
                <a:srgbClr val="66FFFF"/>
              </a:buClr>
            </a:pPr>
            <a:r>
              <a:rPr lang="en-US" sz="2800" dirty="0">
                <a:solidFill>
                  <a:schemeClr val="bg1"/>
                </a:solidFill>
              </a:rPr>
              <a:t>Harmonize with clearer passages (Gal. 3:11; Rom. 3:20, 28)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319" y="3392250"/>
            <a:ext cx="7665362" cy="3305410"/>
          </a:xfrm>
          <a:prstGeom prst="rect">
            <a:avLst/>
          </a:prstGeom>
          <a:ln>
            <a:solidFill>
              <a:srgbClr val="FFFF00"/>
            </a:solidFill>
          </a:ln>
        </p:spPr>
      </p:pic>
    </p:spTree>
    <p:extLst>
      <p:ext uri="{BB962C8B-B14F-4D97-AF65-F5344CB8AC3E}">
        <p14:creationId xmlns:p14="http://schemas.microsoft.com/office/powerpoint/2010/main" val="286806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Work?</a:t>
            </a:r>
          </a:p>
        </p:txBody>
      </p:sp>
      <p:sp>
        <p:nvSpPr>
          <p:cNvPr id="3" name="Content Placeholder 2"/>
          <p:cNvSpPr>
            <a:spLocks noGrp="1"/>
          </p:cNvSpPr>
          <p:nvPr>
            <p:ph idx="1"/>
          </p:nvPr>
        </p:nvSpPr>
        <p:spPr>
          <a:xfrm>
            <a:off x="1923393" y="1149625"/>
            <a:ext cx="5297214" cy="2507975"/>
          </a:xfrm>
        </p:spPr>
        <p:txBody>
          <a:bodyPr/>
          <a:lstStyle/>
          <a:p>
            <a:pPr>
              <a:spcBef>
                <a:spcPts val="0"/>
              </a:spcBef>
              <a:spcAft>
                <a:spcPts val="1200"/>
              </a:spcAft>
              <a:buClr>
                <a:srgbClr val="66FFFF"/>
              </a:buClr>
            </a:pPr>
            <a:r>
              <a:rPr lang="en-US" sz="2800" b="1" u="sng" dirty="0">
                <a:solidFill>
                  <a:srgbClr val="FFFFCC"/>
                </a:solidFill>
              </a:rPr>
              <a:t>Works come after (Eph. 2:8-10)</a:t>
            </a:r>
            <a:endParaRPr lang="en-US" sz="2800" b="1" i="1" u="sng" dirty="0">
              <a:solidFill>
                <a:srgbClr val="FFFFCC"/>
              </a:solidFill>
            </a:endParaRPr>
          </a:p>
          <a:p>
            <a:pPr>
              <a:spcBef>
                <a:spcPts val="0"/>
              </a:spcBef>
              <a:spcAft>
                <a:spcPts val="1200"/>
              </a:spcAft>
              <a:buClr>
                <a:srgbClr val="66FFFF"/>
              </a:buClr>
            </a:pPr>
            <a:r>
              <a:rPr lang="en-US" sz="2800" dirty="0">
                <a:solidFill>
                  <a:schemeClr val="bg1"/>
                </a:solidFill>
              </a:rPr>
              <a:t>James 2:14-26 – Harmony chart</a:t>
            </a:r>
          </a:p>
          <a:p>
            <a:pPr>
              <a:spcBef>
                <a:spcPts val="0"/>
              </a:spcBef>
              <a:spcAft>
                <a:spcPts val="1200"/>
              </a:spcAft>
              <a:buClr>
                <a:srgbClr val="66FFFF"/>
              </a:buClr>
            </a:pPr>
            <a:r>
              <a:rPr lang="en-US" sz="2800" dirty="0">
                <a:solidFill>
                  <a:schemeClr val="bg1"/>
                </a:solidFill>
              </a:rPr>
              <a:t>Harmonize with clearer passages (Gal. 3:11; Rom. 3:20, 28)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319" y="3392250"/>
            <a:ext cx="7665362" cy="3305410"/>
          </a:xfrm>
          <a:prstGeom prst="rect">
            <a:avLst/>
          </a:prstGeom>
          <a:ln>
            <a:solidFill>
              <a:srgbClr val="FFFF00"/>
            </a:solidFill>
          </a:ln>
        </p:spPr>
      </p:pic>
    </p:spTree>
    <p:extLst>
      <p:ext uri="{BB962C8B-B14F-4D97-AF65-F5344CB8AC3E}">
        <p14:creationId xmlns:p14="http://schemas.microsoft.com/office/powerpoint/2010/main" val="417698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 God’s One Condition of Salvation</a:t>
            </a:r>
          </a:p>
          <a:p>
            <a:pPr marL="857229" indent="-857229" eaLnBrk="1" hangingPunct="1">
              <a:lnSpc>
                <a:spcPct val="90000"/>
              </a:lnSpc>
              <a:spcBef>
                <a:spcPct val="20000"/>
              </a:spcBef>
              <a:defRPr/>
            </a:pPr>
            <a:r>
              <a:rPr lang="en-US" altLang="en-US" sz="2800" b="1" dirty="0">
                <a:solidFill>
                  <a:srgbClr val="FFFFCC"/>
                </a:solidFill>
                <a:effectLst>
                  <a:outerShdw blurRad="38100" dist="38100" dir="2700000" algn="tl">
                    <a:srgbClr val="000000">
                      <a:alpha val="43137"/>
                    </a:srgbClr>
                  </a:outerShdw>
                </a:effectLst>
              </a:rPr>
              <a:t>(Continued)</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57603" y="4038603"/>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7108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4431983"/>
          </a:xfrm>
          <a:prstGeom prst="rect">
            <a:avLst/>
          </a:prstGeom>
          <a:noFill/>
          <a:ln w="28575">
            <a:noFill/>
            <a:miter lim="800000"/>
            <a:headEnd/>
            <a:tailEnd/>
          </a:ln>
        </p:spPr>
        <p:txBody>
          <a:bodyPr wrap="square">
            <a:spAutoFit/>
          </a:bodyPr>
          <a:lstStyle/>
          <a:p>
            <a:pPr algn="ctr">
              <a:spcBef>
                <a:spcPts val="600"/>
              </a:spcBef>
              <a:spcAft>
                <a:spcPts val="600"/>
              </a:spcAft>
            </a:pPr>
            <a:endParaRPr lang="en-US" altLang="en-US" sz="3600" b="1" kern="0" dirty="0">
              <a:solidFill>
                <a:srgbClr val="FFFFCC"/>
              </a:solidFill>
            </a:endParaRPr>
          </a:p>
          <a:p>
            <a:pPr algn="ctr">
              <a:spcBef>
                <a:spcPts val="600"/>
              </a:spcBef>
              <a:spcAft>
                <a:spcPts val="600"/>
              </a:spcAft>
            </a:pPr>
            <a:r>
              <a:rPr lang="en-US" altLang="en-US" sz="3600" b="1" kern="0" dirty="0">
                <a:solidFill>
                  <a:srgbClr val="FFFFCC"/>
                </a:solidFill>
              </a:rPr>
              <a:t>Eph. 2:8-9 (NASB)</a:t>
            </a:r>
          </a:p>
          <a:p>
            <a:pPr algn="just">
              <a:spcBef>
                <a:spcPts val="600"/>
              </a:spcBef>
              <a:spcAft>
                <a:spcPts val="600"/>
              </a:spcAft>
            </a:pPr>
            <a:endParaRPr lang="en-US" altLang="en-US" sz="3600" kern="0" dirty="0">
              <a:solidFill>
                <a:schemeClr val="bg1"/>
              </a:solidFill>
            </a:endParaRPr>
          </a:p>
          <a:p>
            <a:pPr algn="just">
              <a:spcBef>
                <a:spcPts val="600"/>
              </a:spcBef>
              <a:spcAft>
                <a:spcPts val="600"/>
              </a:spcAft>
            </a:pPr>
            <a:r>
              <a:rPr lang="en-US" altLang="en-US" sz="3600" kern="0" baseline="30000" dirty="0">
                <a:solidFill>
                  <a:schemeClr val="bg1"/>
                </a:solidFill>
              </a:rPr>
              <a:t>8</a:t>
            </a:r>
            <a:r>
              <a:rPr lang="en-US" altLang="en-US" sz="3600" kern="0" dirty="0">
                <a:solidFill>
                  <a:schemeClr val="bg1"/>
                </a:solidFill>
              </a:rPr>
              <a:t> </a:t>
            </a:r>
            <a:r>
              <a:rPr lang="en-US" altLang="en-US" sz="3600" dirty="0">
                <a:solidFill>
                  <a:schemeClr val="bg1"/>
                </a:solidFill>
              </a:rPr>
              <a:t>For by grace you have been saved through faith; and that not of yourselves, it is the gift of God;</a:t>
            </a:r>
            <a:r>
              <a:rPr lang="en-US" altLang="en-US" sz="3600" kern="0" dirty="0">
                <a:solidFill>
                  <a:schemeClr val="bg1"/>
                </a:solidFill>
              </a:rPr>
              <a:t> </a:t>
            </a:r>
            <a:r>
              <a:rPr lang="en-US" altLang="en-US" sz="3600" kern="0" baseline="30000" dirty="0">
                <a:solidFill>
                  <a:schemeClr val="bg1"/>
                </a:solidFill>
              </a:rPr>
              <a:t>9</a:t>
            </a:r>
            <a:r>
              <a:rPr lang="en-US" altLang="en-US" sz="3600" kern="0" dirty="0">
                <a:solidFill>
                  <a:schemeClr val="bg1"/>
                </a:solidFill>
              </a:rPr>
              <a:t> </a:t>
            </a:r>
            <a:r>
              <a:rPr lang="en-US" altLang="en-US" sz="3600" dirty="0">
                <a:solidFill>
                  <a:schemeClr val="bg1"/>
                </a:solidFill>
              </a:rPr>
              <a:t>not as a result of works, so that no one may boast.</a:t>
            </a:r>
          </a:p>
        </p:txBody>
      </p:sp>
    </p:spTree>
    <p:extLst>
      <p:ext uri="{BB962C8B-B14F-4D97-AF65-F5344CB8AC3E}">
        <p14:creationId xmlns:p14="http://schemas.microsoft.com/office/powerpoint/2010/main" val="24909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Work?</a:t>
            </a:r>
          </a:p>
        </p:txBody>
      </p:sp>
      <p:sp>
        <p:nvSpPr>
          <p:cNvPr id="3" name="Content Placeholder 2"/>
          <p:cNvSpPr>
            <a:spLocks noGrp="1"/>
          </p:cNvSpPr>
          <p:nvPr>
            <p:ph idx="1"/>
          </p:nvPr>
        </p:nvSpPr>
        <p:spPr>
          <a:xfrm>
            <a:off x="1923393" y="1149625"/>
            <a:ext cx="5297214" cy="2507975"/>
          </a:xfrm>
        </p:spPr>
        <p:txBody>
          <a:bodyPr/>
          <a:lstStyle/>
          <a:p>
            <a:pPr>
              <a:spcBef>
                <a:spcPts val="0"/>
              </a:spcBef>
              <a:spcAft>
                <a:spcPts val="1200"/>
              </a:spcAft>
              <a:buClr>
                <a:srgbClr val="66FFFF"/>
              </a:buClr>
            </a:pPr>
            <a:r>
              <a:rPr lang="en-US" sz="2800" dirty="0">
                <a:solidFill>
                  <a:schemeClr val="bg1"/>
                </a:solidFill>
              </a:rPr>
              <a:t>Works come after (Eph. 2:8-10)</a:t>
            </a:r>
          </a:p>
          <a:p>
            <a:pPr>
              <a:spcBef>
                <a:spcPts val="0"/>
              </a:spcBef>
              <a:spcAft>
                <a:spcPts val="1200"/>
              </a:spcAft>
              <a:buClr>
                <a:srgbClr val="66FFFF"/>
              </a:buClr>
            </a:pPr>
            <a:r>
              <a:rPr lang="en-US" sz="2800" b="1" u="sng" dirty="0">
                <a:solidFill>
                  <a:srgbClr val="FFFFCC"/>
                </a:solidFill>
              </a:rPr>
              <a:t>James 2:14-26 – Harmony chart</a:t>
            </a:r>
          </a:p>
          <a:p>
            <a:pPr>
              <a:spcBef>
                <a:spcPts val="0"/>
              </a:spcBef>
              <a:spcAft>
                <a:spcPts val="1200"/>
              </a:spcAft>
              <a:buClr>
                <a:srgbClr val="66FFFF"/>
              </a:buClr>
            </a:pPr>
            <a:r>
              <a:rPr lang="en-US" sz="2800" dirty="0">
                <a:solidFill>
                  <a:schemeClr val="bg1"/>
                </a:solidFill>
              </a:rPr>
              <a:t>Harmonize with clearer passages (Gal. 3:11; Rom. 3:20, 28)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319" y="3392250"/>
            <a:ext cx="7665362" cy="3305410"/>
          </a:xfrm>
          <a:prstGeom prst="rect">
            <a:avLst/>
          </a:prstGeom>
          <a:ln>
            <a:solidFill>
              <a:srgbClr val="FFFF00"/>
            </a:solidFill>
          </a:ln>
        </p:spPr>
      </p:pic>
    </p:spTree>
    <p:extLst>
      <p:ext uri="{BB962C8B-B14F-4D97-AF65-F5344CB8AC3E}">
        <p14:creationId xmlns:p14="http://schemas.microsoft.com/office/powerpoint/2010/main" val="1415834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7" y="163516"/>
            <a:ext cx="984724" cy="7315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6561" y="1060121"/>
            <a:ext cx="9030878" cy="5586145"/>
          </a:xfrm>
          <a:prstGeom prst="rect">
            <a:avLst/>
          </a:prstGeom>
          <a:noFill/>
          <a:ln w="28575">
            <a:noFill/>
            <a:miter lim="800000"/>
            <a:headEnd/>
            <a:tailEnd/>
          </a:ln>
        </p:spPr>
        <p:txBody>
          <a:bodyPr wrap="square">
            <a:spAutoFit/>
          </a:bodyPr>
          <a:lstStyle/>
          <a:p>
            <a:pPr algn="just"/>
            <a:r>
              <a:rPr lang="en-US" sz="2100" baseline="30000" dirty="0">
                <a:solidFill>
                  <a:schemeClr val="bg1"/>
                </a:solidFill>
              </a:rPr>
              <a:t>14</a:t>
            </a:r>
            <a:r>
              <a:rPr lang="en-US" sz="2100" dirty="0">
                <a:solidFill>
                  <a:schemeClr val="bg1"/>
                </a:solidFill>
              </a:rPr>
              <a:t> What use is it, my brethren, if someone says he has faith but he has no works? Can that faith save him? </a:t>
            </a:r>
            <a:r>
              <a:rPr lang="en-US" sz="2100" baseline="30000" dirty="0">
                <a:solidFill>
                  <a:schemeClr val="bg1"/>
                </a:solidFill>
              </a:rPr>
              <a:t>15</a:t>
            </a:r>
            <a:r>
              <a:rPr lang="en-US" sz="2100" dirty="0">
                <a:solidFill>
                  <a:schemeClr val="bg1"/>
                </a:solidFill>
              </a:rPr>
              <a:t> If a brother or sister is without clothing and in need of daily food, </a:t>
            </a:r>
            <a:r>
              <a:rPr lang="en-US" sz="2100" baseline="30000" dirty="0">
                <a:solidFill>
                  <a:schemeClr val="bg1"/>
                </a:solidFill>
              </a:rPr>
              <a:t>16</a:t>
            </a:r>
            <a:r>
              <a:rPr lang="en-US" sz="2100" dirty="0">
                <a:solidFill>
                  <a:schemeClr val="bg1"/>
                </a:solidFill>
              </a:rPr>
              <a:t> and one of you says to them, “Go in peace, be warmed and be filled,” and yet you do not give them what is necessary for </a:t>
            </a:r>
            <a:r>
              <a:rPr lang="en-US" sz="2100" i="1" dirty="0">
                <a:solidFill>
                  <a:schemeClr val="bg1"/>
                </a:solidFill>
              </a:rPr>
              <a:t>their</a:t>
            </a:r>
            <a:r>
              <a:rPr lang="en-US" sz="2100" dirty="0">
                <a:solidFill>
                  <a:schemeClr val="bg1"/>
                </a:solidFill>
              </a:rPr>
              <a:t> body, what use is that? </a:t>
            </a:r>
            <a:r>
              <a:rPr lang="en-US" sz="2100" baseline="30000" dirty="0">
                <a:solidFill>
                  <a:schemeClr val="bg1"/>
                </a:solidFill>
              </a:rPr>
              <a:t>17</a:t>
            </a:r>
            <a:r>
              <a:rPr lang="en-US" sz="2100" dirty="0">
                <a:solidFill>
                  <a:schemeClr val="bg1"/>
                </a:solidFill>
              </a:rPr>
              <a:t> Even so faith, if it has no works, is dead, </a:t>
            </a:r>
            <a:r>
              <a:rPr lang="en-US" sz="2100" i="1" dirty="0">
                <a:solidFill>
                  <a:schemeClr val="bg1"/>
                </a:solidFill>
              </a:rPr>
              <a:t>being</a:t>
            </a:r>
            <a:r>
              <a:rPr lang="en-US" sz="2100" dirty="0">
                <a:solidFill>
                  <a:schemeClr val="bg1"/>
                </a:solidFill>
              </a:rPr>
              <a:t> by itself. </a:t>
            </a:r>
            <a:r>
              <a:rPr lang="en-US" sz="2100" baseline="30000" dirty="0">
                <a:solidFill>
                  <a:schemeClr val="bg1"/>
                </a:solidFill>
              </a:rPr>
              <a:t>18</a:t>
            </a:r>
            <a:r>
              <a:rPr lang="en-US" sz="2100" dirty="0">
                <a:solidFill>
                  <a:schemeClr val="bg1"/>
                </a:solidFill>
              </a:rPr>
              <a:t> But someone may </a:t>
            </a:r>
            <a:r>
              <a:rPr lang="en-US" sz="2100" i="1" dirty="0">
                <a:solidFill>
                  <a:schemeClr val="bg1"/>
                </a:solidFill>
              </a:rPr>
              <a:t>well</a:t>
            </a:r>
            <a:r>
              <a:rPr lang="en-US" sz="2100" dirty="0">
                <a:solidFill>
                  <a:schemeClr val="bg1"/>
                </a:solidFill>
              </a:rPr>
              <a:t> say, “You have faith and I have works; show me your faith without the works, and I will show you my faith by my works.” </a:t>
            </a:r>
            <a:r>
              <a:rPr lang="en-US" sz="2100" baseline="30000" dirty="0">
                <a:solidFill>
                  <a:schemeClr val="bg1"/>
                </a:solidFill>
              </a:rPr>
              <a:t>19</a:t>
            </a:r>
            <a:r>
              <a:rPr lang="en-US" sz="2100" dirty="0">
                <a:solidFill>
                  <a:schemeClr val="bg1"/>
                </a:solidFill>
              </a:rPr>
              <a:t> You believe that God is one. You do well; the demons also believe, and shudder. </a:t>
            </a:r>
            <a:r>
              <a:rPr lang="en-US" sz="2100" baseline="30000" dirty="0">
                <a:solidFill>
                  <a:schemeClr val="bg1"/>
                </a:solidFill>
              </a:rPr>
              <a:t>20</a:t>
            </a:r>
            <a:r>
              <a:rPr lang="en-US" sz="2100" dirty="0">
                <a:solidFill>
                  <a:schemeClr val="bg1"/>
                </a:solidFill>
              </a:rPr>
              <a:t> But are you willing to recognize, you foolish fellow, that faith without works is useless? </a:t>
            </a:r>
            <a:r>
              <a:rPr lang="en-US" sz="2100" baseline="30000" dirty="0">
                <a:solidFill>
                  <a:schemeClr val="bg1"/>
                </a:solidFill>
              </a:rPr>
              <a:t>21</a:t>
            </a:r>
            <a:r>
              <a:rPr lang="en-US" sz="2100" dirty="0">
                <a:solidFill>
                  <a:schemeClr val="bg1"/>
                </a:solidFill>
              </a:rPr>
              <a:t> Was not Abraham our father justified by works when he offered up Isaac his son on the altar? </a:t>
            </a:r>
            <a:r>
              <a:rPr lang="en-US" sz="2100" baseline="30000" dirty="0">
                <a:solidFill>
                  <a:schemeClr val="bg1"/>
                </a:solidFill>
              </a:rPr>
              <a:t>22</a:t>
            </a:r>
            <a:r>
              <a:rPr lang="en-US" sz="2100" dirty="0">
                <a:solidFill>
                  <a:schemeClr val="bg1"/>
                </a:solidFill>
              </a:rPr>
              <a:t> You see that faith was working with his works, and as a result of the works, faith was perfected; </a:t>
            </a:r>
            <a:r>
              <a:rPr lang="en-US" sz="2100" baseline="30000" dirty="0">
                <a:solidFill>
                  <a:schemeClr val="bg1"/>
                </a:solidFill>
              </a:rPr>
              <a:t>23</a:t>
            </a:r>
            <a:r>
              <a:rPr lang="en-US" sz="2100" dirty="0">
                <a:solidFill>
                  <a:schemeClr val="bg1"/>
                </a:solidFill>
              </a:rPr>
              <a:t> and the Scripture was fulfilled which says, “</a:t>
            </a:r>
            <a:r>
              <a:rPr lang="en-US" sz="2100" cap="small" dirty="0">
                <a:solidFill>
                  <a:schemeClr val="bg1"/>
                </a:solidFill>
              </a:rPr>
              <a:t>And Abraham believed God</a:t>
            </a:r>
            <a:r>
              <a:rPr lang="en-US" sz="2100" dirty="0">
                <a:solidFill>
                  <a:schemeClr val="bg1"/>
                </a:solidFill>
              </a:rPr>
              <a:t>, </a:t>
            </a:r>
            <a:r>
              <a:rPr lang="en-US" sz="2100" cap="small" dirty="0">
                <a:solidFill>
                  <a:schemeClr val="bg1"/>
                </a:solidFill>
              </a:rPr>
              <a:t>and it was reckoned to him as righteousness</a:t>
            </a:r>
            <a:r>
              <a:rPr lang="en-US" sz="2100" dirty="0">
                <a:solidFill>
                  <a:schemeClr val="bg1"/>
                </a:solidFill>
              </a:rPr>
              <a:t>,” and he was called the friend of God. </a:t>
            </a:r>
            <a:r>
              <a:rPr lang="en-US" sz="2100" baseline="30000" dirty="0">
                <a:solidFill>
                  <a:schemeClr val="bg1"/>
                </a:solidFill>
              </a:rPr>
              <a:t>24</a:t>
            </a:r>
            <a:r>
              <a:rPr lang="en-US" sz="2100" dirty="0">
                <a:solidFill>
                  <a:schemeClr val="bg1"/>
                </a:solidFill>
              </a:rPr>
              <a:t> You see that a man is justified by works and not by faith alone. </a:t>
            </a:r>
            <a:r>
              <a:rPr lang="en-US" sz="2100" baseline="30000" dirty="0">
                <a:solidFill>
                  <a:schemeClr val="bg1"/>
                </a:solidFill>
              </a:rPr>
              <a:t>25</a:t>
            </a:r>
            <a:r>
              <a:rPr lang="en-US" sz="2100" dirty="0">
                <a:solidFill>
                  <a:schemeClr val="bg1"/>
                </a:solidFill>
              </a:rPr>
              <a:t> In the same way, was not Rahab the harlot also justified by works when she received the messengers and sent them out by another way? </a:t>
            </a:r>
            <a:r>
              <a:rPr lang="en-US" sz="2100" baseline="30000" dirty="0">
                <a:solidFill>
                  <a:schemeClr val="bg1"/>
                </a:solidFill>
              </a:rPr>
              <a:t>26</a:t>
            </a:r>
            <a:r>
              <a:rPr lang="en-US" sz="2100" dirty="0">
                <a:solidFill>
                  <a:schemeClr val="bg1"/>
                </a:solidFill>
              </a:rPr>
              <a:t> For just as the body without </a:t>
            </a:r>
            <a:r>
              <a:rPr lang="en-US" sz="2100" i="1" dirty="0">
                <a:solidFill>
                  <a:schemeClr val="bg1"/>
                </a:solidFill>
              </a:rPr>
              <a:t>the</a:t>
            </a:r>
            <a:r>
              <a:rPr lang="en-US" sz="2100" dirty="0">
                <a:solidFill>
                  <a:schemeClr val="bg1"/>
                </a:solidFill>
              </a:rPr>
              <a:t> spirit is dead, so also faith without works is dead. </a:t>
            </a:r>
          </a:p>
        </p:txBody>
      </p:sp>
      <p:sp>
        <p:nvSpPr>
          <p:cNvPr id="2" name="Rectangle 1"/>
          <p:cNvSpPr/>
          <p:nvPr/>
        </p:nvSpPr>
        <p:spPr>
          <a:xfrm>
            <a:off x="3345542" y="222059"/>
            <a:ext cx="2452916" cy="769441"/>
          </a:xfrm>
          <a:prstGeom prst="rect">
            <a:avLst/>
          </a:prstGeom>
        </p:spPr>
        <p:txBody>
          <a:bodyPr wrap="none">
            <a:spAutoFit/>
          </a:bodyPr>
          <a:lstStyle/>
          <a:p>
            <a:pPr algn="ctr"/>
            <a:r>
              <a:rPr lang="en-US" sz="2800" b="1" dirty="0">
                <a:solidFill>
                  <a:srgbClr val="FFFFCC"/>
                </a:solidFill>
              </a:rPr>
              <a:t>James 2:14–26 </a:t>
            </a:r>
          </a:p>
          <a:p>
            <a:pPr algn="ctr"/>
            <a:r>
              <a:rPr lang="en-US" sz="1600" b="1" dirty="0">
                <a:solidFill>
                  <a:srgbClr val="FFFFCC"/>
                </a:solidFill>
              </a:rPr>
              <a:t>(NASB95) </a:t>
            </a:r>
          </a:p>
        </p:txBody>
      </p:sp>
    </p:spTree>
    <p:extLst>
      <p:ext uri="{BB962C8B-B14F-4D97-AF65-F5344CB8AC3E}">
        <p14:creationId xmlns:p14="http://schemas.microsoft.com/office/powerpoint/2010/main" val="390441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06" name="Group 34"/>
          <p:cNvGraphicFramePr>
            <a:graphicFrameLocks noGrp="1"/>
          </p:cNvGraphicFramePr>
          <p:nvPr>
            <p:extLst>
              <p:ext uri="{D42A27DB-BD31-4B8C-83A1-F6EECF244321}">
                <p14:modId xmlns:p14="http://schemas.microsoft.com/office/powerpoint/2010/main" val="3479418456"/>
              </p:ext>
            </p:extLst>
          </p:nvPr>
        </p:nvGraphicFramePr>
        <p:xfrm>
          <a:off x="228600" y="438810"/>
          <a:ext cx="8686800" cy="5980380"/>
        </p:xfrm>
        <a:graphic>
          <a:graphicData uri="http://schemas.openxmlformats.org/drawingml/2006/table">
            <a:tbl>
              <a:tblPr>
                <a:tableStyleId>{D113A9D2-9D6B-4929-AA2D-F23B5EE8CBE7}</a:tableStyleId>
              </a:tblPr>
              <a:tblGrid>
                <a:gridCol w="1752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8543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kern="1200" dirty="0">
                          <a:solidFill>
                            <a:srgbClr val="FFFFCC"/>
                          </a:solidFill>
                          <a:effectLst/>
                          <a:latin typeface="+mn-lt"/>
                          <a:ea typeface="+mn-ea"/>
                          <a:cs typeface="+mn-cs"/>
                        </a:rPr>
                        <a:t>Harmony Between Paul and James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3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PAUL</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JAMES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Issue</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Self righteous Judaism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outerShdw blurRad="38100" dist="38100" dir="2700000" algn="tl">
                              <a:srgbClr val="000000"/>
                            </a:outerShdw>
                          </a:effectLst>
                        </a:rPr>
                        <a:t>Dead orthodoxy</a:t>
                      </a:r>
                      <a:endParaRPr kumimoji="0" lang="en-US" sz="2400" b="0" i="0" u="none" strike="noStrike" cap="none" normalizeH="0" baseline="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Justification</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Declaration of innocence before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Evidence of the believer's useful faith before man</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Genesis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15:6</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22</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Faith</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Justification – “Abram”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Sanctification – “Abraham”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Works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Favor with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Believer's moral deeds</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Work?</a:t>
            </a:r>
          </a:p>
        </p:txBody>
      </p:sp>
      <p:sp>
        <p:nvSpPr>
          <p:cNvPr id="3" name="Content Placeholder 2"/>
          <p:cNvSpPr>
            <a:spLocks noGrp="1"/>
          </p:cNvSpPr>
          <p:nvPr>
            <p:ph idx="1"/>
          </p:nvPr>
        </p:nvSpPr>
        <p:spPr>
          <a:xfrm>
            <a:off x="1923393" y="1149625"/>
            <a:ext cx="5433848" cy="2507975"/>
          </a:xfrm>
        </p:spPr>
        <p:txBody>
          <a:bodyPr/>
          <a:lstStyle/>
          <a:p>
            <a:pPr>
              <a:spcBef>
                <a:spcPts val="0"/>
              </a:spcBef>
              <a:spcAft>
                <a:spcPts val="1200"/>
              </a:spcAft>
              <a:buClr>
                <a:srgbClr val="66FFFF"/>
              </a:buClr>
            </a:pPr>
            <a:r>
              <a:rPr lang="en-US" sz="2800" dirty="0">
                <a:solidFill>
                  <a:schemeClr val="bg1"/>
                </a:solidFill>
              </a:rPr>
              <a:t>Works come after (Eph. 2:8-10)</a:t>
            </a:r>
          </a:p>
          <a:p>
            <a:pPr>
              <a:spcBef>
                <a:spcPts val="0"/>
              </a:spcBef>
              <a:spcAft>
                <a:spcPts val="1200"/>
              </a:spcAft>
              <a:buClr>
                <a:srgbClr val="66FFFF"/>
              </a:buClr>
            </a:pPr>
            <a:r>
              <a:rPr lang="en-US" sz="2800" dirty="0">
                <a:solidFill>
                  <a:schemeClr val="bg1"/>
                </a:solidFill>
              </a:rPr>
              <a:t>James 2:14-26 – Harmony chart</a:t>
            </a:r>
          </a:p>
          <a:p>
            <a:pPr>
              <a:spcBef>
                <a:spcPts val="0"/>
              </a:spcBef>
              <a:spcAft>
                <a:spcPts val="1200"/>
              </a:spcAft>
              <a:buClr>
                <a:srgbClr val="66FFFF"/>
              </a:buClr>
            </a:pPr>
            <a:r>
              <a:rPr lang="en-US" sz="2800" b="1" u="sng" dirty="0">
                <a:solidFill>
                  <a:srgbClr val="FFFFCC"/>
                </a:solidFill>
              </a:rPr>
              <a:t>Harmonize with clearer passages (Gal. 3:11; Rom. 3:20, 28)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319" y="3392250"/>
            <a:ext cx="7665362" cy="3305410"/>
          </a:xfrm>
          <a:prstGeom prst="rect">
            <a:avLst/>
          </a:prstGeom>
          <a:ln>
            <a:solidFill>
              <a:srgbClr val="FFFF00"/>
            </a:solidFill>
          </a:ln>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382930" y="-221530"/>
              <a:ext cx="14400" cy="360"/>
            </p14:xfrm>
          </p:contentPart>
        </mc:Choice>
        <mc:Fallback xmlns="">
          <p:pic>
            <p:nvPicPr>
              <p:cNvPr id="6" name="Ink 5"/>
              <p:cNvPicPr/>
              <p:nvPr/>
            </p:nvPicPr>
            <p:blipFill>
              <a:blip r:embed="rId4"/>
              <a:stretch>
                <a:fillRect/>
              </a:stretch>
            </p:blipFill>
            <p:spPr>
              <a:xfrm>
                <a:off x="10379330" y="-223510"/>
                <a:ext cx="22320" cy="4500"/>
              </a:xfrm>
              <a:prstGeom prst="rect">
                <a:avLst/>
              </a:prstGeom>
            </p:spPr>
          </p:pic>
        </mc:Fallback>
      </mc:AlternateContent>
    </p:spTree>
    <p:extLst>
      <p:ext uri="{BB962C8B-B14F-4D97-AF65-F5344CB8AC3E}">
        <p14:creationId xmlns:p14="http://schemas.microsoft.com/office/powerpoint/2010/main" val="396421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169302" y="565888"/>
            <a:ext cx="6805397" cy="29392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kern="0" dirty="0">
                <a:solidFill>
                  <a:srgbClr val="FFFFCC"/>
                </a:solidFill>
              </a:rPr>
              <a:t>Gal. 3:11 (NASB)</a:t>
            </a:r>
            <a:endParaRPr lang="en-US" altLang="en-US" sz="3600" kern="0" dirty="0">
              <a:solidFill>
                <a:schemeClr val="bg1"/>
              </a:solidFill>
            </a:endParaRPr>
          </a:p>
          <a:p>
            <a:endParaRPr lang="en-US" sz="3600" dirty="0">
              <a:solidFill>
                <a:schemeClr val="bg1"/>
              </a:solidFill>
            </a:endParaRPr>
          </a:p>
          <a:p>
            <a:pPr algn="just"/>
            <a:r>
              <a:rPr lang="en-US" sz="3600" dirty="0">
                <a:solidFill>
                  <a:schemeClr val="bg1"/>
                </a:solidFill>
              </a:rPr>
              <a:t>Now that no one is justified </a:t>
            </a:r>
            <a:r>
              <a:rPr lang="en-US" sz="3600" dirty="0">
                <a:solidFill>
                  <a:srgbClr val="FFFFCC"/>
                </a:solidFill>
              </a:rPr>
              <a:t>by the Law</a:t>
            </a:r>
            <a:r>
              <a:rPr lang="en-US" sz="3600" dirty="0">
                <a:solidFill>
                  <a:schemeClr val="bg1"/>
                </a:solidFill>
              </a:rPr>
              <a:t> before God is evident; for, “</a:t>
            </a:r>
            <a:r>
              <a:rPr lang="en-US" sz="3600" cap="small" dirty="0">
                <a:solidFill>
                  <a:schemeClr val="bg1"/>
                </a:solidFill>
              </a:rPr>
              <a:t>The righteous man shall live by faith</a:t>
            </a:r>
            <a:r>
              <a:rPr lang="en-US" sz="3600" dirty="0">
                <a:solidFill>
                  <a:schemeClr val="bg1"/>
                </a:solidFill>
              </a:rPr>
              <a:t>.” </a:t>
            </a:r>
          </a:p>
        </p:txBody>
      </p:sp>
    </p:spTree>
    <p:extLst>
      <p:ext uri="{BB962C8B-B14F-4D97-AF65-F5344CB8AC3E}">
        <p14:creationId xmlns:p14="http://schemas.microsoft.com/office/powerpoint/2010/main" val="162993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565888"/>
            <a:ext cx="8586952" cy="399083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kern="0" dirty="0">
                <a:solidFill>
                  <a:srgbClr val="FFFFCC"/>
                </a:solidFill>
              </a:rPr>
              <a:t>Rom. 3:20, 28 (NASB)</a:t>
            </a:r>
            <a:endParaRPr lang="en-US" sz="3600" dirty="0">
              <a:solidFill>
                <a:schemeClr val="bg1"/>
              </a:solidFill>
            </a:endParaRPr>
          </a:p>
          <a:p>
            <a:pPr>
              <a:spcAft>
                <a:spcPts val="1000"/>
              </a:spcAft>
            </a:pPr>
            <a:endParaRPr lang="en-US" sz="3200" dirty="0">
              <a:solidFill>
                <a:schemeClr val="bg1"/>
              </a:solidFill>
              <a:latin typeface="Calibri" panose="020F0502020204030204" pitchFamily="34" charset="0"/>
            </a:endParaRPr>
          </a:p>
          <a:p>
            <a:pPr algn="just">
              <a:spcAft>
                <a:spcPts val="1000"/>
              </a:spcAft>
            </a:pPr>
            <a:r>
              <a:rPr lang="en-US" sz="3200" baseline="30000" dirty="0">
                <a:solidFill>
                  <a:schemeClr val="bg1"/>
                </a:solidFill>
                <a:latin typeface="Calibri" panose="020F0502020204030204" pitchFamily="34" charset="0"/>
              </a:rPr>
              <a:t>20</a:t>
            </a:r>
            <a:r>
              <a:rPr lang="en-US" sz="3200" dirty="0">
                <a:solidFill>
                  <a:schemeClr val="bg1"/>
                </a:solidFill>
                <a:latin typeface="Calibri" panose="020F0502020204030204" pitchFamily="34" charset="0"/>
              </a:rPr>
              <a:t> </a:t>
            </a:r>
            <a:r>
              <a:rPr lang="en-US" sz="3600" dirty="0">
                <a:solidFill>
                  <a:schemeClr val="bg1"/>
                </a:solidFill>
                <a:latin typeface="Calibri" panose="020F0502020204030204" pitchFamily="34" charset="0"/>
              </a:rPr>
              <a:t>because </a:t>
            </a:r>
            <a:r>
              <a:rPr lang="en-US" sz="3600" dirty="0">
                <a:solidFill>
                  <a:srgbClr val="FFFFCC"/>
                </a:solidFill>
                <a:latin typeface="Calibri" panose="020F0502020204030204" pitchFamily="34" charset="0"/>
              </a:rPr>
              <a:t>by the works of the Law no flesh will be justified </a:t>
            </a:r>
            <a:r>
              <a:rPr lang="en-US" sz="3600" dirty="0">
                <a:solidFill>
                  <a:schemeClr val="bg1"/>
                </a:solidFill>
                <a:latin typeface="Calibri" panose="020F0502020204030204" pitchFamily="34" charset="0"/>
              </a:rPr>
              <a:t>in His sight; for through the Law </a:t>
            </a:r>
            <a:r>
              <a:rPr lang="en-US" sz="3600" i="1" dirty="0">
                <a:solidFill>
                  <a:schemeClr val="bg1"/>
                </a:solidFill>
                <a:latin typeface="Calibri" panose="020F0502020204030204" pitchFamily="34" charset="0"/>
              </a:rPr>
              <a:t>comes</a:t>
            </a:r>
            <a:r>
              <a:rPr lang="en-US" sz="3600" dirty="0">
                <a:solidFill>
                  <a:schemeClr val="bg1"/>
                </a:solidFill>
                <a:latin typeface="Calibri" panose="020F0502020204030204" pitchFamily="34" charset="0"/>
              </a:rPr>
              <a:t> the knowledge of sin….</a:t>
            </a:r>
            <a:r>
              <a:rPr lang="en-US" sz="3200" baseline="30000" dirty="0">
                <a:solidFill>
                  <a:schemeClr val="bg1"/>
                </a:solidFill>
                <a:latin typeface="Calibri" panose="020F0502020204030204" pitchFamily="34" charset="0"/>
              </a:rPr>
              <a:t>28</a:t>
            </a:r>
            <a:r>
              <a:rPr lang="en-US" sz="3200" dirty="0">
                <a:solidFill>
                  <a:schemeClr val="bg1"/>
                </a:solidFill>
                <a:latin typeface="Calibri" panose="020F0502020204030204" pitchFamily="34" charset="0"/>
              </a:rPr>
              <a:t> For we maintain that a man is justified by faith apart from works of the Law.</a:t>
            </a:r>
          </a:p>
        </p:txBody>
      </p:sp>
    </p:spTree>
    <p:extLst>
      <p:ext uri="{BB962C8B-B14F-4D97-AF65-F5344CB8AC3E}">
        <p14:creationId xmlns:p14="http://schemas.microsoft.com/office/powerpoint/2010/main" val="2153176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11591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Believe and work (</a:t>
            </a:r>
            <a:r>
              <a:rPr lang="en-US" altLang="en-US" sz="2800" b="1" u="sng" dirty="0" err="1">
                <a:solidFill>
                  <a:srgbClr val="FFFFCC"/>
                </a:solidFill>
                <a:effectLst>
                  <a:outerShdw blurRad="38100" dist="38100" dir="2700000" algn="tl">
                    <a:srgbClr val="000000">
                      <a:alpha val="43137"/>
                    </a:srgbClr>
                  </a:outerShdw>
                </a:effectLst>
              </a:rPr>
              <a:t>Eph</a:t>
            </a:r>
            <a:r>
              <a:rPr lang="en-US" altLang="en-US" sz="2800" b="1" u="sng" dirty="0">
                <a:solidFill>
                  <a:srgbClr val="FFFFCC"/>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2431161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 Results of Salvation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Next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621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2117513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423986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61443" name="Content Placeholder 2"/>
          <p:cNvSpPr>
            <a:spLocks noGrp="1"/>
          </p:cNvSpPr>
          <p:nvPr>
            <p:ph idx="1"/>
          </p:nvPr>
        </p:nvSpPr>
        <p:spPr>
          <a:xfrm>
            <a:off x="3886200" y="990600"/>
            <a:ext cx="4876800" cy="3733800"/>
          </a:xfrm>
        </p:spPr>
        <p:txBody>
          <a:bodyPr/>
          <a:lstStyle/>
          <a:p>
            <a:pPr marL="0" indent="0" algn="just">
              <a:buNone/>
              <a:defRPr/>
            </a:pPr>
            <a:r>
              <a:rPr lang="en-US" altLang="en-US" sz="3000" dirty="0">
                <a:solidFill>
                  <a:schemeClr val="bg1"/>
                </a:solidFill>
                <a:effectLst>
                  <a:outerShdw blurRad="38100" dist="38100" dir="2700000" algn="tl">
                    <a:srgbClr val="000000">
                      <a:alpha val="43137"/>
                    </a:srgbClr>
                  </a:outerShdw>
                </a:effectLst>
              </a:rPr>
              <a:t>“Lordship Salvation refers to the belief which says the sinner who wants to be saved must </a:t>
            </a:r>
            <a:r>
              <a:rPr lang="en-US" altLang="en-US" sz="3000" b="1" u="sng" dirty="0">
                <a:solidFill>
                  <a:srgbClr val="FFFFCC"/>
                </a:solidFill>
                <a:effectLst>
                  <a:outerShdw blurRad="38100" dist="38100" dir="2700000" algn="tl">
                    <a:srgbClr val="000000">
                      <a:alpha val="43137"/>
                    </a:srgbClr>
                  </a:outerShdw>
                </a:effectLst>
              </a:rPr>
              <a:t>not only</a:t>
            </a:r>
            <a:r>
              <a:rPr lang="en-US" altLang="en-US" sz="3000" dirty="0">
                <a:solidFill>
                  <a:srgbClr val="FFFFCC"/>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trust Christ as his substitute for sin, but must </a:t>
            </a:r>
            <a:r>
              <a:rPr lang="en-US" altLang="en-US" sz="3000" b="1" u="sng" dirty="0">
                <a:solidFill>
                  <a:srgbClr val="FFFFCC"/>
                </a:solidFill>
                <a:effectLst>
                  <a:outerShdw blurRad="38100" dist="38100" dir="2700000" algn="tl">
                    <a:srgbClr val="000000">
                      <a:alpha val="43137"/>
                    </a:srgbClr>
                  </a:outerShdw>
                </a:effectLst>
              </a:rPr>
              <a:t>also</a:t>
            </a:r>
            <a:r>
              <a:rPr lang="en-US" altLang="en-US" sz="3000" dirty="0">
                <a:solidFill>
                  <a:schemeClr val="bg1"/>
                </a:solidFill>
                <a:effectLst>
                  <a:outerShdw blurRad="38100" dist="38100" dir="2700000" algn="tl">
                    <a:srgbClr val="000000">
                      <a:alpha val="43137"/>
                    </a:srgbClr>
                  </a:outerShdw>
                </a:effectLst>
              </a:rPr>
              <a:t> surrender every area of his life to the complete control of Christ.”</a:t>
            </a:r>
          </a:p>
        </p:txBody>
      </p:sp>
      <p:sp>
        <p:nvSpPr>
          <p:cNvPr id="61444" name="TextBox 3"/>
          <p:cNvSpPr txBox="1">
            <a:spLocks noChangeArrowheads="1"/>
          </p:cNvSpPr>
          <p:nvPr/>
        </p:nvSpPr>
        <p:spPr bwMode="auto">
          <a:xfrm>
            <a:off x="2247900" y="6248401"/>
            <a:ext cx="4648200" cy="36933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kern="0" dirty="0" err="1">
                <a:solidFill>
                  <a:schemeClr val="bg1"/>
                </a:solidFill>
                <a:effectLst>
                  <a:outerShdw blurRad="38100" dist="38100" dir="2700000" algn="tl">
                    <a:srgbClr val="000000">
                      <a:alpha val="43137"/>
                    </a:srgbClr>
                  </a:outerShdw>
                </a:effectLst>
              </a:rPr>
              <a:t>Lightner</a:t>
            </a:r>
            <a:r>
              <a:rPr lang="en-US" altLang="en-US" kern="0" dirty="0">
                <a:solidFill>
                  <a:schemeClr val="bg1"/>
                </a:solidFill>
                <a:effectLst>
                  <a:outerShdw blurRad="38100" dist="38100" dir="2700000" algn="tl">
                    <a:srgbClr val="000000">
                      <a:alpha val="43137"/>
                    </a:srgbClr>
                  </a:outerShdw>
                </a:effectLst>
              </a:rPr>
              <a:t>, </a:t>
            </a:r>
            <a:r>
              <a:rPr lang="en-US" altLang="en-US" i="1" kern="0" dirty="0">
                <a:solidFill>
                  <a:schemeClr val="bg1"/>
                </a:solidFill>
                <a:effectLst>
                  <a:outerShdw blurRad="38100" dist="38100" dir="2700000" algn="tl">
                    <a:srgbClr val="000000">
                      <a:alpha val="43137"/>
                    </a:srgbClr>
                  </a:outerShdw>
                </a:effectLst>
              </a:rPr>
              <a:t>Sin, the Savior, and Salvation</a:t>
            </a:r>
            <a:r>
              <a:rPr lang="en-US" altLang="en-US" kern="0" dirty="0">
                <a:solidFill>
                  <a:schemeClr val="bg1"/>
                </a:solidFill>
                <a:effectLst>
                  <a:outerShdw blurRad="38100" dist="38100" dir="2700000" algn="tl">
                    <a:srgbClr val="000000">
                      <a:alpha val="43137"/>
                    </a:srgbClr>
                  </a:outerShdw>
                </a:effectLst>
              </a:rPr>
              <a:t>, 202</a:t>
            </a:r>
          </a:p>
        </p:txBody>
      </p:sp>
      <p:pic>
        <p:nvPicPr>
          <p:cNvPr id="61445" name="Picture 4" descr="http://t1.gstatic.com/images?q=tbn:ANd9GcRVEkk3EF6aIGxY0Yz0z_uevMi3B1FPvrIm0btZT0dvwfQOys6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2" y="4648200"/>
            <a:ext cx="1448111" cy="182880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981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3" y="1143000"/>
            <a:ext cx="3243263" cy="41148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49428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066794"/>
            <a:ext cx="8763000" cy="5698069"/>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"Eternal life is indeed a free gift (Rom. 6:23). Salvation cannot be earned with good deeds or purchased with money. It has already been bought by Christ, who paid the ransom with His blood. </a:t>
            </a:r>
            <a:r>
              <a:rPr lang="en-US" sz="2400" b="1" u="sng" dirty="0">
                <a:solidFill>
                  <a:srgbClr val="FFFFCC"/>
                </a:solidFill>
              </a:rPr>
              <a:t>But that does not mean there is no cost</a:t>
            </a:r>
            <a:r>
              <a:rPr lang="en-US" sz="2400" dirty="0">
                <a:solidFill>
                  <a:schemeClr val="bg1"/>
                </a:solidFill>
              </a:rPr>
              <a:t> in terms of salvation's impact on the sinner's life. This paradox may be difficult but it is nevertheless true: </a:t>
            </a:r>
            <a:r>
              <a:rPr lang="en-US" sz="2400" b="1" u="sng" dirty="0">
                <a:solidFill>
                  <a:srgbClr val="FFFFCC"/>
                </a:solidFill>
              </a:rPr>
              <a:t>salvation is both free and costly</a:t>
            </a:r>
            <a:r>
              <a:rPr lang="en-US" sz="2400" dirty="0">
                <a:solidFill>
                  <a:schemeClr val="bg1"/>
                </a:solidFill>
              </a:rPr>
              <a:t>. Eternal life brings immediate death to self. 'Knowing this, that our old self was crucified with Him, that our body of sin might be done away with, that we should no longer be slaves to sin' (Rom 6:6). Thus in a sense </a:t>
            </a:r>
            <a:r>
              <a:rPr lang="en-US" sz="2400" b="1" u="sng" dirty="0">
                <a:solidFill>
                  <a:srgbClr val="FFFFCC"/>
                </a:solidFill>
              </a:rPr>
              <a:t>we pay the ultimate price for salvation</a:t>
            </a:r>
            <a:r>
              <a:rPr lang="en-US" sz="2400" dirty="0">
                <a:solidFill>
                  <a:schemeClr val="bg1"/>
                </a:solidFill>
              </a:rPr>
              <a:t> when our sinful self is nailed to a cross. It is a total abandonment of self-will, like the grain of wheat that falls to the ground and dies so that it can bear much fruit (cf. John 12:24). It is an exchange of all that we are for all that Christ is. And </a:t>
            </a:r>
            <a:r>
              <a:rPr lang="en-US" sz="2400" b="1" u="sng" dirty="0">
                <a:solidFill>
                  <a:srgbClr val="FFFFCC"/>
                </a:solidFill>
              </a:rPr>
              <a:t>it denotes implicit obedience, full surrender to the lordship of Christ. Nothing less can qualify as saving faith</a:t>
            </a:r>
            <a:r>
              <a:rPr lang="en-US" sz="2400" b="1" u="sng" dirty="0">
                <a:solidFill>
                  <a:schemeClr val="bg1"/>
                </a:solidFill>
              </a:rPr>
              <a:t>.</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2378140" y="112058"/>
            <a:ext cx="4387720" cy="886861"/>
          </a:xfrm>
          <a:prstGeom prst="rect">
            <a:avLst/>
          </a:prstGeom>
          <a:noFill/>
          <a:ln w="9525">
            <a:noFill/>
            <a:miter lim="800000"/>
            <a:headEnd/>
            <a:tailEnd/>
          </a:ln>
          <a:effectLst/>
        </p:spPr>
        <p:txBody>
          <a:bodyPr anchor="ctr"/>
          <a:lstStyle/>
          <a:p>
            <a:pPr algn="ctr">
              <a:defRPr/>
            </a:pPr>
            <a:r>
              <a:rPr lang="en-US" sz="2800" kern="0" dirty="0">
                <a:solidFill>
                  <a:schemeClr val="bg1"/>
                </a:solidFill>
              </a:rPr>
              <a:t>John MacArthur, </a:t>
            </a:r>
            <a:r>
              <a:rPr lang="en-US" sz="2800" i="1" kern="0" dirty="0">
                <a:solidFill>
                  <a:schemeClr val="bg1"/>
                </a:solidFill>
              </a:rPr>
              <a:t>The Gospel According to Jesus</a:t>
            </a:r>
            <a:r>
              <a:rPr lang="en-US" sz="2800" kern="0" dirty="0">
                <a:solidFill>
                  <a:schemeClr val="bg1"/>
                </a:solidFill>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60400" y="2596285"/>
            <a:ext cx="7823201" cy="2102724"/>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solidFill>
                  <a:schemeClr val="bg1"/>
                </a:solidFill>
              </a:rPr>
              <a:t>“Jesus is Lord of all, and the </a:t>
            </a:r>
            <a:r>
              <a:rPr lang="en-US" sz="3200" b="1" u="sng" dirty="0">
                <a:solidFill>
                  <a:srgbClr val="FFFFCC"/>
                </a:solidFill>
              </a:rPr>
              <a:t>faith</a:t>
            </a:r>
            <a:r>
              <a:rPr lang="en-US" sz="3200" dirty="0">
                <a:solidFill>
                  <a:schemeClr val="bg1"/>
                </a:solidFill>
              </a:rPr>
              <a:t> He demands involves </a:t>
            </a:r>
            <a:r>
              <a:rPr lang="en-US" sz="3200" b="1" u="sng" dirty="0">
                <a:solidFill>
                  <a:srgbClr val="FFFFCC"/>
                </a:solidFill>
              </a:rPr>
              <a:t>unconditional surrender</a:t>
            </a:r>
            <a:r>
              <a:rPr lang="en-US" sz="3200" dirty="0">
                <a:solidFill>
                  <a:schemeClr val="bg1"/>
                </a:solidFill>
              </a:rPr>
              <a:t>…He does not </a:t>
            </a:r>
            <a:r>
              <a:rPr lang="en-US" sz="3200" b="1" u="sng" dirty="0">
                <a:solidFill>
                  <a:srgbClr val="FFFFCC"/>
                </a:solidFill>
              </a:rPr>
              <a:t>bestow eternal life </a:t>
            </a:r>
            <a:r>
              <a:rPr lang="en-US" sz="3200" dirty="0">
                <a:solidFill>
                  <a:schemeClr val="bg1"/>
                </a:solidFill>
              </a:rPr>
              <a:t>on those whose hearts remain set against Him.”</a:t>
            </a:r>
            <a:endParaRPr lang="en-US" altLang="zh-CN" sz="32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2800" kern="0" dirty="0">
                <a:solidFill>
                  <a:schemeClr val="bg1"/>
                </a:solidFill>
              </a:rPr>
              <a:t>John MacArthur, </a:t>
            </a:r>
            <a:r>
              <a:rPr lang="en-US" sz="2800" i="1" kern="0" dirty="0">
                <a:solidFill>
                  <a:schemeClr val="bg1"/>
                </a:solidFill>
              </a:rPr>
              <a:t>Faith Works</a:t>
            </a:r>
            <a:r>
              <a:rPr lang="en-US" sz="2800" kern="0" dirty="0">
                <a:solidFill>
                  <a:schemeClr val="bg1"/>
                </a:solidFill>
              </a:rPr>
              <a:t>, p. 25</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3805" y="785907"/>
            <a:ext cx="2888985" cy="168636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0" y="1278464"/>
            <a:ext cx="8763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“Self discipline comes when you look back to the covenant of your salvation…that is to say when you remember that </a:t>
            </a:r>
            <a:r>
              <a:rPr lang="en-US" sz="2400" b="1" u="sng" dirty="0">
                <a:solidFill>
                  <a:srgbClr val="FFFFCC"/>
                </a:solidFill>
              </a:rPr>
              <a:t>at the point of your salvation</a:t>
            </a:r>
            <a:r>
              <a:rPr lang="en-US" sz="2400" dirty="0">
                <a:solidFill>
                  <a:srgbClr val="FFFFCC"/>
                </a:solidFill>
              </a:rPr>
              <a:t> </a:t>
            </a:r>
            <a:r>
              <a:rPr lang="en-US" sz="2400" b="1" u="sng" dirty="0">
                <a:solidFill>
                  <a:srgbClr val="FFFFCC"/>
                </a:solidFill>
              </a:rPr>
              <a:t>you made a promise to submit to the Lord</a:t>
            </a:r>
            <a:r>
              <a:rPr lang="en-US" sz="2400" dirty="0">
                <a:solidFill>
                  <a:srgbClr val="FFFFCC"/>
                </a:solidFill>
              </a:rPr>
              <a:t>. </a:t>
            </a:r>
            <a:r>
              <a:rPr lang="en-US" sz="2400" b="1" u="sng" dirty="0">
                <a:solidFill>
                  <a:srgbClr val="FFFFCC"/>
                </a:solidFill>
              </a:rPr>
              <a:t>You made a pledge at that time to be obedient to Christ</a:t>
            </a:r>
            <a:r>
              <a:rPr lang="en-US" sz="2400" dirty="0">
                <a:solidFill>
                  <a:schemeClr val="bg1"/>
                </a:solidFill>
              </a:rPr>
              <a:t>. You confessed Him as Lord…And Lord means that He is above all. It’s essential then as believers to remember that </a:t>
            </a:r>
            <a:r>
              <a:rPr lang="en-US" sz="2400" b="1" u="sng" dirty="0">
                <a:solidFill>
                  <a:srgbClr val="FFFFCC"/>
                </a:solidFill>
              </a:rPr>
              <a:t>we made a covenant of obedience </a:t>
            </a:r>
            <a:r>
              <a:rPr lang="en-US" sz="2400" dirty="0">
                <a:solidFill>
                  <a:schemeClr val="bg1"/>
                </a:solidFill>
              </a:rPr>
              <a:t>when we confessed Jesus as Lord. We were saved unto obedience which God had before ordained that we should walk…and obedience characterized by good works…and obedience to God's Word. That pledge was inherent in salvation. God at the time you came to Him for salvation promised you forgiveness and eternal life and all the grace necessary to fulfill His will, and the Holy Spirit, and </a:t>
            </a:r>
            <a:r>
              <a:rPr lang="en-US" sz="2400" b="1" u="sng" dirty="0">
                <a:solidFill>
                  <a:srgbClr val="FFFFCC"/>
                </a:solidFill>
              </a:rPr>
              <a:t>you pledged obedience</a:t>
            </a:r>
            <a:r>
              <a:rPr lang="en-US" sz="2400" dirty="0">
                <a:solidFill>
                  <a:schemeClr val="bg1"/>
                </a:solidFill>
              </a:rPr>
              <a:t>. And you need to go back and remember that and have the integrity to be faithful to </a:t>
            </a:r>
            <a:r>
              <a:rPr lang="en-US" sz="2400" b="1" u="sng" dirty="0">
                <a:solidFill>
                  <a:srgbClr val="FFFFCC"/>
                </a:solidFill>
              </a:rPr>
              <a:t>your original promise</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430990" y="152399"/>
            <a:ext cx="6712324" cy="886861"/>
          </a:xfrm>
          <a:prstGeom prst="rect">
            <a:avLst/>
          </a:prstGeom>
          <a:noFill/>
          <a:ln w="9525">
            <a:noFill/>
            <a:miter lim="800000"/>
            <a:headEnd/>
            <a:tailEnd/>
          </a:ln>
          <a:effectLst/>
        </p:spPr>
        <p:txBody>
          <a:bodyPr anchor="ctr"/>
          <a:lstStyle/>
          <a:p>
            <a:pPr algn="ctr">
              <a:defRPr/>
            </a:pPr>
            <a:r>
              <a:rPr lang="en-US" sz="2800" kern="0" dirty="0">
                <a:solidFill>
                  <a:schemeClr val="bg1"/>
                </a:solidFill>
              </a:rPr>
              <a:t>John MacArthur, </a:t>
            </a:r>
            <a:r>
              <a:rPr lang="en-US" sz="2800" i="1" kern="0" dirty="0">
                <a:solidFill>
                  <a:schemeClr val="bg1"/>
                </a:solidFill>
              </a:rPr>
              <a:t>Transcription of The Art of Self-Discipline, part 2</a:t>
            </a:r>
            <a:r>
              <a:rPr lang="en-US" sz="2800" kern="0" dirty="0">
                <a:solidFill>
                  <a:schemeClr val="bg1"/>
                </a:solidFill>
              </a:rPr>
              <a:t>, www.gty.org.</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Text Box 4"/>
          <p:cNvSpPr txBox="1">
            <a:spLocks noChangeArrowheads="1"/>
          </p:cNvSpPr>
          <p:nvPr/>
        </p:nvSpPr>
        <p:spPr bwMode="auto">
          <a:xfrm>
            <a:off x="190504" y="1143003"/>
            <a:ext cx="8801096" cy="1692771"/>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kern="0" dirty="0">
                <a:solidFill>
                  <a:schemeClr val="bg1"/>
                </a:solidFill>
                <a:effectLst>
                  <a:outerShdw blurRad="38100" dist="38100" dir="2700000" algn="tl">
                    <a:srgbClr val="000000"/>
                  </a:outerShdw>
                </a:effectLst>
                <a:cs typeface="Times New Roman" pitchFamily="18" charset="0"/>
              </a:rPr>
              <a:t>Lordship advocates consistently declare that repentance and faith are </a:t>
            </a:r>
            <a:r>
              <a:rPr lang="en-US" sz="2600" b="1" i="1" kern="0" dirty="0">
                <a:solidFill>
                  <a:srgbClr val="FFFFCC"/>
                </a:solidFill>
                <a:effectLst>
                  <a:outerShdw blurRad="38100" dist="38100" dir="2700000" algn="tl">
                    <a:srgbClr val="000000"/>
                  </a:outerShdw>
                </a:effectLst>
                <a:cs typeface="Times New Roman" pitchFamily="18" charset="0"/>
              </a:rPr>
              <a:t>two distinct and necessary requirements</a:t>
            </a:r>
            <a:r>
              <a:rPr lang="en-US" sz="2600" kern="0" dirty="0">
                <a:solidFill>
                  <a:srgbClr val="FFFFCC"/>
                </a:solidFill>
                <a:effectLst>
                  <a:outerShdw blurRad="38100" dist="38100" dir="2700000" algn="tl">
                    <a:srgbClr val="000000"/>
                  </a:outerShdw>
                </a:effectLst>
                <a:cs typeface="Times New Roman" pitchFamily="18" charset="0"/>
              </a:rPr>
              <a:t> </a:t>
            </a:r>
            <a:r>
              <a:rPr lang="en-US" sz="2600" kern="0" dirty="0">
                <a:solidFill>
                  <a:schemeClr val="bg1"/>
                </a:solidFill>
                <a:effectLst>
                  <a:outerShdw blurRad="38100" dist="38100" dir="2700000" algn="tl">
                    <a:srgbClr val="000000"/>
                  </a:outerShdw>
                </a:effectLst>
                <a:cs typeface="Times New Roman" pitchFamily="18" charset="0"/>
              </a:rPr>
              <a:t>for salvation.   Note for example this statement made by a prominent Reformed Theologian:</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2936355"/>
            <a:ext cx="1834916" cy="2743200"/>
          </a:xfrm>
          <a:prstGeom prst="rect">
            <a:avLst/>
          </a:prstGeom>
        </p:spPr>
      </p:pic>
      <p:sp>
        <p:nvSpPr>
          <p:cNvPr id="3" name="Rectangle 2"/>
          <p:cNvSpPr/>
          <p:nvPr/>
        </p:nvSpPr>
        <p:spPr>
          <a:xfrm>
            <a:off x="2095503" y="2791952"/>
            <a:ext cx="6942667" cy="3924151"/>
          </a:xfrm>
          <a:prstGeom prst="rect">
            <a:avLst/>
          </a:prstGeom>
        </p:spPr>
        <p:txBody>
          <a:bodyPr wrap="square">
            <a:spAutoFit/>
          </a:bodyPr>
          <a:lstStyle/>
          <a:p>
            <a:pPr lvl="0" algn="just">
              <a:spcBef>
                <a:spcPts val="600"/>
              </a:spcBef>
              <a:spcAft>
                <a:spcPts val="600"/>
              </a:spcAft>
              <a:defRPr/>
            </a:pPr>
            <a:r>
              <a:rPr lang="en-US" sz="2600" b="1" i="1" kern="0" dirty="0">
                <a:solidFill>
                  <a:schemeClr val="bg1"/>
                </a:solidFill>
                <a:effectLst>
                  <a:outerShdw blurRad="38100" dist="38100" dir="2700000" algn="tl">
                    <a:srgbClr val="000000"/>
                  </a:outerShdw>
                </a:effectLst>
                <a:cs typeface="Times New Roman" pitchFamily="18" charset="0"/>
              </a:rPr>
              <a:t>“</a:t>
            </a:r>
            <a:r>
              <a:rPr lang="en-US" sz="2600" b="1" i="1" kern="0" dirty="0">
                <a:solidFill>
                  <a:srgbClr val="FFFFCC"/>
                </a:solidFill>
                <a:effectLst>
                  <a:outerShdw blurRad="38100" dist="38100" dir="2700000" algn="tl">
                    <a:srgbClr val="000000"/>
                  </a:outerShdw>
                </a:effectLst>
                <a:cs typeface="Times New Roman" pitchFamily="18" charset="0"/>
              </a:rPr>
              <a:t>The demand is for repentance </a:t>
            </a:r>
            <a:r>
              <a:rPr lang="en-US" sz="2600" b="1" i="1" u="sng" kern="0" dirty="0">
                <a:solidFill>
                  <a:srgbClr val="FFFFCC"/>
                </a:solidFill>
                <a:effectLst>
                  <a:outerShdw blurRad="38100" dist="38100" dir="2700000" algn="tl">
                    <a:srgbClr val="000000"/>
                  </a:outerShdw>
                </a:effectLst>
                <a:cs typeface="Times New Roman" pitchFamily="18" charset="0"/>
              </a:rPr>
              <a:t>as well as</a:t>
            </a:r>
            <a:r>
              <a:rPr lang="en-US" sz="2600" b="1" i="1" kern="0" dirty="0">
                <a:solidFill>
                  <a:srgbClr val="FFFFCC"/>
                </a:solidFill>
                <a:effectLst>
                  <a:outerShdw blurRad="38100" dist="38100" dir="2700000" algn="tl">
                    <a:srgbClr val="000000"/>
                  </a:outerShdw>
                </a:effectLst>
                <a:cs typeface="Times New Roman" pitchFamily="18" charset="0"/>
              </a:rPr>
              <a:t> faith</a:t>
            </a:r>
            <a:r>
              <a:rPr lang="en-US" sz="2600" b="1" i="1" kern="0" dirty="0">
                <a:solidFill>
                  <a:prstClr val="white"/>
                </a:solidFill>
                <a:effectLst>
                  <a:outerShdw blurRad="38100" dist="38100" dir="2700000" algn="tl">
                    <a:srgbClr val="000000"/>
                  </a:outerShdw>
                </a:effectLst>
                <a:cs typeface="Times New Roman" pitchFamily="18" charset="0"/>
              </a:rPr>
              <a:t>. </a:t>
            </a:r>
            <a:r>
              <a:rPr lang="en-US" sz="2600" kern="0" dirty="0">
                <a:solidFill>
                  <a:prstClr val="white"/>
                </a:solidFill>
                <a:effectLst>
                  <a:outerShdw blurRad="38100" dist="38100" dir="2700000" algn="tl">
                    <a:srgbClr val="000000"/>
                  </a:outerShdw>
                </a:effectLst>
                <a:cs typeface="Times New Roman" pitchFamily="18" charset="0"/>
              </a:rPr>
              <a:t>It is not enough to believe that only through Christ and His death are sinners justified and accepted.... </a:t>
            </a:r>
            <a:r>
              <a:rPr lang="en-US" sz="2600" b="1" i="1" kern="0" dirty="0">
                <a:solidFill>
                  <a:srgbClr val="FFFFCC"/>
                </a:solidFill>
                <a:effectLst>
                  <a:outerShdw blurRad="38100" dist="38100" dir="2700000" algn="tl">
                    <a:srgbClr val="000000"/>
                  </a:outerShdw>
                </a:effectLst>
                <a:cs typeface="Times New Roman" pitchFamily="18" charset="0"/>
              </a:rPr>
              <a:t>Knowledge of the gospel, and orthodox belief of it, </a:t>
            </a:r>
            <a:r>
              <a:rPr lang="en-US" sz="2600" b="1" i="1" u="sng" kern="0" dirty="0">
                <a:solidFill>
                  <a:srgbClr val="FFFFCC"/>
                </a:solidFill>
                <a:effectLst>
                  <a:outerShdw blurRad="38100" dist="38100" dir="2700000" algn="tl">
                    <a:srgbClr val="000000"/>
                  </a:outerShdw>
                </a:effectLst>
                <a:cs typeface="Times New Roman" pitchFamily="18" charset="0"/>
              </a:rPr>
              <a:t>is no substitute for repentance</a:t>
            </a:r>
            <a:r>
              <a:rPr lang="en-US" sz="2600" i="1" kern="0" dirty="0">
                <a:solidFill>
                  <a:prstClr val="white"/>
                </a:solidFill>
                <a:effectLst>
                  <a:outerShdw blurRad="38100" dist="38100" dir="2700000" algn="tl">
                    <a:srgbClr val="000000"/>
                  </a:outerShdw>
                </a:effectLst>
                <a:cs typeface="Times New Roman" pitchFamily="18" charset="0"/>
              </a:rPr>
              <a:t>....</a:t>
            </a:r>
            <a:r>
              <a:rPr lang="en-US" sz="2600" kern="0" dirty="0">
                <a:solidFill>
                  <a:prstClr val="white"/>
                </a:solidFill>
                <a:effectLst>
                  <a:outerShdw blurRad="38100" dist="38100" dir="2700000" algn="tl">
                    <a:srgbClr val="000000"/>
                  </a:outerShdw>
                </a:effectLst>
                <a:cs typeface="Times New Roman" pitchFamily="18" charset="0"/>
              </a:rPr>
              <a:t> Where there is ... no realistic recognition of the </a:t>
            </a:r>
            <a:r>
              <a:rPr lang="en-US" sz="2600" b="1" i="1" kern="0" dirty="0">
                <a:solidFill>
                  <a:srgbClr val="FFFFCC"/>
                </a:solidFill>
                <a:effectLst>
                  <a:outerShdw blurRad="38100" dist="38100" dir="2700000" algn="tl">
                    <a:srgbClr val="000000"/>
                  </a:outerShdw>
                </a:effectLst>
                <a:cs typeface="Times New Roman" pitchFamily="18" charset="0"/>
              </a:rPr>
              <a:t>real claims that Christ makes</a:t>
            </a:r>
            <a:r>
              <a:rPr lang="en-US" sz="2600" kern="0" dirty="0">
                <a:solidFill>
                  <a:prstClr val="white"/>
                </a:solidFill>
                <a:effectLst>
                  <a:outerShdw blurRad="38100" dist="38100" dir="2700000" algn="tl">
                    <a:srgbClr val="000000"/>
                  </a:outerShdw>
                </a:effectLst>
                <a:cs typeface="Times New Roman" pitchFamily="18" charset="0"/>
              </a:rPr>
              <a:t>, there can be no repentance, and therefore no salvation.”  (bold mine) </a:t>
            </a:r>
          </a:p>
          <a:p>
            <a:pPr marL="2057400" lvl="0">
              <a:defRPr/>
            </a:pPr>
            <a:r>
              <a:rPr lang="en-US" kern="0" dirty="0">
                <a:solidFill>
                  <a:prstClr val="white"/>
                </a:solidFill>
                <a:effectLst>
                  <a:outerShdw blurRad="38100" dist="38100" dir="2700000" algn="tl">
                    <a:srgbClr val="000000"/>
                  </a:outerShdw>
                </a:effectLst>
                <a:cs typeface="Times New Roman" pitchFamily="18" charset="0"/>
              </a:rPr>
              <a:t>J. I. Packer, </a:t>
            </a:r>
            <a:r>
              <a:rPr lang="en-US" i="1" kern="0" dirty="0">
                <a:solidFill>
                  <a:prstClr val="white"/>
                </a:solidFill>
                <a:effectLst>
                  <a:outerShdw blurRad="38100" dist="38100" dir="2700000" algn="tl">
                    <a:srgbClr val="000000"/>
                  </a:outerShdw>
                </a:effectLst>
                <a:cs typeface="Times New Roman" pitchFamily="18" charset="0"/>
              </a:rPr>
              <a:t>Evangelism and the Sovereignty of God</a:t>
            </a:r>
            <a:r>
              <a:rPr lang="en-US" kern="0" dirty="0">
                <a:solidFill>
                  <a:prstClr val="white"/>
                </a:solidFill>
                <a:effectLst>
                  <a:outerShdw blurRad="38100" dist="38100" dir="2700000" algn="tl">
                    <a:srgbClr val="000000"/>
                  </a:outerShdw>
                </a:effectLst>
                <a:cs typeface="Times New Roman" pitchFamily="18" charset="0"/>
              </a:rPr>
              <a:t> </a:t>
            </a:r>
          </a:p>
          <a:p>
            <a:pPr marL="2057400" lvl="0">
              <a:defRPr/>
            </a:pPr>
            <a:r>
              <a:rPr lang="en-US" kern="0" dirty="0">
                <a:solidFill>
                  <a:prstClr val="white"/>
                </a:solidFill>
                <a:effectLst>
                  <a:outerShdw blurRad="38100" dist="38100" dir="2700000" algn="tl">
                    <a:srgbClr val="000000"/>
                  </a:outerShdw>
                </a:effectLst>
                <a:cs typeface="Times New Roman" pitchFamily="18" charset="0"/>
              </a:rPr>
              <a:t>(Downers Grove, Ill: </a:t>
            </a:r>
            <a:r>
              <a:rPr lang="en-US" kern="0" dirty="0" err="1">
                <a:solidFill>
                  <a:prstClr val="white"/>
                </a:solidFill>
                <a:effectLst>
                  <a:outerShdw blurRad="38100" dist="38100" dir="2700000" algn="tl">
                    <a:srgbClr val="000000"/>
                  </a:outerShdw>
                </a:effectLst>
                <a:cs typeface="Times New Roman" pitchFamily="18" charset="0"/>
              </a:rPr>
              <a:t>InterVaristy</a:t>
            </a:r>
            <a:r>
              <a:rPr lang="en-US" kern="0" dirty="0">
                <a:solidFill>
                  <a:prstClr val="white"/>
                </a:solidFill>
                <a:effectLst>
                  <a:outerShdw blurRad="38100" dist="38100" dir="2700000" algn="tl">
                    <a:srgbClr val="000000"/>
                  </a:outerShdw>
                </a:effectLst>
                <a:cs typeface="Times New Roman" pitchFamily="18" charset="0"/>
              </a:rPr>
              <a:t>, 1961), 72-73</a:t>
            </a:r>
            <a:endParaRPr lang="en-US" altLang="zh-CN" kern="0" dirty="0">
              <a:solidFill>
                <a:prstClr val="white"/>
              </a:solidFill>
              <a:effectLst>
                <a:outerShdw blurRad="38100" dist="38100" dir="2700000" algn="tl">
                  <a:srgbClr val="000000"/>
                </a:outerShdw>
              </a:effectLst>
              <a:cs typeface="Times New Roman" pitchFamily="18" charset="0"/>
            </a:endParaRPr>
          </a:p>
        </p:txBody>
      </p:sp>
    </p:spTree>
    <p:extLst>
      <p:ext uri="{BB962C8B-B14F-4D97-AF65-F5344CB8AC3E}">
        <p14:creationId xmlns:p14="http://schemas.microsoft.com/office/powerpoint/2010/main" val="23612839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2328</Words>
  <Application>Microsoft Office PowerPoint</Application>
  <PresentationFormat>On-screen Show (4:3)</PresentationFormat>
  <Paragraphs>200</Paragraphs>
  <Slides>40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宋体</vt:lpstr>
      <vt:lpstr>Arial</vt:lpstr>
      <vt:lpstr>Calibri</vt:lpstr>
      <vt:lpstr>Times New Roman</vt:lpstr>
      <vt:lpstr>Wingdings</vt:lpstr>
      <vt:lpstr>1_Office Theme</vt:lpstr>
      <vt:lpstr>Soteriology Session 9</vt:lpstr>
      <vt:lpstr>Soteriology Overview</vt:lpstr>
      <vt:lpstr>Soteriology Overview</vt:lpstr>
      <vt:lpstr>Response to Problem Passages</vt:lpstr>
      <vt:lpstr>Lordship Salvation Defined</vt:lpstr>
      <vt:lpstr>PowerPoint Presentation</vt:lpstr>
      <vt:lpstr>PowerPoint Presentation</vt:lpstr>
      <vt:lpstr>PowerPoint Presentation</vt:lpstr>
      <vt:lpstr>PowerPoint Presentation</vt:lpstr>
      <vt:lpstr>Lordship Salvation Defined</vt:lpstr>
      <vt:lpstr>PowerPoint Presentation</vt:lpstr>
      <vt:lpstr>Lordship Salvation 7 Problems</vt:lpstr>
      <vt:lpstr>Lordship Salvation 7 Problems</vt:lpstr>
      <vt:lpstr>Assurance of Salvation in Lordship Salvation?</vt:lpstr>
      <vt:lpstr>Assurance of Salvation in Lordship Salvation?</vt:lpstr>
      <vt:lpstr>PowerPoint Presentation</vt:lpstr>
      <vt:lpstr>Assurance of Salvation in Lordship Salvation?</vt:lpstr>
      <vt:lpstr>Assurance of Salvation in Lordship Salvation?</vt:lpstr>
      <vt:lpstr>PowerPoint Presentation</vt:lpstr>
      <vt:lpstr>PowerPoint Presentation</vt:lpstr>
      <vt:lpstr>DTS Doctrinal Statement Article XI—Assurance</vt:lpstr>
      <vt:lpstr>Assurance of Salvation in Lordship Salvation?</vt:lpstr>
      <vt:lpstr>Assurance of Salvation in Lordship Salvation?</vt:lpstr>
      <vt:lpstr>Lordship Salvation 7 Problems</vt:lpstr>
      <vt:lpstr>Response to Problem Passages</vt:lpstr>
      <vt:lpstr>PowerPoint Presentation</vt:lpstr>
      <vt:lpstr>Response to Problem Passages</vt:lpstr>
      <vt:lpstr>Believe and Work?</vt:lpstr>
      <vt:lpstr>Believe and Work?</vt:lpstr>
      <vt:lpstr>PowerPoint Presentation</vt:lpstr>
      <vt:lpstr>Believe and Work?</vt:lpstr>
      <vt:lpstr>PowerPoint Presentation</vt:lpstr>
      <vt:lpstr>PowerPoint Presentation</vt:lpstr>
      <vt:lpstr>Believe and Work?</vt:lpstr>
      <vt:lpstr>PowerPoint Presentation</vt:lpstr>
      <vt:lpstr>PowerPoint Presentation</vt:lpstr>
      <vt:lpstr>CONCLUSION</vt:lpstr>
      <vt:lpstr>Response to Problem Passages</vt:lpstr>
      <vt:lpstr>Soteriology Overview</vt:lpstr>
      <vt:lpstr>Soteriology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Jim McGowan</cp:lastModifiedBy>
  <cp:revision>71</cp:revision>
  <cp:lastPrinted>2016-03-10T19:04:34Z</cp:lastPrinted>
  <dcterms:created xsi:type="dcterms:W3CDTF">2016-02-18T16:07:28Z</dcterms:created>
  <dcterms:modified xsi:type="dcterms:W3CDTF">2016-03-10T19:05:22Z</dcterms:modified>
</cp:coreProperties>
</file>