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49" r:id="rId2"/>
    <p:sldId id="450" r:id="rId3"/>
    <p:sldId id="451" r:id="rId4"/>
    <p:sldId id="344" r:id="rId5"/>
    <p:sldId id="362" r:id="rId6"/>
    <p:sldId id="363" r:id="rId7"/>
    <p:sldId id="364" r:id="rId8"/>
    <p:sldId id="436" r:id="rId9"/>
    <p:sldId id="413" r:id="rId10"/>
    <p:sldId id="414" r:id="rId11"/>
    <p:sldId id="415" r:id="rId12"/>
    <p:sldId id="416" r:id="rId13"/>
    <p:sldId id="369" r:id="rId14"/>
    <p:sldId id="417" r:id="rId15"/>
    <p:sldId id="375" r:id="rId16"/>
    <p:sldId id="376" r:id="rId17"/>
    <p:sldId id="418" r:id="rId18"/>
    <p:sldId id="377" r:id="rId19"/>
    <p:sldId id="419" r:id="rId20"/>
    <p:sldId id="378" r:id="rId21"/>
    <p:sldId id="379" r:id="rId22"/>
    <p:sldId id="420" r:id="rId23"/>
    <p:sldId id="380" r:id="rId24"/>
    <p:sldId id="381" r:id="rId25"/>
    <p:sldId id="421" r:id="rId26"/>
    <p:sldId id="382" r:id="rId27"/>
    <p:sldId id="383" r:id="rId28"/>
    <p:sldId id="384" r:id="rId29"/>
    <p:sldId id="474" r:id="rId30"/>
    <p:sldId id="475" r:id="rId31"/>
    <p:sldId id="476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309" autoAdjust="0"/>
  </p:normalViewPr>
  <p:slideViewPr>
    <p:cSldViewPr snapToGrid="0">
      <p:cViewPr varScale="1">
        <p:scale>
          <a:sx n="102" d="100"/>
          <a:sy n="102" d="100"/>
        </p:scale>
        <p:origin x="17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E78D141F-99F3-4835-A0AF-B05F77794DD5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4AC4ED8-28FA-4E09-BFBE-27FC893FB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2652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90A1E49-7911-446F-8B3D-BE01760670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85F063A-EE40-4242-B79D-A02668FB9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264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76" indent="-3077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1042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3458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15876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0829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709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93126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554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66529">
              <a:defRPr/>
            </a:pPr>
            <a:fld id="{6EFDF370-5B17-48A8-9185-C4FE029F2F51}" type="slidenum">
              <a:rPr lang="en-US" altLang="en-US" sz="1900" kern="0">
                <a:latin typeface="Calibri" panose="020F0502020204030204" pitchFamily="34" charset="0"/>
              </a:rPr>
              <a:pPr defTabSz="966529">
                <a:defRPr/>
              </a:pPr>
              <a:t>1</a:t>
            </a:fld>
            <a:endParaRPr lang="en-US" altLang="en-US" sz="1900" kern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>
                <a:solidFill>
                  <a:sysClr val="windowText" lastClr="000000"/>
                </a:solidFill>
              </a:rPr>
              <a:t>Sugar Land Bible Church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>
                <a:solidFill>
                  <a:sysClr val="windowText" lastClr="000000"/>
                </a:solidFill>
              </a:rPr>
              <a:t>Dr. Andy Woods - Soteriology</a:t>
            </a:r>
          </a:p>
        </p:txBody>
      </p:sp>
    </p:spTree>
    <p:extLst>
      <p:ext uri="{BB962C8B-B14F-4D97-AF65-F5344CB8AC3E}">
        <p14:creationId xmlns:p14="http://schemas.microsoft.com/office/powerpoint/2010/main" val="355170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7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792A-E7A1-4290-8036-CC456AECA72A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69B7-9F62-44E4-8103-23CFE8D0D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715B-B684-43CC-8C64-B61C94215F5D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E0B8-9F60-4048-B105-8887EF316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7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003A-0C19-4603-8D13-5739629E01B2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2F54-E34F-4A08-BE02-4C5F51A6F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9" rIns="92075" bIns="46039" anchor="ctr"/>
          <a:lstStyle/>
          <a:p>
            <a:pPr eaLnBrk="0" hangingPunct="0">
              <a:defRPr/>
            </a:pPr>
            <a:endParaRPr lang="en-US" sz="4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0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081A-6350-412E-995A-C22BE8B4AB16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0298-CB8E-4A11-A6BA-6658D4C9F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33DF-0EE4-40FE-B09B-D3484C6EB3DF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56F5-5E93-47D1-B1A3-E678194BC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0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B46E-A7AB-40D3-9EBB-A3D4156AF76B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037-37CF-4746-B046-7744609F0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6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4874-5C76-43C3-9F0F-3C2B8A2FD737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140A-CB23-4DF5-B380-574465E0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054F-30EF-414B-979C-F3D27C571A78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1A56-6BA5-4EF4-AE6E-4B7E73315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4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48B8-B8BC-4BF8-8DB0-8C6A4906B474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A3F3-2789-4DBF-92CA-32AF01B2D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1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97EE-B804-4546-B123-D092BDC4C92E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E788-3C1E-4322-8553-F3B4C7086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9B1B-6534-4491-A593-28246C6B9D95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E630-9A72-452C-8AF9-38F0545DC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9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B563-3F22-4731-AC79-DA6FA3F3BE5C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3F1083-A0A1-40DA-BE8C-0E73FAD2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1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289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</a:t>
            </a:r>
            <a:b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10</a:t>
            </a:r>
            <a:endParaRPr lang="en-US" alt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Dr. Andy Woods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Senior Pastor – Sugar Land Bible Church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Professor of Bible &amp; Theology – College of Biblical Studies 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366" y="2362200"/>
            <a:ext cx="1311275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130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65240"/>
            <a:ext cx="868154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200 clear verses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is a work (Eph. 2:8-9)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comes after justification-Matt. 28:19; Acts 8:12; 10:45-47; 16:14-15; 16:30-34; 18:8</a:t>
            </a:r>
            <a:endParaRPr lang="en-US" b="1" i="1" u="sng" dirty="0">
              <a:solidFill>
                <a:srgbClr val="FFFFCC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Thief on the cross (Luke 23:43)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Paul’s de-emphasis on baptism (1 Cor. 1:14-17)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Wedding ring illustration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4514" name="Picture 2" descr="https://itsreallycheryl.files.wordpress.com/2012/10/believe-and-be-baptiz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537" y="939307"/>
            <a:ext cx="2173562" cy="126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251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65240"/>
            <a:ext cx="868154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200 clear verses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is a work (Eph. 2:8-9)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comes after justification-Matt. 28:19; Acts 8:12; 10:45-47; 16:14-15; 16:30-34; 18:8</a:t>
            </a:r>
            <a:endParaRPr lang="en-US" b="1" i="1" u="sng" dirty="0">
              <a:solidFill>
                <a:srgbClr val="FFFFCC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Thief on the cross (Luke 23:43)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Paul’s de-emphasis on baptism (1 Cor. 1:14-17)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Wedding ring illustration</a:t>
            </a:r>
          </a:p>
        </p:txBody>
      </p:sp>
      <p:pic>
        <p:nvPicPr>
          <p:cNvPr id="64514" name="Picture 2" descr="https://itsreallycheryl.files.wordpress.com/2012/10/believe-and-be-baptiz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537" y="939307"/>
            <a:ext cx="2173562" cy="126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330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Wedding Ring Illustration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1461246"/>
            <a:ext cx="4572000" cy="45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357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1000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 </a:t>
            </a:r>
            <a:b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2" y="1616525"/>
            <a:ext cx="4379239" cy="29743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Mark 16:15-16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John 3:5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Acts 2:38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Rom. 6:3-4 &amp; Col. 2:11-12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1 Pet. 3:20-21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1705140"/>
            <a:ext cx="4419048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65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1000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 </a:t>
            </a:r>
            <a:b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2" y="1616525"/>
            <a:ext cx="4379239" cy="29743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b="1" u="sng" dirty="0">
                <a:solidFill>
                  <a:srgbClr val="FFFFCC"/>
                </a:solidFill>
              </a:rPr>
              <a:t>Mark 16:15-16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John 3:5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Acts 2:38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Rom. 6:3-4 &amp; Col. 2:11-12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1 Pet. 3:20-21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1705140"/>
            <a:ext cx="4419048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04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533400" y="1269994"/>
            <a:ext cx="8077200" cy="357020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Mark 16:15-16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And He said to them, “Go into all the world and preach the gospel to all creation. He who has </a:t>
            </a:r>
            <a:r>
              <a:rPr lang="en-US" sz="3600" b="1" u="sng" dirty="0">
                <a:solidFill>
                  <a:srgbClr val="FFFFCC"/>
                </a:solidFill>
              </a:rPr>
              <a:t>believed</a:t>
            </a:r>
            <a:r>
              <a:rPr lang="en-US" sz="3600" dirty="0">
                <a:solidFill>
                  <a:schemeClr val="bg1"/>
                </a:solidFill>
              </a:rPr>
              <a:t> and has been </a:t>
            </a:r>
            <a:r>
              <a:rPr lang="en-US" sz="3600" b="1" u="sng" dirty="0">
                <a:solidFill>
                  <a:srgbClr val="FFFFCC"/>
                </a:solidFill>
              </a:rPr>
              <a:t>baptized</a:t>
            </a:r>
            <a:r>
              <a:rPr lang="en-US" sz="3600" dirty="0">
                <a:solidFill>
                  <a:schemeClr val="bg1"/>
                </a:solidFill>
              </a:rPr>
              <a:t> shall be saved; but he who has disbelieved shall be condemned</a:t>
            </a:r>
            <a:r>
              <a:rPr lang="en-US" altLang="en-US" sz="3600" kern="0" dirty="0">
                <a:solidFill>
                  <a:schemeClr val="bg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533400" y="1269994"/>
            <a:ext cx="8077200" cy="357020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Mark 16:15-16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And He said to them, “Go into all the world and preach the gospel to all creation. He who has believed and has been baptized shall be saved; but he who has </a:t>
            </a:r>
            <a:r>
              <a:rPr lang="en-US" sz="3600" b="1" u="sng" dirty="0">
                <a:solidFill>
                  <a:srgbClr val="FFFFCC"/>
                </a:solidFill>
              </a:rPr>
              <a:t>disbelieved</a:t>
            </a:r>
            <a:r>
              <a:rPr lang="en-US" sz="3600" dirty="0">
                <a:solidFill>
                  <a:schemeClr val="bg1"/>
                </a:solidFill>
              </a:rPr>
              <a:t> shall be </a:t>
            </a:r>
            <a:r>
              <a:rPr lang="en-US" sz="3600" b="1" u="sng" dirty="0">
                <a:solidFill>
                  <a:srgbClr val="FFFFCC"/>
                </a:solidFill>
              </a:rPr>
              <a:t>condemned</a:t>
            </a:r>
            <a:r>
              <a:rPr lang="en-US" altLang="en-US" sz="3600" kern="0" dirty="0">
                <a:solidFill>
                  <a:schemeClr val="bg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1000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 </a:t>
            </a:r>
            <a:b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2" y="1616525"/>
            <a:ext cx="4379239" cy="29743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Mark 16:15-16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b="1" u="sng" dirty="0">
                <a:solidFill>
                  <a:srgbClr val="FFFFCC"/>
                </a:solidFill>
              </a:rPr>
              <a:t>John 3:5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Acts 2:38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Rom. 6:3-4 &amp; Col. 2:11-12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1 Pet. 3:20-21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1705140"/>
            <a:ext cx="4419048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62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533400" y="1269994"/>
            <a:ext cx="8077200" cy="24622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John 3:5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“J</a:t>
            </a:r>
            <a:r>
              <a:rPr lang="en-US" sz="3600" dirty="0">
                <a:solidFill>
                  <a:schemeClr val="bg1"/>
                </a:solidFill>
              </a:rPr>
              <a:t>esus answered, “Truly, truly, I say to you, unless one is </a:t>
            </a:r>
            <a:r>
              <a:rPr lang="en-US" sz="3600" b="1" u="sng" dirty="0">
                <a:solidFill>
                  <a:srgbClr val="FFFFCC"/>
                </a:solidFill>
              </a:rPr>
              <a:t>born of water and the Spirit </a:t>
            </a:r>
            <a:r>
              <a:rPr lang="en-US" sz="3600" dirty="0">
                <a:solidFill>
                  <a:schemeClr val="bg1"/>
                </a:solidFill>
              </a:rPr>
              <a:t>he cannot enter into the kingdom of God.</a:t>
            </a:r>
            <a:r>
              <a:rPr lang="en-US" altLang="en-US" sz="3600" kern="0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1000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 </a:t>
            </a:r>
            <a:b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2" y="1616525"/>
            <a:ext cx="4379239" cy="29743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Mark 16:15-16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John 3:5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b="1" u="sng" dirty="0">
                <a:solidFill>
                  <a:srgbClr val="FFFFCC"/>
                </a:solidFill>
              </a:rPr>
              <a:t>Acts 2:38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Rom. 6:3-4 &amp; Col. 2:11-12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1 Pet. 3:20-21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1705140"/>
            <a:ext cx="4419048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3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1" y="1600202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  <p:extLst>
      <p:ext uri="{BB962C8B-B14F-4D97-AF65-F5344CB8AC3E}">
        <p14:creationId xmlns:p14="http://schemas.microsoft.com/office/powerpoint/2010/main" val="3970430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533400" y="1269994"/>
            <a:ext cx="8077200" cy="357020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Acts 2:38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Peter </a:t>
            </a:r>
            <a:r>
              <a:rPr lang="en-US" sz="3600" i="1" dirty="0">
                <a:solidFill>
                  <a:schemeClr val="bg1"/>
                </a:solidFill>
              </a:rPr>
              <a:t>said</a:t>
            </a:r>
            <a:r>
              <a:rPr lang="en-US" sz="3600" dirty="0">
                <a:solidFill>
                  <a:schemeClr val="bg1"/>
                </a:solidFill>
              </a:rPr>
              <a:t> to them, “Repent, and each of you be baptized in the name of Jesus Christ </a:t>
            </a:r>
            <a:r>
              <a:rPr lang="en-US" sz="3600" b="1" u="sng" dirty="0">
                <a:solidFill>
                  <a:srgbClr val="FFFFCC"/>
                </a:solidFill>
              </a:rPr>
              <a:t>for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FFFFCC"/>
                </a:solidFill>
              </a:rPr>
              <a:t>(</a:t>
            </a:r>
            <a:r>
              <a:rPr lang="en-US" sz="3600" i="1" dirty="0" err="1">
                <a:solidFill>
                  <a:srgbClr val="FFFFCC"/>
                </a:solidFill>
              </a:rPr>
              <a:t>eis</a:t>
            </a:r>
            <a:r>
              <a:rPr lang="en-US" sz="3600" dirty="0">
                <a:solidFill>
                  <a:srgbClr val="FFFFCC"/>
                </a:solidFill>
              </a:rPr>
              <a:t>) </a:t>
            </a:r>
            <a:r>
              <a:rPr lang="en-US" sz="3600" dirty="0">
                <a:solidFill>
                  <a:schemeClr val="bg1"/>
                </a:solidFill>
              </a:rPr>
              <a:t>the forgiveness of your sins; and you will receive the gift of the Holy Spirit.</a:t>
            </a:r>
            <a:r>
              <a:rPr lang="en-US" altLang="en-US" sz="3600" kern="0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480848" y="639374"/>
            <a:ext cx="8077200" cy="412420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Matthew 12:41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The men of Nineveh will stand up with this generation at the judgment, and will condemn it because they repented  </a:t>
            </a:r>
            <a:r>
              <a:rPr lang="en-US" sz="3600" b="1" u="sng" dirty="0">
                <a:solidFill>
                  <a:srgbClr val="FFFFCC"/>
                </a:solidFill>
              </a:rPr>
              <a:t>at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FFFFCC"/>
                </a:solidFill>
              </a:rPr>
              <a:t>[in the face of/because of] (</a:t>
            </a:r>
            <a:r>
              <a:rPr lang="en-US" sz="3600" i="1" dirty="0" err="1">
                <a:solidFill>
                  <a:srgbClr val="FFFFCC"/>
                </a:solidFill>
              </a:rPr>
              <a:t>eis</a:t>
            </a:r>
            <a:r>
              <a:rPr lang="en-US" sz="3600" dirty="0">
                <a:solidFill>
                  <a:srgbClr val="FFFFCC"/>
                </a:solidFill>
              </a:rPr>
              <a:t>) </a:t>
            </a:r>
            <a:r>
              <a:rPr lang="en-US" sz="3600" dirty="0">
                <a:solidFill>
                  <a:schemeClr val="bg1"/>
                </a:solidFill>
              </a:rPr>
              <a:t>the preaching of Jonah; and behold, something greater than Jonah is here.</a:t>
            </a:r>
            <a:r>
              <a:rPr lang="en-US" altLang="en-US" sz="3600" kern="0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1000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 </a:t>
            </a:r>
            <a:b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2" y="1616525"/>
            <a:ext cx="4379239" cy="29743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Mark 16:15-16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John 3:5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Acts 2:38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b="1" u="sng" dirty="0">
                <a:solidFill>
                  <a:srgbClr val="FFFFCC"/>
                </a:solidFill>
              </a:rPr>
              <a:t>Rom. 6:3-4 &amp; Col. 2:11-12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1 Pet. 3:20-21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1705140"/>
            <a:ext cx="4419048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83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210207" y="239980"/>
            <a:ext cx="8586952" cy="44627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Colossian 2:11-12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400" kern="0" dirty="0">
                <a:solidFill>
                  <a:schemeClr val="bg1"/>
                </a:solidFill>
              </a:rPr>
              <a:t>“</a:t>
            </a:r>
            <a:r>
              <a:rPr lang="en-US" sz="3400" dirty="0">
                <a:solidFill>
                  <a:schemeClr val="bg1"/>
                </a:solidFill>
              </a:rPr>
              <a:t>and in Him you were also circumcised with a circumcision made without hands, in the removal of the body of the flesh by the circumcision of Christ; </a:t>
            </a:r>
            <a:r>
              <a:rPr lang="en-US" sz="3400" baseline="30000" dirty="0">
                <a:solidFill>
                  <a:schemeClr val="bg1"/>
                </a:solidFill>
              </a:rPr>
              <a:t>12 </a:t>
            </a:r>
            <a:r>
              <a:rPr lang="en-US" sz="3400" dirty="0">
                <a:solidFill>
                  <a:schemeClr val="bg1"/>
                </a:solidFill>
              </a:rPr>
              <a:t>having been buried with Him in </a:t>
            </a:r>
            <a:r>
              <a:rPr lang="en-US" sz="3400" b="1" u="sng" dirty="0">
                <a:solidFill>
                  <a:srgbClr val="FFFFCC"/>
                </a:solidFill>
              </a:rPr>
              <a:t>baptism</a:t>
            </a:r>
            <a:r>
              <a:rPr lang="en-US" sz="3400" dirty="0">
                <a:solidFill>
                  <a:schemeClr val="bg1"/>
                </a:solidFill>
              </a:rPr>
              <a:t>, in which you were also raised up with Him through faith in the working of God, who raised Him from the dead.</a:t>
            </a:r>
            <a:r>
              <a:rPr lang="en-US" altLang="en-US" sz="3400" kern="0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878102" y="239980"/>
            <a:ext cx="7387797" cy="37240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altLang="en-US" sz="3600" b="1" kern="0" dirty="0">
              <a:solidFill>
                <a:srgbClr val="FFFFCC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1 Cor. 12:13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kern="0" dirty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For by one Spirit we were all </a:t>
            </a:r>
            <a:r>
              <a:rPr lang="en-US" sz="3600" b="1" u="sng" dirty="0">
                <a:solidFill>
                  <a:srgbClr val="FFFFCC"/>
                </a:solidFill>
              </a:rPr>
              <a:t>baptized</a:t>
            </a:r>
            <a:r>
              <a:rPr lang="en-US" sz="3600" dirty="0">
                <a:solidFill>
                  <a:schemeClr val="bg1"/>
                </a:solidFill>
              </a:rPr>
              <a:t> into one body, whether Jews or Greeks, whether slaves or free, and we were all made to drink of one Spirit.”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1000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 </a:t>
            </a:r>
            <a:b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2" y="1616525"/>
            <a:ext cx="4379239" cy="29743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Mark 16:15-16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John 3:5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Acts 2:38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Rom. 6:3-4 &amp; Col. 2:11-12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b="1" u="sng" dirty="0">
                <a:solidFill>
                  <a:srgbClr val="FFFFCC"/>
                </a:solidFill>
              </a:rPr>
              <a:t>1 Pet. 3:20-21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1705140"/>
            <a:ext cx="4419048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58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231228" y="207394"/>
            <a:ext cx="8586952" cy="47397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1 Pet. 3:20-21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kern="0" dirty="0">
                <a:solidFill>
                  <a:schemeClr val="bg1"/>
                </a:solidFill>
              </a:rPr>
              <a:t>“</a:t>
            </a:r>
            <a:r>
              <a:rPr lang="en-US" sz="3200" dirty="0">
                <a:solidFill>
                  <a:schemeClr val="bg1"/>
                </a:solidFill>
              </a:rPr>
              <a:t>who once were disobedient, when the patience of God kept waiting in the days of Noah, during the construction of the ark, in which a few, that is, eight persons, were brought safely through </a:t>
            </a:r>
            <a:r>
              <a:rPr lang="en-US" sz="3200" i="1" dirty="0">
                <a:solidFill>
                  <a:schemeClr val="bg1"/>
                </a:solidFill>
              </a:rPr>
              <a:t>the</a:t>
            </a:r>
            <a:r>
              <a:rPr lang="en-US" sz="3200" dirty="0">
                <a:solidFill>
                  <a:schemeClr val="bg1"/>
                </a:solidFill>
              </a:rPr>
              <a:t> water. Corresponding to that, </a:t>
            </a:r>
            <a:r>
              <a:rPr lang="en-US" sz="3200" b="1" u="sng" dirty="0">
                <a:solidFill>
                  <a:srgbClr val="FFFFCC"/>
                </a:solidFill>
              </a:rPr>
              <a:t>baptism now saves you</a:t>
            </a:r>
            <a:r>
              <a:rPr lang="en-US" sz="3200" dirty="0">
                <a:solidFill>
                  <a:schemeClr val="bg1"/>
                </a:solidFill>
              </a:rPr>
              <a:t>—not the removal of dirt from the flesh, but an appeal to God for a good conscience—through the resurrection of Jesus Christ.”</a:t>
            </a:r>
            <a:endParaRPr lang="en-US" altLang="en-US" sz="3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6" y="163516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4147" name="Rectangle 1"/>
          <p:cNvSpPr>
            <a:spLocks noChangeArrowheads="1"/>
          </p:cNvSpPr>
          <p:nvPr/>
        </p:nvSpPr>
        <p:spPr bwMode="auto">
          <a:xfrm>
            <a:off x="231228" y="207394"/>
            <a:ext cx="8586952" cy="47397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kern="0" dirty="0">
                <a:solidFill>
                  <a:srgbClr val="FFFFCC"/>
                </a:solidFill>
              </a:rPr>
              <a:t>1 Pet. 3:20-21 (NASB)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kern="0" dirty="0">
                <a:solidFill>
                  <a:schemeClr val="bg1"/>
                </a:solidFill>
              </a:rPr>
              <a:t>“</a:t>
            </a:r>
            <a:r>
              <a:rPr lang="en-US" sz="3200" dirty="0">
                <a:solidFill>
                  <a:schemeClr val="bg1"/>
                </a:solidFill>
              </a:rPr>
              <a:t>who once were disobedient, when the patience of God kept waiting in the days of Noah, during the construction of the ark, in which a few, that is, eight persons, were brought safely through </a:t>
            </a:r>
            <a:r>
              <a:rPr lang="en-US" sz="3200" i="1" dirty="0">
                <a:solidFill>
                  <a:schemeClr val="bg1"/>
                </a:solidFill>
              </a:rPr>
              <a:t>the</a:t>
            </a:r>
            <a:r>
              <a:rPr lang="en-US" sz="3200" dirty="0">
                <a:solidFill>
                  <a:schemeClr val="bg1"/>
                </a:solidFill>
              </a:rPr>
              <a:t> water. </a:t>
            </a:r>
            <a:r>
              <a:rPr lang="en-US" sz="3200" b="1" u="sng" dirty="0">
                <a:solidFill>
                  <a:srgbClr val="FFFFCC"/>
                </a:solidFill>
              </a:rPr>
              <a:t>Corresponding</a:t>
            </a:r>
            <a:r>
              <a:rPr lang="en-US" sz="3200" dirty="0">
                <a:solidFill>
                  <a:schemeClr val="bg1"/>
                </a:solidFill>
              </a:rPr>
              <a:t> to </a:t>
            </a:r>
            <a:r>
              <a:rPr lang="en-US" sz="3200" b="1" u="sng" dirty="0">
                <a:solidFill>
                  <a:srgbClr val="FFFFCC"/>
                </a:solidFill>
              </a:rPr>
              <a:t>that</a:t>
            </a:r>
            <a:r>
              <a:rPr lang="en-US" sz="3200" dirty="0">
                <a:solidFill>
                  <a:schemeClr val="bg1"/>
                </a:solidFill>
              </a:rPr>
              <a:t>, baptism now </a:t>
            </a:r>
            <a:r>
              <a:rPr lang="en-US" sz="3200" b="1" u="sng" dirty="0">
                <a:solidFill>
                  <a:srgbClr val="FFFFCC"/>
                </a:solidFill>
              </a:rPr>
              <a:t>saves</a:t>
            </a:r>
            <a:r>
              <a:rPr lang="en-US" sz="3200" dirty="0">
                <a:solidFill>
                  <a:schemeClr val="bg1"/>
                </a:solidFill>
              </a:rPr>
              <a:t> you—not the removal of dirt from the flesh, but an </a:t>
            </a:r>
            <a:r>
              <a:rPr lang="en-US" sz="3200" b="1" u="sng" dirty="0">
                <a:solidFill>
                  <a:srgbClr val="FFFFCC"/>
                </a:solidFill>
              </a:rPr>
              <a:t>appeal</a:t>
            </a:r>
            <a:r>
              <a:rPr lang="en-US" sz="3200" dirty="0">
                <a:solidFill>
                  <a:schemeClr val="bg1"/>
                </a:solidFill>
              </a:rPr>
              <a:t> to God for a good conscience—through the resurrection of Jesus Christ.”</a:t>
            </a:r>
            <a:endParaRPr lang="en-US" altLang="en-US" sz="3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3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alt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Tenses of Salvation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28600" y="1874838"/>
          <a:ext cx="8686800" cy="28800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57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88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Phase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Justification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latin typeface="Calibri" pitchFamily="34" charset="0"/>
                          <a:cs typeface="Calibri" pitchFamily="34" charset="0"/>
                        </a:rPr>
                        <a:t>Sanctification</a:t>
                      </a:r>
                      <a:endParaRPr lang="en-US" sz="2600" b="1" u="sng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Glorification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Tense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Past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Present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Future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Saved from sin’s: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Penalty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Presence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595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Scripture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Eph 2:8-9; Titus 3:5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Philip 2:12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Rom 5:10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6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2895600" y="2857500"/>
            <a:ext cx="3352800" cy="1143000"/>
          </a:xfrm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33613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God’s One Condition of Salvation</a:t>
            </a:r>
          </a:p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This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657603" y="4038603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52177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Results of Salvation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Next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668195" y="4054477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94487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1" y="1600202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  <p:extLst>
      <p:ext uri="{BB962C8B-B14F-4D97-AF65-F5344CB8AC3E}">
        <p14:creationId xmlns:p14="http://schemas.microsoft.com/office/powerpoint/2010/main" val="317498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(Acts 2:38; 3:19; 17:30; 2 Pet 3:9)? Change of mind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Lordship (Matt 16:24-25)? Discipleship vs. justification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Receive/Accept Christ? – Synonym of faith (John 1:12)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and work (</a:t>
            </a:r>
            <a:r>
              <a:rPr lang="en-US" alt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2:8-10; Jas 2:14-26)? Sanctification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and be baptized (Mark 16:15-16; John 3:5; Acts 2:38; Col 2:11-12; 1 Pet 3:21)? Context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65240"/>
            <a:ext cx="868154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200 clear verses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is a work (Eph. 2:8-9)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comes after justification-Matt. 28:19; Acts 8:12; 10:45-47; 16:14-15; 16:30-34; 18:8</a:t>
            </a:r>
            <a:endParaRPr lang="en-US" b="1" i="1" u="sng" dirty="0">
              <a:solidFill>
                <a:srgbClr val="FFFFCC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Thief on the cross (Luke 23:43)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Paul’s de-emphasis on baptism (1 Cor. 1:14-17)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Wedding ring illustration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4514" name="Picture 2" descr="https://itsreallycheryl.files.wordpress.com/2012/10/believe-and-be-baptiz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537" y="939307"/>
            <a:ext cx="2173562" cy="126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806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65240"/>
            <a:ext cx="868154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200 clear verses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is a work (Eph. 2:8-9)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comes after justification-Matt. 28:19; Acts 8;12; 10:45-47; 16:14-15; 16:30-34; 18:8</a:t>
            </a:r>
            <a:endParaRPr lang="en-US" b="1" i="1" u="sng" dirty="0">
              <a:solidFill>
                <a:srgbClr val="FFFFCC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Thief on the cross (Luke 23:43)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Paul’s de-emphasis on baptism (1 Cor. 1:14-17)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Wedding ring illustration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4514" name="Picture 2" descr="https://itsreallycheryl.files.wordpress.com/2012/10/believe-and-be-baptiz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537" y="939307"/>
            <a:ext cx="2173562" cy="126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806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65240"/>
            <a:ext cx="868154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200 clear verses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Baptism is a work (Eph. 2:8-9)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comes after justification-Matt. 28:19; Acts 8:12; 10:45-47; 16:14-15; 16:30-34; 18:8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Thief on the cross (Luke 23:43)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Paul’s de-emphasis on baptism (1 Cor. 1:14-17)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Wedding ring illustration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4514" name="Picture 2" descr="https://itsreallycheryl.files.wordpress.com/2012/10/believe-and-be-baptiz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537" y="939307"/>
            <a:ext cx="2173562" cy="126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806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65240"/>
            <a:ext cx="868154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200 clear verses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is a work (Eph. 2:8-9)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Baptism comes after justification-Matt. 28:19; Acts 8:12; 10:45-47; 16:14-15; 16:30-34; 18:8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Thief on the cross (Luke 23:43)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Paul’s de-emphasis on baptism (1 Cor. 1:14-17)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Wedding ring illustration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4514" name="Picture 2" descr="https://itsreallycheryl.files.wordpress.com/2012/10/believe-and-be-baptiz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537" y="939307"/>
            <a:ext cx="2173562" cy="126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479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Believe and Be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65240"/>
            <a:ext cx="868154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200 clear verses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is a work (Eph. 2:8-9)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comes after justification-Matt. 28:19; Acts 8:12; 10:45-47; 16:14-15; 16:30-34; 18:8</a:t>
            </a:r>
            <a:endParaRPr lang="en-US" b="1" i="1" u="sng" dirty="0">
              <a:solidFill>
                <a:srgbClr val="FFFFCC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Thief on the cross (Luke 23:43)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Paul’s de-emphasis on baptism (1 Cor. 1:14-17)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Wedding ring illustration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4514" name="Picture 2" descr="https://itsreallycheryl.files.wordpress.com/2012/10/believe-and-be-baptiz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537" y="939307"/>
            <a:ext cx="2173562" cy="126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94281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1194</Words>
  <Application>Microsoft Office PowerPoint</Application>
  <PresentationFormat>On-screen Show (4:3)</PresentationFormat>
  <Paragraphs>163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1_Office Theme</vt:lpstr>
      <vt:lpstr>Soteriology Session 10</vt:lpstr>
      <vt:lpstr>Soteriology Overview</vt:lpstr>
      <vt:lpstr>Soteriology Overview</vt:lpstr>
      <vt:lpstr>Response to Problem Passages</vt:lpstr>
      <vt:lpstr>Believe and Be Baptized?</vt:lpstr>
      <vt:lpstr>Believe and Be Baptized?</vt:lpstr>
      <vt:lpstr>Believe and Be Baptized?</vt:lpstr>
      <vt:lpstr>Believe and Be Baptized?</vt:lpstr>
      <vt:lpstr>Believe and Be Baptized?</vt:lpstr>
      <vt:lpstr>Believe and Be Baptized?</vt:lpstr>
      <vt:lpstr>Believe and Be Baptized?</vt:lpstr>
      <vt:lpstr>Wedding Ring Illustration</vt:lpstr>
      <vt:lpstr>Believe and Be Baptized?  Problem Passages</vt:lpstr>
      <vt:lpstr>Believe and Be Baptized?  Problem Passages</vt:lpstr>
      <vt:lpstr>PowerPoint Presentation</vt:lpstr>
      <vt:lpstr>PowerPoint Presentation</vt:lpstr>
      <vt:lpstr>Believe and Be Baptized?  Problem Passages</vt:lpstr>
      <vt:lpstr>PowerPoint Presentation</vt:lpstr>
      <vt:lpstr>Believe and Be Baptized?  Problem Passages</vt:lpstr>
      <vt:lpstr>PowerPoint Presentation</vt:lpstr>
      <vt:lpstr>PowerPoint Presentation</vt:lpstr>
      <vt:lpstr>Believe and Be Baptized?  Problem Passages</vt:lpstr>
      <vt:lpstr>PowerPoint Presentation</vt:lpstr>
      <vt:lpstr>PowerPoint Presentation</vt:lpstr>
      <vt:lpstr>Believe and Be Baptized?  Problem Passages</vt:lpstr>
      <vt:lpstr>PowerPoint Presentation</vt:lpstr>
      <vt:lpstr>PowerPoint Presentation</vt:lpstr>
      <vt:lpstr>Three Tenses of Salvation</vt:lpstr>
      <vt:lpstr>CONCLUSION</vt:lpstr>
      <vt:lpstr>Soteriology Overview</vt:lpstr>
      <vt:lpstr>Soteriology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Soteriology Session 7</dc:title>
  <dc:creator>Jim McGowan</dc:creator>
  <cp:lastModifiedBy>Jim McGowan</cp:lastModifiedBy>
  <cp:revision>74</cp:revision>
  <cp:lastPrinted>2016-02-23T16:43:08Z</cp:lastPrinted>
  <dcterms:created xsi:type="dcterms:W3CDTF">2016-02-18T16:07:28Z</dcterms:created>
  <dcterms:modified xsi:type="dcterms:W3CDTF">2016-03-24T17:36:57Z</dcterms:modified>
</cp:coreProperties>
</file>