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handoutMasterIdLst>
    <p:handoutMasterId r:id="rId35"/>
  </p:handoutMasterIdLst>
  <p:sldIdLst>
    <p:sldId id="1590" r:id="rId2"/>
    <p:sldId id="1101" r:id="rId3"/>
    <p:sldId id="1591" r:id="rId4"/>
    <p:sldId id="1592" r:id="rId5"/>
    <p:sldId id="1593" r:id="rId6"/>
    <p:sldId id="1617" r:id="rId7"/>
    <p:sldId id="1594" r:id="rId8"/>
    <p:sldId id="1595" r:id="rId9"/>
    <p:sldId id="1616" r:id="rId10"/>
    <p:sldId id="1596" r:id="rId11"/>
    <p:sldId id="1102" r:id="rId12"/>
    <p:sldId id="1599" r:id="rId13"/>
    <p:sldId id="1600" r:id="rId14"/>
    <p:sldId id="1603" r:id="rId15"/>
    <p:sldId id="1604" r:id="rId16"/>
    <p:sldId id="1605" r:id="rId17"/>
    <p:sldId id="1606" r:id="rId18"/>
    <p:sldId id="1607" r:id="rId19"/>
    <p:sldId id="1602" r:id="rId20"/>
    <p:sldId id="1597" r:id="rId21"/>
    <p:sldId id="1608" r:id="rId22"/>
    <p:sldId id="1609" r:id="rId23"/>
    <p:sldId id="1610" r:id="rId24"/>
    <p:sldId id="1611" r:id="rId25"/>
    <p:sldId id="1612" r:id="rId26"/>
    <p:sldId id="1613" r:id="rId27"/>
    <p:sldId id="1614" r:id="rId28"/>
    <p:sldId id="1615" r:id="rId29"/>
    <p:sldId id="1354" r:id="rId30"/>
    <p:sldId id="1618" r:id="rId31"/>
    <p:sldId id="1598" r:id="rId32"/>
    <p:sldId id="1463" r:id="rId33"/>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FFFFCC"/>
    <a:srgbClr val="FFFF00"/>
    <a:srgbClr val="0000FF"/>
    <a:srgbClr val="FFFF99"/>
    <a:srgbClr val="0099FF"/>
    <a:srgbClr val="A50021"/>
    <a:srgbClr val="CCECFF"/>
    <a:srgbClr val="E1C5B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95370" autoAdjust="0"/>
  </p:normalViewPr>
  <p:slideViewPr>
    <p:cSldViewPr>
      <p:cViewPr varScale="1">
        <p:scale>
          <a:sx n="107" d="100"/>
          <a:sy n="107" d="100"/>
        </p:scale>
        <p:origin x="-18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82913" cy="463550"/>
          </a:xfrm>
          <a:prstGeom prst="rect">
            <a:avLst/>
          </a:prstGeom>
          <a:noFill/>
          <a:ln w="9525">
            <a:noFill/>
            <a:miter lim="800000"/>
            <a:headEnd/>
            <a:tailEnd/>
          </a:ln>
        </p:spPr>
        <p:txBody>
          <a:bodyPr vert="horz" wrap="square" lIns="93145" tIns="46573" rIns="93145" bIns="46573" numCol="1" anchor="t" anchorCtr="0" compatLnSpc="1">
            <a:prstTxWarp prst="textNoShape">
              <a:avLst/>
            </a:prstTxWarp>
          </a:bodyPr>
          <a:lstStyle>
            <a:lvl1pPr defTabSz="880805" eaLnBrk="1" hangingPunct="1">
              <a:defRPr sz="1300">
                <a:latin typeface="Times New Roman" pitchFamily="18" charset="0"/>
                <a:cs typeface="Arial" charset="0"/>
              </a:defRPr>
            </a:lvl1pPr>
          </a:lstStyle>
          <a:p>
            <a:pPr>
              <a:defRPr/>
            </a:pPr>
            <a:endParaRPr lang="en-US"/>
          </a:p>
        </p:txBody>
      </p:sp>
      <p:sp>
        <p:nvSpPr>
          <p:cNvPr id="36867" name="Rectangle 3"/>
          <p:cNvSpPr>
            <a:spLocks noGrp="1" noChangeArrowheads="1"/>
          </p:cNvSpPr>
          <p:nvPr>
            <p:ph type="dt" sz="quarter" idx="1"/>
          </p:nvPr>
        </p:nvSpPr>
        <p:spPr bwMode="auto">
          <a:xfrm>
            <a:off x="3898900" y="0"/>
            <a:ext cx="2982913" cy="463550"/>
          </a:xfrm>
          <a:prstGeom prst="rect">
            <a:avLst/>
          </a:prstGeom>
          <a:noFill/>
          <a:ln w="9525">
            <a:noFill/>
            <a:miter lim="800000"/>
            <a:headEnd/>
            <a:tailEnd/>
          </a:ln>
        </p:spPr>
        <p:txBody>
          <a:bodyPr vert="horz" wrap="square" lIns="93145" tIns="46573" rIns="93145" bIns="46573" numCol="1" anchor="t" anchorCtr="0" compatLnSpc="1">
            <a:prstTxWarp prst="textNoShape">
              <a:avLst/>
            </a:prstTxWarp>
          </a:bodyPr>
          <a:lstStyle>
            <a:lvl1pPr algn="r" defTabSz="880805" eaLnBrk="1" hangingPunct="1">
              <a:defRPr sz="1300">
                <a:latin typeface="Times New Roman" pitchFamily="18" charset="0"/>
                <a:cs typeface="Arial" charset="0"/>
              </a:defRPr>
            </a:lvl1pPr>
          </a:lstStyle>
          <a:p>
            <a:pPr>
              <a:defRPr/>
            </a:pPr>
            <a:endParaRPr lang="en-US"/>
          </a:p>
        </p:txBody>
      </p:sp>
      <p:sp>
        <p:nvSpPr>
          <p:cNvPr id="36868" name="Rectangle 4"/>
          <p:cNvSpPr>
            <a:spLocks noGrp="1" noChangeArrowheads="1"/>
          </p:cNvSpPr>
          <p:nvPr>
            <p:ph type="ftr" sz="quarter" idx="2"/>
          </p:nvPr>
        </p:nvSpPr>
        <p:spPr bwMode="auto">
          <a:xfrm>
            <a:off x="0" y="8832850"/>
            <a:ext cx="2982913" cy="463550"/>
          </a:xfrm>
          <a:prstGeom prst="rect">
            <a:avLst/>
          </a:prstGeom>
          <a:noFill/>
          <a:ln w="9525">
            <a:noFill/>
            <a:miter lim="800000"/>
            <a:headEnd/>
            <a:tailEnd/>
          </a:ln>
        </p:spPr>
        <p:txBody>
          <a:bodyPr vert="horz" wrap="square" lIns="93145" tIns="46573" rIns="93145" bIns="46573" numCol="1" anchor="b" anchorCtr="0" compatLnSpc="1">
            <a:prstTxWarp prst="textNoShape">
              <a:avLst/>
            </a:prstTxWarp>
          </a:bodyPr>
          <a:lstStyle>
            <a:lvl1pPr defTabSz="880805" eaLnBrk="1" hangingPunct="1">
              <a:defRPr sz="1300">
                <a:latin typeface="Times New Roman" pitchFamily="18" charset="0"/>
                <a:cs typeface="Arial" charset="0"/>
              </a:defRPr>
            </a:lvl1pPr>
          </a:lstStyle>
          <a:p>
            <a:pPr>
              <a:defRPr/>
            </a:pPr>
            <a:endParaRPr lang="en-US"/>
          </a:p>
        </p:txBody>
      </p:sp>
      <p:sp>
        <p:nvSpPr>
          <p:cNvPr id="36869" name="Rectangle 5"/>
          <p:cNvSpPr>
            <a:spLocks noGrp="1" noChangeArrowheads="1"/>
          </p:cNvSpPr>
          <p:nvPr>
            <p:ph type="sldNum" sz="quarter" idx="3"/>
          </p:nvPr>
        </p:nvSpPr>
        <p:spPr bwMode="auto">
          <a:xfrm>
            <a:off x="3898900" y="8832850"/>
            <a:ext cx="2982913" cy="463550"/>
          </a:xfrm>
          <a:prstGeom prst="rect">
            <a:avLst/>
          </a:prstGeom>
          <a:noFill/>
          <a:ln w="9525">
            <a:noFill/>
            <a:miter lim="800000"/>
            <a:headEnd/>
            <a:tailEnd/>
          </a:ln>
        </p:spPr>
        <p:txBody>
          <a:bodyPr vert="horz" wrap="square" lIns="93145" tIns="46573" rIns="93145" bIns="46573" numCol="1" anchor="b" anchorCtr="0" compatLnSpc="1">
            <a:prstTxWarp prst="textNoShape">
              <a:avLst/>
            </a:prstTxWarp>
          </a:bodyPr>
          <a:lstStyle>
            <a:lvl1pPr algn="r" defTabSz="879475">
              <a:defRPr sz="1300"/>
            </a:lvl1pPr>
          </a:lstStyle>
          <a:p>
            <a:fld id="{416C2B2E-E9D7-4230-8EE4-F98D0B6BB14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82913" cy="463550"/>
          </a:xfrm>
          <a:prstGeom prst="rect">
            <a:avLst/>
          </a:prstGeom>
          <a:noFill/>
          <a:ln w="9525">
            <a:noFill/>
            <a:miter lim="800000"/>
            <a:headEnd/>
            <a:tailEnd/>
          </a:ln>
        </p:spPr>
        <p:txBody>
          <a:bodyPr vert="horz" wrap="square" lIns="93145" tIns="46573" rIns="93145" bIns="46573" numCol="1" anchor="t" anchorCtr="0" compatLnSpc="1">
            <a:prstTxWarp prst="textNoShape">
              <a:avLst/>
            </a:prstTxWarp>
          </a:bodyPr>
          <a:lstStyle>
            <a:lvl1pPr defTabSz="880805" eaLnBrk="1" hangingPunct="1">
              <a:defRPr sz="1300">
                <a:latin typeface="Times New Roman" pitchFamily="18" charset="0"/>
                <a:cs typeface="Arial" charset="0"/>
              </a:defRPr>
            </a:lvl1pPr>
          </a:lstStyle>
          <a:p>
            <a:pPr>
              <a:defRPr/>
            </a:pPr>
            <a:endParaRPr lang="en-US"/>
          </a:p>
        </p:txBody>
      </p:sp>
      <p:sp>
        <p:nvSpPr>
          <p:cNvPr id="3" name="Date Placeholder 2"/>
          <p:cNvSpPr>
            <a:spLocks noGrp="1"/>
          </p:cNvSpPr>
          <p:nvPr>
            <p:ph type="dt" idx="1"/>
          </p:nvPr>
        </p:nvSpPr>
        <p:spPr bwMode="auto">
          <a:xfrm>
            <a:off x="3897313" y="0"/>
            <a:ext cx="2982912" cy="463550"/>
          </a:xfrm>
          <a:prstGeom prst="rect">
            <a:avLst/>
          </a:prstGeom>
          <a:noFill/>
          <a:ln w="9525">
            <a:noFill/>
            <a:miter lim="800000"/>
            <a:headEnd/>
            <a:tailEnd/>
          </a:ln>
        </p:spPr>
        <p:txBody>
          <a:bodyPr vert="horz" wrap="square" lIns="93145" tIns="46573" rIns="93145" bIns="46573" numCol="1" anchor="t" anchorCtr="0" compatLnSpc="1">
            <a:prstTxWarp prst="textNoShape">
              <a:avLst/>
            </a:prstTxWarp>
          </a:bodyPr>
          <a:lstStyle>
            <a:lvl1pPr algn="r" defTabSz="880805" eaLnBrk="1" hangingPunct="1">
              <a:defRPr sz="1300">
                <a:latin typeface="Times New Roman" pitchFamily="18" charset="0"/>
                <a:cs typeface="Arial" charset="0"/>
              </a:defRPr>
            </a:lvl1pPr>
          </a:lstStyle>
          <a:p>
            <a:pPr>
              <a:defRPr/>
            </a:pPr>
            <a:fld id="{5800389A-3474-4B41-9CB2-F1B2DAE08F62}" type="datetimeFigureOut">
              <a:rPr lang="en-US"/>
              <a:pPr>
                <a:defRPr/>
              </a:pPr>
              <a:t>3/26/2016</a:t>
            </a:fld>
            <a:endParaRPr lang="en-US" dirty="0"/>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6632" tIns="48316" rIns="96632" bIns="48316" rtlCol="0" anchor="ctr"/>
          <a:lstStyle/>
          <a:p>
            <a:pPr lvl="0"/>
            <a:endParaRPr lang="en-US" noProof="0" dirty="0"/>
          </a:p>
        </p:txBody>
      </p:sp>
      <p:sp>
        <p:nvSpPr>
          <p:cNvPr id="5" name="Notes Placeholder 4"/>
          <p:cNvSpPr>
            <a:spLocks noGrp="1"/>
          </p:cNvSpPr>
          <p:nvPr>
            <p:ph type="body" sz="quarter" idx="3"/>
          </p:nvPr>
        </p:nvSpPr>
        <p:spPr bwMode="auto">
          <a:xfrm>
            <a:off x="688975" y="4416425"/>
            <a:ext cx="5503863" cy="4181475"/>
          </a:xfrm>
          <a:prstGeom prst="rect">
            <a:avLst/>
          </a:prstGeom>
          <a:noFill/>
          <a:ln w="9525">
            <a:noFill/>
            <a:miter lim="800000"/>
            <a:headEnd/>
            <a:tailEnd/>
          </a:ln>
        </p:spPr>
        <p:txBody>
          <a:bodyPr vert="horz" wrap="square" lIns="93145" tIns="46573" rIns="93145" bIns="4657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8831263"/>
            <a:ext cx="2982913" cy="463550"/>
          </a:xfrm>
          <a:prstGeom prst="rect">
            <a:avLst/>
          </a:prstGeom>
          <a:noFill/>
          <a:ln w="9525">
            <a:noFill/>
            <a:miter lim="800000"/>
            <a:headEnd/>
            <a:tailEnd/>
          </a:ln>
        </p:spPr>
        <p:txBody>
          <a:bodyPr vert="horz" wrap="square" lIns="93145" tIns="46573" rIns="93145" bIns="46573" numCol="1" anchor="b" anchorCtr="0" compatLnSpc="1">
            <a:prstTxWarp prst="textNoShape">
              <a:avLst/>
            </a:prstTxWarp>
          </a:bodyPr>
          <a:lstStyle>
            <a:lvl1pPr defTabSz="880805" eaLnBrk="1" hangingPunct="1">
              <a:defRPr sz="1300">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5"/>
          </p:nvPr>
        </p:nvSpPr>
        <p:spPr bwMode="auto">
          <a:xfrm>
            <a:off x="3897313" y="8831263"/>
            <a:ext cx="2982912" cy="463550"/>
          </a:xfrm>
          <a:prstGeom prst="rect">
            <a:avLst/>
          </a:prstGeom>
          <a:noFill/>
          <a:ln w="9525">
            <a:noFill/>
            <a:miter lim="800000"/>
            <a:headEnd/>
            <a:tailEnd/>
          </a:ln>
        </p:spPr>
        <p:txBody>
          <a:bodyPr vert="horz" wrap="square" lIns="93145" tIns="46573" rIns="93145" bIns="46573" numCol="1" anchor="b" anchorCtr="0" compatLnSpc="1">
            <a:prstTxWarp prst="textNoShape">
              <a:avLst/>
            </a:prstTxWarp>
          </a:bodyPr>
          <a:lstStyle>
            <a:lvl1pPr algn="r" defTabSz="879475">
              <a:defRPr sz="1300"/>
            </a:lvl1pPr>
          </a:lstStyle>
          <a:p>
            <a:fld id="{3D084339-C7C3-4022-975D-A91B6BCBB8E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167535332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a:lvl1pPr>
          </a:lstStyle>
          <a:p>
            <a:fld id="{70A06824-8A41-4716-AE4C-176E2E7B0908}" type="slidenum">
              <a:rPr lang="en-US" altLang="en-US"/>
              <a:pPr/>
              <a:t>‹#›</a:t>
            </a:fld>
            <a:endParaRPr lang="en-US" altLang="en-US"/>
          </a:p>
        </p:txBody>
      </p:sp>
    </p:spTree>
    <p:extLst>
      <p:ext uri="{BB962C8B-B14F-4D97-AF65-F5344CB8AC3E}">
        <p14:creationId xmlns="" xmlns:p14="http://schemas.microsoft.com/office/powerpoint/2010/main" val="31071161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p:txBody>
          <a:bodyPr/>
          <a:lstStyle>
            <a:lvl1pPr>
              <a:defRPr/>
            </a:lvl1pPr>
          </a:lstStyle>
          <a:p>
            <a:pPr>
              <a:defRPr/>
            </a:pPr>
            <a:endParaRPr lang="en-US"/>
          </a:p>
        </p:txBody>
      </p:sp>
      <p:sp>
        <p:nvSpPr>
          <p:cNvPr id="3" name="Rectangle 36"/>
          <p:cNvSpPr>
            <a:spLocks noGrp="1" noChangeArrowheads="1"/>
          </p:cNvSpPr>
          <p:nvPr>
            <p:ph type="ftr" sz="quarter" idx="11"/>
          </p:nvPr>
        </p:nvSpPr>
        <p:spPr/>
        <p:txBody>
          <a:bodyPr/>
          <a:lstStyle>
            <a:lvl1pPr>
              <a:defRPr/>
            </a:lvl1pPr>
          </a:lstStyle>
          <a:p>
            <a:pPr>
              <a:defRPr/>
            </a:pPr>
            <a:endParaRPr lang="en-US"/>
          </a:p>
        </p:txBody>
      </p:sp>
      <p:sp>
        <p:nvSpPr>
          <p:cNvPr id="4" name="Rectangle 37"/>
          <p:cNvSpPr>
            <a:spLocks noGrp="1" noChangeArrowheads="1"/>
          </p:cNvSpPr>
          <p:nvPr>
            <p:ph type="sldNum" sz="quarter" idx="12"/>
          </p:nvPr>
        </p:nvSpPr>
        <p:spPr/>
        <p:txBody>
          <a:bodyPr/>
          <a:lstStyle>
            <a:lvl1pPr>
              <a:defRPr/>
            </a:lvl1pPr>
          </a:lstStyle>
          <a:p>
            <a:fld id="{A025970F-7A46-46CD-9785-CC6B011A0510}" type="slidenum">
              <a:rPr lang="en-US" altLang="en-US"/>
              <a:pPr/>
              <a:t>‹#›</a:t>
            </a:fld>
            <a:endParaRPr lang="en-US" altLang="en-US"/>
          </a:p>
        </p:txBody>
      </p:sp>
    </p:spTree>
    <p:extLst>
      <p:ext uri="{BB962C8B-B14F-4D97-AF65-F5344CB8AC3E}">
        <p14:creationId xmlns="" xmlns:p14="http://schemas.microsoft.com/office/powerpoint/2010/main" val="98651927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1_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cs typeface="+mn-cs"/>
              </a:endParaRPr>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8" name="Rectangle 6"/>
              <p:cNvSpPr>
                <a:spLocks noChangeArrowheads="1"/>
              </p:cNvSpPr>
              <p:nvPr/>
            </p:nvSpPr>
            <p:spPr bwMode="auto">
              <a:xfrm>
                <a:off x="48" y="1250"/>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9" name="Rectangle 7"/>
              <p:cNvSpPr>
                <a:spLocks noChangeArrowheads="1"/>
              </p:cNvSpPr>
              <p:nvPr/>
            </p:nvSpPr>
            <p:spPr bwMode="auto">
              <a:xfrm>
                <a:off x="48" y="139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 name="Rectangle 8"/>
              <p:cNvSpPr>
                <a:spLocks noChangeArrowheads="1"/>
              </p:cNvSpPr>
              <p:nvPr/>
            </p:nvSpPr>
            <p:spPr bwMode="auto">
              <a:xfrm>
                <a:off x="48" y="1538"/>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1" name="Rectangle 9"/>
              <p:cNvSpPr>
                <a:spLocks noChangeArrowheads="1"/>
              </p:cNvSpPr>
              <p:nvPr/>
            </p:nvSpPr>
            <p:spPr bwMode="auto">
              <a:xfrm>
                <a:off x="48" y="1683"/>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2" name="Rectangle 10"/>
              <p:cNvSpPr>
                <a:spLocks noChangeArrowheads="1"/>
              </p:cNvSpPr>
              <p:nvPr/>
            </p:nvSpPr>
            <p:spPr bwMode="auto">
              <a:xfrm>
                <a:off x="48" y="182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3" name="Rectangle 11"/>
              <p:cNvSpPr>
                <a:spLocks noChangeArrowheads="1"/>
              </p:cNvSpPr>
              <p:nvPr/>
            </p:nvSpPr>
            <p:spPr bwMode="auto">
              <a:xfrm>
                <a:off x="48" y="197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4" name="Rectangle 12"/>
              <p:cNvSpPr>
                <a:spLocks noChangeArrowheads="1"/>
              </p:cNvSpPr>
              <p:nvPr/>
            </p:nvSpPr>
            <p:spPr bwMode="auto">
              <a:xfrm>
                <a:off x="48" y="2116"/>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5" name="Rectangle 13"/>
              <p:cNvSpPr>
                <a:spLocks noChangeArrowheads="1"/>
              </p:cNvSpPr>
              <p:nvPr/>
            </p:nvSpPr>
            <p:spPr bwMode="auto">
              <a:xfrm>
                <a:off x="48" y="225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6" name="Rectangle 14"/>
              <p:cNvSpPr>
                <a:spLocks noChangeArrowheads="1"/>
              </p:cNvSpPr>
              <p:nvPr/>
            </p:nvSpPr>
            <p:spPr bwMode="auto">
              <a:xfrm>
                <a:off x="48" y="2404"/>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7" name="Rectangle 15"/>
              <p:cNvSpPr>
                <a:spLocks noChangeArrowheads="1"/>
              </p:cNvSpPr>
              <p:nvPr/>
            </p:nvSpPr>
            <p:spPr bwMode="auto">
              <a:xfrm>
                <a:off x="48" y="2549"/>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8" name="Rectangle 16"/>
              <p:cNvSpPr>
                <a:spLocks noChangeArrowheads="1"/>
              </p:cNvSpPr>
              <p:nvPr/>
            </p:nvSpPr>
            <p:spPr bwMode="auto">
              <a:xfrm>
                <a:off x="48" y="2691"/>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9" name="Rectangle 17"/>
              <p:cNvSpPr>
                <a:spLocks noChangeArrowheads="1"/>
              </p:cNvSpPr>
              <p:nvPr/>
            </p:nvSpPr>
            <p:spPr bwMode="auto">
              <a:xfrm>
                <a:off x="48" y="283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0" name="Rectangle 18"/>
              <p:cNvSpPr>
                <a:spLocks noChangeArrowheads="1"/>
              </p:cNvSpPr>
              <p:nvPr/>
            </p:nvSpPr>
            <p:spPr bwMode="auto">
              <a:xfrm>
                <a:off x="48" y="2979"/>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1" name="Rectangle 19"/>
              <p:cNvSpPr>
                <a:spLocks noChangeArrowheads="1"/>
              </p:cNvSpPr>
              <p:nvPr/>
            </p:nvSpPr>
            <p:spPr bwMode="auto">
              <a:xfrm>
                <a:off x="48" y="3124"/>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2" name="Rectangle 20"/>
              <p:cNvSpPr>
                <a:spLocks noChangeArrowheads="1"/>
              </p:cNvSpPr>
              <p:nvPr/>
            </p:nvSpPr>
            <p:spPr bwMode="auto">
              <a:xfrm>
                <a:off x="48" y="3269"/>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3" name="Rectangle 21"/>
              <p:cNvSpPr>
                <a:spLocks noChangeArrowheads="1"/>
              </p:cNvSpPr>
              <p:nvPr/>
            </p:nvSpPr>
            <p:spPr bwMode="auto">
              <a:xfrm>
                <a:off x="48" y="3412"/>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4" name="Rectangle 22"/>
              <p:cNvSpPr>
                <a:spLocks noChangeArrowheads="1"/>
              </p:cNvSpPr>
              <p:nvPr/>
            </p:nvSpPr>
            <p:spPr bwMode="auto">
              <a:xfrm>
                <a:off x="48" y="3557"/>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5" name="Rectangle 23"/>
              <p:cNvSpPr>
                <a:spLocks noChangeArrowheads="1"/>
              </p:cNvSpPr>
              <p:nvPr/>
            </p:nvSpPr>
            <p:spPr bwMode="auto">
              <a:xfrm>
                <a:off x="48" y="3702"/>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6" name="Rectangle 24"/>
              <p:cNvSpPr>
                <a:spLocks noChangeArrowheads="1"/>
              </p:cNvSpPr>
              <p:nvPr/>
            </p:nvSpPr>
            <p:spPr bwMode="auto">
              <a:xfrm>
                <a:off x="48" y="384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7" name="Rectangle 25"/>
              <p:cNvSpPr>
                <a:spLocks noChangeArrowheads="1"/>
              </p:cNvSpPr>
              <p:nvPr/>
            </p:nvSpPr>
            <p:spPr bwMode="auto">
              <a:xfrm>
                <a:off x="48" y="399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8" name="Rectangle 26"/>
              <p:cNvSpPr>
                <a:spLocks noChangeArrowheads="1"/>
              </p:cNvSpPr>
              <p:nvPr/>
            </p:nvSpPr>
            <p:spPr bwMode="auto">
              <a:xfrm>
                <a:off x="48" y="4134"/>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9" name="Rectangle 27"/>
              <p:cNvSpPr>
                <a:spLocks noChangeArrowheads="1"/>
              </p:cNvSpPr>
              <p:nvPr/>
            </p:nvSpPr>
            <p:spPr bwMode="auto">
              <a:xfrm>
                <a:off x="48" y="103"/>
                <a:ext cx="96" cy="94"/>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0" name="Rectangle 28"/>
              <p:cNvSpPr>
                <a:spLocks noChangeArrowheads="1"/>
              </p:cNvSpPr>
              <p:nvPr/>
            </p:nvSpPr>
            <p:spPr bwMode="auto">
              <a:xfrm>
                <a:off x="48" y="24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1" name="Rectangle 29"/>
              <p:cNvSpPr>
                <a:spLocks noChangeArrowheads="1"/>
              </p:cNvSpPr>
              <p:nvPr/>
            </p:nvSpPr>
            <p:spPr bwMode="auto">
              <a:xfrm>
                <a:off x="48" y="39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2" name="Rectangle 30"/>
              <p:cNvSpPr>
                <a:spLocks noChangeArrowheads="1"/>
              </p:cNvSpPr>
              <p:nvPr/>
            </p:nvSpPr>
            <p:spPr bwMode="auto">
              <a:xfrm>
                <a:off x="48" y="535"/>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3" name="Rectangle 31"/>
              <p:cNvSpPr>
                <a:spLocks noChangeArrowheads="1"/>
              </p:cNvSpPr>
              <p:nvPr/>
            </p:nvSpPr>
            <p:spPr bwMode="auto">
              <a:xfrm>
                <a:off x="48" y="678"/>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4" name="Rectangle 32"/>
              <p:cNvSpPr>
                <a:spLocks noChangeArrowheads="1"/>
              </p:cNvSpPr>
              <p:nvPr/>
            </p:nvSpPr>
            <p:spPr bwMode="auto">
              <a:xfrm>
                <a:off x="48" y="82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35" name="Rectangle 33"/>
              <p:cNvSpPr>
                <a:spLocks noChangeArrowheads="1"/>
              </p:cNvSpPr>
              <p:nvPr/>
            </p:nvSpPr>
            <p:spPr bwMode="auto">
              <a:xfrm>
                <a:off x="48" y="96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grpSp>
      </p:grpSp>
      <p:sp>
        <p:nvSpPr>
          <p:cNvPr id="15394"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15395"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fld id="{F434306A-9547-419F-A264-AAB67C05F398}" type="slidenum">
              <a:rPr lang="en-US" altLang="en-US"/>
              <a:pPr/>
              <a:t>‹#›</a:t>
            </a:fld>
            <a:endParaRPr lang="en-US" altLang="en-US"/>
          </a:p>
        </p:txBody>
      </p:sp>
    </p:spTree>
    <p:extLst>
      <p:ext uri="{BB962C8B-B14F-4D97-AF65-F5344CB8AC3E}">
        <p14:creationId xmlns="" xmlns:p14="http://schemas.microsoft.com/office/powerpoint/2010/main" val="295793296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385923334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42277775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426670155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393262438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33268773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116711780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21246010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0" hangingPunct="0">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 xmlns:p14="http://schemas.microsoft.com/office/powerpoint/2010/main" val="21959217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1433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cs typeface="+mn-cs"/>
              </a:endParaRPr>
            </a:p>
          </p:txBody>
        </p:sp>
        <p:grpSp>
          <p:nvGrpSpPr>
            <p:cNvPr id="1033"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a:noFill/>
              </a:ln>
              <a:extLst/>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437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a:latin typeface="Times New Roman" pitchFamily="18" charset="0"/>
                <a:cs typeface="+mn-cs"/>
              </a:defRPr>
            </a:lvl1pPr>
          </a:lstStyle>
          <a:p>
            <a:pPr>
              <a:defRPr/>
            </a:pPr>
            <a:endParaRPr lang="en-US"/>
          </a:p>
        </p:txBody>
      </p:sp>
      <p:sp>
        <p:nvSpPr>
          <p:cNvPr id="1437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a:latin typeface="Times New Roman" pitchFamily="18" charset="0"/>
                <a:cs typeface="+mn-cs"/>
              </a:defRPr>
            </a:lvl1pPr>
          </a:lstStyle>
          <a:p>
            <a:pPr>
              <a:defRPr/>
            </a:pPr>
            <a:endParaRPr lang="en-US"/>
          </a:p>
        </p:txBody>
      </p:sp>
      <p:sp>
        <p:nvSpPr>
          <p:cNvPr id="1437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3776912B-AC69-41FE-A101-09E856C32C50}" type="slidenum">
              <a:rPr lang="en-US" altLang="en-US"/>
              <a:pPr/>
              <a:t>‹#›</a:t>
            </a:fld>
            <a:endParaRPr lang="en-US" altLang="en-US"/>
          </a:p>
        </p:txBody>
      </p:sp>
      <p:sp>
        <p:nvSpPr>
          <p:cNvPr id="1437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8906" r:id="rId1"/>
    <p:sldLayoutId id="2147488907" r:id="rId2"/>
    <p:sldLayoutId id="2147488908" r:id="rId3"/>
    <p:sldLayoutId id="2147488909" r:id="rId4"/>
    <p:sldLayoutId id="2147488910" r:id="rId5"/>
    <p:sldLayoutId id="2147488911" r:id="rId6"/>
    <p:sldLayoutId id="2147488912" r:id="rId7"/>
    <p:sldLayoutId id="2147488913" r:id="rId8"/>
    <p:sldLayoutId id="2147488914" r:id="rId9"/>
    <p:sldLayoutId id="2147488915" r:id="rId10"/>
    <p:sldLayoutId id="2147488916" r:id="rId11"/>
    <p:sldLayoutId id="2147488917" r:id="rId12"/>
  </p:sldLayoutIdLst>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hyperlink" Target="http://www.ichthus.info/Disciples/intro.html" TargetMode="Externa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590800"/>
            <a:ext cx="7772400" cy="1143000"/>
          </a:xfrm>
        </p:spPr>
        <p:txBody>
          <a:bodyPr/>
          <a:lstStyle/>
          <a:p>
            <a:pPr eaLnBrk="1" hangingPunct="1">
              <a:defRPr/>
            </a:pPr>
            <a:r>
              <a:rPr lang="en-US" dirty="0" smtClean="0"/>
              <a:t>		Christ’s Resurrection: 			Fact or Fiction?</a:t>
            </a:r>
          </a:p>
        </p:txBody>
      </p:sp>
      <p:sp>
        <p:nvSpPr>
          <p:cNvPr id="2051" name="Rectangle 3"/>
          <p:cNvSpPr>
            <a:spLocks noGrp="1" noChangeArrowheads="1"/>
          </p:cNvSpPr>
          <p:nvPr>
            <p:ph type="subTitle" idx="1"/>
          </p:nvPr>
        </p:nvSpPr>
        <p:spPr>
          <a:xfrm>
            <a:off x="1828800" y="4343400"/>
            <a:ext cx="6400800" cy="1752600"/>
          </a:xfrm>
        </p:spPr>
        <p:txBody>
          <a:bodyPr/>
          <a:lstStyle/>
          <a:p>
            <a:pPr eaLnBrk="1" hangingPunct="1">
              <a:defRPr/>
            </a:pPr>
            <a:endParaRPr lang="en-US" dirty="0" smtClean="0"/>
          </a:p>
          <a:p>
            <a:pPr eaLnBrk="1" hangingPunct="1">
              <a:defRPr/>
            </a:pPr>
            <a:r>
              <a:rPr lang="en-US" dirty="0" smtClean="0"/>
              <a:t>Historical Reality or Hoax?</a:t>
            </a:r>
          </a:p>
        </p:txBody>
      </p:sp>
      <p:pic>
        <p:nvPicPr>
          <p:cNvPr id="2052" name="Picture 4"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3276600" y="609600"/>
            <a:ext cx="2286000" cy="1566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3200" kern="1200" dirty="0" smtClean="0">
                <a:latin typeface="Calibri" panose="020F0502020204030204" pitchFamily="34" charset="0"/>
                <a:cs typeface="Arial" pitchFamily="34" charset="0"/>
              </a:rPr>
              <a:t>7 Reasons Favoring the Historical Reality of the Resurrection</a:t>
            </a:r>
            <a:endParaRPr lang="en-US" sz="3200" kern="1200" dirty="0">
              <a:latin typeface="Calibri" panose="020F0502020204030204" pitchFamily="34" charset="0"/>
              <a:cs typeface="Arial" pitchFamily="34" charset="0"/>
            </a:endParaRPr>
          </a:p>
        </p:txBody>
      </p:sp>
      <p:sp>
        <p:nvSpPr>
          <p:cNvPr id="16387" name="Rectangle 3"/>
          <p:cNvSpPr>
            <a:spLocks noGrp="1" noChangeArrowheads="1"/>
          </p:cNvSpPr>
          <p:nvPr>
            <p:ph type="body" idx="4294967295"/>
          </p:nvPr>
        </p:nvSpPr>
        <p:spPr>
          <a:xfrm>
            <a:off x="0" y="1524000"/>
            <a:ext cx="8839200" cy="4876800"/>
          </a:xfrm>
        </p:spPr>
        <p:txBody>
          <a:bodyPr/>
          <a:lstStyle/>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500 eyewitnesses (1 Cor. 15:6)</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Christianity’s enemies never produced Christ’s body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dramatic change in Christ’s disciples</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survival and ordinances of the church</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witness of secular history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b="1" u="sng" dirty="0" smtClean="0">
                <a:latin typeface="Calibri" panose="020F0502020204030204" pitchFamily="34" charset="0"/>
                <a:cs typeface="Arial" pitchFamily="34" charset="0"/>
              </a:rPr>
              <a:t>Lack of a credible theory to explain away the empty tomb</a:t>
            </a:r>
            <a:endParaRPr lang="en-US" sz="3000" b="1"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Many intellectual skeptics converted by the evidence</a:t>
            </a:r>
            <a:endParaRPr lang="en-US" sz="3000" u="sng" dirty="0">
              <a:solidFill>
                <a:srgbClr val="FFFFCC"/>
              </a:solidFill>
              <a:latin typeface="Calibri" panose="020F0502020204030204" pitchFamily="34" charset="0"/>
              <a:cs typeface="Arial" pitchFamily="34" charset="0"/>
            </a:endParaRPr>
          </a:p>
        </p:txBody>
      </p:sp>
      <p:pic>
        <p:nvPicPr>
          <p:cNvPr id="5" name="Picture 4"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6705600" y="609600"/>
            <a:ext cx="2286000" cy="15668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Naturalistic Theories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Swoon theory</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Theft theory</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Hallucination theory</a:t>
            </a:r>
            <a:endParaRPr lang="en-US" sz="4000"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cs typeface="Times New Roman" pitchFamily="18" charset="0"/>
              </a:rPr>
              <a:t>Wrong tomb theory</a:t>
            </a:r>
            <a:endParaRPr lang="en-US" sz="4000"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Naturalistic Theories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b="1" u="sng" dirty="0" smtClean="0">
                <a:latin typeface="Calibri" panose="020F0502020204030204" pitchFamily="34" charset="0"/>
              </a:rPr>
              <a:t>Swoon theory</a:t>
            </a:r>
            <a:endParaRPr lang="en-US" sz="4000" b="1" u="sng" dirty="0">
              <a:latin typeface="Calibri" panose="020F0502020204030204" pitchFamily="34"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Theft theory</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Hallucination theory</a:t>
            </a:r>
            <a:endParaRPr lang="en-US" sz="4000"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cs typeface="Times New Roman" pitchFamily="18" charset="0"/>
              </a:rPr>
              <a:t>Wrong tomb theory</a:t>
            </a:r>
            <a:endParaRPr lang="en-US" sz="4000"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Naturalistic Theories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Swoon theory</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b="1" u="sng" dirty="0" smtClean="0">
                <a:latin typeface="Calibri" panose="020F0502020204030204" pitchFamily="34" charset="0"/>
              </a:rPr>
              <a:t>Theft theory</a:t>
            </a:r>
            <a:endParaRPr lang="en-US" sz="4000" b="1" u="sng" dirty="0">
              <a:latin typeface="Calibri" panose="020F0502020204030204" pitchFamily="34"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Hallucination theory</a:t>
            </a:r>
            <a:endParaRPr lang="en-US" sz="4000"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cs typeface="Times New Roman" pitchFamily="18" charset="0"/>
              </a:rPr>
              <a:t>Wrong tomb theory</a:t>
            </a:r>
            <a:endParaRPr lang="en-US" sz="4000"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2. Theft Theories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742950" indent="-742950">
              <a:spcBef>
                <a:spcPts val="600"/>
              </a:spcBef>
              <a:spcAft>
                <a:spcPts val="600"/>
              </a:spcAft>
              <a:buSzPct val="100000"/>
              <a:buAutoNum type="alphaLcPeriod"/>
              <a:defRPr/>
            </a:pPr>
            <a:endParaRPr lang="en-US" sz="4000" dirty="0" smtClean="0">
              <a:latin typeface="Calibri" panose="020F0502020204030204" pitchFamily="34" charset="0"/>
            </a:endParaRPr>
          </a:p>
          <a:p>
            <a:pPr marL="742950" indent="-742950">
              <a:spcBef>
                <a:spcPts val="600"/>
              </a:spcBef>
              <a:spcAft>
                <a:spcPts val="600"/>
              </a:spcAft>
              <a:buSzPct val="100000"/>
              <a:buAutoNum type="alphaLcPeriod"/>
              <a:defRPr/>
            </a:pPr>
            <a:r>
              <a:rPr lang="en-US" sz="4000" dirty="0" smtClean="0">
                <a:latin typeface="Calibri" panose="020F0502020204030204" pitchFamily="34" charset="0"/>
              </a:rPr>
              <a:t>Rome</a:t>
            </a:r>
          </a:p>
          <a:p>
            <a:pPr marL="742950" indent="-742950">
              <a:spcBef>
                <a:spcPts val="600"/>
              </a:spcBef>
              <a:spcAft>
                <a:spcPts val="600"/>
              </a:spcAft>
              <a:buSzPct val="100000"/>
              <a:buAutoNum type="alphaLcPeriod"/>
              <a:defRPr/>
            </a:pPr>
            <a:endParaRPr lang="en-US" sz="4000" dirty="0">
              <a:latin typeface="Calibri" panose="020F0502020204030204" pitchFamily="34" charset="0"/>
            </a:endParaRPr>
          </a:p>
          <a:p>
            <a:pPr marL="742950" indent="-742950">
              <a:spcBef>
                <a:spcPts val="600"/>
              </a:spcBef>
              <a:spcAft>
                <a:spcPts val="600"/>
              </a:spcAft>
              <a:buSzPct val="100000"/>
              <a:buFont typeface="+mj-lt"/>
              <a:buAutoNum type="alphaLcPeriod"/>
              <a:defRPr/>
            </a:pPr>
            <a:r>
              <a:rPr lang="en-US" sz="4000" dirty="0" smtClean="0">
                <a:latin typeface="Calibri" panose="020F0502020204030204" pitchFamily="34" charset="0"/>
              </a:rPr>
              <a:t>Jews</a:t>
            </a:r>
          </a:p>
          <a:p>
            <a:pPr marL="742950" indent="-742950">
              <a:spcBef>
                <a:spcPts val="600"/>
              </a:spcBef>
              <a:spcAft>
                <a:spcPts val="600"/>
              </a:spcAft>
              <a:buSzPct val="100000"/>
              <a:buFont typeface="+mj-lt"/>
              <a:buAutoNum type="alphaLcPeriod"/>
              <a:defRPr/>
            </a:pPr>
            <a:endParaRPr lang="en-US" sz="4000" dirty="0" smtClean="0">
              <a:latin typeface="Calibri" panose="020F0502020204030204" pitchFamily="34" charset="0"/>
            </a:endParaRPr>
          </a:p>
          <a:p>
            <a:pPr marL="742950" indent="-742950">
              <a:spcBef>
                <a:spcPts val="600"/>
              </a:spcBef>
              <a:spcAft>
                <a:spcPts val="600"/>
              </a:spcAft>
              <a:buSzPct val="100000"/>
              <a:buFont typeface="+mj-lt"/>
              <a:buAutoNum type="alphaLcPeriod"/>
              <a:defRPr/>
            </a:pPr>
            <a:r>
              <a:rPr lang="en-US" sz="4000" dirty="0" smtClean="0">
                <a:latin typeface="Calibri" panose="020F0502020204030204" pitchFamily="34" charset="0"/>
              </a:rPr>
              <a:t>Disciples</a:t>
            </a: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2. Theft Theories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742950" indent="-742950">
              <a:spcBef>
                <a:spcPts val="600"/>
              </a:spcBef>
              <a:spcAft>
                <a:spcPts val="600"/>
              </a:spcAft>
              <a:buSzPct val="100000"/>
              <a:buAutoNum type="alphaLcPeriod"/>
              <a:defRPr/>
            </a:pPr>
            <a:endParaRPr lang="en-US" sz="4000" dirty="0" smtClean="0">
              <a:latin typeface="Calibri" panose="020F0502020204030204" pitchFamily="34" charset="0"/>
            </a:endParaRPr>
          </a:p>
          <a:p>
            <a:pPr marL="742950" indent="-742950">
              <a:spcBef>
                <a:spcPts val="600"/>
              </a:spcBef>
              <a:spcAft>
                <a:spcPts val="600"/>
              </a:spcAft>
              <a:buSzPct val="100000"/>
              <a:buAutoNum type="alphaLcPeriod"/>
              <a:defRPr/>
            </a:pPr>
            <a:r>
              <a:rPr lang="en-US" sz="4000" b="1" u="sng" dirty="0" smtClean="0">
                <a:latin typeface="Calibri" panose="020F0502020204030204" pitchFamily="34" charset="0"/>
              </a:rPr>
              <a:t>Rome</a:t>
            </a:r>
          </a:p>
          <a:p>
            <a:pPr marL="742950" indent="-742950">
              <a:spcBef>
                <a:spcPts val="600"/>
              </a:spcBef>
              <a:spcAft>
                <a:spcPts val="600"/>
              </a:spcAft>
              <a:buSzPct val="100000"/>
              <a:buAutoNum type="alphaLcPeriod"/>
              <a:defRPr/>
            </a:pPr>
            <a:endParaRPr lang="en-US" sz="4000" dirty="0">
              <a:latin typeface="Calibri" panose="020F0502020204030204" pitchFamily="34" charset="0"/>
            </a:endParaRPr>
          </a:p>
          <a:p>
            <a:pPr marL="742950" indent="-742950">
              <a:spcBef>
                <a:spcPts val="600"/>
              </a:spcBef>
              <a:spcAft>
                <a:spcPts val="600"/>
              </a:spcAft>
              <a:buSzPct val="100000"/>
              <a:buFont typeface="+mj-lt"/>
              <a:buAutoNum type="alphaLcPeriod"/>
              <a:defRPr/>
            </a:pPr>
            <a:r>
              <a:rPr lang="en-US" sz="4000" dirty="0" smtClean="0">
                <a:latin typeface="Calibri" panose="020F0502020204030204" pitchFamily="34" charset="0"/>
              </a:rPr>
              <a:t>Jews</a:t>
            </a:r>
          </a:p>
          <a:p>
            <a:pPr marL="742950" indent="-742950">
              <a:spcBef>
                <a:spcPts val="600"/>
              </a:spcBef>
              <a:spcAft>
                <a:spcPts val="600"/>
              </a:spcAft>
              <a:buSzPct val="100000"/>
              <a:buFont typeface="+mj-lt"/>
              <a:buAutoNum type="alphaLcPeriod"/>
              <a:defRPr/>
            </a:pPr>
            <a:endParaRPr lang="en-US" sz="4000" dirty="0" smtClean="0">
              <a:latin typeface="Calibri" panose="020F0502020204030204" pitchFamily="34" charset="0"/>
            </a:endParaRPr>
          </a:p>
          <a:p>
            <a:pPr marL="742950" indent="-742950">
              <a:spcBef>
                <a:spcPts val="600"/>
              </a:spcBef>
              <a:spcAft>
                <a:spcPts val="600"/>
              </a:spcAft>
              <a:buSzPct val="100000"/>
              <a:buFont typeface="+mj-lt"/>
              <a:buAutoNum type="alphaLcPeriod"/>
              <a:defRPr/>
            </a:pPr>
            <a:r>
              <a:rPr lang="en-US" sz="4000" dirty="0" smtClean="0">
                <a:latin typeface="Calibri" panose="020F0502020204030204" pitchFamily="34" charset="0"/>
              </a:rPr>
              <a:t>Disciples</a:t>
            </a: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2. Theft Theories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742950" indent="-742950">
              <a:spcBef>
                <a:spcPts val="600"/>
              </a:spcBef>
              <a:spcAft>
                <a:spcPts val="600"/>
              </a:spcAft>
              <a:buSzPct val="100000"/>
              <a:buAutoNum type="alphaLcPeriod"/>
              <a:defRPr/>
            </a:pPr>
            <a:endParaRPr lang="en-US" sz="4000" dirty="0" smtClean="0">
              <a:latin typeface="Calibri" panose="020F0502020204030204" pitchFamily="34" charset="0"/>
            </a:endParaRPr>
          </a:p>
          <a:p>
            <a:pPr marL="742950" indent="-742950">
              <a:spcBef>
                <a:spcPts val="600"/>
              </a:spcBef>
              <a:spcAft>
                <a:spcPts val="600"/>
              </a:spcAft>
              <a:buSzPct val="100000"/>
              <a:buAutoNum type="alphaLcPeriod"/>
              <a:defRPr/>
            </a:pPr>
            <a:r>
              <a:rPr lang="en-US" sz="4000" dirty="0" smtClean="0">
                <a:latin typeface="Calibri" panose="020F0502020204030204" pitchFamily="34" charset="0"/>
              </a:rPr>
              <a:t>Rome</a:t>
            </a:r>
          </a:p>
          <a:p>
            <a:pPr marL="742950" indent="-742950">
              <a:spcBef>
                <a:spcPts val="600"/>
              </a:spcBef>
              <a:spcAft>
                <a:spcPts val="600"/>
              </a:spcAft>
              <a:buSzPct val="100000"/>
              <a:buAutoNum type="alphaLcPeriod"/>
              <a:defRPr/>
            </a:pPr>
            <a:endParaRPr lang="en-US" sz="4000" dirty="0">
              <a:latin typeface="Calibri" panose="020F0502020204030204" pitchFamily="34" charset="0"/>
            </a:endParaRPr>
          </a:p>
          <a:p>
            <a:pPr marL="742950" indent="-742950">
              <a:spcBef>
                <a:spcPts val="600"/>
              </a:spcBef>
              <a:spcAft>
                <a:spcPts val="600"/>
              </a:spcAft>
              <a:buSzPct val="100000"/>
              <a:buFont typeface="+mj-lt"/>
              <a:buAutoNum type="alphaLcPeriod"/>
              <a:defRPr/>
            </a:pPr>
            <a:r>
              <a:rPr lang="en-US" sz="4000" b="1" u="sng" dirty="0" smtClean="0">
                <a:latin typeface="Calibri" panose="020F0502020204030204" pitchFamily="34" charset="0"/>
              </a:rPr>
              <a:t>Jews</a:t>
            </a:r>
          </a:p>
          <a:p>
            <a:pPr marL="742950" indent="-742950">
              <a:spcBef>
                <a:spcPts val="600"/>
              </a:spcBef>
              <a:spcAft>
                <a:spcPts val="600"/>
              </a:spcAft>
              <a:buSzPct val="100000"/>
              <a:buFont typeface="+mj-lt"/>
              <a:buAutoNum type="alphaLcPeriod"/>
              <a:defRPr/>
            </a:pPr>
            <a:endParaRPr lang="en-US" sz="4000" dirty="0" smtClean="0">
              <a:latin typeface="Calibri" panose="020F0502020204030204" pitchFamily="34" charset="0"/>
            </a:endParaRPr>
          </a:p>
          <a:p>
            <a:pPr marL="742950" indent="-742950">
              <a:spcBef>
                <a:spcPts val="600"/>
              </a:spcBef>
              <a:spcAft>
                <a:spcPts val="600"/>
              </a:spcAft>
              <a:buSzPct val="100000"/>
              <a:buFont typeface="+mj-lt"/>
              <a:buAutoNum type="alphaLcPeriod"/>
              <a:defRPr/>
            </a:pPr>
            <a:r>
              <a:rPr lang="en-US" sz="4000" dirty="0" smtClean="0">
                <a:latin typeface="Calibri" panose="020F0502020204030204" pitchFamily="34" charset="0"/>
              </a:rPr>
              <a:t>Disciples</a:t>
            </a: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2. Theft Theories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742950" indent="-742950">
              <a:spcBef>
                <a:spcPts val="600"/>
              </a:spcBef>
              <a:spcAft>
                <a:spcPts val="600"/>
              </a:spcAft>
              <a:buSzPct val="100000"/>
              <a:buAutoNum type="alphaLcPeriod"/>
              <a:defRPr/>
            </a:pPr>
            <a:endParaRPr lang="en-US" sz="4000" dirty="0" smtClean="0">
              <a:latin typeface="Calibri" panose="020F0502020204030204" pitchFamily="34" charset="0"/>
            </a:endParaRPr>
          </a:p>
          <a:p>
            <a:pPr marL="742950" indent="-742950">
              <a:spcBef>
                <a:spcPts val="600"/>
              </a:spcBef>
              <a:spcAft>
                <a:spcPts val="600"/>
              </a:spcAft>
              <a:buSzPct val="100000"/>
              <a:buAutoNum type="alphaLcPeriod"/>
              <a:defRPr/>
            </a:pPr>
            <a:r>
              <a:rPr lang="en-US" sz="4000" dirty="0" smtClean="0">
                <a:latin typeface="Calibri" panose="020F0502020204030204" pitchFamily="34" charset="0"/>
              </a:rPr>
              <a:t>Rome</a:t>
            </a:r>
          </a:p>
          <a:p>
            <a:pPr marL="742950" indent="-742950">
              <a:spcBef>
                <a:spcPts val="600"/>
              </a:spcBef>
              <a:spcAft>
                <a:spcPts val="600"/>
              </a:spcAft>
              <a:buSzPct val="100000"/>
              <a:buAutoNum type="alphaLcPeriod"/>
              <a:defRPr/>
            </a:pPr>
            <a:endParaRPr lang="en-US" sz="4000" dirty="0">
              <a:latin typeface="Calibri" panose="020F0502020204030204" pitchFamily="34" charset="0"/>
            </a:endParaRPr>
          </a:p>
          <a:p>
            <a:pPr marL="742950" indent="-742950">
              <a:spcBef>
                <a:spcPts val="600"/>
              </a:spcBef>
              <a:spcAft>
                <a:spcPts val="600"/>
              </a:spcAft>
              <a:buSzPct val="100000"/>
              <a:buFont typeface="+mj-lt"/>
              <a:buAutoNum type="alphaLcPeriod"/>
              <a:defRPr/>
            </a:pPr>
            <a:r>
              <a:rPr lang="en-US" sz="4000" dirty="0" smtClean="0">
                <a:latin typeface="Calibri" panose="020F0502020204030204" pitchFamily="34" charset="0"/>
              </a:rPr>
              <a:t>Jews</a:t>
            </a:r>
          </a:p>
          <a:p>
            <a:pPr marL="742950" indent="-742950">
              <a:spcBef>
                <a:spcPts val="600"/>
              </a:spcBef>
              <a:spcAft>
                <a:spcPts val="600"/>
              </a:spcAft>
              <a:buSzPct val="100000"/>
              <a:buFont typeface="+mj-lt"/>
              <a:buAutoNum type="alphaLcPeriod"/>
              <a:defRPr/>
            </a:pPr>
            <a:endParaRPr lang="en-US" sz="4000" dirty="0" smtClean="0">
              <a:latin typeface="Calibri" panose="020F0502020204030204" pitchFamily="34" charset="0"/>
            </a:endParaRPr>
          </a:p>
          <a:p>
            <a:pPr marL="742950" indent="-742950">
              <a:spcBef>
                <a:spcPts val="600"/>
              </a:spcBef>
              <a:spcAft>
                <a:spcPts val="600"/>
              </a:spcAft>
              <a:buSzPct val="100000"/>
              <a:buFont typeface="+mj-lt"/>
              <a:buAutoNum type="alphaLcPeriod"/>
              <a:defRPr/>
            </a:pPr>
            <a:r>
              <a:rPr lang="en-US" sz="4000" b="1" u="sng" dirty="0" smtClean="0">
                <a:latin typeface="Calibri" panose="020F0502020204030204" pitchFamily="34" charset="0"/>
              </a:rPr>
              <a:t>Disciples</a:t>
            </a: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Naturalistic Theories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Swoon theory</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Theft theory</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b="1" u="sng" dirty="0" smtClean="0">
                <a:latin typeface="Calibri" panose="020F0502020204030204" pitchFamily="34" charset="0"/>
              </a:rPr>
              <a:t>Hallucination theory</a:t>
            </a:r>
            <a:endParaRPr lang="en-US" sz="4000" b="1" u="sng"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cs typeface="Times New Roman" pitchFamily="18" charset="0"/>
              </a:rPr>
              <a:t>Wrong tomb theory</a:t>
            </a:r>
            <a:endParaRPr lang="en-US" sz="4000"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Naturalistic Theories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Swoon theory</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Theft theory</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Hallucination theory</a:t>
            </a:r>
            <a:endParaRPr lang="en-US" sz="4000"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endParaRPr lang="en-US" sz="4000" dirty="0" smtClean="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b="1" u="sng" dirty="0" smtClean="0">
                <a:latin typeface="Calibri" panose="020F0502020204030204" pitchFamily="34" charset="0"/>
                <a:cs typeface="Times New Roman" pitchFamily="18" charset="0"/>
              </a:rPr>
              <a:t>Wrong tomb theory</a:t>
            </a:r>
            <a:endParaRPr lang="en-US" sz="4000" b="1" u="sng"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3200" kern="1200" dirty="0" smtClean="0">
                <a:latin typeface="Calibri" panose="020F0502020204030204" pitchFamily="34" charset="0"/>
                <a:cs typeface="Arial" pitchFamily="34" charset="0"/>
              </a:rPr>
              <a:t>7 Reasons Favoring the Historical Reality of the Resurrection</a:t>
            </a:r>
            <a:endParaRPr lang="en-US" sz="3200" kern="1200" dirty="0">
              <a:latin typeface="Calibri" panose="020F0502020204030204" pitchFamily="34" charset="0"/>
              <a:cs typeface="Arial" pitchFamily="34" charset="0"/>
            </a:endParaRPr>
          </a:p>
        </p:txBody>
      </p:sp>
      <p:sp>
        <p:nvSpPr>
          <p:cNvPr id="16387" name="Rectangle 3"/>
          <p:cNvSpPr>
            <a:spLocks noGrp="1" noChangeArrowheads="1"/>
          </p:cNvSpPr>
          <p:nvPr>
            <p:ph type="body" idx="4294967295"/>
          </p:nvPr>
        </p:nvSpPr>
        <p:spPr>
          <a:xfrm>
            <a:off x="0" y="1524000"/>
            <a:ext cx="8839200" cy="4876800"/>
          </a:xfrm>
        </p:spPr>
        <p:txBody>
          <a:bodyPr/>
          <a:lstStyle/>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500 eyewitnesses (1 Cor. 15:6)</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Christianity’s enemies never produced Christ’s body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dramatic change in Christ’s disciples</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survival and ordinances of the church</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witness of secular history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Lack of a credible theory to explain away the empty tomb</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Many intellectual skeptics converted by the evidence</a:t>
            </a:r>
            <a:endParaRPr lang="en-US" sz="3000" u="sng" dirty="0">
              <a:solidFill>
                <a:srgbClr val="FFFFCC"/>
              </a:solidFill>
              <a:latin typeface="Calibri" panose="020F0502020204030204" pitchFamily="34" charset="0"/>
              <a:cs typeface="Arial" pitchFamily="34" charset="0"/>
            </a:endParaRPr>
          </a:p>
        </p:txBody>
      </p:sp>
      <p:pic>
        <p:nvPicPr>
          <p:cNvPr id="5" name="Picture 4"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6705600" y="609600"/>
            <a:ext cx="2286000" cy="15668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3200" kern="1200" dirty="0" smtClean="0">
                <a:latin typeface="Calibri" panose="020F0502020204030204" pitchFamily="34" charset="0"/>
                <a:cs typeface="Arial" pitchFamily="34" charset="0"/>
              </a:rPr>
              <a:t>7 Reasons Favoring the Historical Reality of the Resurrection</a:t>
            </a:r>
            <a:endParaRPr lang="en-US" sz="3200" kern="1200" dirty="0">
              <a:latin typeface="Calibri" panose="020F0502020204030204" pitchFamily="34" charset="0"/>
              <a:cs typeface="Arial" pitchFamily="34" charset="0"/>
            </a:endParaRPr>
          </a:p>
        </p:txBody>
      </p:sp>
      <p:sp>
        <p:nvSpPr>
          <p:cNvPr id="16387" name="Rectangle 3"/>
          <p:cNvSpPr>
            <a:spLocks noGrp="1" noChangeArrowheads="1"/>
          </p:cNvSpPr>
          <p:nvPr>
            <p:ph type="body" idx="4294967295"/>
          </p:nvPr>
        </p:nvSpPr>
        <p:spPr>
          <a:xfrm>
            <a:off x="0" y="1524000"/>
            <a:ext cx="8839200" cy="4876800"/>
          </a:xfrm>
        </p:spPr>
        <p:txBody>
          <a:bodyPr/>
          <a:lstStyle/>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500 eyewitnesses (1 Cor. 15:6)</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Christianity’s enemies never produced Christ’s body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dramatic change in Christ’s disciples</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survival and ordinances of the church</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witness of secular history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Lack of a credible theory to explain away the empty tomb</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b="1" u="sng" dirty="0" smtClean="0">
                <a:latin typeface="Calibri" panose="020F0502020204030204" pitchFamily="34" charset="0"/>
                <a:cs typeface="Arial" pitchFamily="34" charset="0"/>
              </a:rPr>
              <a:t>Many intellectual skeptics converted by the evidence</a:t>
            </a:r>
            <a:endParaRPr lang="en-US" sz="3000" b="1" u="sng" dirty="0">
              <a:solidFill>
                <a:srgbClr val="FFFFCC"/>
              </a:solidFill>
              <a:latin typeface="Calibri" panose="020F0502020204030204" pitchFamily="34" charset="0"/>
              <a:cs typeface="Arial" pitchFamily="34" charset="0"/>
            </a:endParaRPr>
          </a:p>
        </p:txBody>
      </p:sp>
      <p:pic>
        <p:nvPicPr>
          <p:cNvPr id="5" name="Picture 4"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6705600" y="609600"/>
            <a:ext cx="2286000" cy="15668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Persuaded Skeptics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John Locke</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Simon Greenleaf</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Frank Morrison</a:t>
            </a:r>
            <a:endParaRPr lang="en-US" sz="4000"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cs typeface="Times New Roman" pitchFamily="18" charset="0"/>
              </a:rPr>
              <a:t>Modern examples</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a. John Warwick Montgomery</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b. Josh McDowell</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c. Lee </a:t>
            </a:r>
            <a:r>
              <a:rPr lang="en-US" sz="4000" dirty="0" err="1" smtClean="0">
                <a:latin typeface="Calibri" panose="020F0502020204030204" pitchFamily="34" charset="0"/>
                <a:cs typeface="Times New Roman" pitchFamily="18" charset="0"/>
              </a:rPr>
              <a:t>Strobel</a:t>
            </a:r>
            <a:endParaRPr lang="en-US" sz="4000"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Persuaded Skeptics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b="1" u="sng" dirty="0" smtClean="0">
                <a:latin typeface="Calibri" panose="020F0502020204030204" pitchFamily="34" charset="0"/>
              </a:rPr>
              <a:t>John Locke</a:t>
            </a:r>
            <a:endParaRPr lang="en-US" sz="4000" b="1" u="sng"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Simon Greenleaf</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Frank Morrison</a:t>
            </a:r>
            <a:endParaRPr lang="en-US" sz="4000"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cs typeface="Times New Roman" pitchFamily="18" charset="0"/>
              </a:rPr>
              <a:t>Modern examples</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a. John Warwick Montgomery</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b. Josh McDowell</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c. Lee </a:t>
            </a:r>
            <a:r>
              <a:rPr lang="en-US" sz="4000" dirty="0" err="1" smtClean="0">
                <a:latin typeface="Calibri" panose="020F0502020204030204" pitchFamily="34" charset="0"/>
                <a:cs typeface="Times New Roman" pitchFamily="18" charset="0"/>
              </a:rPr>
              <a:t>Strobel</a:t>
            </a:r>
            <a:endParaRPr lang="en-US" sz="4000"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Persuaded Skeptics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John Locke</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b="1" u="sng" dirty="0" smtClean="0">
                <a:latin typeface="Calibri" panose="020F0502020204030204" pitchFamily="34" charset="0"/>
              </a:rPr>
              <a:t>Simon Greenleaf</a:t>
            </a:r>
            <a:endParaRPr lang="en-US" sz="4000" b="1" u="sng"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Frank Morrison</a:t>
            </a:r>
            <a:endParaRPr lang="en-US" sz="4000"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cs typeface="Times New Roman" pitchFamily="18" charset="0"/>
              </a:rPr>
              <a:t>Modern examples</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a. John Warwick Montgomery</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b. Josh McDowell</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c. Lee </a:t>
            </a:r>
            <a:r>
              <a:rPr lang="en-US" sz="4000" dirty="0" err="1" smtClean="0">
                <a:latin typeface="Calibri" panose="020F0502020204030204" pitchFamily="34" charset="0"/>
                <a:cs typeface="Times New Roman" pitchFamily="18" charset="0"/>
              </a:rPr>
              <a:t>Strobel</a:t>
            </a:r>
            <a:endParaRPr lang="en-US" sz="4000"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Persuaded Skeptics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John Locke</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Simon Greenleaf</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b="1" u="sng" dirty="0" smtClean="0">
                <a:latin typeface="Calibri" panose="020F0502020204030204" pitchFamily="34" charset="0"/>
              </a:rPr>
              <a:t>Frank Morrison</a:t>
            </a:r>
            <a:endParaRPr lang="en-US" sz="4000" b="1" u="sng"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cs typeface="Times New Roman" pitchFamily="18" charset="0"/>
              </a:rPr>
              <a:t>Modern examples</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a. John Warwick Montgomery</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b. Josh McDowell</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c. Lee </a:t>
            </a:r>
            <a:r>
              <a:rPr lang="en-US" sz="4000" dirty="0" err="1" smtClean="0">
                <a:latin typeface="Calibri" panose="020F0502020204030204" pitchFamily="34" charset="0"/>
                <a:cs typeface="Times New Roman" pitchFamily="18" charset="0"/>
              </a:rPr>
              <a:t>Strobel</a:t>
            </a:r>
            <a:endParaRPr lang="en-US" sz="4000"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Persuaded Skeptics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John Locke</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Simon Greenleaf</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Frank Morrison</a:t>
            </a:r>
            <a:endParaRPr lang="en-US" sz="4000"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b="1" u="sng" dirty="0" smtClean="0">
                <a:latin typeface="Calibri" panose="020F0502020204030204" pitchFamily="34" charset="0"/>
                <a:cs typeface="Times New Roman" pitchFamily="18" charset="0"/>
              </a:rPr>
              <a:t>Modern examples</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a. John Warwick Montgomery</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b. Josh McDowell</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c. Lee </a:t>
            </a:r>
            <a:r>
              <a:rPr lang="en-US" sz="4000" dirty="0" err="1" smtClean="0">
                <a:latin typeface="Calibri" panose="020F0502020204030204" pitchFamily="34" charset="0"/>
                <a:cs typeface="Times New Roman" pitchFamily="18" charset="0"/>
              </a:rPr>
              <a:t>Strobel</a:t>
            </a:r>
            <a:endParaRPr lang="en-US" sz="4000"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Persuaded Skeptics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John Locke</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Simon Greenleaf</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Frank Morrison</a:t>
            </a:r>
            <a:endParaRPr lang="en-US" sz="4000"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cs typeface="Times New Roman" pitchFamily="18" charset="0"/>
              </a:rPr>
              <a:t>Modern examples</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a. </a:t>
            </a:r>
            <a:r>
              <a:rPr lang="en-US" sz="4000" b="1" u="sng" dirty="0" smtClean="0">
                <a:latin typeface="Calibri" panose="020F0502020204030204" pitchFamily="34" charset="0"/>
                <a:cs typeface="Times New Roman" pitchFamily="18" charset="0"/>
              </a:rPr>
              <a:t>John Warwick Montgomery</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b. Josh McDowell</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c. Lee </a:t>
            </a:r>
            <a:r>
              <a:rPr lang="en-US" sz="4000" dirty="0" err="1" smtClean="0">
                <a:latin typeface="Calibri" panose="020F0502020204030204" pitchFamily="34" charset="0"/>
                <a:cs typeface="Times New Roman" pitchFamily="18" charset="0"/>
              </a:rPr>
              <a:t>Strobel</a:t>
            </a:r>
            <a:endParaRPr lang="en-US" sz="4000"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Persuaded Skeptics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John Locke</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Simon Greenleaf</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Frank Morrison</a:t>
            </a:r>
            <a:endParaRPr lang="en-US" sz="4000"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cs typeface="Times New Roman" pitchFamily="18" charset="0"/>
              </a:rPr>
              <a:t>Modern examples</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a. John Warwick Montgomery</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b. </a:t>
            </a:r>
            <a:r>
              <a:rPr lang="en-US" sz="4000" b="1" u="sng" dirty="0" smtClean="0">
                <a:latin typeface="Calibri" panose="020F0502020204030204" pitchFamily="34" charset="0"/>
                <a:cs typeface="Times New Roman" pitchFamily="18" charset="0"/>
              </a:rPr>
              <a:t>Josh McDowell</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c. Lee </a:t>
            </a:r>
            <a:r>
              <a:rPr lang="en-US" sz="4000" dirty="0" err="1" smtClean="0">
                <a:latin typeface="Calibri" panose="020F0502020204030204" pitchFamily="34" charset="0"/>
                <a:cs typeface="Times New Roman" pitchFamily="18" charset="0"/>
              </a:rPr>
              <a:t>Strobel</a:t>
            </a:r>
            <a:endParaRPr lang="en-US" sz="4000"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143000"/>
          </a:xfrm>
        </p:spPr>
        <p:txBody>
          <a:bodyPr/>
          <a:lstStyle/>
          <a:p>
            <a:pPr algn="ctr"/>
            <a:r>
              <a:rPr lang="en-US" altLang="en-US" dirty="0" smtClean="0">
                <a:latin typeface="Calibri" panose="020F0502020204030204" pitchFamily="34" charset="0"/>
              </a:rPr>
              <a:t>Persuaded Skeptics </a:t>
            </a:r>
            <a:endParaRPr lang="en-US" altLang="en-US" dirty="0">
              <a:latin typeface="Calibri" panose="020F0502020204030204" pitchFamily="34" charset="0"/>
            </a:endParaRPr>
          </a:p>
        </p:txBody>
      </p:sp>
      <p:sp>
        <p:nvSpPr>
          <p:cNvPr id="12291" name="Rectangle 3"/>
          <p:cNvSpPr>
            <a:spLocks noGrp="1" noChangeArrowheads="1"/>
          </p:cNvSpPr>
          <p:nvPr>
            <p:ph type="body" idx="1"/>
          </p:nvPr>
        </p:nvSpPr>
        <p:spPr>
          <a:xfrm>
            <a:off x="457200" y="1143000"/>
            <a:ext cx="7899400" cy="4114800"/>
          </a:xfrm>
        </p:spPr>
        <p:txBody>
          <a:bodyPr/>
          <a:lstStyle/>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John Locke</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Simon Greenleaf</a:t>
            </a:r>
            <a:endParaRPr lang="en-US" sz="4000" dirty="0">
              <a:latin typeface="Calibri" panose="020F0502020204030204" pitchFamily="34"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rPr>
              <a:t>Frank Morrison</a:t>
            </a:r>
            <a:endParaRPr lang="en-US" sz="4000" dirty="0">
              <a:latin typeface="Calibri" panose="020F0502020204030204" pitchFamily="34" charset="0"/>
              <a:cs typeface="Times New Roman" pitchFamily="18" charset="0"/>
            </a:endParaRPr>
          </a:p>
          <a:p>
            <a:pPr marL="514350" indent="-514350">
              <a:spcBef>
                <a:spcPts val="600"/>
              </a:spcBef>
              <a:spcAft>
                <a:spcPts val="600"/>
              </a:spcAft>
              <a:buSzPct val="100000"/>
              <a:buFont typeface="+mj-lt"/>
              <a:buAutoNum type="arabicPeriod"/>
              <a:defRPr/>
            </a:pPr>
            <a:r>
              <a:rPr lang="en-US" sz="4000" dirty="0" smtClean="0">
                <a:latin typeface="Calibri" panose="020F0502020204030204" pitchFamily="34" charset="0"/>
                <a:cs typeface="Times New Roman" pitchFamily="18" charset="0"/>
              </a:rPr>
              <a:t>Modern examples</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a. John Warwick Montgomery</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b. Josh McDowell</a:t>
            </a:r>
          </a:p>
          <a:p>
            <a:pPr marL="514350" indent="-514350">
              <a:spcBef>
                <a:spcPts val="600"/>
              </a:spcBef>
              <a:spcAft>
                <a:spcPts val="600"/>
              </a:spcAft>
              <a:buSzPct val="100000"/>
              <a:buNone/>
              <a:defRPr/>
            </a:pPr>
            <a:r>
              <a:rPr lang="en-US" sz="4000" dirty="0" smtClean="0">
                <a:latin typeface="Calibri" panose="020F0502020204030204" pitchFamily="34" charset="0"/>
                <a:cs typeface="Times New Roman" pitchFamily="18" charset="0"/>
              </a:rPr>
              <a:t>	c. </a:t>
            </a:r>
            <a:r>
              <a:rPr lang="en-US" sz="4000" b="1" u="sng" dirty="0" smtClean="0">
                <a:latin typeface="Calibri" panose="020F0502020204030204" pitchFamily="34" charset="0"/>
                <a:cs typeface="Times New Roman" pitchFamily="18" charset="0"/>
              </a:rPr>
              <a:t>Lee </a:t>
            </a:r>
            <a:r>
              <a:rPr lang="en-US" sz="4000" b="1" u="sng" dirty="0" err="1" smtClean="0">
                <a:latin typeface="Calibri" panose="020F0502020204030204" pitchFamily="34" charset="0"/>
                <a:cs typeface="Times New Roman" pitchFamily="18" charset="0"/>
              </a:rPr>
              <a:t>Strobel</a:t>
            </a:r>
            <a:endParaRPr lang="en-US" sz="4000" b="1" u="sng" dirty="0">
              <a:latin typeface="Calibri" panose="020F0502020204030204" pitchFamily="34" charset="0"/>
            </a:endParaRPr>
          </a:p>
        </p:txBody>
      </p:sp>
      <p:pic>
        <p:nvPicPr>
          <p:cNvPr id="4" name="Picture 3"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5100538" y="1676400"/>
            <a:ext cx="3891062" cy="2667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Title 1"/>
          <p:cNvSpPr>
            <a:spLocks noGrp="1"/>
          </p:cNvSpPr>
          <p:nvPr>
            <p:ph type="title" idx="4294967295"/>
          </p:nvPr>
        </p:nvSpPr>
        <p:spPr>
          <a:xfrm>
            <a:off x="685800" y="2857500"/>
            <a:ext cx="7772400" cy="1143000"/>
          </a:xfrm>
        </p:spPr>
        <p:txBody>
          <a:bodyPr/>
          <a:lstStyle/>
          <a:p>
            <a:pPr algn="ctr"/>
            <a:r>
              <a:rPr lang="en-US" altLang="en-US" sz="6000">
                <a:latin typeface="Calibri" panose="020F0502020204030204" pitchFamily="34" charset="0"/>
              </a:rPr>
              <a:t>Conclusion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3200" kern="1200" dirty="0" smtClean="0">
                <a:latin typeface="Calibri" panose="020F0502020204030204" pitchFamily="34" charset="0"/>
                <a:cs typeface="Arial" pitchFamily="34" charset="0"/>
              </a:rPr>
              <a:t>7 Reasons Favoring the Historical Reality of the Resurrection</a:t>
            </a:r>
            <a:endParaRPr lang="en-US" sz="3200" kern="1200" dirty="0">
              <a:latin typeface="Calibri" panose="020F0502020204030204" pitchFamily="34" charset="0"/>
              <a:cs typeface="Arial" pitchFamily="34" charset="0"/>
            </a:endParaRPr>
          </a:p>
        </p:txBody>
      </p:sp>
      <p:sp>
        <p:nvSpPr>
          <p:cNvPr id="16387" name="Rectangle 3"/>
          <p:cNvSpPr>
            <a:spLocks noGrp="1" noChangeArrowheads="1"/>
          </p:cNvSpPr>
          <p:nvPr>
            <p:ph type="body" idx="4294967295"/>
          </p:nvPr>
        </p:nvSpPr>
        <p:spPr>
          <a:xfrm>
            <a:off x="0" y="1524000"/>
            <a:ext cx="8839200" cy="4876800"/>
          </a:xfrm>
        </p:spPr>
        <p:txBody>
          <a:bodyPr/>
          <a:lstStyle/>
          <a:p>
            <a:pPr marL="461963" indent="-461963" eaLnBrk="1" hangingPunct="1">
              <a:spcBef>
                <a:spcPts val="600"/>
              </a:spcBef>
              <a:spcAft>
                <a:spcPts val="0"/>
              </a:spcAft>
              <a:buSzPct val="100000"/>
              <a:buFont typeface="+mj-lt"/>
              <a:buAutoNum type="arabicParenR"/>
              <a:defRPr/>
            </a:pPr>
            <a:r>
              <a:rPr lang="en-US" sz="3000" b="1" u="sng" dirty="0" smtClean="0">
                <a:latin typeface="Calibri" panose="020F0502020204030204" pitchFamily="34" charset="0"/>
                <a:cs typeface="Arial" pitchFamily="34" charset="0"/>
              </a:rPr>
              <a:t>The 500 eyewitnesses (1 Cor. 15:6)</a:t>
            </a:r>
            <a:endParaRPr lang="en-US" sz="3000" b="1"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Christianity’s enemies never produced Christ’s body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dramatic change in Christ’s disciples</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survival and ordinances of the church</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witness of secular history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Lack of a credible theory to explain away the empty tomb</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Many intellectual skeptics converted by the evidence</a:t>
            </a:r>
            <a:endParaRPr lang="en-US" sz="3000" u="sng" dirty="0">
              <a:solidFill>
                <a:srgbClr val="FFFFCC"/>
              </a:solidFill>
              <a:latin typeface="Calibri" panose="020F0502020204030204" pitchFamily="34" charset="0"/>
              <a:cs typeface="Arial" pitchFamily="34" charset="0"/>
            </a:endParaRPr>
          </a:p>
        </p:txBody>
      </p:sp>
      <p:pic>
        <p:nvPicPr>
          <p:cNvPr id="5" name="Picture 4"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6705600" y="609600"/>
            <a:ext cx="2286000" cy="15668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Jesus Compare?</a:t>
            </a:r>
            <a:endParaRPr lang="en-US" dirty="0"/>
          </a:p>
        </p:txBody>
      </p:sp>
      <p:graphicFrame>
        <p:nvGraphicFramePr>
          <p:cNvPr id="5" name="Content Placeholder 4"/>
          <p:cNvGraphicFramePr>
            <a:graphicFrameLocks noGrp="1"/>
          </p:cNvGraphicFramePr>
          <p:nvPr>
            <p:ph idx="1"/>
          </p:nvPr>
        </p:nvGraphicFramePr>
        <p:xfrm>
          <a:off x="685800" y="1828800"/>
          <a:ext cx="7772400" cy="32004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sz="3600" dirty="0" smtClean="0"/>
                        <a:t>Deity</a:t>
                      </a:r>
                      <a:endParaRPr lang="en-US" sz="3600" dirty="0"/>
                    </a:p>
                  </a:txBody>
                  <a:tcPr/>
                </a:tc>
                <a:tc>
                  <a:txBody>
                    <a:bodyPr/>
                    <a:lstStyle/>
                    <a:p>
                      <a:r>
                        <a:rPr lang="en-US" sz="3600" dirty="0" smtClean="0"/>
                        <a:t>Tomb Status</a:t>
                      </a:r>
                      <a:endParaRPr lang="en-US" sz="3600" dirty="0"/>
                    </a:p>
                  </a:txBody>
                  <a:tcPr/>
                </a:tc>
              </a:tr>
              <a:tr h="370840">
                <a:tc>
                  <a:txBody>
                    <a:bodyPr/>
                    <a:lstStyle/>
                    <a:p>
                      <a:r>
                        <a:rPr lang="en-US" sz="3600" dirty="0" smtClean="0"/>
                        <a:t>Confucius</a:t>
                      </a:r>
                      <a:endParaRPr lang="en-US" sz="3600" dirty="0"/>
                    </a:p>
                  </a:txBody>
                  <a:tcPr/>
                </a:tc>
                <a:tc>
                  <a:txBody>
                    <a:bodyPr/>
                    <a:lstStyle/>
                    <a:p>
                      <a:r>
                        <a:rPr lang="en-US" sz="3600" dirty="0" smtClean="0"/>
                        <a:t>Occupied</a:t>
                      </a:r>
                      <a:endParaRPr lang="en-US" sz="3600" dirty="0"/>
                    </a:p>
                  </a:txBody>
                  <a:tcPr/>
                </a:tc>
              </a:tr>
              <a:tr h="370840">
                <a:tc>
                  <a:txBody>
                    <a:bodyPr/>
                    <a:lstStyle/>
                    <a:p>
                      <a:r>
                        <a:rPr lang="en-US" sz="3600" dirty="0" smtClean="0"/>
                        <a:t>Buddha</a:t>
                      </a:r>
                      <a:endParaRPr lang="en-US" sz="3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t>Occupied</a:t>
                      </a:r>
                    </a:p>
                  </a:txBody>
                  <a:tcPr/>
                </a:tc>
              </a:tr>
              <a:tr h="370840">
                <a:tc>
                  <a:txBody>
                    <a:bodyPr/>
                    <a:lstStyle/>
                    <a:p>
                      <a:r>
                        <a:rPr lang="en-US" sz="3600" dirty="0" smtClean="0"/>
                        <a:t>Mohammed</a:t>
                      </a:r>
                      <a:endParaRPr lang="en-US" sz="3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t>Occupied</a:t>
                      </a:r>
                    </a:p>
                  </a:txBody>
                  <a:tcPr/>
                </a:tc>
              </a:tr>
              <a:tr h="370840">
                <a:tc>
                  <a:txBody>
                    <a:bodyPr/>
                    <a:lstStyle/>
                    <a:p>
                      <a:r>
                        <a:rPr lang="en-US" sz="3600" dirty="0" smtClean="0"/>
                        <a:t>Jesus</a:t>
                      </a:r>
                      <a:endParaRPr lang="en-US" sz="3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dirty="0" smtClean="0"/>
                        <a:t>EMPTY</a:t>
                      </a:r>
                    </a:p>
                  </a:txBody>
                  <a:tcPr/>
                </a:tc>
              </a:tr>
            </a:tbl>
          </a:graphicData>
        </a:graphic>
      </p:graphicFrame>
      <p:sp>
        <p:nvSpPr>
          <p:cNvPr id="6" name="TextBox 5"/>
          <p:cNvSpPr txBox="1"/>
          <p:nvPr/>
        </p:nvSpPr>
        <p:spPr>
          <a:xfrm>
            <a:off x="1219200" y="5791200"/>
            <a:ext cx="6248400" cy="461665"/>
          </a:xfrm>
          <a:prstGeom prst="rect">
            <a:avLst/>
          </a:prstGeom>
          <a:noFill/>
        </p:spPr>
        <p:txBody>
          <a:bodyPr wrap="square" rtlCol="0">
            <a:spAutoFit/>
          </a:bodyPr>
          <a:lstStyle/>
          <a:p>
            <a:pPr algn="ctr"/>
            <a:r>
              <a:rPr lang="en-US" dirty="0" smtClean="0"/>
              <a:t>G.B. Hardy, </a:t>
            </a:r>
            <a:r>
              <a:rPr lang="en-US" i="1" dirty="0" smtClean="0"/>
              <a:t>Countdown</a:t>
            </a:r>
            <a:endParaRPr lang="en-US" i="1"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3200" kern="1200" dirty="0" smtClean="0">
                <a:latin typeface="Calibri" panose="020F0502020204030204" pitchFamily="34" charset="0"/>
                <a:cs typeface="Arial" pitchFamily="34" charset="0"/>
              </a:rPr>
              <a:t>7 Reasons Favoring the Historical Reality of the Resurrection</a:t>
            </a:r>
            <a:endParaRPr lang="en-US" sz="3200" kern="1200" dirty="0">
              <a:latin typeface="Calibri" panose="020F0502020204030204" pitchFamily="34" charset="0"/>
              <a:cs typeface="Arial" pitchFamily="34" charset="0"/>
            </a:endParaRPr>
          </a:p>
        </p:txBody>
      </p:sp>
      <p:sp>
        <p:nvSpPr>
          <p:cNvPr id="16387" name="Rectangle 3"/>
          <p:cNvSpPr>
            <a:spLocks noGrp="1" noChangeArrowheads="1"/>
          </p:cNvSpPr>
          <p:nvPr>
            <p:ph type="body" idx="4294967295"/>
          </p:nvPr>
        </p:nvSpPr>
        <p:spPr>
          <a:xfrm>
            <a:off x="0" y="1524000"/>
            <a:ext cx="8839200" cy="4876800"/>
          </a:xfrm>
        </p:spPr>
        <p:txBody>
          <a:bodyPr/>
          <a:lstStyle/>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500 eyewitnesses (1 Cor. 15:6)</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Christianity’s enemies never produced Christ’s body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dramatic change in Christ’s disciples</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survival and ordinances of the church</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witness of secular history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Lack of a credible theory to explain away the empty tomb</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Many intellectual skeptics converted by the evidence</a:t>
            </a:r>
            <a:endParaRPr lang="en-US" sz="3000" u="sng" dirty="0">
              <a:solidFill>
                <a:srgbClr val="FFFFCC"/>
              </a:solidFill>
              <a:latin typeface="Calibri" panose="020F0502020204030204" pitchFamily="34" charset="0"/>
              <a:cs typeface="Arial" pitchFamily="34" charset="0"/>
            </a:endParaRPr>
          </a:p>
        </p:txBody>
      </p:sp>
      <p:pic>
        <p:nvPicPr>
          <p:cNvPr id="5" name="Picture 4"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6705600" y="609600"/>
            <a:ext cx="2286000" cy="15668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2743200" y="3276600"/>
            <a:ext cx="5867400" cy="2554288"/>
          </a:xfrm>
          <a:prstGeom prst="rect">
            <a:avLst/>
          </a:prstGeom>
        </p:spPr>
        <p:txBody>
          <a:bodyPr wrap="square">
            <a:spAutoFit/>
          </a:bodyPr>
          <a:lstStyle/>
          <a:p>
            <a:pPr algn="just">
              <a:defRPr/>
            </a:pP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bless you and keep you; </a:t>
            </a:r>
            <a:r>
              <a:rPr lang="en-US" sz="3200" baseline="30000" dirty="0">
                <a:latin typeface="Calibri" panose="020F0502020204030204" pitchFamily="34" charset="0"/>
                <a:cs typeface="Arial" charset="0"/>
              </a:rPr>
              <a:t> </a:t>
            </a: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make his face shine on you and be gracious to you; </a:t>
            </a:r>
            <a:r>
              <a:rPr lang="en-US" sz="3200" baseline="30000" dirty="0">
                <a:latin typeface="Calibri" panose="020F0502020204030204" pitchFamily="34" charset="0"/>
                <a:cs typeface="Arial" charset="0"/>
              </a:rPr>
              <a:t> </a:t>
            </a:r>
            <a:r>
              <a:rPr lang="en-US" sz="3200" dirty="0">
                <a:latin typeface="Calibri" panose="020F0502020204030204" pitchFamily="34" charset="0"/>
                <a:cs typeface="Arial" charset="0"/>
              </a:rPr>
              <a:t>the </a:t>
            </a:r>
            <a:r>
              <a:rPr lang="en-US" sz="3200" cap="small" dirty="0">
                <a:latin typeface="Calibri" panose="020F0502020204030204" pitchFamily="34" charset="0"/>
                <a:cs typeface="Arial" charset="0"/>
              </a:rPr>
              <a:t>Lord</a:t>
            </a:r>
            <a:r>
              <a:rPr lang="en-US" sz="3200" dirty="0">
                <a:latin typeface="Calibri" panose="020F0502020204030204" pitchFamily="34" charset="0"/>
                <a:cs typeface="Arial" charset="0"/>
              </a:rPr>
              <a:t> turn his face toward you and give you peace.” (NIV)</a:t>
            </a:r>
          </a:p>
        </p:txBody>
      </p:sp>
      <p:pic>
        <p:nvPicPr>
          <p:cNvPr id="63491" name="Picture 3" descr="http://www.edgarphillips.org/wordpress/wp-content/uploads/2010/08/high-priest-1.jpg"/>
          <p:cNvPicPr>
            <a:picLocks noChangeAspect="1" noChangeArrowheads="1"/>
          </p:cNvPicPr>
          <p:nvPr/>
        </p:nvPicPr>
        <p:blipFill>
          <a:blip r:embed="rId2" cstate="print">
            <a:extLst/>
          </a:blip>
          <a:srcRect/>
          <a:stretch>
            <a:fillRect/>
          </a:stretch>
        </p:blipFill>
        <p:spPr bwMode="auto">
          <a:xfrm>
            <a:off x="609600" y="3419249"/>
            <a:ext cx="1906588" cy="2743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3492" name="Picture 5" descr="http://mkmmin.tripod.com/images/AaronicBlessingUp.jpg"/>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2997200" y="609600"/>
            <a:ext cx="3149600" cy="2362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3200" kern="1200" dirty="0" smtClean="0">
                <a:latin typeface="Calibri" panose="020F0502020204030204" pitchFamily="34" charset="0"/>
                <a:cs typeface="Arial" pitchFamily="34" charset="0"/>
              </a:rPr>
              <a:t>7 Reasons Favoring the Historical Reality of the Resurrection</a:t>
            </a:r>
            <a:endParaRPr lang="en-US" sz="3200" kern="1200" dirty="0">
              <a:latin typeface="Calibri" panose="020F0502020204030204" pitchFamily="34" charset="0"/>
              <a:cs typeface="Arial" pitchFamily="34" charset="0"/>
            </a:endParaRPr>
          </a:p>
        </p:txBody>
      </p:sp>
      <p:sp>
        <p:nvSpPr>
          <p:cNvPr id="16387" name="Rectangle 3"/>
          <p:cNvSpPr>
            <a:spLocks noGrp="1" noChangeArrowheads="1"/>
          </p:cNvSpPr>
          <p:nvPr>
            <p:ph type="body" idx="4294967295"/>
          </p:nvPr>
        </p:nvSpPr>
        <p:spPr>
          <a:xfrm>
            <a:off x="0" y="1524000"/>
            <a:ext cx="8839200" cy="4876800"/>
          </a:xfrm>
        </p:spPr>
        <p:txBody>
          <a:bodyPr/>
          <a:lstStyle/>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500 eyewitnesses (1 Cor. 15:6)</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2800" b="1" u="sng" dirty="0" smtClean="0">
                <a:latin typeface="Calibri" panose="020F0502020204030204" pitchFamily="34" charset="0"/>
                <a:cs typeface="Arial" pitchFamily="34" charset="0"/>
              </a:rPr>
              <a:t>Christianity’s enemies never produced Christ’s body</a:t>
            </a:r>
            <a:endParaRPr lang="en-US" sz="2800" b="1"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dramatic change in Christ’s disciples</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survival and ordinances of the church</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witness of secular history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Lack of a credible theory to explain away the empty tomb</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Many intellectual skeptics converted by the evidence</a:t>
            </a:r>
            <a:endParaRPr lang="en-US" sz="3000" u="sng" dirty="0">
              <a:solidFill>
                <a:srgbClr val="FFFFCC"/>
              </a:solidFill>
              <a:latin typeface="Calibri" panose="020F0502020204030204" pitchFamily="34" charset="0"/>
              <a:cs typeface="Arial" pitchFamily="34" charset="0"/>
            </a:endParaRPr>
          </a:p>
        </p:txBody>
      </p:sp>
      <p:pic>
        <p:nvPicPr>
          <p:cNvPr id="5" name="Picture 4"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6705600" y="609600"/>
            <a:ext cx="2286000" cy="15668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3200" kern="1200" dirty="0" smtClean="0">
                <a:latin typeface="Calibri" panose="020F0502020204030204" pitchFamily="34" charset="0"/>
                <a:cs typeface="Arial" pitchFamily="34" charset="0"/>
              </a:rPr>
              <a:t>7 Reasons Favoring the Historical Reality of the Resurrection</a:t>
            </a:r>
            <a:endParaRPr lang="en-US" sz="3200" kern="1200" dirty="0">
              <a:latin typeface="Calibri" panose="020F0502020204030204" pitchFamily="34" charset="0"/>
              <a:cs typeface="Arial" pitchFamily="34" charset="0"/>
            </a:endParaRPr>
          </a:p>
        </p:txBody>
      </p:sp>
      <p:sp>
        <p:nvSpPr>
          <p:cNvPr id="16387" name="Rectangle 3"/>
          <p:cNvSpPr>
            <a:spLocks noGrp="1" noChangeArrowheads="1"/>
          </p:cNvSpPr>
          <p:nvPr>
            <p:ph type="body" idx="4294967295"/>
          </p:nvPr>
        </p:nvSpPr>
        <p:spPr>
          <a:xfrm>
            <a:off x="0" y="1524000"/>
            <a:ext cx="8839200" cy="4876800"/>
          </a:xfrm>
        </p:spPr>
        <p:txBody>
          <a:bodyPr/>
          <a:lstStyle/>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500 eyewitnesses (1 Cor. 15:6)</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Christianity’s enemies never produced Christ’s body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b="1" u="sng" dirty="0" smtClean="0">
                <a:latin typeface="Calibri" panose="020F0502020204030204" pitchFamily="34" charset="0"/>
                <a:cs typeface="Arial" pitchFamily="34" charset="0"/>
              </a:rPr>
              <a:t>The dramatic change in Christ’s disciples</a:t>
            </a:r>
            <a:endParaRPr lang="en-US" sz="3000" b="1"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survival and ordinances of the church</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witness of secular history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Lack of a credible theory to explain away the empty tomb</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Many intellectual skeptics converted by the evidence</a:t>
            </a:r>
            <a:endParaRPr lang="en-US" sz="3000" u="sng" dirty="0">
              <a:solidFill>
                <a:srgbClr val="FFFFCC"/>
              </a:solidFill>
              <a:latin typeface="Calibri" panose="020F0502020204030204" pitchFamily="34" charset="0"/>
              <a:cs typeface="Arial" pitchFamily="34" charset="0"/>
            </a:endParaRPr>
          </a:p>
        </p:txBody>
      </p:sp>
      <p:pic>
        <p:nvPicPr>
          <p:cNvPr id="5" name="Picture 4"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6705600" y="609600"/>
            <a:ext cx="2286000" cy="15668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838200" y="-228600"/>
            <a:ext cx="7772400" cy="1143000"/>
          </a:xfrm>
        </p:spPr>
        <p:txBody>
          <a:bodyPr/>
          <a:lstStyle/>
          <a:p>
            <a:pPr algn="ctr"/>
            <a:r>
              <a:rPr lang="en-US" smtClean="0"/>
              <a:t>Where the Eleven Went</a:t>
            </a:r>
          </a:p>
        </p:txBody>
      </p:sp>
      <p:graphicFrame>
        <p:nvGraphicFramePr>
          <p:cNvPr id="4" name="Content Placeholder 3"/>
          <p:cNvGraphicFramePr>
            <a:graphicFrameLocks noGrp="1"/>
          </p:cNvGraphicFramePr>
          <p:nvPr>
            <p:ph idx="1"/>
          </p:nvPr>
        </p:nvGraphicFramePr>
        <p:xfrm>
          <a:off x="685800" y="609600"/>
          <a:ext cx="7772400" cy="54864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sz="2400" dirty="0" smtClean="0"/>
                        <a:t>Disciple</a:t>
                      </a:r>
                      <a:endParaRPr lang="en-US" sz="2400" dirty="0"/>
                    </a:p>
                  </a:txBody>
                  <a:tcPr/>
                </a:tc>
                <a:tc>
                  <a:txBody>
                    <a:bodyPr/>
                    <a:lstStyle/>
                    <a:p>
                      <a:r>
                        <a:rPr lang="en-US" sz="2400" dirty="0" smtClean="0"/>
                        <a:t>Place</a:t>
                      </a:r>
                      <a:endParaRPr lang="en-US" sz="2400" dirty="0"/>
                    </a:p>
                  </a:txBody>
                  <a:tcPr/>
                </a:tc>
              </a:tr>
              <a:tr h="370840">
                <a:tc>
                  <a:txBody>
                    <a:bodyPr/>
                    <a:lstStyle/>
                    <a:p>
                      <a:r>
                        <a:rPr lang="en-US" sz="2400" dirty="0" smtClean="0"/>
                        <a:t>James the Son of Alpheus</a:t>
                      </a:r>
                      <a:endParaRPr lang="en-US" sz="2400" dirty="0"/>
                    </a:p>
                  </a:txBody>
                  <a:tcPr/>
                </a:tc>
                <a:tc>
                  <a:txBody>
                    <a:bodyPr/>
                    <a:lstStyle/>
                    <a:p>
                      <a:r>
                        <a:rPr lang="en-US" sz="2400" dirty="0" smtClean="0"/>
                        <a:t>Jerusalem</a:t>
                      </a:r>
                      <a:endParaRPr lang="en-US" sz="2400" dirty="0"/>
                    </a:p>
                  </a:txBody>
                  <a:tcPr/>
                </a:tc>
              </a:tr>
              <a:tr h="370840">
                <a:tc>
                  <a:txBody>
                    <a:bodyPr/>
                    <a:lstStyle/>
                    <a:p>
                      <a:r>
                        <a:rPr lang="en-US" sz="2400" dirty="0" smtClean="0"/>
                        <a:t>Simon the Zealot</a:t>
                      </a:r>
                      <a:endParaRPr lang="en-US" sz="2400" dirty="0"/>
                    </a:p>
                  </a:txBody>
                  <a:tcPr/>
                </a:tc>
                <a:tc>
                  <a:txBody>
                    <a:bodyPr/>
                    <a:lstStyle/>
                    <a:p>
                      <a:r>
                        <a:rPr lang="en-US" sz="2400" dirty="0" smtClean="0"/>
                        <a:t>Jerusalem</a:t>
                      </a:r>
                      <a:endParaRPr lang="en-US" sz="2400" dirty="0"/>
                    </a:p>
                  </a:txBody>
                  <a:tcPr/>
                </a:tc>
              </a:tr>
              <a:tr h="370840">
                <a:tc>
                  <a:txBody>
                    <a:bodyPr/>
                    <a:lstStyle/>
                    <a:p>
                      <a:r>
                        <a:rPr lang="en-US" sz="2400" dirty="0" smtClean="0"/>
                        <a:t>James the Son of Zebedee</a:t>
                      </a:r>
                      <a:endParaRPr lang="en-US" sz="2400" dirty="0"/>
                    </a:p>
                  </a:txBody>
                  <a:tcPr/>
                </a:tc>
                <a:tc>
                  <a:txBody>
                    <a:bodyPr/>
                    <a:lstStyle/>
                    <a:p>
                      <a:r>
                        <a:rPr lang="en-US" sz="2400" dirty="0" smtClean="0"/>
                        <a:t>Judea (Acts 12:2)</a:t>
                      </a:r>
                      <a:endParaRPr lang="en-US" sz="2400" dirty="0"/>
                    </a:p>
                  </a:txBody>
                  <a:tcPr/>
                </a:tc>
              </a:tr>
              <a:tr h="370840">
                <a:tc>
                  <a:txBody>
                    <a:bodyPr/>
                    <a:lstStyle/>
                    <a:p>
                      <a:r>
                        <a:rPr lang="en-US" sz="2400" dirty="0" smtClean="0"/>
                        <a:t>Thaddeus</a:t>
                      </a:r>
                      <a:endParaRPr lang="en-US" sz="2400" dirty="0"/>
                    </a:p>
                  </a:txBody>
                  <a:tcPr/>
                </a:tc>
                <a:tc>
                  <a:txBody>
                    <a:bodyPr/>
                    <a:lstStyle/>
                    <a:p>
                      <a:r>
                        <a:rPr lang="en-US" sz="2400" dirty="0" smtClean="0"/>
                        <a:t>Mesopotamia</a:t>
                      </a:r>
                      <a:endParaRPr lang="en-US" sz="2400" dirty="0"/>
                    </a:p>
                  </a:txBody>
                  <a:tcPr/>
                </a:tc>
              </a:tr>
              <a:tr h="370840">
                <a:tc>
                  <a:txBody>
                    <a:bodyPr/>
                    <a:lstStyle/>
                    <a:p>
                      <a:r>
                        <a:rPr lang="en-US" sz="2400" dirty="0" smtClean="0"/>
                        <a:t>Peter</a:t>
                      </a:r>
                      <a:endParaRPr lang="en-US" sz="2400" dirty="0"/>
                    </a:p>
                  </a:txBody>
                  <a:tcPr/>
                </a:tc>
                <a:tc>
                  <a:txBody>
                    <a:bodyPr/>
                    <a:lstStyle/>
                    <a:p>
                      <a:r>
                        <a:rPr lang="en-US" sz="2400" dirty="0" smtClean="0"/>
                        <a:t>Babylon, Rome</a:t>
                      </a:r>
                      <a:endParaRPr lang="en-US" sz="2400" dirty="0"/>
                    </a:p>
                  </a:txBody>
                  <a:tcPr/>
                </a:tc>
              </a:tr>
              <a:tr h="370840">
                <a:tc>
                  <a:txBody>
                    <a:bodyPr/>
                    <a:lstStyle/>
                    <a:p>
                      <a:r>
                        <a:rPr lang="en-US" sz="2400" dirty="0" smtClean="0"/>
                        <a:t>Matthew</a:t>
                      </a:r>
                      <a:endParaRPr lang="en-US" sz="2400" dirty="0"/>
                    </a:p>
                  </a:txBody>
                  <a:tcPr/>
                </a:tc>
                <a:tc>
                  <a:txBody>
                    <a:bodyPr/>
                    <a:lstStyle/>
                    <a:p>
                      <a:r>
                        <a:rPr lang="en-US" sz="2400" dirty="0" smtClean="0"/>
                        <a:t>Parthia</a:t>
                      </a:r>
                      <a:r>
                        <a:rPr lang="en-US" sz="2400" baseline="0" dirty="0" smtClean="0"/>
                        <a:t> (Tehran)</a:t>
                      </a:r>
                      <a:endParaRPr lang="en-US" sz="2400" dirty="0"/>
                    </a:p>
                  </a:txBody>
                  <a:tcPr/>
                </a:tc>
              </a:tr>
              <a:tr h="370840">
                <a:tc>
                  <a:txBody>
                    <a:bodyPr/>
                    <a:lstStyle/>
                    <a:p>
                      <a:r>
                        <a:rPr lang="en-US" sz="2400" dirty="0" smtClean="0"/>
                        <a:t>John</a:t>
                      </a:r>
                      <a:endParaRPr lang="en-US" sz="2400" dirty="0"/>
                    </a:p>
                  </a:txBody>
                  <a:tcPr/>
                </a:tc>
                <a:tc>
                  <a:txBody>
                    <a:bodyPr/>
                    <a:lstStyle/>
                    <a:p>
                      <a:r>
                        <a:rPr lang="en-US" sz="2400" dirty="0" smtClean="0"/>
                        <a:t>Asia Minor, Patmos, Ephesus</a:t>
                      </a:r>
                      <a:endParaRPr lang="en-US" sz="2400" dirty="0"/>
                    </a:p>
                  </a:txBody>
                  <a:tcPr/>
                </a:tc>
              </a:tr>
              <a:tr h="370840">
                <a:tc>
                  <a:txBody>
                    <a:bodyPr/>
                    <a:lstStyle/>
                    <a:p>
                      <a:r>
                        <a:rPr lang="en-US" sz="2400" dirty="0" smtClean="0"/>
                        <a:t>Philip</a:t>
                      </a:r>
                      <a:endParaRPr lang="en-US" sz="2400" dirty="0"/>
                    </a:p>
                  </a:txBody>
                  <a:tcPr/>
                </a:tc>
                <a:tc>
                  <a:txBody>
                    <a:bodyPr/>
                    <a:lstStyle/>
                    <a:p>
                      <a:r>
                        <a:rPr lang="en-US" sz="2400" dirty="0" smtClean="0"/>
                        <a:t>E. Turkey</a:t>
                      </a:r>
                      <a:endParaRPr lang="en-US" sz="2400" dirty="0"/>
                    </a:p>
                  </a:txBody>
                  <a:tcPr/>
                </a:tc>
              </a:tr>
              <a:tr h="370840">
                <a:tc>
                  <a:txBody>
                    <a:bodyPr/>
                    <a:lstStyle/>
                    <a:p>
                      <a:r>
                        <a:rPr lang="en-US" sz="2400" dirty="0" smtClean="0"/>
                        <a:t>Thomas</a:t>
                      </a:r>
                      <a:endParaRPr lang="en-US" sz="2400" dirty="0"/>
                    </a:p>
                  </a:txBody>
                  <a:tcPr/>
                </a:tc>
                <a:tc>
                  <a:txBody>
                    <a:bodyPr/>
                    <a:lstStyle/>
                    <a:p>
                      <a:r>
                        <a:rPr lang="en-US" sz="2400" dirty="0" smtClean="0"/>
                        <a:t>India</a:t>
                      </a:r>
                      <a:endParaRPr lang="en-US" sz="2400" dirty="0"/>
                    </a:p>
                  </a:txBody>
                  <a:tcPr/>
                </a:tc>
              </a:tr>
              <a:tr h="370840">
                <a:tc>
                  <a:txBody>
                    <a:bodyPr/>
                    <a:lstStyle/>
                    <a:p>
                      <a:r>
                        <a:rPr lang="en-US" sz="2400" dirty="0" smtClean="0"/>
                        <a:t>Bartholomew</a:t>
                      </a:r>
                      <a:endParaRPr lang="en-US" sz="2400" dirty="0"/>
                    </a:p>
                  </a:txBody>
                  <a:tcPr/>
                </a:tc>
                <a:tc>
                  <a:txBody>
                    <a:bodyPr/>
                    <a:lstStyle/>
                    <a:p>
                      <a:r>
                        <a:rPr lang="en-US" sz="2400" dirty="0" smtClean="0"/>
                        <a:t>India</a:t>
                      </a:r>
                      <a:endParaRPr lang="en-US" sz="2400" dirty="0"/>
                    </a:p>
                  </a:txBody>
                  <a:tcPr/>
                </a:tc>
              </a:tr>
              <a:tr h="370840">
                <a:tc>
                  <a:txBody>
                    <a:bodyPr/>
                    <a:lstStyle/>
                    <a:p>
                      <a:r>
                        <a:rPr lang="en-US" sz="2400" dirty="0" smtClean="0"/>
                        <a:t>Andrew</a:t>
                      </a:r>
                      <a:endParaRPr lang="en-US" sz="2400" dirty="0"/>
                    </a:p>
                  </a:txBody>
                  <a:tcPr/>
                </a:tc>
                <a:tc>
                  <a:txBody>
                    <a:bodyPr/>
                    <a:lstStyle/>
                    <a:p>
                      <a:r>
                        <a:rPr lang="en-US" sz="2400" dirty="0" smtClean="0"/>
                        <a:t>Ukraine, Russia, Greece</a:t>
                      </a:r>
                      <a:endParaRPr lang="en-US" sz="2400" dirty="0"/>
                    </a:p>
                  </a:txBody>
                  <a:tcPr/>
                </a:tc>
              </a:tr>
            </a:tbl>
          </a:graphicData>
        </a:graphic>
      </p:graphicFrame>
      <p:sp>
        <p:nvSpPr>
          <p:cNvPr id="42028" name="TextBox 4"/>
          <p:cNvSpPr txBox="1">
            <a:spLocks noChangeArrowheads="1"/>
          </p:cNvSpPr>
          <p:nvPr/>
        </p:nvSpPr>
        <p:spPr bwMode="auto">
          <a:xfrm>
            <a:off x="1143000" y="6248400"/>
            <a:ext cx="6934200" cy="830263"/>
          </a:xfrm>
          <a:prstGeom prst="rect">
            <a:avLst/>
          </a:prstGeom>
          <a:noFill/>
          <a:ln w="9525">
            <a:noFill/>
            <a:miter lim="800000"/>
            <a:headEnd/>
            <a:tailEnd/>
          </a:ln>
        </p:spPr>
        <p:txBody>
          <a:bodyPr>
            <a:spAutoFit/>
          </a:bodyPr>
          <a:lstStyle/>
          <a:p>
            <a:pPr algn="ctr"/>
            <a:r>
              <a:rPr lang="en-US">
                <a:hlinkClick r:id="rId2"/>
              </a:rPr>
              <a:t>http://www.ichthus.info/Disciples/intro.html</a:t>
            </a:r>
            <a:r>
              <a:rPr lang="en-US"/>
              <a:t/>
            </a:r>
            <a:br>
              <a:rPr lang="en-US"/>
            </a:b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3200" kern="1200" dirty="0" smtClean="0">
                <a:latin typeface="Calibri" panose="020F0502020204030204" pitchFamily="34" charset="0"/>
                <a:cs typeface="Arial" pitchFamily="34" charset="0"/>
              </a:rPr>
              <a:t>7 Reasons Favoring the Historical Reality of the Resurrection</a:t>
            </a:r>
            <a:endParaRPr lang="en-US" sz="3200" kern="1200" dirty="0">
              <a:latin typeface="Calibri" panose="020F0502020204030204" pitchFamily="34" charset="0"/>
              <a:cs typeface="Arial" pitchFamily="34" charset="0"/>
            </a:endParaRPr>
          </a:p>
        </p:txBody>
      </p:sp>
      <p:sp>
        <p:nvSpPr>
          <p:cNvPr id="16387" name="Rectangle 3"/>
          <p:cNvSpPr>
            <a:spLocks noGrp="1" noChangeArrowheads="1"/>
          </p:cNvSpPr>
          <p:nvPr>
            <p:ph type="body" idx="4294967295"/>
          </p:nvPr>
        </p:nvSpPr>
        <p:spPr>
          <a:xfrm>
            <a:off x="0" y="1524000"/>
            <a:ext cx="8839200" cy="4876800"/>
          </a:xfrm>
        </p:spPr>
        <p:txBody>
          <a:bodyPr/>
          <a:lstStyle/>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500 eyewitnesses (1 Cor. 15:6)</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Christianity’s enemies never produced Christ’s body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dramatic change in Christ’s disciples</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b="1" u="sng" dirty="0" smtClean="0">
                <a:latin typeface="Calibri" panose="020F0502020204030204" pitchFamily="34" charset="0"/>
                <a:cs typeface="Arial" pitchFamily="34" charset="0"/>
              </a:rPr>
              <a:t>The survival and ordinances of the church</a:t>
            </a:r>
            <a:endParaRPr lang="en-US" sz="3000" b="1"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witness of secular history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Lack of a credible theory to explain away the empty tomb</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Many intellectual skeptics converted by the evidence</a:t>
            </a:r>
            <a:endParaRPr lang="en-US" sz="3000" u="sng" dirty="0">
              <a:solidFill>
                <a:srgbClr val="FFFFCC"/>
              </a:solidFill>
              <a:latin typeface="Calibri" panose="020F0502020204030204" pitchFamily="34" charset="0"/>
              <a:cs typeface="Arial" pitchFamily="34" charset="0"/>
            </a:endParaRPr>
          </a:p>
        </p:txBody>
      </p:sp>
      <p:pic>
        <p:nvPicPr>
          <p:cNvPr id="5" name="Picture 4"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6705600" y="609600"/>
            <a:ext cx="2286000" cy="15668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714500" y="228600"/>
            <a:ext cx="5715000" cy="838200"/>
          </a:xfrm>
        </p:spPr>
        <p:txBody>
          <a:bodyPr/>
          <a:lstStyle/>
          <a:p>
            <a:pPr algn="ctr" eaLnBrk="1" hangingPunct="1">
              <a:defRPr/>
            </a:pPr>
            <a:r>
              <a:rPr lang="en-US" sz="3200" kern="1200" dirty="0" smtClean="0">
                <a:latin typeface="Calibri" panose="020F0502020204030204" pitchFamily="34" charset="0"/>
                <a:cs typeface="Arial" pitchFamily="34" charset="0"/>
              </a:rPr>
              <a:t>7 Reasons Favoring the Historical Reality of the Resurrection</a:t>
            </a:r>
            <a:endParaRPr lang="en-US" sz="3200" kern="1200" dirty="0">
              <a:latin typeface="Calibri" panose="020F0502020204030204" pitchFamily="34" charset="0"/>
              <a:cs typeface="Arial" pitchFamily="34" charset="0"/>
            </a:endParaRPr>
          </a:p>
        </p:txBody>
      </p:sp>
      <p:sp>
        <p:nvSpPr>
          <p:cNvPr id="16387" name="Rectangle 3"/>
          <p:cNvSpPr>
            <a:spLocks noGrp="1" noChangeArrowheads="1"/>
          </p:cNvSpPr>
          <p:nvPr>
            <p:ph type="body" idx="4294967295"/>
          </p:nvPr>
        </p:nvSpPr>
        <p:spPr>
          <a:xfrm>
            <a:off x="0" y="1524000"/>
            <a:ext cx="8839200" cy="4876800"/>
          </a:xfrm>
        </p:spPr>
        <p:txBody>
          <a:bodyPr/>
          <a:lstStyle/>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500 eyewitnesses (1 Cor. 15:6)</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Christianity’s enemies never produced Christ’s body</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dramatic change in Christ’s disciples</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dirty="0" smtClean="0">
                <a:latin typeface="Calibri" panose="020F0502020204030204" pitchFamily="34" charset="0"/>
                <a:cs typeface="Arial" pitchFamily="34" charset="0"/>
              </a:rPr>
              <a:t>The survival and ordinances of the church</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a:defRPr/>
            </a:pPr>
            <a:r>
              <a:rPr lang="en-US" sz="3000" b="1" u="sng" dirty="0" smtClean="0">
                <a:latin typeface="Calibri" panose="020F0502020204030204" pitchFamily="34" charset="0"/>
                <a:cs typeface="Arial" pitchFamily="34" charset="0"/>
              </a:rPr>
              <a:t>The witness of secular history</a:t>
            </a:r>
            <a:endParaRPr lang="en-US" sz="3000" b="1"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Lack of a credible theory to explain away the empty tomb</a:t>
            </a:r>
            <a:endParaRPr lang="en-US" sz="3000" u="sng" dirty="0">
              <a:solidFill>
                <a:srgbClr val="FFFFCC"/>
              </a:solidFill>
              <a:latin typeface="Calibri" panose="020F0502020204030204" pitchFamily="34" charset="0"/>
              <a:cs typeface="Arial" pitchFamily="34" charset="0"/>
            </a:endParaRPr>
          </a:p>
          <a:p>
            <a:pPr marL="461963" indent="-461963" eaLnBrk="1" hangingPunct="1">
              <a:spcBef>
                <a:spcPts val="600"/>
              </a:spcBef>
              <a:spcAft>
                <a:spcPts val="0"/>
              </a:spcAft>
              <a:buSzPct val="100000"/>
              <a:buFont typeface="+mj-lt"/>
              <a:buAutoNum type="arabicParenR" startAt="6"/>
              <a:defRPr/>
            </a:pPr>
            <a:r>
              <a:rPr lang="en-US" sz="3000" dirty="0" smtClean="0">
                <a:latin typeface="Calibri" panose="020F0502020204030204" pitchFamily="34" charset="0"/>
                <a:cs typeface="Arial" pitchFamily="34" charset="0"/>
              </a:rPr>
              <a:t>Many intellectual skeptics converted by the evidence</a:t>
            </a:r>
            <a:endParaRPr lang="en-US" sz="3000" u="sng" dirty="0">
              <a:solidFill>
                <a:srgbClr val="FFFFCC"/>
              </a:solidFill>
              <a:latin typeface="Calibri" panose="020F0502020204030204" pitchFamily="34" charset="0"/>
              <a:cs typeface="Arial" pitchFamily="34" charset="0"/>
            </a:endParaRPr>
          </a:p>
        </p:txBody>
      </p:sp>
      <p:pic>
        <p:nvPicPr>
          <p:cNvPr id="5" name="Picture 4" descr="C:\Documents and Settings\Owner\Application Data\Microsoft\Media Catalog\Downloaded Clips\cl0\RE00018_.wmf"/>
          <p:cNvPicPr>
            <a:picLocks noChangeAspect="1" noChangeArrowheads="1"/>
          </p:cNvPicPr>
          <p:nvPr/>
        </p:nvPicPr>
        <p:blipFill>
          <a:blip r:embed="rId2" cstate="print"/>
          <a:srcRect/>
          <a:stretch>
            <a:fillRect/>
          </a:stretch>
        </p:blipFill>
        <p:spPr bwMode="auto">
          <a:xfrm>
            <a:off x="6705600" y="609600"/>
            <a:ext cx="2286000" cy="15668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152400" y="152400"/>
            <a:ext cx="7772400" cy="5694363"/>
          </a:xfrm>
          <a:prstGeom prst="rect">
            <a:avLst/>
          </a:prstGeom>
          <a:noFill/>
          <a:ln w="9525">
            <a:noFill/>
            <a:miter lim="800000"/>
            <a:headEnd/>
            <a:tailEnd/>
          </a:ln>
        </p:spPr>
        <p:txBody>
          <a:bodyPr>
            <a:spAutoFit/>
          </a:bodyPr>
          <a:lstStyle/>
          <a:p>
            <a:r>
              <a:rPr lang="en-US" sz="2800" dirty="0"/>
              <a:t>Now there was about this time Jesus, a wise man, if it be lawful to call him a man, for he was a doer of wonderful works, a teacher of such men as receive the truth with pleasure. He drew over to him both many of the Jews, and many of the Gentiles. He was the Christ, and when Pilate, at the suggestion of the principal men among us, had condemned him to the cross, those that loved him at the first did not forsake him; </a:t>
            </a:r>
            <a:r>
              <a:rPr lang="en-US" sz="2800" b="1" u="sng" dirty="0"/>
              <a:t>for he appeared to them alive again the third day</a:t>
            </a:r>
            <a:r>
              <a:rPr lang="en-US" sz="2800" dirty="0"/>
              <a:t>; as the divine prophets had foretold these and ten thousand other wonderful things concerning him. And the tribe of Christians so named from him are not extinct at this day.</a:t>
            </a:r>
          </a:p>
        </p:txBody>
      </p:sp>
      <p:sp>
        <p:nvSpPr>
          <p:cNvPr id="24579" name="TextBox 4"/>
          <p:cNvSpPr txBox="1">
            <a:spLocks noChangeArrowheads="1"/>
          </p:cNvSpPr>
          <p:nvPr/>
        </p:nvSpPr>
        <p:spPr bwMode="auto">
          <a:xfrm>
            <a:off x="1371600" y="6019800"/>
            <a:ext cx="5715000" cy="461963"/>
          </a:xfrm>
          <a:prstGeom prst="rect">
            <a:avLst/>
          </a:prstGeom>
          <a:noFill/>
          <a:ln w="9525">
            <a:noFill/>
            <a:miter lim="800000"/>
            <a:headEnd/>
            <a:tailEnd/>
          </a:ln>
        </p:spPr>
        <p:txBody>
          <a:bodyPr>
            <a:spAutoFit/>
          </a:bodyPr>
          <a:lstStyle/>
          <a:p>
            <a:r>
              <a:rPr lang="en-US"/>
              <a:t>Josephus, </a:t>
            </a:r>
            <a:r>
              <a:rPr lang="en-US" i="1"/>
              <a:t>Antiquities</a:t>
            </a:r>
            <a:r>
              <a:rPr lang="en-US"/>
              <a:t>, 18.3.3</a:t>
            </a:r>
          </a:p>
        </p:txBody>
      </p:sp>
      <p:pic>
        <p:nvPicPr>
          <p:cNvPr id="24580" name="Picture 2" descr="http://4.bp.blogspot.com/-Gdcq4WFgLpg/Tc-AfslS4RI/AAAAAAAAAv0/WkEHffTGj_Y/s1600/Josephus.jpg"/>
          <p:cNvPicPr>
            <a:picLocks noChangeAspect="1" noChangeArrowheads="1"/>
          </p:cNvPicPr>
          <p:nvPr/>
        </p:nvPicPr>
        <p:blipFill>
          <a:blip r:embed="rId2" cstate="print"/>
          <a:srcRect/>
          <a:stretch>
            <a:fillRect/>
          </a:stretch>
        </p:blipFill>
        <p:spPr bwMode="auto">
          <a:xfrm>
            <a:off x="7620000" y="5105400"/>
            <a:ext cx="1219200" cy="1512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8514</TotalTime>
  <Words>946</Words>
  <Application>Microsoft Office PowerPoint</Application>
  <PresentationFormat>On-screen Show (4:3)</PresentationFormat>
  <Paragraphs>249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Azure</vt:lpstr>
      <vt:lpstr>  Christ’s Resurrection:    Fact or Fiction?</vt:lpstr>
      <vt:lpstr>7 Reasons Favoring the Historical Reality of the Resurrection</vt:lpstr>
      <vt:lpstr>7 Reasons Favoring the Historical Reality of the Resurrection</vt:lpstr>
      <vt:lpstr>7 Reasons Favoring the Historical Reality of the Resurrection</vt:lpstr>
      <vt:lpstr>7 Reasons Favoring the Historical Reality of the Resurrection</vt:lpstr>
      <vt:lpstr>Where the Eleven Went</vt:lpstr>
      <vt:lpstr>7 Reasons Favoring the Historical Reality of the Resurrection</vt:lpstr>
      <vt:lpstr>7 Reasons Favoring the Historical Reality of the Resurrection</vt:lpstr>
      <vt:lpstr>Slide 9</vt:lpstr>
      <vt:lpstr>7 Reasons Favoring the Historical Reality of the Resurrection</vt:lpstr>
      <vt:lpstr>Naturalistic Theories </vt:lpstr>
      <vt:lpstr>Naturalistic Theories </vt:lpstr>
      <vt:lpstr>Naturalistic Theories </vt:lpstr>
      <vt:lpstr>2. Theft Theories </vt:lpstr>
      <vt:lpstr>2. Theft Theories </vt:lpstr>
      <vt:lpstr>2. Theft Theories </vt:lpstr>
      <vt:lpstr>2. Theft Theories </vt:lpstr>
      <vt:lpstr>Naturalistic Theories </vt:lpstr>
      <vt:lpstr>Naturalistic Theories </vt:lpstr>
      <vt:lpstr>7 Reasons Favoring the Historical Reality of the Resurrection</vt:lpstr>
      <vt:lpstr>Persuaded Skeptics </vt:lpstr>
      <vt:lpstr>Persuaded Skeptics </vt:lpstr>
      <vt:lpstr>Persuaded Skeptics </vt:lpstr>
      <vt:lpstr>Persuaded Skeptics </vt:lpstr>
      <vt:lpstr>Persuaded Skeptics </vt:lpstr>
      <vt:lpstr>Persuaded Skeptics </vt:lpstr>
      <vt:lpstr>Persuaded Skeptics </vt:lpstr>
      <vt:lpstr>Persuaded Skeptics </vt:lpstr>
      <vt:lpstr>Conclusion</vt:lpstr>
      <vt:lpstr>How Does Jesus Compare?</vt:lpstr>
      <vt:lpstr>7 Reasons Favoring the Historical Reality of the Resurrection</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Duty to Love - Rom. 12:9-13</dc:title>
  <dc:subject>Divine Righteousness Revealed</dc:subject>
  <dc:creator>A. Woods</dc:creator>
  <dc:description>Modified by Jim McGowan</dc:description>
  <cp:lastModifiedBy>Andy Woods</cp:lastModifiedBy>
  <cp:revision>947</cp:revision>
  <cp:lastPrinted>2011-06-25T18:12:52Z</cp:lastPrinted>
  <dcterms:created xsi:type="dcterms:W3CDTF">2009-03-17T12:21:13Z</dcterms:created>
  <dcterms:modified xsi:type="dcterms:W3CDTF">2016-03-27T02:11:00Z</dcterms:modified>
</cp:coreProperties>
</file>