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471" r:id="rId2"/>
    <p:sldId id="472" r:id="rId3"/>
    <p:sldId id="473" r:id="rId4"/>
    <p:sldId id="474" r:id="rId5"/>
    <p:sldId id="345" r:id="rId6"/>
    <p:sldId id="437" r:id="rId7"/>
    <p:sldId id="438" r:id="rId8"/>
    <p:sldId id="439" r:id="rId9"/>
    <p:sldId id="440" r:id="rId10"/>
    <p:sldId id="441" r:id="rId11"/>
    <p:sldId id="453" r:id="rId12"/>
    <p:sldId id="457" r:id="rId13"/>
    <p:sldId id="454" r:id="rId14"/>
    <p:sldId id="442" r:id="rId15"/>
    <p:sldId id="455" r:id="rId16"/>
    <p:sldId id="346" r:id="rId17"/>
    <p:sldId id="347" r:id="rId18"/>
    <p:sldId id="443" r:id="rId19"/>
    <p:sldId id="456" r:id="rId20"/>
    <p:sldId id="396" r:id="rId21"/>
    <p:sldId id="397" r:id="rId22"/>
    <p:sldId id="392" r:id="rId23"/>
    <p:sldId id="400" r:id="rId24"/>
    <p:sldId id="401" r:id="rId25"/>
    <p:sldId id="398" r:id="rId26"/>
    <p:sldId id="428" r:id="rId27"/>
    <p:sldId id="394" r:id="rId28"/>
    <p:sldId id="429" r:id="rId29"/>
    <p:sldId id="430" r:id="rId30"/>
    <p:sldId id="431" r:id="rId31"/>
    <p:sldId id="395" r:id="rId32"/>
    <p:sldId id="432" r:id="rId33"/>
    <p:sldId id="479" r:id="rId34"/>
    <p:sldId id="351" r:id="rId35"/>
    <p:sldId id="405" r:id="rId36"/>
    <p:sldId id="404" r:id="rId37"/>
    <p:sldId id="433" r:id="rId38"/>
    <p:sldId id="477" r:id="rId39"/>
    <p:sldId id="434" r:id="rId40"/>
    <p:sldId id="478" r:id="rId41"/>
    <p:sldId id="435" r:id="rId42"/>
    <p:sldId id="353" r:id="rId43"/>
    <p:sldId id="458" r:id="rId44"/>
    <p:sldId id="459" r:id="rId45"/>
    <p:sldId id="463" r:id="rId46"/>
    <p:sldId id="468" r:id="rId47"/>
    <p:sldId id="462" r:id="rId48"/>
    <p:sldId id="460" r:id="rId49"/>
    <p:sldId id="469" r:id="rId50"/>
    <p:sldId id="355" r:id="rId51"/>
    <p:sldId id="465" r:id="rId52"/>
    <p:sldId id="466" r:id="rId53"/>
    <p:sldId id="467" r:id="rId54"/>
    <p:sldId id="356" r:id="rId55"/>
    <p:sldId id="314" r:id="rId56"/>
    <p:sldId id="316" r:id="rId57"/>
    <p:sldId id="357" r:id="rId5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FFFF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309" autoAdjust="0"/>
  </p:normalViewPr>
  <p:slideViewPr>
    <p:cSldViewPr snapToGrid="0">
      <p:cViewPr varScale="1">
        <p:scale>
          <a:sx n="71" d="100"/>
          <a:sy n="71" d="100"/>
        </p:scale>
        <p:origin x="-114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/>
              <a:t>Dr. Andy Woods - Soteriology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78D141F-99F3-4835-A0AF-B05F77794DD5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/>
              <a:t>Sugar Land Bible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4AC4ED8-28FA-4E09-BFBE-27FC893FBB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8265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/>
              <a:t>Dr. Andy Woods - Soteriology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90A1E49-7911-446F-8B3D-BE0176067052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685F063A-EE40-4242-B79D-A02668FB9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32649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97013" y="1200150"/>
            <a:ext cx="4321175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76" indent="-30776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1042" indent="-2462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23458" indent="-2462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15876" indent="-2462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08293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709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93126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5543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529">
              <a:defRPr/>
            </a:pPr>
            <a:fld id="{6EFDF370-5B17-48A8-9185-C4FE029F2F51}" type="slidenum">
              <a:rPr lang="en-US" altLang="en-US" sz="1900" kern="0">
                <a:latin typeface="Calibri" panose="020F0502020204030204" pitchFamily="34" charset="0"/>
              </a:rPr>
              <a:pPr defTabSz="966529">
                <a:defRPr/>
              </a:pPr>
              <a:t>1</a:t>
            </a:fld>
            <a:endParaRPr lang="en-US" altLang="en-US" sz="1900" kern="0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xmlns="" val="399813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579"/>
            <a:fld id="{48586B98-103B-4B47-9055-FE3C64DABB9D}" type="slidenum">
              <a:rPr lang="en-US" smtClean="0"/>
              <a:pPr defTabSz="919579"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Dr. Andy Woods - Soteriology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Sugar Land Bible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063A-EE40-4242-B79D-A02668FB930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744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Dr. Andy Woods - Soteriology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Sugar Land Bible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063A-EE40-4242-B79D-A02668FB930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3577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1240" indent="-181240"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Imminency?</a:t>
            </a:r>
          </a:p>
          <a:p>
            <a:pPr marL="181240" indent="-181240"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Ethnocentricity</a:t>
            </a:r>
          </a:p>
          <a:p>
            <a:pPr marL="181240" indent="-181240"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Does not exactly fit church history</a:t>
            </a:r>
          </a:p>
          <a:p>
            <a:pPr marL="181240" indent="-181240"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Allegorical</a:t>
            </a:r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C1E677-F59F-4101-8DF8-C7A2515CC211}" type="slidenum">
              <a:rPr lang="en-US" altLang="en-US" smtClean="0">
                <a:cs typeface="Arial" charset="0"/>
              </a:rPr>
              <a:pPr/>
              <a:t>38</a:t>
            </a:fld>
            <a:endParaRPr lang="en-US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Dr. Andy Woods - Soteriology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Sugar Land Bible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063A-EE40-4242-B79D-A02668FB930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2863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Dr. Andy Woods - Soteriology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Sugar Land Bible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063A-EE40-4242-B79D-A02668FB930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32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792A-E7A1-4290-8036-CC456AECA72A}" type="datetimeFigureOut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69B7-9F62-44E4-8103-23CFE8D0D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7431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715B-B684-43CC-8C64-B61C94215F5D}" type="datetimeFigureOut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E0B8-9F60-4048-B105-8887EF316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417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003A-0C19-4603-8D13-5739629E01B2}" type="datetimeFigureOut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2F54-E34F-4A08-BE02-4C5F51A6F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7860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9" rIns="92075" bIns="46039" anchor="ctr"/>
          <a:lstStyle/>
          <a:p>
            <a:pPr eaLnBrk="0" hangingPunct="0">
              <a:defRPr/>
            </a:pPr>
            <a:endParaRPr lang="en-US" sz="4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891" indent="-342891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90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3018-53E6-4AA9-AD86-328F49299C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081A-6350-412E-995A-C22BE8B4AB16}" type="datetimeFigureOut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0298-CB8E-4A11-A6BA-6658D4C9F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990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33DF-0EE4-40FE-B09B-D3484C6EB3DF}" type="datetimeFigureOut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56F5-5E93-47D1-B1A3-E678194BC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8005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B46E-A7AB-40D3-9EBB-A3D4156AF76B}" type="datetimeFigureOut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D037-37CF-4746-B046-7744609F0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7164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4874-5C76-43C3-9F0F-3C2B8A2FD737}" type="datetimeFigureOut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140A-CB23-4DF5-B380-574465E0B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2732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054F-30EF-414B-979C-F3D27C571A78}" type="datetimeFigureOut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1A56-6BA5-4EF4-AE6E-4B7E73315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944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48B8-B8BC-4BF8-8DB0-8C6A4906B474}" type="datetimeFigureOut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A3F3-2789-4DBF-92CA-32AF01B2D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1313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97EE-B804-4546-B123-D092BDC4C92E}" type="datetimeFigureOut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E788-3C1E-4322-8553-F3B4C7086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9075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9B1B-6534-4491-A593-28246C6B9D95}" type="datetimeFigureOut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E630-9A72-452C-8AF9-38F0545DC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4293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5B563-3F22-4731-AC79-DA6FA3F3BE5C}" type="datetimeFigureOut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3F1083-A0A1-40DA-BE8C-0E73FAD27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4610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124200" y="685800"/>
            <a:ext cx="2895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</a:t>
            </a:r>
            <a:b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11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0"/>
            <a:ext cx="7467600" cy="1752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Dr. Andy Woods</a:t>
            </a:r>
          </a:p>
          <a:p>
            <a:pPr eaLnBrk="1" hangingPunct="1"/>
            <a:endParaRPr lang="en-US" altLang="en-US" sz="2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Senior Pastor – Sugar Land Bible Church</a:t>
            </a: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Professor of Bible &amp; Theology – College of Biblical Studies 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16366" y="2362200"/>
            <a:ext cx="1311275" cy="182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Believe and Confess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871" y="1159496"/>
            <a:ext cx="6247857" cy="35256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ABC method</a:t>
            </a:r>
            <a:r>
              <a:rPr lang="en-US" altLang="en-US" sz="2800" dirty="0">
                <a:solidFill>
                  <a:schemeClr val="bg1"/>
                </a:solidFill>
              </a:rPr>
              <a:t> –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dmit,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elieve,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onfess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Two or more steps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Impractical (mute, alone, oppression)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John 12:42; 19:38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Rom. 10:9-10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Matt. 10:32-33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8610" name="Picture 2" descr="http://www.projectinspired.com/wp-content/uploads/c60e89bfdfe852dcbc0d3bec14863b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81" y="1297891"/>
            <a:ext cx="2649798" cy="3538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8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911096" y="239980"/>
            <a:ext cx="7321809" cy="427809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en-US" sz="3600" b="1" kern="0" dirty="0">
              <a:solidFill>
                <a:srgbClr val="FFFFCC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>
                <a:solidFill>
                  <a:srgbClr val="FFFFCC"/>
                </a:solidFill>
              </a:rPr>
              <a:t>John 12:42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Nevertheless many even of the rulers </a:t>
            </a:r>
            <a:r>
              <a:rPr lang="en-US" sz="3600" b="1" u="sng" dirty="0">
                <a:solidFill>
                  <a:srgbClr val="FFFFCC"/>
                </a:solidFill>
              </a:rPr>
              <a:t>believed</a:t>
            </a:r>
            <a:r>
              <a:rPr lang="en-US" sz="3600" dirty="0">
                <a:solidFill>
                  <a:schemeClr val="bg1"/>
                </a:solidFill>
              </a:rPr>
              <a:t> in Him, but because of the Pharisees they were </a:t>
            </a:r>
            <a:r>
              <a:rPr lang="en-US" sz="3600" b="1" u="sng" dirty="0">
                <a:solidFill>
                  <a:srgbClr val="FFFFCC"/>
                </a:solidFill>
              </a:rPr>
              <a:t>not confessing </a:t>
            </a:r>
            <a:r>
              <a:rPr lang="en-US" sz="3600" b="1" i="1" u="sng" dirty="0">
                <a:solidFill>
                  <a:srgbClr val="FFFFCC"/>
                </a:solidFill>
              </a:rPr>
              <a:t>Him</a:t>
            </a:r>
            <a:r>
              <a:rPr lang="en-US" sz="3600" dirty="0">
                <a:solidFill>
                  <a:schemeClr val="bg1"/>
                </a:solidFill>
              </a:rPr>
              <a:t>, for fear that they would be put out of the synagogue.”</a:t>
            </a:r>
            <a:endParaRPr lang="en-US" alt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8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3162300" y="228600"/>
            <a:ext cx="2819400" cy="847725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John 20:30-31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3733800" y="1219200"/>
            <a:ext cx="5257800" cy="472440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3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30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 “Therefore many other </a:t>
            </a:r>
            <a:r>
              <a:rPr lang="en-US" sz="30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signs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Jesus also performed in the presence of the disciples, which are not written in this book; </a:t>
            </a:r>
            <a:r>
              <a:rPr lang="en-US" sz="3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31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 but these have been written so that you may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believe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that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Jesus is the Christ, the Son of God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;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and that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believing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you may have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life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in His name.”</a:t>
            </a:r>
          </a:p>
        </p:txBody>
      </p:sp>
      <p:pic>
        <p:nvPicPr>
          <p:cNvPr id="5126" name="Picture 6" descr="http://www.maggiesnotebook.com/wp-content/uploads/2011/08/Apostle_John_35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81000" y="1609724"/>
            <a:ext cx="3072834" cy="372427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568" y="201543"/>
            <a:ext cx="1482247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10207" y="239980"/>
            <a:ext cx="8586952" cy="48320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en-US" sz="3600" b="1" kern="0" dirty="0">
              <a:solidFill>
                <a:srgbClr val="FFFFCC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>
                <a:solidFill>
                  <a:srgbClr val="FFFFCC"/>
                </a:solidFill>
              </a:rPr>
              <a:t>John 19:38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After these things Joseph of Arimathea, being a </a:t>
            </a:r>
            <a:r>
              <a:rPr lang="en-US" sz="3600" b="1" u="sng" dirty="0">
                <a:solidFill>
                  <a:srgbClr val="FFFFCC"/>
                </a:solidFill>
              </a:rPr>
              <a:t>disciple</a:t>
            </a:r>
            <a:r>
              <a:rPr lang="en-US" sz="3600" dirty="0">
                <a:solidFill>
                  <a:schemeClr val="bg1"/>
                </a:solidFill>
              </a:rPr>
              <a:t> of Jesus, but a </a:t>
            </a:r>
            <a:r>
              <a:rPr lang="en-US" sz="3600" b="1" u="sng" dirty="0">
                <a:solidFill>
                  <a:srgbClr val="FFFFCC"/>
                </a:solidFill>
              </a:rPr>
              <a:t>secret </a:t>
            </a:r>
            <a:r>
              <a:rPr lang="en-US" sz="3600" b="1" i="1" u="sng" dirty="0">
                <a:solidFill>
                  <a:srgbClr val="FFFFCC"/>
                </a:solidFill>
              </a:rPr>
              <a:t>one</a:t>
            </a:r>
            <a:r>
              <a:rPr lang="en-US" sz="3600" dirty="0">
                <a:solidFill>
                  <a:srgbClr val="FFFFCC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for fear of the Jews, asked Pilate that he might take away the body of Jesus; and Pilate granted permission. So he came and took away His body.”</a:t>
            </a:r>
            <a:endParaRPr lang="en-US" alt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3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Believe and Confess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871" y="1159496"/>
            <a:ext cx="6247857" cy="35256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ABC method</a:t>
            </a:r>
            <a:r>
              <a:rPr lang="en-US" altLang="en-US" sz="2800" dirty="0">
                <a:solidFill>
                  <a:schemeClr val="bg1"/>
                </a:solidFill>
              </a:rPr>
              <a:t> –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dmit,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elieve,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onfess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Two or more steps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Impractical (mute, alone, oppression)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John 12:42; 19:38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Rom. 10:9-10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Matt. 10:32-33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8610" name="Picture 2" descr="http://www.projectinspired.com/wp-content/uploads/c60e89bfdfe852dcbc0d3bec14863b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81" y="1297891"/>
            <a:ext cx="2649798" cy="3538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00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10207" y="239980"/>
            <a:ext cx="8586952" cy="48320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en-US" sz="3600" b="1" kern="0" dirty="0">
              <a:solidFill>
                <a:srgbClr val="FFFFCC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>
                <a:solidFill>
                  <a:srgbClr val="FFFFCC"/>
                </a:solidFill>
              </a:rPr>
              <a:t>Rom. 10:9-10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</a:rPr>
              <a:t>“T</a:t>
            </a:r>
            <a:r>
              <a:rPr lang="en-US" sz="3600" dirty="0">
                <a:solidFill>
                  <a:schemeClr val="bg1"/>
                </a:solidFill>
              </a:rPr>
              <a:t>hat if you </a:t>
            </a:r>
            <a:r>
              <a:rPr lang="en-US" sz="3600" b="1" u="sng" dirty="0">
                <a:solidFill>
                  <a:srgbClr val="FFFFCC"/>
                </a:solidFill>
              </a:rPr>
              <a:t>confess</a:t>
            </a:r>
            <a:r>
              <a:rPr lang="en-US" sz="3600" dirty="0">
                <a:solidFill>
                  <a:schemeClr val="bg1"/>
                </a:solidFill>
              </a:rPr>
              <a:t> with your mouth Jesus </a:t>
            </a:r>
            <a:r>
              <a:rPr lang="en-US" sz="3600" i="1" dirty="0">
                <a:solidFill>
                  <a:schemeClr val="bg1"/>
                </a:solidFill>
              </a:rPr>
              <a:t>as</a:t>
            </a:r>
            <a:r>
              <a:rPr lang="en-US" sz="3600" dirty="0">
                <a:solidFill>
                  <a:schemeClr val="bg1"/>
                </a:solidFill>
              </a:rPr>
              <a:t> Lord, and </a:t>
            </a:r>
            <a:r>
              <a:rPr lang="en-US" sz="3600" b="1" u="sng" dirty="0">
                <a:solidFill>
                  <a:srgbClr val="FFFFCC"/>
                </a:solidFill>
              </a:rPr>
              <a:t>believe</a:t>
            </a:r>
            <a:r>
              <a:rPr lang="en-US" sz="3600" dirty="0">
                <a:solidFill>
                  <a:schemeClr val="bg1"/>
                </a:solidFill>
              </a:rPr>
              <a:t> in your heart that God raised Him from the dead, you will be saved; for with the heart a person </a:t>
            </a:r>
            <a:r>
              <a:rPr lang="en-US" sz="3600" b="1" u="sng" dirty="0">
                <a:solidFill>
                  <a:srgbClr val="FFFFCC"/>
                </a:solidFill>
              </a:rPr>
              <a:t>believes</a:t>
            </a:r>
            <a:r>
              <a:rPr lang="en-US" sz="3600" dirty="0">
                <a:solidFill>
                  <a:schemeClr val="bg1"/>
                </a:solidFill>
              </a:rPr>
              <a:t>, resulting in righteousness, and with the mouth he </a:t>
            </a:r>
            <a:r>
              <a:rPr lang="en-US" sz="3600" b="1" u="sng" dirty="0">
                <a:solidFill>
                  <a:srgbClr val="FFFFCC"/>
                </a:solidFill>
              </a:rPr>
              <a:t>confesses</a:t>
            </a:r>
            <a:r>
              <a:rPr lang="en-US" sz="3600" dirty="0">
                <a:solidFill>
                  <a:schemeClr val="bg1"/>
                </a:solidFill>
              </a:rPr>
              <a:t>, resulting in salvation.”</a:t>
            </a:r>
            <a:endParaRPr lang="en-US" alt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7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Outline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143000"/>
            <a:ext cx="5029200" cy="52578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Salutation (1:1-17)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(1:18</a:t>
            </a: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–3:20)</a:t>
            </a:r>
            <a:endParaRPr lang="en-US" alt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(3:21</a:t>
            </a: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–5:21)</a:t>
            </a:r>
            <a:endParaRPr lang="en-US" alt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Sanctification (6</a:t>
            </a: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–8)</a:t>
            </a:r>
            <a:endParaRPr lang="en-US" alt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Sovereignty (9</a:t>
            </a: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–11)</a:t>
            </a:r>
            <a:endParaRPr lang="en-US" altLang="en-US" sz="3000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(12:1</a:t>
            </a: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–15:13)</a:t>
            </a:r>
            <a:endParaRPr lang="en-US" alt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Summation (15:14</a:t>
            </a: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–16:27)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Sovereignty (Rom 9–11)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600200"/>
            <a:ext cx="7239000" cy="33528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>
                <a:solidFill>
                  <a:schemeClr val="bg1"/>
                </a:solidFill>
              </a:rPr>
              <a:t>Israel in the past: </a:t>
            </a:r>
            <a:r>
              <a:rPr lang="en-US" altLang="en-US" b="1" u="sng" dirty="0">
                <a:solidFill>
                  <a:srgbClr val="FFFFCC"/>
                </a:solidFill>
              </a:rPr>
              <a:t>elected</a:t>
            </a:r>
            <a:r>
              <a:rPr lang="en-US" altLang="en-US" dirty="0">
                <a:solidFill>
                  <a:schemeClr val="bg1"/>
                </a:solidFill>
              </a:rPr>
              <a:t> (Rom 9</a:t>
            </a:r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>
                <a:solidFill>
                  <a:schemeClr val="bg1"/>
                </a:solidFill>
              </a:rPr>
              <a:t>Israel in the present: </a:t>
            </a:r>
            <a:r>
              <a:rPr lang="en-US" altLang="en-US" b="1" u="sng" dirty="0">
                <a:solidFill>
                  <a:srgbClr val="FFFFCC"/>
                </a:solidFill>
              </a:rPr>
              <a:t>rejected</a:t>
            </a:r>
            <a:r>
              <a:rPr lang="en-US" altLang="en-US" dirty="0">
                <a:solidFill>
                  <a:schemeClr val="bg1"/>
                </a:solidFill>
              </a:rPr>
              <a:t> (Rom 10</a:t>
            </a:r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>
                <a:solidFill>
                  <a:schemeClr val="bg1"/>
                </a:solidFill>
              </a:rPr>
              <a:t>Israel in the future: </a:t>
            </a:r>
            <a:r>
              <a:rPr lang="en-US" altLang="en-US" b="1" u="sng" dirty="0">
                <a:solidFill>
                  <a:srgbClr val="FFFFCC"/>
                </a:solidFill>
              </a:rPr>
              <a:t>accepted</a:t>
            </a:r>
            <a:r>
              <a:rPr lang="en-US" altLang="en-US" dirty="0">
                <a:solidFill>
                  <a:schemeClr val="bg1"/>
                </a:solidFill>
              </a:rPr>
              <a:t> (Rom </a:t>
            </a:r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Believe and Confess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871" y="1159496"/>
            <a:ext cx="6247857" cy="35256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ABC method</a:t>
            </a:r>
            <a:r>
              <a:rPr lang="en-US" altLang="en-US" sz="2800" dirty="0">
                <a:solidFill>
                  <a:schemeClr val="bg1"/>
                </a:solidFill>
              </a:rPr>
              <a:t> –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dmit,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elieve,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onfess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Two or more steps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Impractical (mute, alone, oppression)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John 12:42; 19:38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Rom. 10:9-10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Matt. 10:32-33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8610" name="Picture 2" descr="http://www.projectinspired.com/wp-content/uploads/c60e89bfdfe852dcbc0d3bec14863b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81" y="1297891"/>
            <a:ext cx="2649798" cy="3538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08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10207" y="239980"/>
            <a:ext cx="8586952" cy="427809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en-US" sz="3600" b="1" kern="0" dirty="0">
              <a:solidFill>
                <a:srgbClr val="FFFFCC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>
                <a:solidFill>
                  <a:srgbClr val="FFFFCC"/>
                </a:solidFill>
              </a:rPr>
              <a:t>Matt. 10:32-33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Therefore everyone who confesses Me before men, I will also confess him before My Father who is in heaven. But whoever denies Me before men, I will also deny him before My Father who is in heaven.”</a:t>
            </a:r>
            <a:endParaRPr lang="en-US" alt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4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3501" y="1600202"/>
            <a:ext cx="65913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words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one condition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security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views of salvation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332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431" y="603260"/>
            <a:ext cx="8535140" cy="5651483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927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0639" y="417316"/>
            <a:ext cx="8382727" cy="6023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601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 sz="quarter"/>
          </p:nvPr>
        </p:nvSpPr>
        <p:spPr>
          <a:xfrm>
            <a:off x="3143251" y="228600"/>
            <a:ext cx="2857500" cy="6858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Exodus 19:5-6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254007" y="1219199"/>
            <a:ext cx="4749798" cy="4360333"/>
          </a:xfrm>
        </p:spPr>
        <p:txBody>
          <a:bodyPr/>
          <a:lstStyle/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</a:rPr>
              <a:t>“Now then, </a:t>
            </a:r>
            <a:r>
              <a:rPr lang="en-US" sz="2800" b="1" u="sng" dirty="0">
                <a:solidFill>
                  <a:srgbClr val="FFFFCC"/>
                </a:solidFill>
              </a:rPr>
              <a:t>if</a:t>
            </a:r>
            <a:r>
              <a:rPr lang="en-US" sz="2800" dirty="0">
                <a:solidFill>
                  <a:schemeClr val="bg1"/>
                </a:solidFill>
              </a:rPr>
              <a:t> you will indeed obey My voice and keep My covenant, </a:t>
            </a:r>
            <a:r>
              <a:rPr lang="en-US" sz="2800" b="1" u="sng" dirty="0">
                <a:solidFill>
                  <a:srgbClr val="FFFFCC"/>
                </a:solidFill>
              </a:rPr>
              <a:t>then</a:t>
            </a:r>
            <a:r>
              <a:rPr lang="en-US" sz="2800" dirty="0">
                <a:solidFill>
                  <a:schemeClr val="bg1"/>
                </a:solidFill>
              </a:rPr>
              <a:t> you shall be My own possession among all the peoples, for all the earth is Mine; and you shall be to Me a kingdom of priests and a holy nation.’ These are the words that you shall speak to the sons of Israel.”</a:t>
            </a:r>
          </a:p>
        </p:txBody>
      </p:sp>
      <p:pic>
        <p:nvPicPr>
          <p:cNvPr id="35844" name="Picture 2" descr="http://3.bp.blogspot.com/-QEkPt30fRNQ/US-EfJsZfRI/AAAAAAAASK4/JnP_SUUHRas/s1600/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9027" y="1371600"/>
            <a:ext cx="355557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65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518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and the Kingdom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70194" y="1295400"/>
            <a:ext cx="6163741" cy="4495800"/>
          </a:xfrm>
        </p:spPr>
        <p:txBody>
          <a:bodyPr/>
          <a:lstStyle/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predicted (Isa 11:6-9)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offered (Matt. 3:2; 4:17; 10:5-7)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rejected (Matt. 12:24)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postponed (Matt. 13)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Interim program? (Matt. 16:18; 28:18-20)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ultimately accepted (Matt. 24:14; 25:31)</a:t>
            </a:r>
          </a:p>
        </p:txBody>
      </p:sp>
      <p:pic>
        <p:nvPicPr>
          <p:cNvPr id="144388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29658" y="1447800"/>
            <a:ext cx="2565821" cy="3474720"/>
          </a:xfrm>
          <a:ln w="38100">
            <a:solidFill>
              <a:srgbClr val="FFC000"/>
            </a:solidFill>
          </a:ln>
        </p:spPr>
      </p:pic>
      <p:sp>
        <p:nvSpPr>
          <p:cNvPr id="86021" name="TextBox 4"/>
          <p:cNvSpPr txBox="1">
            <a:spLocks noChangeArrowheads="1"/>
          </p:cNvSpPr>
          <p:nvPr/>
        </p:nvSpPr>
        <p:spPr bwMode="auto">
          <a:xfrm>
            <a:off x="2785534" y="6243918"/>
            <a:ext cx="357293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Toussaint, </a:t>
            </a:r>
            <a:r>
              <a:rPr lang="en-US" altLang="en-US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Behold the King</a:t>
            </a:r>
            <a:r>
              <a:rPr lang="en-US" alt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18-20</a:t>
            </a:r>
          </a:p>
        </p:txBody>
      </p:sp>
    </p:spTree>
    <p:extLst>
      <p:ext uri="{BB962C8B-B14F-4D97-AF65-F5344CB8AC3E}">
        <p14:creationId xmlns:p14="http://schemas.microsoft.com/office/powerpoint/2010/main" xmlns="" val="1826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518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and the Kingdom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70194" y="1295400"/>
            <a:ext cx="6163741" cy="4495800"/>
          </a:xfrm>
        </p:spPr>
        <p:txBody>
          <a:bodyPr/>
          <a:lstStyle/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predicted (Isa 11:6-9)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offered (Matt. 3:2; 4:17; 10:5-7)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rejected (Matt. 12:24)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postponed (Matt. 13)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Interim program? (Matt. 16:18; 28:18-20)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ultimately accepted (Matt. 24:14; 25:31)</a:t>
            </a:r>
          </a:p>
        </p:txBody>
      </p:sp>
      <p:pic>
        <p:nvPicPr>
          <p:cNvPr id="144388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29658" y="1447800"/>
            <a:ext cx="2565821" cy="3474720"/>
          </a:xfrm>
          <a:ln w="38100">
            <a:solidFill>
              <a:srgbClr val="FFC000"/>
            </a:solidFill>
          </a:ln>
        </p:spPr>
      </p:pic>
      <p:sp>
        <p:nvSpPr>
          <p:cNvPr id="86021" name="TextBox 4"/>
          <p:cNvSpPr txBox="1">
            <a:spLocks noChangeArrowheads="1"/>
          </p:cNvSpPr>
          <p:nvPr/>
        </p:nvSpPr>
        <p:spPr bwMode="auto">
          <a:xfrm>
            <a:off x="2785534" y="6243918"/>
            <a:ext cx="357293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Toussaint, </a:t>
            </a:r>
            <a:r>
              <a:rPr lang="en-US" altLang="en-US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Behold the King</a:t>
            </a:r>
            <a:r>
              <a:rPr lang="en-US" alt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18-20</a:t>
            </a:r>
          </a:p>
        </p:txBody>
      </p:sp>
    </p:spTree>
    <p:extLst>
      <p:ext uri="{BB962C8B-B14F-4D97-AF65-F5344CB8AC3E}">
        <p14:creationId xmlns:p14="http://schemas.microsoft.com/office/powerpoint/2010/main" xmlns="" val="1826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54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 PROPHETS DESCRIBE THE KINGDOM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69064" y="1295399"/>
            <a:ext cx="5533534" cy="4549219"/>
          </a:xfrm>
        </p:spPr>
        <p:txBody>
          <a:bodyPr/>
          <a:lstStyle/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Characteristics 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2:1-4; 11:6-9</a:t>
            </a:r>
          </a:p>
          <a:p>
            <a:pPr marL="574675" lvl="1" indent="-339725" eaLnBrk="1" hangingPunct="1">
              <a:spcBef>
                <a:spcPts val="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sz="2800" dirty="0">
                <a:solidFill>
                  <a:schemeClr val="bg1"/>
                </a:solidFill>
              </a:rPr>
              <a:t>Jerusalem = center of world spiritual and political authority</a:t>
            </a:r>
          </a:p>
          <a:p>
            <a:pPr marL="574675" lvl="1" indent="-339725" eaLnBrk="1" hangingPunct="1">
              <a:spcBef>
                <a:spcPts val="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sz="2800" dirty="0">
                <a:solidFill>
                  <a:schemeClr val="bg1"/>
                </a:solidFill>
              </a:rPr>
              <a:t>Perfect justice</a:t>
            </a:r>
          </a:p>
          <a:p>
            <a:pPr marL="574675" lvl="1" indent="-339725" eaLnBrk="1" hangingPunct="1">
              <a:spcBef>
                <a:spcPts val="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sz="2800" dirty="0">
                <a:solidFill>
                  <a:schemeClr val="bg1"/>
                </a:solidFill>
              </a:rPr>
              <a:t>World peace</a:t>
            </a:r>
          </a:p>
          <a:p>
            <a:pPr marL="574675" lvl="1" indent="-339725" eaLnBrk="1" hangingPunct="1">
              <a:spcBef>
                <a:spcPts val="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sz="2800" dirty="0">
                <a:solidFill>
                  <a:schemeClr val="bg1"/>
                </a:solidFill>
              </a:rPr>
              <a:t>Peace in the animal kingdom</a:t>
            </a:r>
          </a:p>
          <a:p>
            <a:pPr marL="574675" lvl="1" indent="-339725" eaLnBrk="1" hangingPunct="1">
              <a:spcBef>
                <a:spcPts val="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sz="2800" dirty="0">
                <a:solidFill>
                  <a:schemeClr val="bg1"/>
                </a:solidFill>
              </a:rPr>
              <a:t>Universal spiritual knowledge. </a:t>
            </a:r>
          </a:p>
        </p:txBody>
      </p:sp>
      <p:pic>
        <p:nvPicPr>
          <p:cNvPr id="5" name="Picture 4" descr="King_of_Kings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924" y="1466652"/>
            <a:ext cx="3065737" cy="4151723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518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and the Kingdom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70194" y="1295400"/>
            <a:ext cx="6163741" cy="4495800"/>
          </a:xfrm>
        </p:spPr>
        <p:txBody>
          <a:bodyPr/>
          <a:lstStyle/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predicted (Isa 11:6-9)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offered (Matt. 3:2; 4:17; 10:5-7)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rejected (Matt. 12:24)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postponed (Matt. 13)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Interim program? (Matt. 16:18; 28:18-20)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ultimately accepted (Matt. 24:14; 25:31)</a:t>
            </a:r>
          </a:p>
        </p:txBody>
      </p:sp>
      <p:pic>
        <p:nvPicPr>
          <p:cNvPr id="144388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29658" y="1447800"/>
            <a:ext cx="2565821" cy="3474720"/>
          </a:xfrm>
          <a:ln w="38100">
            <a:solidFill>
              <a:srgbClr val="FFC000"/>
            </a:solidFill>
          </a:ln>
        </p:spPr>
      </p:pic>
      <p:sp>
        <p:nvSpPr>
          <p:cNvPr id="86021" name="TextBox 4"/>
          <p:cNvSpPr txBox="1">
            <a:spLocks noChangeArrowheads="1"/>
          </p:cNvSpPr>
          <p:nvPr/>
        </p:nvSpPr>
        <p:spPr bwMode="auto">
          <a:xfrm>
            <a:off x="2785534" y="6243918"/>
            <a:ext cx="357293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Toussaint, </a:t>
            </a:r>
            <a:r>
              <a:rPr lang="en-US" altLang="en-US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Behold the King</a:t>
            </a:r>
            <a:r>
              <a:rPr lang="en-US" alt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18-20</a:t>
            </a:r>
          </a:p>
        </p:txBody>
      </p:sp>
    </p:spTree>
    <p:extLst>
      <p:ext uri="{BB962C8B-B14F-4D97-AF65-F5344CB8AC3E}">
        <p14:creationId xmlns:p14="http://schemas.microsoft.com/office/powerpoint/2010/main" xmlns="" val="28909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MESSENGERS OF THE KINGDOM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2403477"/>
            <a:ext cx="3962400" cy="20923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sz="3000">
                <a:solidFill>
                  <a:schemeClr val="bg1"/>
                </a:solidFill>
              </a:rPr>
              <a:t>John the Baptist – 3:2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sz="3000">
                <a:solidFill>
                  <a:schemeClr val="bg1"/>
                </a:solidFill>
              </a:rPr>
              <a:t>Jesus Christ – 4:17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en-US" sz="3000">
                <a:solidFill>
                  <a:schemeClr val="bg1"/>
                </a:solidFill>
              </a:rPr>
              <a:t>12 Apostles – 10:5, 7</a:t>
            </a:r>
          </a:p>
        </p:txBody>
      </p:sp>
      <p:pic>
        <p:nvPicPr>
          <p:cNvPr id="145412" name="Picture 4" descr="j0275620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5276" y="1905002"/>
            <a:ext cx="4362451" cy="3292475"/>
          </a:xfrm>
        </p:spPr>
      </p:pic>
      <p:sp>
        <p:nvSpPr>
          <p:cNvPr id="145413" name="TextBox 4"/>
          <p:cNvSpPr txBox="1">
            <a:spLocks noChangeArrowheads="1"/>
          </p:cNvSpPr>
          <p:nvPr/>
        </p:nvSpPr>
        <p:spPr bwMode="auto">
          <a:xfrm>
            <a:off x="2743200" y="6248401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kern="0" dirty="0">
                <a:solidFill>
                  <a:schemeClr val="bg1"/>
                </a:solidFill>
              </a:rPr>
              <a:t>Toussaint, </a:t>
            </a:r>
            <a:r>
              <a:rPr lang="en-US" altLang="en-US" i="1" kern="0" dirty="0">
                <a:solidFill>
                  <a:schemeClr val="bg1"/>
                </a:solidFill>
              </a:rPr>
              <a:t>Behold the King</a:t>
            </a:r>
            <a:r>
              <a:rPr lang="en-US" altLang="en-US" kern="0" dirty="0">
                <a:solidFill>
                  <a:schemeClr val="bg1"/>
                </a:solidFill>
              </a:rPr>
              <a:t>, 18-20</a:t>
            </a:r>
          </a:p>
        </p:txBody>
      </p:sp>
    </p:spTree>
    <p:extLst>
      <p:ext uri="{BB962C8B-B14F-4D97-AF65-F5344CB8AC3E}">
        <p14:creationId xmlns:p14="http://schemas.microsoft.com/office/powerpoint/2010/main" xmlns="" val="26880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518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and the Kingdom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70194" y="1295400"/>
            <a:ext cx="6163741" cy="4495800"/>
          </a:xfrm>
        </p:spPr>
        <p:txBody>
          <a:bodyPr/>
          <a:lstStyle/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predicted (Isa 11:6-9)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offered (Matt. 3:2; 4:17; 10:5-7)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rejected (Matt. 12:24)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postponed (Matt. 13)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Interim program? (Matt. 16:18; 28:18-20)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ultimately accepted (Matt. 24:14; 25:31)</a:t>
            </a:r>
          </a:p>
        </p:txBody>
      </p:sp>
      <p:pic>
        <p:nvPicPr>
          <p:cNvPr id="144388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29658" y="1447800"/>
            <a:ext cx="2565821" cy="3474720"/>
          </a:xfrm>
          <a:ln w="38100">
            <a:solidFill>
              <a:srgbClr val="FFC000"/>
            </a:solidFill>
          </a:ln>
        </p:spPr>
      </p:pic>
      <p:sp>
        <p:nvSpPr>
          <p:cNvPr id="86021" name="TextBox 4"/>
          <p:cNvSpPr txBox="1">
            <a:spLocks noChangeArrowheads="1"/>
          </p:cNvSpPr>
          <p:nvPr/>
        </p:nvSpPr>
        <p:spPr bwMode="auto">
          <a:xfrm>
            <a:off x="2785534" y="6243918"/>
            <a:ext cx="357293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Toussaint, </a:t>
            </a:r>
            <a:r>
              <a:rPr lang="en-US" altLang="en-US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Behold the King</a:t>
            </a:r>
            <a:r>
              <a:rPr lang="en-US" alt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18-20</a:t>
            </a:r>
          </a:p>
        </p:txBody>
      </p:sp>
    </p:spTree>
    <p:extLst>
      <p:ext uri="{BB962C8B-B14F-4D97-AF65-F5344CB8AC3E}">
        <p14:creationId xmlns:p14="http://schemas.microsoft.com/office/powerpoint/2010/main" xmlns="" val="28676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518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and the Kingdom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70194" y="1295400"/>
            <a:ext cx="6163741" cy="4495800"/>
          </a:xfrm>
        </p:spPr>
        <p:txBody>
          <a:bodyPr/>
          <a:lstStyle/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predicted (Isa 11:6-9)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offered (Matt. 3:2; 4:17; 10:5-7)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rejected (Matt. 12:24)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postponed (Matt. 13)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Interim program? (Matt. 16:18; 28:18-20)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ultimately accepted (Matt. 24:14; 25:31)</a:t>
            </a:r>
          </a:p>
        </p:txBody>
      </p:sp>
      <p:pic>
        <p:nvPicPr>
          <p:cNvPr id="144388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29658" y="1447800"/>
            <a:ext cx="2565821" cy="3474720"/>
          </a:xfrm>
          <a:ln w="38100">
            <a:solidFill>
              <a:srgbClr val="FFC000"/>
            </a:solidFill>
          </a:ln>
        </p:spPr>
      </p:pic>
      <p:sp>
        <p:nvSpPr>
          <p:cNvPr id="86021" name="TextBox 4"/>
          <p:cNvSpPr txBox="1">
            <a:spLocks noChangeArrowheads="1"/>
          </p:cNvSpPr>
          <p:nvPr/>
        </p:nvSpPr>
        <p:spPr bwMode="auto">
          <a:xfrm>
            <a:off x="2785534" y="6243918"/>
            <a:ext cx="357293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Toussaint, </a:t>
            </a:r>
            <a:r>
              <a:rPr lang="en-US" altLang="en-US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Behold the King</a:t>
            </a:r>
            <a:r>
              <a:rPr lang="en-US" alt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18-20</a:t>
            </a:r>
          </a:p>
        </p:txBody>
      </p:sp>
    </p:spTree>
    <p:extLst>
      <p:ext uri="{BB962C8B-B14F-4D97-AF65-F5344CB8AC3E}">
        <p14:creationId xmlns:p14="http://schemas.microsoft.com/office/powerpoint/2010/main" xmlns="" val="18854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2857501"/>
            <a:ext cx="8382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57229" indent="-857229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God’s One Condition of Salvation</a:t>
            </a:r>
          </a:p>
          <a:p>
            <a:pPr marL="857229" indent="-857229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(Continued)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828801"/>
            <a:ext cx="3200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This Session</a:t>
            </a:r>
            <a:br>
              <a:rPr lang="en-US" altLang="en-US" sz="44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flipH="1">
            <a:off x="3657603" y="4038603"/>
            <a:ext cx="1807617" cy="24987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330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518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and the Kingdom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70194" y="1295400"/>
            <a:ext cx="6163741" cy="4495800"/>
          </a:xfrm>
        </p:spPr>
        <p:txBody>
          <a:bodyPr/>
          <a:lstStyle/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predicted (Isa 11:6-9)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offered (Matt. 3:2; 4:17; 10:5-7)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rejected (Matt. 12:24)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postponed (Matt. 13)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Interim program? (Matt. 16:18; 28:18-20)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ultimately accepted (Matt. 24:14; 25:31)</a:t>
            </a:r>
          </a:p>
        </p:txBody>
      </p:sp>
      <p:pic>
        <p:nvPicPr>
          <p:cNvPr id="144388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29658" y="1447800"/>
            <a:ext cx="2565821" cy="3474720"/>
          </a:xfrm>
          <a:ln w="38100">
            <a:solidFill>
              <a:srgbClr val="FFC000"/>
            </a:solidFill>
          </a:ln>
        </p:spPr>
      </p:pic>
      <p:sp>
        <p:nvSpPr>
          <p:cNvPr id="86021" name="TextBox 4"/>
          <p:cNvSpPr txBox="1">
            <a:spLocks noChangeArrowheads="1"/>
          </p:cNvSpPr>
          <p:nvPr/>
        </p:nvSpPr>
        <p:spPr bwMode="auto">
          <a:xfrm>
            <a:off x="2785534" y="6243918"/>
            <a:ext cx="357293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Toussaint, </a:t>
            </a:r>
            <a:r>
              <a:rPr lang="en-US" altLang="en-US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Behold the King</a:t>
            </a:r>
            <a:r>
              <a:rPr lang="en-US" alt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18-20</a:t>
            </a:r>
          </a:p>
        </p:txBody>
      </p:sp>
    </p:spTree>
    <p:extLst>
      <p:ext uri="{BB962C8B-B14F-4D97-AF65-F5344CB8AC3E}">
        <p14:creationId xmlns:p14="http://schemas.microsoft.com/office/powerpoint/2010/main" xmlns="" val="1463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7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xmlns="" val="1495488302"/>
              </p:ext>
            </p:extLst>
          </p:nvPr>
        </p:nvGraphicFramePr>
        <p:xfrm>
          <a:off x="228600" y="685800"/>
          <a:ext cx="8686800" cy="512053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00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3600" kern="1200" dirty="0">
                          <a:solidFill>
                            <a:srgbClr val="FFFFCC"/>
                          </a:solidFill>
                          <a:effectLst/>
                        </a:rPr>
                        <a:t>Transition from Public to Private Ministry</a:t>
                      </a:r>
                      <a:endParaRPr lang="en-US" sz="3600" kern="1200" dirty="0">
                        <a:solidFill>
                          <a:srgbClr val="FFFFCC"/>
                        </a:solidFill>
                        <a:effectLst/>
                        <a:latin typeface="+mn-lt"/>
                        <a:ea typeface="+mj-ea"/>
                        <a:cs typeface="+mj-cs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</a:rPr>
                        <a:t>PUBLIC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</a:rPr>
                        <a:t>PRIVATE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</a:rPr>
                        <a:t>Scripture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1–12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13–28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</a:rPr>
                        <a:t>Focus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Nation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Remnant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</a:rPr>
                        <a:t>Miracles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Proof to nation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Training for remnant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</a:rPr>
                        <a:t>Offer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Prominent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Disappears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</a:rPr>
                        <a:t>Teaching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Discourse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Parabolic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</a:rPr>
                        <a:t>Interim program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Not mentioned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Prominent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743200" y="6248401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kern="0" dirty="0">
                <a:solidFill>
                  <a:schemeClr val="bg1"/>
                </a:solidFill>
              </a:rPr>
              <a:t>Toussaint, </a:t>
            </a:r>
            <a:r>
              <a:rPr lang="en-US" altLang="en-US" i="1" kern="0" dirty="0">
                <a:solidFill>
                  <a:schemeClr val="bg1"/>
                </a:solidFill>
              </a:rPr>
              <a:t>Behold the King</a:t>
            </a:r>
            <a:r>
              <a:rPr lang="en-US" altLang="en-US" kern="0" dirty="0">
                <a:solidFill>
                  <a:schemeClr val="bg1"/>
                </a:solidFill>
              </a:rPr>
              <a:t>, 18-20</a:t>
            </a:r>
          </a:p>
        </p:txBody>
      </p:sp>
    </p:spTree>
    <p:extLst>
      <p:ext uri="{BB962C8B-B14F-4D97-AF65-F5344CB8AC3E}">
        <p14:creationId xmlns:p14="http://schemas.microsoft.com/office/powerpoint/2010/main" xmlns="" val="15775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5181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and the Kingdom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70194" y="1295400"/>
            <a:ext cx="6163741" cy="4495800"/>
          </a:xfrm>
        </p:spPr>
        <p:txBody>
          <a:bodyPr/>
          <a:lstStyle/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predicted (Isa 11:6-9)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offered (Matt. 3:2; 4:17; 10:5-7)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rejected (Matt. 12:24)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postponed (Matt. 13)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Interim program? (Matt. 16:18; 28:18-20)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  <a:defRPr/>
            </a:pPr>
            <a:r>
              <a:rPr lang="en-US" altLang="en-US" sz="2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ultimately accepted (Matt. 24:14; 25:31)</a:t>
            </a:r>
          </a:p>
        </p:txBody>
      </p:sp>
      <p:pic>
        <p:nvPicPr>
          <p:cNvPr id="144388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29658" y="1447800"/>
            <a:ext cx="2565821" cy="3474720"/>
          </a:xfrm>
          <a:ln w="38100">
            <a:solidFill>
              <a:srgbClr val="FFC000"/>
            </a:solidFill>
          </a:ln>
        </p:spPr>
      </p:pic>
      <p:sp>
        <p:nvSpPr>
          <p:cNvPr id="86021" name="TextBox 4"/>
          <p:cNvSpPr txBox="1">
            <a:spLocks noChangeArrowheads="1"/>
          </p:cNvSpPr>
          <p:nvPr/>
        </p:nvSpPr>
        <p:spPr bwMode="auto">
          <a:xfrm>
            <a:off x="2785534" y="6243918"/>
            <a:ext cx="357293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Toussaint, </a:t>
            </a:r>
            <a:r>
              <a:rPr lang="en-US" altLang="en-US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Behold the King</a:t>
            </a:r>
            <a:r>
              <a:rPr lang="en-US" alt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18-20</a:t>
            </a:r>
          </a:p>
        </p:txBody>
      </p:sp>
    </p:spTree>
    <p:extLst>
      <p:ext uri="{BB962C8B-B14F-4D97-AF65-F5344CB8AC3E}">
        <p14:creationId xmlns:p14="http://schemas.microsoft.com/office/powerpoint/2010/main" xmlns="" val="39518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23654" y="322744"/>
            <a:ext cx="8586952" cy="46782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 smtClean="0">
                <a:solidFill>
                  <a:srgbClr val="FFFFCC"/>
                </a:solidFill>
              </a:rPr>
              <a:t>Matthew 10:5-7 </a:t>
            </a:r>
            <a:r>
              <a:rPr lang="en-US" altLang="en-US" sz="3600" b="1" kern="0" dirty="0">
                <a:solidFill>
                  <a:srgbClr val="FFFFCC"/>
                </a:solidFill>
              </a:rPr>
              <a:t>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 smtClean="0">
                <a:solidFill>
                  <a:schemeClr val="bg1"/>
                </a:solidFill>
              </a:rPr>
              <a:t>“</a:t>
            </a:r>
            <a:r>
              <a:rPr lang="en-US" sz="3600" dirty="0" smtClean="0">
                <a:solidFill>
                  <a:schemeClr val="bg1"/>
                </a:solidFill>
              </a:rPr>
              <a:t>These twelve Jesus sent out after instructing them: “Do not go in </a:t>
            </a:r>
            <a:r>
              <a:rPr lang="en-US" sz="3600" i="1" dirty="0" smtClean="0">
                <a:solidFill>
                  <a:schemeClr val="bg1"/>
                </a:solidFill>
              </a:rPr>
              <a:t>the</a:t>
            </a:r>
            <a:r>
              <a:rPr lang="en-US" sz="3600" dirty="0" smtClean="0">
                <a:solidFill>
                  <a:schemeClr val="bg1"/>
                </a:solidFill>
              </a:rPr>
              <a:t> way of </a:t>
            </a:r>
            <a:r>
              <a:rPr lang="en-US" sz="3600" i="1" dirty="0" smtClean="0">
                <a:solidFill>
                  <a:schemeClr val="bg1"/>
                </a:solidFill>
              </a:rPr>
              <a:t>the</a:t>
            </a:r>
            <a:r>
              <a:rPr lang="en-US" sz="3600" dirty="0" smtClean="0">
                <a:solidFill>
                  <a:schemeClr val="bg1"/>
                </a:solidFill>
              </a:rPr>
              <a:t> Gentiles, and do not enter </a:t>
            </a:r>
            <a:r>
              <a:rPr lang="en-US" sz="3600" i="1" dirty="0" smtClean="0">
                <a:solidFill>
                  <a:schemeClr val="bg1"/>
                </a:solidFill>
              </a:rPr>
              <a:t>any</a:t>
            </a:r>
            <a:r>
              <a:rPr lang="en-US" sz="3600" dirty="0" smtClean="0">
                <a:solidFill>
                  <a:schemeClr val="bg1"/>
                </a:solidFill>
              </a:rPr>
              <a:t> city of the Samaritans; </a:t>
            </a:r>
            <a:r>
              <a:rPr lang="en-US" sz="3600" baseline="30000" dirty="0" smtClean="0">
                <a:solidFill>
                  <a:schemeClr val="bg1"/>
                </a:solidFill>
              </a:rPr>
              <a:t>6 </a:t>
            </a:r>
            <a:r>
              <a:rPr lang="en-US" sz="3600" dirty="0" smtClean="0">
                <a:solidFill>
                  <a:schemeClr val="bg1"/>
                </a:solidFill>
              </a:rPr>
              <a:t>but rather go to the lost sheep of the </a:t>
            </a:r>
            <a:r>
              <a:rPr lang="en-US" sz="3600" b="1" u="sng" dirty="0" smtClean="0">
                <a:solidFill>
                  <a:schemeClr val="bg1"/>
                </a:solidFill>
              </a:rPr>
              <a:t>house of Israel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r>
              <a:rPr lang="en-US" sz="3600" baseline="30000" dirty="0" smtClean="0">
                <a:solidFill>
                  <a:schemeClr val="bg1"/>
                </a:solidFill>
              </a:rPr>
              <a:t>7 </a:t>
            </a:r>
            <a:r>
              <a:rPr lang="en-US" sz="3600" dirty="0" smtClean="0">
                <a:solidFill>
                  <a:schemeClr val="bg1"/>
                </a:solidFill>
              </a:rPr>
              <a:t>And as you go, preach, saying, ‘The kingdom of heaven is at hand.’.”</a:t>
            </a:r>
            <a:endParaRPr lang="en-US" alt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1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 to Problem Passages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Confession of Christ before man (Rom 10:9-10; Matt 10:32-33)? Context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Jesus into your heart (Rev 3:20)? Context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 your sins (Matt 6:12; 1 John 1:9)? Context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 others (Matt 6:14-15)? Father (6:9) vs. judge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 your possessions (Matt 19:21-22)? Unique situation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and saving faith? Faith expressed by the prayer saves and not merely the prayer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10207" y="1654003"/>
            <a:ext cx="8586952" cy="30162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>
                <a:solidFill>
                  <a:srgbClr val="FFFFCC"/>
                </a:solidFill>
              </a:rPr>
              <a:t>Revelation 3:20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Behold, I stand at the door and knock; if anyone hears My voice and opens the door, I will come in to him and will dine with him, and he with Me.”</a:t>
            </a:r>
            <a:endParaRPr lang="en-US" alt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1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Ask Jesus into Your Heart?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901" y="1159497"/>
            <a:ext cx="5689566" cy="403467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Fellowship context</a:t>
            </a:r>
          </a:p>
          <a:p>
            <a:pPr marL="801688" lvl="1" indent="-339725" eaLnBrk="1" hangingPunct="1">
              <a:spcBef>
                <a:spcPts val="12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Rev. 3:19 (Heb. 12:5-11)</a:t>
            </a:r>
          </a:p>
          <a:p>
            <a:pPr marL="801688" lvl="1" indent="-339725" eaLnBrk="1" hangingPunct="1">
              <a:spcBef>
                <a:spcPts val="12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Rev. 3:14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2800" i="1" dirty="0" err="1">
                <a:solidFill>
                  <a:schemeClr val="bg1"/>
                </a:solidFill>
              </a:rPr>
              <a:t>Eiserchomai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= “in with” (Mk. 15:43) not “inside of”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200 clear passages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785" y="1348261"/>
            <a:ext cx="2826939" cy="41148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680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Ask Jesus into Your Heart?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901" y="1159497"/>
            <a:ext cx="5689566" cy="403467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2800" b="1" u="sng" dirty="0">
                <a:solidFill>
                  <a:srgbClr val="FFFFCC"/>
                </a:solidFill>
              </a:rPr>
              <a:t>Fellowship context</a:t>
            </a:r>
          </a:p>
          <a:p>
            <a:pPr marL="801688" lvl="1" indent="-339725" eaLnBrk="1" hangingPunct="1">
              <a:spcBef>
                <a:spcPts val="12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Rev. 3:19 (Heb. 12:5-11)</a:t>
            </a:r>
          </a:p>
          <a:p>
            <a:pPr marL="801688" lvl="1" indent="-339725" eaLnBrk="1" hangingPunct="1">
              <a:spcBef>
                <a:spcPts val="12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Rev. 3:14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2800" i="1" dirty="0" err="1">
                <a:solidFill>
                  <a:schemeClr val="bg1"/>
                </a:solidFill>
              </a:rPr>
              <a:t>Eiserchomai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= “in with” (Mk. 15:43) not “inside of”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200 clear passages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785" y="1348261"/>
            <a:ext cx="2826939" cy="41148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74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40967"/>
            <a:ext cx="8496300" cy="45720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286000" y="3213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>
                <a:solidFill>
                  <a:srgbClr val="FFFFCC"/>
                </a:solidFill>
              </a:rPr>
              <a:t>Revelation 3:20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Ask Jesus into Your Heart?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900" y="1159497"/>
            <a:ext cx="5717843" cy="403467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Fellowship context</a:t>
            </a:r>
          </a:p>
          <a:p>
            <a:pPr marL="801688" lvl="1" indent="-339725" eaLnBrk="1" hangingPunct="1">
              <a:spcBef>
                <a:spcPts val="12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Rev. 3:19 (Heb. 12:5-11)</a:t>
            </a:r>
          </a:p>
          <a:p>
            <a:pPr marL="801688" lvl="1" indent="-339725" eaLnBrk="1" hangingPunct="1">
              <a:spcBef>
                <a:spcPts val="12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Rev. 3:14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2800" b="1" u="sng" dirty="0" err="1">
                <a:solidFill>
                  <a:srgbClr val="FFFFCC"/>
                </a:solidFill>
              </a:rPr>
              <a:t>Eiserchomai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= “in with” (Mk. 15:43) not “inside of”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200 clear passages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785" y="1348261"/>
            <a:ext cx="2826939" cy="41148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663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152402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 to Problem Passages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 (Acts 2:38; 3:19; 17:30; 2 Pet 3:9)? Change of mind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Lordship (Matt 16:24-25)? Discipleship vs. justification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Receive/Accept Christ? – Synonym of faith (John 1:12)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and work (</a:t>
            </a:r>
            <a:r>
              <a:rPr lang="en-US" alt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2:8-10; Jas 2:14-26)? Sanctification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and be baptized (Mark 16:15-16; John 3:5; Acts 2:38; Col 2:11-12; 1 Pet 3:21)? Context</a:t>
            </a:r>
          </a:p>
        </p:txBody>
      </p:sp>
    </p:spTree>
    <p:extLst>
      <p:ext uri="{BB962C8B-B14F-4D97-AF65-F5344CB8AC3E}">
        <p14:creationId xmlns:p14="http://schemas.microsoft.com/office/powerpoint/2010/main" xmlns="" val="21175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23654" y="322744"/>
            <a:ext cx="8586952" cy="427809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 smtClean="0">
                <a:solidFill>
                  <a:srgbClr val="FFFFCC"/>
                </a:solidFill>
              </a:rPr>
              <a:t>Mark 15:43 </a:t>
            </a:r>
            <a:r>
              <a:rPr lang="en-US" altLang="en-US" sz="3600" b="1" kern="0" dirty="0">
                <a:solidFill>
                  <a:srgbClr val="FFFFCC"/>
                </a:solidFill>
              </a:rPr>
              <a:t>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altLang="en-US" sz="3600" kern="0" dirty="0" smtClean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 smtClean="0">
                <a:solidFill>
                  <a:schemeClr val="bg1"/>
                </a:solidFill>
              </a:rPr>
              <a:t>“</a:t>
            </a:r>
            <a:r>
              <a:rPr lang="en-US" sz="3600" dirty="0" smtClean="0">
                <a:solidFill>
                  <a:schemeClr val="bg1"/>
                </a:solidFill>
              </a:rPr>
              <a:t>Joseph of Arimathea came, a prominent member of the Council, who himself was waiting for the kingdom of God; and he gathered up courage and </a:t>
            </a:r>
            <a:r>
              <a:rPr lang="en-US" sz="3600" b="1" u="sng" dirty="0" smtClean="0">
                <a:solidFill>
                  <a:schemeClr val="bg1"/>
                </a:solidFill>
              </a:rPr>
              <a:t>went in before</a:t>
            </a:r>
            <a:r>
              <a:rPr lang="en-US" sz="3600" dirty="0" smtClean="0">
                <a:solidFill>
                  <a:schemeClr val="bg1"/>
                </a:solidFill>
              </a:rPr>
              <a:t> Pilate, and asked for the body of Jesus.”</a:t>
            </a:r>
            <a:endParaRPr lang="en-US" alt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1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Ask Jesus into Your Heart?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900" y="1159497"/>
            <a:ext cx="5717843" cy="403467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Fellowship context</a:t>
            </a:r>
          </a:p>
          <a:p>
            <a:pPr marL="801688" lvl="1" indent="-339725" eaLnBrk="1" hangingPunct="1">
              <a:spcBef>
                <a:spcPts val="12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Rev. 3:19 (Heb. 12:5-11)</a:t>
            </a:r>
          </a:p>
          <a:p>
            <a:pPr marL="801688" lvl="1" indent="-339725" eaLnBrk="1" hangingPunct="1">
              <a:spcBef>
                <a:spcPts val="12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Rev. 3:14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2800" dirty="0" err="1">
                <a:solidFill>
                  <a:schemeClr val="bg1"/>
                </a:solidFill>
              </a:rPr>
              <a:t>Eiserchomai</a:t>
            </a:r>
            <a:r>
              <a:rPr lang="en-US" sz="2800" dirty="0">
                <a:solidFill>
                  <a:schemeClr val="bg1"/>
                </a:solidFill>
              </a:rPr>
              <a:t> = “in with” (Mk. 15:43) not “inside of”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sz="2800" b="1" u="sng" dirty="0">
                <a:solidFill>
                  <a:srgbClr val="FFFFCC"/>
                </a:solidFill>
              </a:rPr>
              <a:t>200 clear passages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785" y="1348261"/>
            <a:ext cx="2826939" cy="41148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193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 to Problem Passages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Confession of Christ before man (Rom 10:9-10; Matt 10:32-33)? Context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Jesus into your heart (Rev 3:20)? Context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 your sins (Matt 6:12; 1 John 1:9)? Context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 others (Matt 6:14-15)? Father (6:9) vs. judge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 your possessions (Matt 19:21-22)? Unique situation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and saving faith? Faith expressed by the prayer saves and not merely the prayer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490844" y="1173228"/>
            <a:ext cx="6162313" cy="30162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>
                <a:solidFill>
                  <a:srgbClr val="FFFFCC"/>
                </a:solidFill>
              </a:rPr>
              <a:t>Matthew 6:9, 12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Our Father who is in heaven,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Hallowed be Your name…</a:t>
            </a:r>
            <a:r>
              <a:rPr lang="en-US" sz="3600" b="1" u="sng" dirty="0">
                <a:solidFill>
                  <a:srgbClr val="FFFFCC"/>
                </a:solidFill>
              </a:rPr>
              <a:t>And forgive us our debts, as we also have forgiven our debtors</a:t>
            </a:r>
            <a:r>
              <a:rPr lang="en-US" sz="3600" dirty="0">
                <a:solidFill>
                  <a:schemeClr val="bg1"/>
                </a:solidFill>
              </a:rPr>
              <a:t>.”</a:t>
            </a:r>
            <a:endParaRPr lang="en-US" alt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1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90844" y="1163809"/>
            <a:ext cx="6162313" cy="30162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>
                <a:solidFill>
                  <a:srgbClr val="FFFFCC"/>
                </a:solidFill>
              </a:rPr>
              <a:t>Matthew 6:9, 12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</a:rPr>
              <a:t>“</a:t>
            </a:r>
            <a:r>
              <a:rPr lang="en-US" sz="3600" b="1" u="sng" dirty="0">
                <a:solidFill>
                  <a:srgbClr val="FFFFCC"/>
                </a:solidFill>
              </a:rPr>
              <a:t>Our Father </a:t>
            </a:r>
            <a:r>
              <a:rPr lang="en-US" sz="3600" dirty="0">
                <a:solidFill>
                  <a:schemeClr val="bg1"/>
                </a:solidFill>
              </a:rPr>
              <a:t>who is in heaven,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Hallowed be Your name…And forgive us our debts, as we also have forgiven our debtors.”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1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343872" y="179113"/>
            <a:ext cx="8470189" cy="473975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>
                <a:solidFill>
                  <a:srgbClr val="FFFFCC"/>
                </a:solidFill>
              </a:rPr>
              <a:t>1 John 1:9; 2:1-2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kern="0" dirty="0">
                <a:solidFill>
                  <a:schemeClr val="bg1"/>
                </a:solidFill>
              </a:rPr>
              <a:t>“</a:t>
            </a:r>
            <a:r>
              <a:rPr lang="en-US" sz="3200" b="1" u="sng" dirty="0">
                <a:solidFill>
                  <a:srgbClr val="FFFFCC"/>
                </a:solidFill>
              </a:rPr>
              <a:t>If we confess our sins, He is faithful and righteous to forgive us our sins and to cleanse us from all unrighteousness</a:t>
            </a:r>
            <a:r>
              <a:rPr lang="en-US" sz="3200" b="1" dirty="0">
                <a:solidFill>
                  <a:schemeClr val="bg1"/>
                </a:solidFill>
              </a:rPr>
              <a:t>…</a:t>
            </a:r>
            <a:r>
              <a:rPr lang="en-US" sz="3200" dirty="0">
                <a:solidFill>
                  <a:schemeClr val="bg1"/>
                </a:solidFill>
              </a:rPr>
              <a:t>My little children, I am writing these things to you so that you may not sin. And if anyone sins, we have an Advocate with the Father, Jesus Christ the righteous; </a:t>
            </a:r>
            <a:r>
              <a:rPr lang="en-US" sz="3200" baseline="30000" dirty="0">
                <a:solidFill>
                  <a:schemeClr val="bg1"/>
                </a:solidFill>
              </a:rPr>
              <a:t>2 </a:t>
            </a:r>
            <a:r>
              <a:rPr lang="en-US" sz="3200" dirty="0">
                <a:solidFill>
                  <a:schemeClr val="bg1"/>
                </a:solidFill>
              </a:rPr>
              <a:t>and He Himself is the propitiation for our sins; and not for ours only, but also for </a:t>
            </a:r>
            <a:r>
              <a:rPr lang="en-US" sz="3200" i="1" dirty="0">
                <a:solidFill>
                  <a:schemeClr val="bg1"/>
                </a:solidFill>
              </a:rPr>
              <a:t>those of</a:t>
            </a:r>
            <a:r>
              <a:rPr lang="en-US" sz="3200" dirty="0">
                <a:solidFill>
                  <a:schemeClr val="bg1"/>
                </a:solidFill>
              </a:rPr>
              <a:t> the whole world.”</a:t>
            </a:r>
            <a:endParaRPr lang="en-US" altLang="en-US" sz="3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1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325019" y="179113"/>
            <a:ext cx="8493962" cy="473975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>
                <a:solidFill>
                  <a:srgbClr val="FFFFCC"/>
                </a:solidFill>
              </a:rPr>
              <a:t>1 John 1:9; 2:1-2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“</a:t>
            </a:r>
            <a:r>
              <a:rPr lang="en-US" sz="3200" dirty="0">
                <a:solidFill>
                  <a:schemeClr val="bg1"/>
                </a:solidFill>
              </a:rPr>
              <a:t>If we confess our sins, He is faithful and righteous to forgive us our sins and to cleanse us from all unrighteousness…</a:t>
            </a:r>
            <a:r>
              <a:rPr lang="en-US" sz="3200" b="1" u="sng" dirty="0">
                <a:solidFill>
                  <a:srgbClr val="FFFFCC"/>
                </a:solidFill>
              </a:rPr>
              <a:t>My little children</a:t>
            </a:r>
            <a:r>
              <a:rPr lang="en-US" sz="3200" dirty="0">
                <a:solidFill>
                  <a:schemeClr val="bg1"/>
                </a:solidFill>
              </a:rPr>
              <a:t>, I am writing these things to you so that you may not sin. And if anyone sins, </a:t>
            </a:r>
            <a:r>
              <a:rPr lang="en-US" sz="3200" b="1" u="sng" dirty="0">
                <a:solidFill>
                  <a:srgbClr val="FFFFCC"/>
                </a:solidFill>
              </a:rPr>
              <a:t>we have an Advocate with the Father</a:t>
            </a:r>
            <a:r>
              <a:rPr lang="en-US" sz="3200" dirty="0">
                <a:solidFill>
                  <a:schemeClr val="bg1"/>
                </a:solidFill>
              </a:rPr>
              <a:t>, Jesus Christ the righteous; </a:t>
            </a:r>
            <a:r>
              <a:rPr lang="en-US" sz="3200" baseline="30000" dirty="0">
                <a:solidFill>
                  <a:schemeClr val="bg1"/>
                </a:solidFill>
              </a:rPr>
              <a:t>2 </a:t>
            </a:r>
            <a:r>
              <a:rPr lang="en-US" sz="3200" dirty="0">
                <a:solidFill>
                  <a:schemeClr val="bg1"/>
                </a:solidFill>
              </a:rPr>
              <a:t>and He Himself is the propitiation for </a:t>
            </a:r>
            <a:r>
              <a:rPr lang="en-US" sz="3200" b="1" u="sng" dirty="0">
                <a:solidFill>
                  <a:srgbClr val="FFFFCC"/>
                </a:solidFill>
              </a:rPr>
              <a:t>our</a:t>
            </a:r>
            <a:r>
              <a:rPr lang="en-US" sz="3200" dirty="0">
                <a:solidFill>
                  <a:schemeClr val="bg1"/>
                </a:solidFill>
              </a:rPr>
              <a:t> sins; and not for </a:t>
            </a:r>
            <a:r>
              <a:rPr lang="en-US" sz="3200" b="1" u="sng" dirty="0">
                <a:solidFill>
                  <a:srgbClr val="FFFFCC"/>
                </a:solidFill>
              </a:rPr>
              <a:t>ours</a:t>
            </a:r>
            <a:r>
              <a:rPr lang="en-US" sz="3200" dirty="0">
                <a:solidFill>
                  <a:schemeClr val="bg1"/>
                </a:solidFill>
              </a:rPr>
              <a:t> only, but also for </a:t>
            </a:r>
            <a:r>
              <a:rPr lang="en-US" sz="3200" i="1" dirty="0">
                <a:solidFill>
                  <a:schemeClr val="bg1"/>
                </a:solidFill>
              </a:rPr>
              <a:t>those of</a:t>
            </a:r>
            <a:r>
              <a:rPr lang="en-US" sz="3200" dirty="0">
                <a:solidFill>
                  <a:schemeClr val="bg1"/>
                </a:solidFill>
              </a:rPr>
              <a:t> the whole world.”</a:t>
            </a:r>
            <a:endParaRPr lang="en-US" altLang="en-US" sz="3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3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 to Problem Passages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Confession of Christ before man (Rom 10:9-10; Matt 10:32-33)? Context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Jesus into your heart (Rev 3:20)? Context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 your sins (Matt 6:12; 1 John 1:9)? Context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 others (Matt 6:14-15)? Father (6:9) vs. judge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 your possessions (Matt 19:21-22)? Unique situation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and saving faith? Faith expressed by the prayer saves and not merely the prayer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818442" y="218928"/>
            <a:ext cx="7507117" cy="46782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>
                <a:solidFill>
                  <a:srgbClr val="FFFFCC"/>
                </a:solidFill>
              </a:rPr>
              <a:t>Matthew 6:9, 14-15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Our Father who is in heaven,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Hallowed be Your name…</a:t>
            </a:r>
            <a:r>
              <a:rPr lang="en-US" sz="3600" b="1" u="sng" dirty="0">
                <a:solidFill>
                  <a:srgbClr val="FFFFCC"/>
                </a:solidFill>
              </a:rPr>
              <a:t>For if you forgive others for their transgressions, your heavenly Father will also forgive you. </a:t>
            </a:r>
            <a:r>
              <a:rPr lang="en-US" sz="3600" b="1" u="sng" baseline="30000" dirty="0">
                <a:solidFill>
                  <a:srgbClr val="FFFFCC"/>
                </a:solidFill>
              </a:rPr>
              <a:t>15 </a:t>
            </a:r>
            <a:r>
              <a:rPr lang="en-US" sz="3600" b="1" u="sng" dirty="0">
                <a:solidFill>
                  <a:srgbClr val="FFFFCC"/>
                </a:solidFill>
              </a:rPr>
              <a:t>But if you do not forgive others, then your Father will not forgive your transgressions</a:t>
            </a:r>
            <a:r>
              <a:rPr lang="en-US" sz="3600" dirty="0">
                <a:solidFill>
                  <a:schemeClr val="bg1"/>
                </a:solidFill>
              </a:rPr>
              <a:t>.”</a:t>
            </a:r>
            <a:endParaRPr lang="en-US" alt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1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818442" y="218928"/>
            <a:ext cx="7507117" cy="46782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>
                <a:solidFill>
                  <a:srgbClr val="FFFFCC"/>
                </a:solidFill>
              </a:rPr>
              <a:t>Matthew 6:9, 14-15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</a:rPr>
              <a:t>“</a:t>
            </a:r>
            <a:r>
              <a:rPr lang="en-US" sz="3600" b="1" u="sng" dirty="0">
                <a:solidFill>
                  <a:srgbClr val="FFFFCC"/>
                </a:solidFill>
              </a:rPr>
              <a:t>Our Father</a:t>
            </a:r>
            <a:r>
              <a:rPr lang="en-US" sz="3600" b="1" dirty="0">
                <a:solidFill>
                  <a:srgbClr val="FFFFCC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who is in heaven,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Hallowed be Your name…For if you forgive others for their transgressions, your heavenly Father will also forgive you. </a:t>
            </a:r>
            <a:r>
              <a:rPr lang="en-US" sz="3600" baseline="30000" dirty="0">
                <a:solidFill>
                  <a:schemeClr val="bg1"/>
                </a:solidFill>
              </a:rPr>
              <a:t>15</a:t>
            </a:r>
            <a:r>
              <a:rPr lang="en-US" sz="3600" dirty="0">
                <a:solidFill>
                  <a:schemeClr val="bg1"/>
                </a:solidFill>
              </a:rPr>
              <a:t> But if you do not forgive others, then your Father will not forgive your transgressions.”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4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 to Problem Passages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Confession of Christ before man (Rom 10:9-10; Matt 10:32-33)? Context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Jesus into your heart (Rev 3:20)? Context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 your sins (Matt 6:12; 1 John 1:9)? Context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 others (Matt 6:14-15)? Father (6:9) vs. judge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 your possessions (Matt 19:21-22)? Unique situation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and saving faith? Faith expressed by the prayer saves and not merely the prayer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 to Problem Passages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Confession of Christ before man (Rom 10:9-10; Matt 10:32-33)? Context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Jesus into your heart (Rev 3:20)? Context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 your sins (Matt 6:12; 1 John 1:9)? Context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 others (Matt 6:14-15)? Father (6:9) vs. judge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 your possessions (Matt 19:21-22)? Unique situation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and saving faith? Faith expressed by the prayer saves and not merely the prayer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67613" y="294344"/>
            <a:ext cx="7808775" cy="46782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>
                <a:solidFill>
                  <a:srgbClr val="FFFFCC"/>
                </a:solidFill>
              </a:rPr>
              <a:t>Matthew 19:21-22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Jesus said to him, “If you wish to be complete, go </a:t>
            </a:r>
            <a:r>
              <a:rPr lang="en-US" sz="3600" i="1" dirty="0">
                <a:solidFill>
                  <a:schemeClr val="bg1"/>
                </a:solidFill>
              </a:rPr>
              <a:t>and</a:t>
            </a:r>
            <a:r>
              <a:rPr lang="en-US" sz="3600" dirty="0">
                <a:solidFill>
                  <a:schemeClr val="bg1"/>
                </a:solidFill>
              </a:rPr>
              <a:t> sell your possessions and give to </a:t>
            </a:r>
            <a:r>
              <a:rPr lang="en-US" sz="3600" i="1" dirty="0">
                <a:solidFill>
                  <a:schemeClr val="bg1"/>
                </a:solidFill>
              </a:rPr>
              <a:t>the</a:t>
            </a:r>
            <a:r>
              <a:rPr lang="en-US" sz="3600" dirty="0">
                <a:solidFill>
                  <a:schemeClr val="bg1"/>
                </a:solidFill>
              </a:rPr>
              <a:t> poor, and you will have treasure in heaven; and come, follow Me.” But when the young man heard this statement, he went away grieving; for he was one who owned much property.”</a:t>
            </a:r>
            <a:endParaRPr lang="en-US" alt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1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719460" y="464030"/>
            <a:ext cx="7705080" cy="30162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>
                <a:solidFill>
                  <a:srgbClr val="FFFFCC"/>
                </a:solidFill>
              </a:rPr>
              <a:t>1 Timothy 6:10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For the </a:t>
            </a:r>
            <a:r>
              <a:rPr lang="en-US" sz="3600" b="1" u="sng" dirty="0">
                <a:solidFill>
                  <a:srgbClr val="FFFFCC"/>
                </a:solidFill>
              </a:rPr>
              <a:t>love</a:t>
            </a:r>
            <a:r>
              <a:rPr lang="en-US" sz="3600" dirty="0">
                <a:solidFill>
                  <a:schemeClr val="bg1"/>
                </a:solidFill>
              </a:rPr>
              <a:t> of money is a root of all sorts of evil, and some by longing for it have wandered away from the faith and pierced themselves with many griefs.”</a:t>
            </a:r>
            <a:endParaRPr lang="en-US" alt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1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351901" y="464030"/>
            <a:ext cx="6440198" cy="30162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>
                <a:solidFill>
                  <a:srgbClr val="FFFFCC"/>
                </a:solidFill>
              </a:rPr>
              <a:t>Matthew 27:57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When it was evening, there came a </a:t>
            </a:r>
            <a:r>
              <a:rPr lang="en-US" sz="3600" b="1" u="sng" dirty="0">
                <a:solidFill>
                  <a:srgbClr val="FFFFCC"/>
                </a:solidFill>
              </a:rPr>
              <a:t>rich</a:t>
            </a:r>
            <a:r>
              <a:rPr lang="en-US" sz="3600" dirty="0">
                <a:solidFill>
                  <a:schemeClr val="bg1"/>
                </a:solidFill>
              </a:rPr>
              <a:t> man from Arimathea, named Joseph, who himself had also become a </a:t>
            </a:r>
            <a:r>
              <a:rPr lang="en-US" sz="3600" b="1" u="sng" dirty="0">
                <a:solidFill>
                  <a:srgbClr val="FFFFCC"/>
                </a:solidFill>
              </a:rPr>
              <a:t>disciple</a:t>
            </a:r>
            <a:r>
              <a:rPr lang="en-US" sz="3600" dirty="0">
                <a:solidFill>
                  <a:schemeClr val="bg1"/>
                </a:solidFill>
              </a:rPr>
              <a:t> of Jesus .”</a:t>
            </a:r>
            <a:endParaRPr lang="en-US" altLang="en-US" sz="3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1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 to Problem Passages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Confession of Christ before man (Rom 10:9-10; Matt 10:32-33)? Context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Jesus into your heart (Rev 3:20)? Context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 your sins (Matt 6:12; 1 John 1:9)? Context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 others (Matt 6:14-15)? Father (6:9) vs. judge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 your possessions (Matt 19:21-22)? Unique situation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and saving faith? Faith expressed by the prayer saves and not merely the prayer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2895600" y="2857500"/>
            <a:ext cx="3352800" cy="1143000"/>
          </a:xfrm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5759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2857501"/>
            <a:ext cx="8382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57229" indent="-857229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Results of Salvation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828801"/>
            <a:ext cx="3200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Next Session</a:t>
            </a:r>
            <a:br>
              <a:rPr lang="en-US" altLang="en-US" sz="44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flipH="1">
            <a:off x="3668195" y="4054477"/>
            <a:ext cx="1807617" cy="24987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890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3501" y="1600202"/>
            <a:ext cx="65913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words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one condition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security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views of salvation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3581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Believe and Confess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871" y="1159496"/>
            <a:ext cx="6247857" cy="35256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ABC method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–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dmit,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elieve,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onfess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Two or more steps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Impractical (mute, alone, oppression)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John 12:42; 19:38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Rom. 10:9-10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Matt. 10:32-33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8610" name="Picture 2" descr="http://www.projectinspired.com/wp-content/uploads/c60e89bfdfe852dcbc0d3bec14863b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81" y="1297891"/>
            <a:ext cx="2649798" cy="3538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96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Believe and Confess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871" y="1159496"/>
            <a:ext cx="6247857" cy="35256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ABC method</a:t>
            </a:r>
            <a:r>
              <a:rPr lang="en-US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dmit, 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elieve, 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onfess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Two or more steps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Impractical (mute, alone, oppression)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John 12:42; 19:38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Rom. 10:9-10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Matt. 10:32-33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8610" name="Picture 2" descr="http://www.projectinspired.com/wp-content/uploads/c60e89bfdfe852dcbc0d3bec14863b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81" y="1297891"/>
            <a:ext cx="2649798" cy="3538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43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Believe and Confess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871" y="1159496"/>
            <a:ext cx="6247857" cy="35256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ABC method</a:t>
            </a:r>
            <a:r>
              <a:rPr lang="en-US" altLang="en-US" sz="2800" dirty="0">
                <a:solidFill>
                  <a:schemeClr val="bg1"/>
                </a:solidFill>
              </a:rPr>
              <a:t> –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dmit,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elieve,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onfess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Two or more steps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Impractical (mute, alone, oppression)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John 12:42; 19:38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Rom. 10:9-10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Matt. 10:32-33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8610" name="Picture 2" descr="http://www.projectinspired.com/wp-content/uploads/c60e89bfdfe852dcbc0d3bec14863b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81" y="1297891"/>
            <a:ext cx="2649798" cy="3538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36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Believe and Confess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871" y="1159496"/>
            <a:ext cx="6247857" cy="35256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ABC method</a:t>
            </a:r>
            <a:r>
              <a:rPr lang="en-US" altLang="en-US" sz="2800" dirty="0">
                <a:solidFill>
                  <a:schemeClr val="bg1"/>
                </a:solidFill>
              </a:rPr>
              <a:t> –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dmit,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elieve, 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onfess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Two or more steps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Impractical (mute, alone, oppression)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John 12:42; 19:38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Rom. 10:9-10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Matt. 10:32-33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8610" name="Picture 2" descr="http://www.projectinspired.com/wp-content/uploads/c60e89bfdfe852dcbc0d3bec14863b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81" y="1297891"/>
            <a:ext cx="2649798" cy="3538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7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2461</Words>
  <Application>Microsoft Office PowerPoint</Application>
  <PresentationFormat>On-screen Show (4:3)</PresentationFormat>
  <Paragraphs>318</Paragraphs>
  <Slides>57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1_Office Theme</vt:lpstr>
      <vt:lpstr>Soteriology Session 11</vt:lpstr>
      <vt:lpstr>Soteriology Overview</vt:lpstr>
      <vt:lpstr>Soteriology Overview</vt:lpstr>
      <vt:lpstr>Response to Problem Passages</vt:lpstr>
      <vt:lpstr>Response to Problem Passages</vt:lpstr>
      <vt:lpstr>Believe and Confess</vt:lpstr>
      <vt:lpstr>Believe and Confess</vt:lpstr>
      <vt:lpstr>Believe and Confess</vt:lpstr>
      <vt:lpstr>Believe and Confess</vt:lpstr>
      <vt:lpstr>Believe and Confess</vt:lpstr>
      <vt:lpstr>Slide 11</vt:lpstr>
      <vt:lpstr>John 20:30-31</vt:lpstr>
      <vt:lpstr>Slide 13</vt:lpstr>
      <vt:lpstr>Believe and Confess</vt:lpstr>
      <vt:lpstr>Slide 15</vt:lpstr>
      <vt:lpstr>Romans Outline</vt:lpstr>
      <vt:lpstr>Sovereignty (Rom 9–11)</vt:lpstr>
      <vt:lpstr>Believe and Confess</vt:lpstr>
      <vt:lpstr>Slide 19</vt:lpstr>
      <vt:lpstr>Slide 20</vt:lpstr>
      <vt:lpstr>Slide 21</vt:lpstr>
      <vt:lpstr>Exodus 19:5-6</vt:lpstr>
      <vt:lpstr>Matthew and the Kingdom</vt:lpstr>
      <vt:lpstr>Matthew and the Kingdom</vt:lpstr>
      <vt:lpstr>OT PROPHETS DESCRIBE THE KINGDOM</vt:lpstr>
      <vt:lpstr>Matthew and the Kingdom</vt:lpstr>
      <vt:lpstr>MESSENGERS OF THE KINGDOM</vt:lpstr>
      <vt:lpstr>Matthew and the Kingdom</vt:lpstr>
      <vt:lpstr>Matthew and the Kingdom</vt:lpstr>
      <vt:lpstr>Matthew and the Kingdom</vt:lpstr>
      <vt:lpstr>Slide 31</vt:lpstr>
      <vt:lpstr>Matthew and the Kingdom</vt:lpstr>
      <vt:lpstr>Slide 33</vt:lpstr>
      <vt:lpstr>Response to Problem Passages</vt:lpstr>
      <vt:lpstr>Slide 35</vt:lpstr>
      <vt:lpstr>Ask Jesus into Your Heart?</vt:lpstr>
      <vt:lpstr>Ask Jesus into Your Heart?</vt:lpstr>
      <vt:lpstr>Slide 38</vt:lpstr>
      <vt:lpstr>Ask Jesus into Your Heart?</vt:lpstr>
      <vt:lpstr>Slide 40</vt:lpstr>
      <vt:lpstr>Ask Jesus into Your Heart?</vt:lpstr>
      <vt:lpstr>Response to Problem Passages</vt:lpstr>
      <vt:lpstr>Slide 43</vt:lpstr>
      <vt:lpstr>Slide 44</vt:lpstr>
      <vt:lpstr>Slide 45</vt:lpstr>
      <vt:lpstr>Slide 46</vt:lpstr>
      <vt:lpstr>Response to Problem Passages</vt:lpstr>
      <vt:lpstr>Slide 48</vt:lpstr>
      <vt:lpstr>Slide 49</vt:lpstr>
      <vt:lpstr>Response to Problem Passages</vt:lpstr>
      <vt:lpstr>Slide 51</vt:lpstr>
      <vt:lpstr>Slide 52</vt:lpstr>
      <vt:lpstr>Slide 53</vt:lpstr>
      <vt:lpstr>Response to Problem Passages</vt:lpstr>
      <vt:lpstr>CONCLUSION</vt:lpstr>
      <vt:lpstr>Soteriology Overview</vt:lpstr>
      <vt:lpstr>Soteriology Overview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Soteriology Session 7</dc:title>
  <dc:creator>Jim McGowan</dc:creator>
  <cp:lastModifiedBy>Andy Woods</cp:lastModifiedBy>
  <cp:revision>80</cp:revision>
  <cp:lastPrinted>2016-02-23T16:43:08Z</cp:lastPrinted>
  <dcterms:created xsi:type="dcterms:W3CDTF">2016-02-18T16:07:28Z</dcterms:created>
  <dcterms:modified xsi:type="dcterms:W3CDTF">2016-03-30T15:16:43Z</dcterms:modified>
</cp:coreProperties>
</file>