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587" r:id="rId2"/>
    <p:sldId id="631" r:id="rId3"/>
    <p:sldId id="632" r:id="rId4"/>
    <p:sldId id="639" r:id="rId5"/>
    <p:sldId id="652" r:id="rId6"/>
    <p:sldId id="650" r:id="rId7"/>
    <p:sldId id="640" r:id="rId8"/>
    <p:sldId id="653" r:id="rId9"/>
    <p:sldId id="635" r:id="rId10"/>
    <p:sldId id="636" r:id="rId11"/>
    <p:sldId id="654" r:id="rId12"/>
    <p:sldId id="648" r:id="rId13"/>
    <p:sldId id="615" r:id="rId14"/>
    <p:sldId id="621" r:id="rId15"/>
    <p:sldId id="595" r:id="rId16"/>
    <p:sldId id="569" r:id="rId17"/>
    <p:sldId id="574" r:id="rId18"/>
    <p:sldId id="575" r:id="rId19"/>
    <p:sldId id="609" r:id="rId20"/>
    <p:sldId id="619" r:id="rId21"/>
    <p:sldId id="617" r:id="rId22"/>
    <p:sldId id="591" r:id="rId23"/>
    <p:sldId id="576" r:id="rId24"/>
    <p:sldId id="610" r:id="rId25"/>
    <p:sldId id="618" r:id="rId26"/>
    <p:sldId id="577" r:id="rId27"/>
    <p:sldId id="620" r:id="rId28"/>
    <p:sldId id="611" r:id="rId29"/>
    <p:sldId id="571" r:id="rId30"/>
    <p:sldId id="642" r:id="rId31"/>
    <p:sldId id="570" r:id="rId32"/>
    <p:sldId id="601" r:id="rId33"/>
    <p:sldId id="593" r:id="rId34"/>
    <p:sldId id="612" r:id="rId35"/>
    <p:sldId id="604" r:id="rId36"/>
    <p:sldId id="603" r:id="rId37"/>
    <p:sldId id="562" r:id="rId38"/>
    <p:sldId id="622" r:id="rId39"/>
    <p:sldId id="645" r:id="rId40"/>
    <p:sldId id="594" r:id="rId41"/>
    <p:sldId id="656" r:id="rId42"/>
    <p:sldId id="613" r:id="rId43"/>
    <p:sldId id="624" r:id="rId44"/>
    <p:sldId id="606" r:id="rId45"/>
    <p:sldId id="585" r:id="rId46"/>
    <p:sldId id="564" r:id="rId47"/>
    <p:sldId id="583" r:id="rId48"/>
    <p:sldId id="565" r:id="rId49"/>
    <p:sldId id="584" r:id="rId50"/>
    <p:sldId id="655" r:id="rId51"/>
    <p:sldId id="589" r:id="rId52"/>
    <p:sldId id="614" r:id="rId53"/>
    <p:sldId id="657" r:id="rId54"/>
    <p:sldId id="588" r:id="rId55"/>
    <p:sldId id="616" r:id="rId56"/>
    <p:sldId id="646" r:id="rId57"/>
    <p:sldId id="641" r:id="rId58"/>
    <p:sldId id="629" r:id="rId59"/>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99CCFF"/>
    <a:srgbClr val="FF99CC"/>
    <a:srgbClr val="9966FF"/>
    <a:srgbClr val="DDDDDD"/>
    <a:srgbClr val="3399FF"/>
    <a:srgbClr val="EAEAEA"/>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058" autoAdjust="0"/>
  </p:normalViewPr>
  <p:slideViewPr>
    <p:cSldViewPr>
      <p:cViewPr>
        <p:scale>
          <a:sx n="70" d="100"/>
          <a:sy n="70" d="100"/>
        </p:scale>
        <p:origin x="1926"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1618" y="-8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t" anchorCtr="0" compatLnSpc="1">
            <a:prstTxWarp prst="textNoShape">
              <a:avLst/>
            </a:prstTxWarp>
          </a:bodyPr>
          <a:lstStyle>
            <a:lvl1pPr algn="l" eaLnBrk="1" hangingPunct="1">
              <a:defRPr sz="1300"/>
            </a:lvl1pPr>
          </a:lstStyle>
          <a:p>
            <a:pPr>
              <a:defRPr/>
            </a:pPr>
            <a:r>
              <a:rPr lang="en-US" altLang="en-US" smtClean="0"/>
              <a:t>The Riches of Divine Grace - Dr. Jim McGowan</a:t>
            </a:r>
            <a:endParaRPr lang="en-US" altLang="en-US"/>
          </a:p>
        </p:txBody>
      </p:sp>
      <p:sp>
        <p:nvSpPr>
          <p:cNvPr id="8195" name="Rectangle 3"/>
          <p:cNvSpPr>
            <a:spLocks noGrp="1" noChangeArrowheads="1"/>
          </p:cNvSpPr>
          <p:nvPr>
            <p:ph type="dt" sz="quarter" idx="1"/>
          </p:nvPr>
        </p:nvSpPr>
        <p:spPr bwMode="auto">
          <a:xfrm>
            <a:off x="4008705" y="0"/>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t" anchorCtr="0" compatLnSpc="1">
            <a:prstTxWarp prst="textNoShape">
              <a:avLst/>
            </a:prstTxWarp>
          </a:bodyPr>
          <a:lstStyle>
            <a:lvl1pPr algn="r" eaLnBrk="1" hangingPunct="1">
              <a:defRPr sz="1300"/>
            </a:lvl1pPr>
          </a:lstStyle>
          <a:p>
            <a:pPr>
              <a:defRPr/>
            </a:pPr>
            <a:r>
              <a:rPr lang="en-US" altLang="en-US" smtClean="0"/>
              <a:t>02-07-2016</a:t>
            </a:r>
            <a:endParaRPr lang="en-US" altLang="en-US"/>
          </a:p>
        </p:txBody>
      </p:sp>
      <p:sp>
        <p:nvSpPr>
          <p:cNvPr id="8196" name="Rectangle 4"/>
          <p:cNvSpPr>
            <a:spLocks noGrp="1" noChangeArrowheads="1"/>
          </p:cNvSpPr>
          <p:nvPr>
            <p:ph type="ftr" sz="quarter" idx="2"/>
          </p:nvPr>
        </p:nvSpPr>
        <p:spPr bwMode="auto">
          <a:xfrm>
            <a:off x="0" y="8893121"/>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b" anchorCtr="0" compatLnSpc="1">
            <a:prstTxWarp prst="textNoShape">
              <a:avLst/>
            </a:prstTxWarp>
          </a:bodyPr>
          <a:lstStyle>
            <a:lvl1pPr algn="l" eaLnBrk="1" hangingPunct="1">
              <a:defRPr sz="1300"/>
            </a:lvl1pPr>
          </a:lstStyle>
          <a:p>
            <a:pPr>
              <a:defRPr/>
            </a:pPr>
            <a:endParaRPr lang="en-US" altLang="en-US"/>
          </a:p>
        </p:txBody>
      </p:sp>
      <p:sp>
        <p:nvSpPr>
          <p:cNvPr id="8197" name="Rectangle 5"/>
          <p:cNvSpPr>
            <a:spLocks noGrp="1" noChangeArrowheads="1"/>
          </p:cNvSpPr>
          <p:nvPr>
            <p:ph type="sldNum" sz="quarter" idx="3"/>
          </p:nvPr>
        </p:nvSpPr>
        <p:spPr bwMode="auto">
          <a:xfrm>
            <a:off x="4008705" y="8893121"/>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b" anchorCtr="0" compatLnSpc="1">
            <a:prstTxWarp prst="textNoShape">
              <a:avLst/>
            </a:prstTxWarp>
          </a:bodyPr>
          <a:lstStyle>
            <a:lvl1pPr algn="r" eaLnBrk="1" hangingPunct="1">
              <a:defRPr sz="1300"/>
            </a:lvl1pPr>
          </a:lstStyle>
          <a:p>
            <a:pPr>
              <a:defRPr/>
            </a:pPr>
            <a:fld id="{5665AA53-10E6-47E0-A4E1-B1A6C218EE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t" anchorCtr="0" compatLnSpc="1">
            <a:prstTxWarp prst="textNoShape">
              <a:avLst/>
            </a:prstTxWarp>
          </a:bodyPr>
          <a:lstStyle>
            <a:lvl1pPr algn="l" eaLnBrk="1" hangingPunct="1">
              <a:defRPr sz="1300"/>
            </a:lvl1pPr>
          </a:lstStyle>
          <a:p>
            <a:pPr>
              <a:defRPr/>
            </a:pPr>
            <a:r>
              <a:rPr lang="en-US" altLang="en-US" smtClean="0"/>
              <a:t>The Riches of Divine Grace - Dr. Jim McGowan</a:t>
            </a:r>
            <a:endParaRPr lang="en-US" altLang="en-US"/>
          </a:p>
        </p:txBody>
      </p:sp>
      <p:sp>
        <p:nvSpPr>
          <p:cNvPr id="6147" name="Rectangle 3"/>
          <p:cNvSpPr>
            <a:spLocks noGrp="1" noChangeArrowheads="1"/>
          </p:cNvSpPr>
          <p:nvPr>
            <p:ph type="dt" idx="1"/>
          </p:nvPr>
        </p:nvSpPr>
        <p:spPr bwMode="auto">
          <a:xfrm>
            <a:off x="4008705" y="0"/>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t" anchorCtr="0" compatLnSpc="1">
            <a:prstTxWarp prst="textNoShape">
              <a:avLst/>
            </a:prstTxWarp>
          </a:bodyPr>
          <a:lstStyle>
            <a:lvl1pPr algn="r" eaLnBrk="1" hangingPunct="1">
              <a:defRPr sz="1300"/>
            </a:lvl1pPr>
          </a:lstStyle>
          <a:p>
            <a:pPr>
              <a:defRPr/>
            </a:pPr>
            <a:r>
              <a:rPr lang="en-US" altLang="en-US" smtClean="0"/>
              <a:t>02-07-2016</a:t>
            </a:r>
            <a:endParaRPr lang="en-US" altLang="en-US"/>
          </a:p>
        </p:txBody>
      </p:sp>
      <p:sp>
        <p:nvSpPr>
          <p:cNvPr id="2052" name="Rectangle 4"/>
          <p:cNvSpPr>
            <a:spLocks noGrp="1" noRot="1" noChangeAspect="1" noChangeArrowheads="1" noTextEdit="1"/>
          </p:cNvSpPr>
          <p:nvPr>
            <p:ph type="sldImg" idx="2"/>
          </p:nvPr>
        </p:nvSpPr>
        <p:spPr bwMode="auto">
          <a:xfrm>
            <a:off x="1198563" y="703263"/>
            <a:ext cx="4681537"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7708" y="4447379"/>
            <a:ext cx="5661660" cy="421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893121"/>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b" anchorCtr="0" compatLnSpc="1">
            <a:prstTxWarp prst="textNoShape">
              <a:avLst/>
            </a:prstTxWarp>
          </a:bodyPr>
          <a:lstStyle>
            <a:lvl1pPr algn="l" eaLnBrk="1" hangingPunct="1">
              <a:defRPr sz="1300"/>
            </a:lvl1pPr>
          </a:lstStyle>
          <a:p>
            <a:pPr>
              <a:defRPr/>
            </a:pPr>
            <a:endParaRPr lang="en-US" altLang="en-US"/>
          </a:p>
        </p:txBody>
      </p:sp>
      <p:sp>
        <p:nvSpPr>
          <p:cNvPr id="6151" name="Rectangle 7"/>
          <p:cNvSpPr>
            <a:spLocks noGrp="1" noChangeArrowheads="1"/>
          </p:cNvSpPr>
          <p:nvPr>
            <p:ph type="sldNum" sz="quarter" idx="5"/>
          </p:nvPr>
        </p:nvSpPr>
        <p:spPr bwMode="auto">
          <a:xfrm>
            <a:off x="4008705" y="8893121"/>
            <a:ext cx="3066733" cy="46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18" tIns="47159" rIns="94318" bIns="47159" numCol="1" anchor="b" anchorCtr="0" compatLnSpc="1">
            <a:prstTxWarp prst="textNoShape">
              <a:avLst/>
            </a:prstTxWarp>
          </a:bodyPr>
          <a:lstStyle>
            <a:lvl1pPr algn="r" eaLnBrk="1" hangingPunct="1">
              <a:defRPr sz="1300"/>
            </a:lvl1pPr>
          </a:lstStyle>
          <a:p>
            <a:pPr>
              <a:defRPr/>
            </a:pPr>
            <a:fld id="{6A08237D-115C-4655-8F1B-581A37D14A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This session we are going to consider the Riches of Divine Grace.  Since this is an expansive topic, I will only be able to introduce it, but comprehending the Riches of Divine Grace is the God intended means to entering into and enjoying a consistent, victorious Christian walk through out our earth bound pilgrimage.  Everyone wants to be a winner. We as a society are obsessed with be winners. So let’s start with that in mind.</a:t>
            </a:r>
            <a:endParaRPr lang="en-US" sz="1400"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31027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dirty="0">
                <a:solidFill>
                  <a:schemeClr val="tx1">
                    <a:lumMod val="95000"/>
                    <a:lumOff val="5000"/>
                  </a:schemeClr>
                </a:solidFill>
                <a:latin typeface="Calibri" panose="020F0502020204030204" pitchFamily="34" charset="0"/>
              </a:rPr>
              <a:t>THE DILEMMA – NO ENABLEMENT UNDER THE LAW!</a:t>
            </a:r>
          </a:p>
          <a:p>
            <a:r>
              <a:rPr lang="en-US" sz="1400" dirty="0">
                <a:latin typeface="+mn-lt"/>
              </a:rPr>
              <a:t>When the Apostle Paul use the term “flesh” in Romans, he usually means, the Sin Nature as it seeks to express itself though the as yet unredeemed physical body of the believer.</a:t>
            </a:r>
            <a:endParaRPr lang="en-US" sz="1400" dirty="0">
              <a:latin typeface="+mn-lt"/>
            </a:endParaRPr>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10</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34518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dirty="0">
                <a:solidFill>
                  <a:schemeClr val="tx1">
                    <a:lumMod val="95000"/>
                    <a:lumOff val="5000"/>
                  </a:schemeClr>
                </a:solidFill>
                <a:latin typeface="Calibri" panose="020F0502020204030204" pitchFamily="34" charset="0"/>
              </a:rPr>
              <a:t>THE DILEMMA – NO ENABLEMENT UNDER THE LAW!</a:t>
            </a:r>
            <a:endParaRPr lang="en-US" sz="1400" dirty="0"/>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11</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09476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dirty="0">
                <a:solidFill>
                  <a:schemeClr val="tx1">
                    <a:lumMod val="95000"/>
                    <a:lumOff val="5000"/>
                  </a:schemeClr>
                </a:solidFill>
                <a:latin typeface="Calibri" panose="020F0502020204030204" pitchFamily="34" charset="0"/>
              </a:rPr>
              <a:t>THE DILEMMA – NO ENABLEMENT UNDER THE LAW!</a:t>
            </a:r>
          </a:p>
          <a:p>
            <a:pPr defTabSz="921807"/>
            <a:r>
              <a:rPr lang="en-US" sz="1400" dirty="0">
                <a:latin typeface="Calibri" panose="020F0502020204030204" pitchFamily="34" charset="0"/>
              </a:rPr>
              <a:t>So there’s no enablement either through the Law or the Flesh. But we also fail to find consistent victory in our lives because we do not sufficiently understand what </a:t>
            </a:r>
            <a:r>
              <a:rPr lang="en-US" sz="1400" b="1" i="1" dirty="0">
                <a:solidFill>
                  <a:srgbClr val="0000FF"/>
                </a:solidFill>
                <a:latin typeface="Calibri" panose="020F0502020204030204" pitchFamily="34" charset="0"/>
              </a:rPr>
              <a:t>Christ’s victory at the Cross secured for us</a:t>
            </a:r>
            <a:r>
              <a:rPr lang="en-US" sz="1400" dirty="0">
                <a:latin typeface="Calibri" panose="020F0502020204030204" pitchFamily="34" charset="0"/>
              </a:rPr>
              <a:t>.  </a:t>
            </a:r>
          </a:p>
          <a:p>
            <a:pPr defTabSz="921807"/>
            <a:r>
              <a:rPr lang="en-US" sz="1400" b="1" i="1" dirty="0">
                <a:solidFill>
                  <a:schemeClr val="tx1">
                    <a:lumMod val="95000"/>
                    <a:lumOff val="5000"/>
                  </a:schemeClr>
                </a:solidFill>
                <a:latin typeface="Calibri" panose="020F0502020204030204" pitchFamily="34" charset="0"/>
              </a:rPr>
              <a:t>The Sad Case of the Ill-informed Passenger</a:t>
            </a:r>
            <a:endParaRPr lang="en-US" sz="14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12</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5259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13</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91806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583"/>
              </a:spcAft>
            </a:pPr>
            <a:r>
              <a:rPr lang="en-US" sz="1400" dirty="0">
                <a:latin typeface="+mn-lt"/>
              </a:rPr>
              <a:t>Many believers, like the ill-informed passenger in my illustration, suffer from biblical illiteracy and so are not informed as to what it means to be “in Christ”.  There ignorance hinders their spiritual growth and maturity and resultant consistent spiritual victory, because they never acquire the knowledge and understanding of “who they are in Christ, nor of what they have “in Christ”.  </a:t>
            </a:r>
          </a:p>
          <a:p>
            <a:pPr algn="just">
              <a:spcBef>
                <a:spcPts val="0"/>
              </a:spcBef>
              <a:spcAft>
                <a:spcPts val="583"/>
              </a:spcAft>
            </a:pPr>
            <a:r>
              <a:rPr lang="en-US" sz="1400" dirty="0">
                <a:latin typeface="+mn-lt"/>
              </a:rPr>
              <a:t>What we have in Christ is what we mean by the expression, the Riches of Divine Grace, my topic for this morning. </a:t>
            </a:r>
            <a:endParaRPr lang="en-US" sz="1400"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14</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29429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15</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8263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16</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812722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17</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50013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845" indent="-176845" algn="just" eaLnBrk="1" hangingPunct="1">
              <a:spcBef>
                <a:spcPct val="0"/>
              </a:spcBef>
              <a:spcAft>
                <a:spcPts val="619"/>
              </a:spcAft>
              <a:buFont typeface="Calibri" panose="020F0502020204030204" pitchFamily="34" charset="0"/>
              <a:buChar char="‒"/>
            </a:pPr>
            <a:r>
              <a:rPr lang="en-US" altLang="en-US" sz="1300" b="1" dirty="0">
                <a:latin typeface="+mn-lt"/>
              </a:rPr>
              <a:t>Ephesians 2:8 </a:t>
            </a:r>
            <a:r>
              <a:rPr lang="en-US" altLang="en-US" sz="1300" dirty="0">
                <a:latin typeface="+mn-lt"/>
              </a:rPr>
              <a:t>– For by grace </a:t>
            </a:r>
            <a:r>
              <a:rPr lang="en-US" altLang="en-US" sz="1300" b="1" u="sng" dirty="0">
                <a:solidFill>
                  <a:srgbClr val="C00000"/>
                </a:solidFill>
                <a:latin typeface="+mn-lt"/>
              </a:rPr>
              <a:t>you have been saved </a:t>
            </a:r>
            <a:r>
              <a:rPr lang="en-US" altLang="en-US" sz="1300" dirty="0">
                <a:latin typeface="+mn-lt"/>
              </a:rPr>
              <a:t>through faith; and that not of yourselves, it is the gift of God;</a:t>
            </a:r>
          </a:p>
          <a:p>
            <a:pPr marL="176845" indent="-176845" algn="just" eaLnBrk="1" hangingPunct="1">
              <a:spcBef>
                <a:spcPct val="0"/>
              </a:spcBef>
              <a:spcAft>
                <a:spcPts val="619"/>
              </a:spcAft>
              <a:buFont typeface="Calibri" panose="020F0502020204030204" pitchFamily="34" charset="0"/>
              <a:buChar char="‒"/>
            </a:pPr>
            <a:r>
              <a:rPr lang="en-US" sz="1300" b="1" dirty="0">
                <a:latin typeface="+mn-lt"/>
              </a:rPr>
              <a:t>Titus 3:5 </a:t>
            </a:r>
            <a:r>
              <a:rPr lang="en-US" sz="1300" dirty="0">
                <a:latin typeface="+mn-lt"/>
              </a:rPr>
              <a:t>– </a:t>
            </a:r>
            <a:r>
              <a:rPr lang="en-US" sz="1300" b="1" u="sng" dirty="0">
                <a:solidFill>
                  <a:srgbClr val="C00000"/>
                </a:solidFill>
                <a:latin typeface="+mn-lt"/>
              </a:rPr>
              <a:t>He saved us</a:t>
            </a:r>
            <a:r>
              <a:rPr lang="en-US" sz="1300" dirty="0">
                <a:latin typeface="+mn-lt"/>
              </a:rPr>
              <a:t>, not on the basis of deeds which we have done in righteousness, but according to His mercy, by the washing of regeneration and renewing by the Holy Spirit, </a:t>
            </a:r>
          </a:p>
          <a:p>
            <a:pPr marL="176845" indent="-176845" algn="just" eaLnBrk="1" hangingPunct="1">
              <a:spcBef>
                <a:spcPct val="0"/>
              </a:spcBef>
              <a:spcAft>
                <a:spcPts val="619"/>
              </a:spcAft>
              <a:buFont typeface="Calibri" panose="020F0502020204030204" pitchFamily="34" charset="0"/>
              <a:buChar char="‒"/>
            </a:pPr>
            <a:r>
              <a:rPr lang="en-US" sz="1300" b="1" dirty="0">
                <a:latin typeface="+mn-lt"/>
              </a:rPr>
              <a:t>John 5:24 </a:t>
            </a:r>
            <a:r>
              <a:rPr lang="en-US" sz="1300" dirty="0">
                <a:latin typeface="+mn-lt"/>
              </a:rPr>
              <a:t>– “Truly, truly, I say to you, he who hears My word, and believes Him who sent Me, </a:t>
            </a:r>
            <a:r>
              <a:rPr lang="en-US" sz="1300" b="1" u="sng" dirty="0">
                <a:solidFill>
                  <a:srgbClr val="C00000"/>
                </a:solidFill>
                <a:latin typeface="+mn-lt"/>
              </a:rPr>
              <a:t>has eternal life</a:t>
            </a:r>
            <a:r>
              <a:rPr lang="en-US" sz="1300" dirty="0">
                <a:latin typeface="+mn-lt"/>
              </a:rPr>
              <a:t>, and does not come into judgment, but </a:t>
            </a:r>
            <a:r>
              <a:rPr lang="en-US" sz="1300" b="1" u="sng" dirty="0">
                <a:solidFill>
                  <a:srgbClr val="C00000"/>
                </a:solidFill>
                <a:latin typeface="+mn-lt"/>
              </a:rPr>
              <a:t>has passed out of death into life</a:t>
            </a:r>
            <a:r>
              <a:rPr lang="en-US" sz="1300" dirty="0">
                <a:latin typeface="+mn-lt"/>
              </a:rPr>
              <a:t>. </a:t>
            </a:r>
          </a:p>
          <a:p>
            <a:pPr marL="176845" indent="-176845" algn="just" eaLnBrk="1" hangingPunct="1">
              <a:spcBef>
                <a:spcPct val="0"/>
              </a:spcBef>
              <a:spcAft>
                <a:spcPts val="619"/>
              </a:spcAft>
              <a:buFont typeface="Calibri" panose="020F0502020204030204" pitchFamily="34" charset="0"/>
              <a:buChar char="‒"/>
            </a:pPr>
            <a:r>
              <a:rPr lang="en-US" sz="1300" b="1" dirty="0">
                <a:latin typeface="+mn-lt"/>
              </a:rPr>
              <a:t>1 John 5:11 </a:t>
            </a:r>
            <a:r>
              <a:rPr lang="en-US" sz="1300" dirty="0">
                <a:latin typeface="+mn-lt"/>
              </a:rPr>
              <a:t>– And the testimony is this, that God </a:t>
            </a:r>
            <a:r>
              <a:rPr lang="en-US" sz="1300" b="1" u="sng" dirty="0">
                <a:solidFill>
                  <a:srgbClr val="C00000"/>
                </a:solidFill>
                <a:latin typeface="+mn-lt"/>
              </a:rPr>
              <a:t>has given us eternal life</a:t>
            </a:r>
            <a:r>
              <a:rPr lang="en-US" sz="1300" dirty="0">
                <a:latin typeface="+mn-lt"/>
              </a:rPr>
              <a:t>, and this life is in His Son. </a:t>
            </a:r>
            <a:endParaRPr lang="en-US" altLang="en-US" sz="1300" dirty="0">
              <a:latin typeface="+mn-lt"/>
            </a:endParaRPr>
          </a:p>
          <a:p>
            <a:pPr marL="176845" indent="-176845" algn="just" eaLnBrk="1" hangingPunct="1">
              <a:spcBef>
                <a:spcPct val="0"/>
              </a:spcBef>
              <a:spcAft>
                <a:spcPts val="619"/>
              </a:spcAft>
              <a:buFont typeface="Calibri" panose="020F0502020204030204" pitchFamily="34" charset="0"/>
              <a:buChar char="‒"/>
            </a:pPr>
            <a:r>
              <a:rPr lang="en-US" altLang="en-US" sz="1300" b="1" dirty="0">
                <a:latin typeface="+mn-lt"/>
              </a:rPr>
              <a:t>Jn. 10:28 </a:t>
            </a:r>
            <a:r>
              <a:rPr lang="en-US" altLang="en-US" sz="1300" dirty="0">
                <a:latin typeface="+mn-lt"/>
              </a:rPr>
              <a:t>– and I give </a:t>
            </a:r>
            <a:r>
              <a:rPr lang="en-US" altLang="en-US" sz="1300" b="1" u="sng" dirty="0">
                <a:solidFill>
                  <a:srgbClr val="C00000"/>
                </a:solidFill>
                <a:latin typeface="+mn-lt"/>
              </a:rPr>
              <a:t>eternal life </a:t>
            </a:r>
            <a:r>
              <a:rPr lang="en-US" altLang="en-US" sz="1300" dirty="0">
                <a:latin typeface="+mn-lt"/>
              </a:rPr>
              <a:t>to them, and they will never perish; and no one will snatch them out of My hand.</a:t>
            </a:r>
          </a:p>
          <a:p>
            <a:pPr marL="176845" indent="-176845" algn="just" eaLnBrk="1" hangingPunct="1">
              <a:spcBef>
                <a:spcPct val="0"/>
              </a:spcBef>
              <a:spcAft>
                <a:spcPts val="619"/>
              </a:spcAft>
              <a:buFont typeface="Calibri" panose="020F0502020204030204" pitchFamily="34" charset="0"/>
              <a:buChar char="‒"/>
            </a:pPr>
            <a:r>
              <a:rPr lang="en-US" altLang="en-US" sz="1300" b="1" dirty="0">
                <a:latin typeface="+mn-lt"/>
              </a:rPr>
              <a:t>Rom. 8:1 </a:t>
            </a:r>
            <a:r>
              <a:rPr lang="en-US" altLang="en-US" sz="1300" dirty="0">
                <a:latin typeface="+mn-lt"/>
              </a:rPr>
              <a:t>– Therefore there is now no condemnation for those who are in Christ Jesus.</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18</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733824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19</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407922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2</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74266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20</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59167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21</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74848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22</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94400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845" indent="-176845" algn="just">
              <a:spcBef>
                <a:spcPts val="0"/>
              </a:spcBef>
              <a:spcAft>
                <a:spcPts val="619"/>
              </a:spcAft>
              <a:buFontTx/>
              <a:buChar char="‒"/>
            </a:pPr>
            <a:r>
              <a:rPr lang="en-US" sz="1300" b="1" dirty="0">
                <a:latin typeface="+mn-lt"/>
              </a:rPr>
              <a:t>Philippians 2:12–13 – </a:t>
            </a:r>
            <a:r>
              <a:rPr lang="en-US" sz="1300" dirty="0">
                <a:latin typeface="+mn-lt"/>
              </a:rPr>
              <a:t>12 So then, my beloved, just as you have always obeyed, not as in my presence only, but now much more in my absence, </a:t>
            </a:r>
            <a:r>
              <a:rPr lang="en-US" sz="1300" b="1" u="sng" dirty="0">
                <a:solidFill>
                  <a:srgbClr val="C00000"/>
                </a:solidFill>
                <a:latin typeface="+mn-lt"/>
              </a:rPr>
              <a:t>work out your salvation </a:t>
            </a:r>
            <a:r>
              <a:rPr lang="en-US" sz="1300" dirty="0">
                <a:latin typeface="+mn-lt"/>
              </a:rPr>
              <a:t>with fear and trembling; 13 for </a:t>
            </a:r>
            <a:r>
              <a:rPr lang="en-US" sz="1300" b="1" u="sng" dirty="0">
                <a:solidFill>
                  <a:srgbClr val="C00000"/>
                </a:solidFill>
                <a:latin typeface="+mn-lt"/>
              </a:rPr>
              <a:t>it is God who is at work in you</a:t>
            </a:r>
            <a:r>
              <a:rPr lang="en-US" sz="1300" dirty="0">
                <a:latin typeface="+mn-lt"/>
              </a:rPr>
              <a:t>, both to will and to work for His good pleasure. </a:t>
            </a:r>
          </a:p>
          <a:p>
            <a:pPr marL="176845" indent="-176845" algn="just">
              <a:spcBef>
                <a:spcPts val="0"/>
              </a:spcBef>
              <a:spcAft>
                <a:spcPts val="619"/>
              </a:spcAft>
              <a:buFontTx/>
              <a:buChar char="‒"/>
            </a:pPr>
            <a:r>
              <a:rPr lang="en-US" altLang="en-US" sz="1300" b="1" dirty="0">
                <a:latin typeface="+mn-lt"/>
              </a:rPr>
              <a:t>Rom. 6:6 </a:t>
            </a:r>
            <a:r>
              <a:rPr lang="en-US" altLang="en-US" sz="1300" dirty="0">
                <a:latin typeface="+mn-lt"/>
              </a:rPr>
              <a:t>– Knowing this, that our old self </a:t>
            </a:r>
            <a:r>
              <a:rPr lang="en-US" altLang="en-US" sz="1300" b="1" i="1" u="sng" dirty="0">
                <a:solidFill>
                  <a:srgbClr val="C00000"/>
                </a:solidFill>
                <a:latin typeface="+mn-lt"/>
              </a:rPr>
              <a:t>[who we were in and from Adam federally and seminally] </a:t>
            </a:r>
            <a:r>
              <a:rPr lang="en-US" altLang="en-US" sz="1300" dirty="0">
                <a:latin typeface="+mn-lt"/>
              </a:rPr>
              <a:t>was crucified with Him, in order that our body of sin </a:t>
            </a:r>
            <a:r>
              <a:rPr lang="en-US" altLang="en-US" sz="1300" b="1" i="1" u="sng" dirty="0">
                <a:solidFill>
                  <a:srgbClr val="C00000"/>
                </a:solidFill>
                <a:latin typeface="+mn-lt"/>
              </a:rPr>
              <a:t>[</a:t>
            </a:r>
            <a:r>
              <a:rPr lang="en-US" sz="1300" b="1" i="1" u="sng" dirty="0">
                <a:solidFill>
                  <a:srgbClr val="C00000"/>
                </a:solidFill>
                <a:latin typeface="+mn-lt"/>
              </a:rPr>
              <a:t>our bodies as yet unredeemed and susceptible to the Sin Nature] </a:t>
            </a:r>
            <a:r>
              <a:rPr lang="en-US" altLang="en-US" sz="1300" dirty="0">
                <a:latin typeface="+mn-lt"/>
              </a:rPr>
              <a:t>might be done away with, </a:t>
            </a:r>
            <a:r>
              <a:rPr lang="en-US" altLang="en-US" sz="1300" b="1" i="1" u="sng" dirty="0">
                <a:solidFill>
                  <a:srgbClr val="C00000"/>
                </a:solidFill>
                <a:latin typeface="+mn-lt"/>
              </a:rPr>
              <a:t>[“put out of business” by the </a:t>
            </a:r>
            <a:r>
              <a:rPr lang="en-US" sz="1300" b="1" i="1" u="sng" dirty="0">
                <a:solidFill>
                  <a:srgbClr val="C00000"/>
                </a:solidFill>
                <a:latin typeface="+mn-lt"/>
              </a:rPr>
              <a:t>indwelling </a:t>
            </a:r>
            <a:r>
              <a:rPr lang="en-US" altLang="en-US" sz="1300" b="1" i="1" u="sng" dirty="0">
                <a:solidFill>
                  <a:srgbClr val="C00000"/>
                </a:solidFill>
                <a:latin typeface="+mn-lt"/>
              </a:rPr>
              <a:t>Holy Spirit]</a:t>
            </a:r>
            <a:r>
              <a:rPr lang="en-US" sz="1300" b="1" i="1" dirty="0">
                <a:solidFill>
                  <a:srgbClr val="C00000"/>
                </a:solidFill>
                <a:latin typeface="+mn-lt"/>
              </a:rPr>
              <a:t>, </a:t>
            </a:r>
            <a:r>
              <a:rPr lang="en-US" sz="1300" dirty="0">
                <a:latin typeface="+mn-lt"/>
              </a:rPr>
              <a:t>so that we would no longer be slaves to sin</a:t>
            </a:r>
            <a:endParaRPr lang="en-US" altLang="en-US" sz="1300" dirty="0">
              <a:latin typeface="+mn-lt"/>
            </a:endParaRPr>
          </a:p>
          <a:p>
            <a:pPr marL="176845" indent="-176845" algn="just" eaLnBrk="1" hangingPunct="1">
              <a:spcBef>
                <a:spcPts val="0"/>
              </a:spcBef>
              <a:spcAft>
                <a:spcPts val="619"/>
              </a:spcAft>
              <a:buFont typeface="Calibri" panose="020F0502020204030204" pitchFamily="34" charset="0"/>
              <a:buChar char="‒"/>
            </a:pPr>
            <a:r>
              <a:rPr lang="en-US" altLang="en-US" sz="1300" b="1" dirty="0">
                <a:latin typeface="+mn-lt"/>
              </a:rPr>
              <a:t>Rom 6:11 </a:t>
            </a:r>
            <a:r>
              <a:rPr lang="en-US" altLang="en-US" sz="1300" dirty="0">
                <a:latin typeface="+mn-lt"/>
              </a:rPr>
              <a:t>– Even so consider yourselves to be </a:t>
            </a:r>
            <a:r>
              <a:rPr lang="en-US" altLang="en-US" sz="1300" b="1" u="sng" dirty="0">
                <a:solidFill>
                  <a:srgbClr val="C00000"/>
                </a:solidFill>
                <a:latin typeface="+mn-lt"/>
              </a:rPr>
              <a:t>dead to sin (Sin Nature) </a:t>
            </a:r>
            <a:r>
              <a:rPr lang="en-US" altLang="en-US" sz="1300" dirty="0">
                <a:latin typeface="+mn-lt"/>
              </a:rPr>
              <a:t>, but alive to God </a:t>
            </a:r>
            <a:r>
              <a:rPr lang="en-US" altLang="en-US" sz="1300" b="1" u="sng" dirty="0">
                <a:solidFill>
                  <a:srgbClr val="C00000"/>
                </a:solidFill>
                <a:latin typeface="+mn-lt"/>
              </a:rPr>
              <a:t>in Christ Jesus</a:t>
            </a:r>
            <a:endParaRPr lang="en-US" altLang="en-US" sz="1300" dirty="0">
              <a:latin typeface="+mn-lt"/>
            </a:endParaRPr>
          </a:p>
          <a:p>
            <a:pPr algn="just" eaLnBrk="1" hangingPunct="1">
              <a:spcBef>
                <a:spcPts val="0"/>
              </a:spcBef>
              <a:spcAft>
                <a:spcPts val="619"/>
              </a:spcAft>
            </a:pPr>
            <a:r>
              <a:rPr lang="en-US" altLang="en-US" sz="1300" dirty="0">
                <a:latin typeface="+mn-lt"/>
              </a:rPr>
              <a:t>The “Identification Truths” describe the Present Tense of salvation - </a:t>
            </a:r>
            <a:r>
              <a:rPr lang="en-US" sz="1300" dirty="0">
                <a:latin typeface="+mn-lt"/>
              </a:rPr>
              <a:t>To be </a:t>
            </a:r>
            <a:r>
              <a:rPr lang="en-US" sz="1300" i="1" dirty="0">
                <a:latin typeface="+mn-lt"/>
              </a:rPr>
              <a:t>disappointed with yourself, is to have believed in yourself. </a:t>
            </a:r>
            <a:r>
              <a:rPr lang="en-US" b="0" i="0" u="none" strike="noStrike" baseline="0" dirty="0" smtClean="0">
                <a:latin typeface="+mn-lt"/>
              </a:rPr>
              <a:t>Newell, W. R. (</a:t>
            </a:r>
            <a:r>
              <a:rPr lang="en-US" b="0" i="0" u="none" strike="noStrike" baseline="0" dirty="0" err="1" smtClean="0">
                <a:latin typeface="+mn-lt"/>
              </a:rPr>
              <a:t>n.d.</a:t>
            </a:r>
            <a:r>
              <a:rPr lang="en-US" b="0" i="0" u="none" strike="noStrike" baseline="0" dirty="0" smtClean="0">
                <a:latin typeface="+mn-lt"/>
              </a:rPr>
              <a:t>). </a:t>
            </a:r>
            <a:r>
              <a:rPr lang="en-US" b="0" i="1" u="none" strike="noStrike" baseline="0" dirty="0" smtClean="0">
                <a:latin typeface="+mn-lt"/>
              </a:rPr>
              <a:t>Romans Verse-by-Verse</a:t>
            </a:r>
            <a:r>
              <a:rPr lang="en-US" b="0" i="0" u="none" strike="noStrike" baseline="0" dirty="0" smtClean="0">
                <a:latin typeface="+mn-lt"/>
              </a:rPr>
              <a:t> (p. 172). Grand Rapids, MI: Christian Classics Ethereal Library.</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23</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252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24</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4136374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25</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756194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845" indent="-176845" algn="just" defTabSz="943174" eaLnBrk="1" hangingPunct="1">
              <a:spcBef>
                <a:spcPct val="0"/>
              </a:spcBef>
              <a:spcAft>
                <a:spcPts val="619"/>
              </a:spcAft>
              <a:buFont typeface="Calibri" panose="020F0502020204030204" pitchFamily="34" charset="0"/>
              <a:buChar char="‒"/>
              <a:defRPr/>
            </a:pPr>
            <a:r>
              <a:rPr lang="en-US" sz="1300" b="1" dirty="0">
                <a:latin typeface="Calibri" pitchFamily="34" charset="0"/>
                <a:cs typeface="Calibri" pitchFamily="34" charset="0"/>
              </a:rPr>
              <a:t>Romans 5:10 </a:t>
            </a:r>
            <a:r>
              <a:rPr lang="en-US" sz="1300" dirty="0">
                <a:latin typeface="Calibri" pitchFamily="34" charset="0"/>
                <a:cs typeface="Calibri" pitchFamily="34" charset="0"/>
              </a:rPr>
              <a:t>– For if while we were enemies </a:t>
            </a:r>
            <a:r>
              <a:rPr lang="en-US" sz="1300" b="1" u="sng" dirty="0">
                <a:solidFill>
                  <a:srgbClr val="C00000"/>
                </a:solidFill>
                <a:latin typeface="Calibri" pitchFamily="34" charset="0"/>
                <a:cs typeface="Calibri" pitchFamily="34" charset="0"/>
              </a:rPr>
              <a:t>we were reconciled to God </a:t>
            </a:r>
            <a:r>
              <a:rPr lang="en-US" sz="1300" dirty="0">
                <a:latin typeface="Calibri" pitchFamily="34" charset="0"/>
                <a:cs typeface="Calibri" pitchFamily="34" charset="0"/>
              </a:rPr>
              <a:t>through the death of His Son, much more, having been reconciled, </a:t>
            </a:r>
            <a:r>
              <a:rPr lang="en-US" sz="1300" b="1" u="sng" dirty="0">
                <a:solidFill>
                  <a:srgbClr val="C00000"/>
                </a:solidFill>
                <a:latin typeface="Calibri" pitchFamily="34" charset="0"/>
                <a:cs typeface="Calibri" pitchFamily="34" charset="0"/>
              </a:rPr>
              <a:t>we shall be saved </a:t>
            </a:r>
            <a:r>
              <a:rPr lang="en-US" sz="1300" dirty="0">
                <a:latin typeface="Calibri" pitchFamily="34" charset="0"/>
                <a:cs typeface="Calibri" pitchFamily="34" charset="0"/>
              </a:rPr>
              <a:t>by His life.</a:t>
            </a:r>
          </a:p>
          <a:p>
            <a:pPr marL="176845" indent="-176845" algn="just" eaLnBrk="1" hangingPunct="1">
              <a:spcBef>
                <a:spcPct val="0"/>
              </a:spcBef>
              <a:spcAft>
                <a:spcPts val="619"/>
              </a:spcAft>
              <a:buFont typeface="Calibri" panose="020F0502020204030204" pitchFamily="34" charset="0"/>
              <a:buChar char="‒"/>
            </a:pPr>
            <a:r>
              <a:rPr lang="en-US" altLang="en-US" sz="1300" b="1" dirty="0">
                <a:latin typeface="Calibri" panose="020F0502020204030204" pitchFamily="34" charset="0"/>
              </a:rPr>
              <a:t>1 John 3:2 </a:t>
            </a:r>
            <a:r>
              <a:rPr lang="en-US" altLang="en-US" sz="1300" dirty="0">
                <a:latin typeface="Calibri" panose="020F0502020204030204" pitchFamily="34" charset="0"/>
              </a:rPr>
              <a:t>– Beloved, now we are children of God, and it has not appeared as yet what we will be. We know that when He appears, </a:t>
            </a:r>
            <a:r>
              <a:rPr lang="en-US" altLang="en-US" sz="1300" b="1" u="sng" dirty="0">
                <a:solidFill>
                  <a:srgbClr val="C00000"/>
                </a:solidFill>
                <a:latin typeface="Calibri" pitchFamily="34" charset="0"/>
                <a:cs typeface="Calibri" pitchFamily="34" charset="0"/>
              </a:rPr>
              <a:t>we will be like Him</a:t>
            </a:r>
            <a:r>
              <a:rPr lang="en-US" altLang="en-US" sz="1300" dirty="0">
                <a:latin typeface="Calibri" panose="020F0502020204030204" pitchFamily="34" charset="0"/>
              </a:rPr>
              <a:t>, because we will see Him just as He is.</a:t>
            </a:r>
          </a:p>
          <a:p>
            <a:pPr marL="176845" indent="-176845" algn="just" eaLnBrk="1" hangingPunct="1">
              <a:spcBef>
                <a:spcPct val="0"/>
              </a:spcBef>
              <a:spcAft>
                <a:spcPts val="619"/>
              </a:spcAft>
              <a:buFont typeface="Calibri" panose="020F0502020204030204" pitchFamily="34" charset="0"/>
              <a:buChar char="‒"/>
            </a:pPr>
            <a:r>
              <a:rPr lang="en-US" altLang="en-US" sz="1300" b="1" dirty="0">
                <a:latin typeface="Calibri" panose="020F0502020204030204" pitchFamily="34" charset="0"/>
              </a:rPr>
              <a:t>1 Peter 1:5 </a:t>
            </a:r>
            <a:r>
              <a:rPr lang="en-US" altLang="en-US" sz="1300" dirty="0">
                <a:latin typeface="Calibri" panose="020F0502020204030204" pitchFamily="34" charset="0"/>
              </a:rPr>
              <a:t>–[we] are </a:t>
            </a:r>
            <a:r>
              <a:rPr lang="en-US" altLang="en-US" sz="1300" b="1" u="sng" dirty="0">
                <a:solidFill>
                  <a:srgbClr val="C00000"/>
                </a:solidFill>
                <a:latin typeface="Calibri" pitchFamily="34" charset="0"/>
                <a:cs typeface="Calibri" pitchFamily="34" charset="0"/>
              </a:rPr>
              <a:t>protected by the power of God </a:t>
            </a:r>
            <a:r>
              <a:rPr lang="en-US" altLang="en-US" sz="1300" dirty="0">
                <a:latin typeface="Calibri" panose="020F0502020204030204" pitchFamily="34" charset="0"/>
              </a:rPr>
              <a:t>through faith for </a:t>
            </a:r>
            <a:r>
              <a:rPr lang="en-US" altLang="en-US" sz="1300" b="1" u="sng" dirty="0">
                <a:solidFill>
                  <a:srgbClr val="C00000"/>
                </a:solidFill>
                <a:latin typeface="Calibri" pitchFamily="34" charset="0"/>
                <a:cs typeface="Calibri" pitchFamily="34" charset="0"/>
              </a:rPr>
              <a:t>a salvation ready to be revealed </a:t>
            </a:r>
            <a:r>
              <a:rPr lang="en-US" altLang="en-US" sz="1300" dirty="0">
                <a:latin typeface="Calibri" panose="020F0502020204030204" pitchFamily="34" charset="0"/>
              </a:rPr>
              <a:t>in the last time.</a:t>
            </a:r>
          </a:p>
          <a:p>
            <a:pPr marL="176845" indent="-176845" algn="just" eaLnBrk="1" hangingPunct="1">
              <a:spcBef>
                <a:spcPct val="0"/>
              </a:spcBef>
              <a:spcAft>
                <a:spcPts val="619"/>
              </a:spcAft>
              <a:buFont typeface="Calibri" panose="020F0502020204030204" pitchFamily="34" charset="0"/>
              <a:buChar char="‒"/>
            </a:pPr>
            <a:r>
              <a:rPr lang="en-US" altLang="en-US" sz="1300" b="1" dirty="0">
                <a:latin typeface="Calibri" panose="020F0502020204030204" pitchFamily="34" charset="0"/>
              </a:rPr>
              <a:t>Philippians 1:6 </a:t>
            </a:r>
            <a:r>
              <a:rPr lang="en-US" altLang="en-US" sz="1300" dirty="0">
                <a:latin typeface="Calibri" panose="020F0502020204030204" pitchFamily="34" charset="0"/>
              </a:rPr>
              <a:t>– For I am confident of this very thing, that </a:t>
            </a:r>
            <a:r>
              <a:rPr lang="en-US" altLang="en-US" sz="1300" b="1" u="sng" dirty="0">
                <a:solidFill>
                  <a:srgbClr val="C00000"/>
                </a:solidFill>
                <a:latin typeface="Calibri" pitchFamily="34" charset="0"/>
                <a:cs typeface="Calibri" pitchFamily="34" charset="0"/>
              </a:rPr>
              <a:t>He who began a good work in you will perfect it until the day of Christ Jesus</a:t>
            </a:r>
            <a:r>
              <a:rPr lang="en-US" altLang="en-US" sz="1300" dirty="0">
                <a:latin typeface="Calibri" panose="020F0502020204030204" pitchFamily="34" charset="0"/>
              </a:rPr>
              <a:t>.</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26</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0694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27</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629716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28</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34855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29</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422243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3</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317056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619"/>
              </a:spcAft>
            </a:pPr>
            <a:r>
              <a:rPr lang="en-US" dirty="0">
                <a:latin typeface="+mn-lt"/>
              </a:rPr>
              <a:t>Positional Truth (Who We Are in Christ) vs Conditional Truth (Our Moment by Moment Walk)</a:t>
            </a:r>
          </a:p>
          <a:p>
            <a:pPr algn="just">
              <a:spcBef>
                <a:spcPts val="0"/>
              </a:spcBef>
              <a:spcAft>
                <a:spcPts val="619"/>
              </a:spcAft>
            </a:pPr>
            <a:r>
              <a:rPr lang="en-US" b="1" dirty="0">
                <a:latin typeface="+mn-lt"/>
              </a:rPr>
              <a:t>Colossians 2:6 </a:t>
            </a:r>
            <a:r>
              <a:rPr lang="en-US" dirty="0">
                <a:latin typeface="+mn-lt"/>
              </a:rPr>
              <a:t>- Therefore as you </a:t>
            </a:r>
            <a:r>
              <a:rPr lang="en-US" b="1" u="sng" dirty="0">
                <a:solidFill>
                  <a:srgbClr val="C00000"/>
                </a:solidFill>
                <a:latin typeface="+mn-lt"/>
              </a:rPr>
              <a:t>have received </a:t>
            </a:r>
            <a:r>
              <a:rPr lang="en-US" dirty="0">
                <a:latin typeface="+mn-lt"/>
              </a:rPr>
              <a:t>Christ Jesus (Position) the Lord, </a:t>
            </a:r>
            <a:r>
              <a:rPr lang="en-US" b="1" u="sng" dirty="0">
                <a:solidFill>
                  <a:srgbClr val="C00000"/>
                </a:solidFill>
                <a:latin typeface="+mn-lt"/>
              </a:rPr>
              <a:t>so walk in Him </a:t>
            </a:r>
            <a:r>
              <a:rPr lang="en-US" dirty="0">
                <a:latin typeface="+mn-lt"/>
              </a:rPr>
              <a:t>(Condition)</a:t>
            </a:r>
          </a:p>
          <a:p>
            <a:pPr marL="176845" indent="-176845" algn="just">
              <a:spcBef>
                <a:spcPts val="0"/>
              </a:spcBef>
              <a:spcAft>
                <a:spcPts val="619"/>
              </a:spcAft>
              <a:buFont typeface="Calibri" panose="020F0502020204030204" pitchFamily="34" charset="0"/>
              <a:buChar char="‒"/>
            </a:pPr>
            <a:r>
              <a:rPr lang="en-US" dirty="0">
                <a:latin typeface="+mn-lt"/>
              </a:rPr>
              <a:t>The Colossians had received Christ in a certain manner: as the Anointed of God (“Christ”), as the historic Savior (“Jesus”), and as the sovereign (“Lord”). Paul’s appeal is that they “continue to live [lit., walk] in him” in the same manner. That is to say, he wants their present and continuous conduct to conform to the doctrine taught them at the beginning, the doctrine they had committed themselves to at conversion.  Vaughan, C. (1981). Colossians. In F. E. </a:t>
            </a:r>
            <a:r>
              <a:rPr lang="en-US" dirty="0" err="1">
                <a:latin typeface="+mn-lt"/>
              </a:rPr>
              <a:t>Gaebelein</a:t>
            </a:r>
            <a:r>
              <a:rPr lang="en-US" dirty="0">
                <a:latin typeface="+mn-lt"/>
              </a:rPr>
              <a:t> (Ed.), The Expositor’s Bible Commentary: Ephesians through Philemon (Vol. 11, p. 196). Grand Rapids, MI: Zondervan Publishing House.</a:t>
            </a:r>
          </a:p>
          <a:p>
            <a:pPr marL="176845" indent="-176845" algn="just">
              <a:spcBef>
                <a:spcPts val="0"/>
              </a:spcBef>
              <a:spcAft>
                <a:spcPts val="619"/>
              </a:spcAft>
              <a:buFont typeface="Calibri" panose="020F0502020204030204" pitchFamily="34" charset="0"/>
              <a:buChar char="‒"/>
            </a:pPr>
            <a:r>
              <a:rPr lang="en-US" dirty="0">
                <a:latin typeface="+mn-lt"/>
              </a:rPr>
              <a:t>Since their faith initially laid hold decisively on the apostolic gospel, Paul exhorted them not to forsake its divine authority for any human sophistry.  Geisler, N. L. (1985). Colossians. In J. F. </a:t>
            </a:r>
            <a:r>
              <a:rPr lang="en-US" dirty="0" err="1">
                <a:latin typeface="+mn-lt"/>
              </a:rPr>
              <a:t>Walvoord</a:t>
            </a:r>
            <a:r>
              <a:rPr lang="en-US" dirty="0">
                <a:latin typeface="+mn-lt"/>
              </a:rPr>
              <a:t> &amp; R. B. </a:t>
            </a:r>
            <a:r>
              <a:rPr lang="en-US" dirty="0" err="1">
                <a:latin typeface="+mn-lt"/>
              </a:rPr>
              <a:t>Zuck</a:t>
            </a:r>
            <a:r>
              <a:rPr lang="en-US" dirty="0">
                <a:latin typeface="+mn-lt"/>
              </a:rPr>
              <a:t> (Eds.), The Bible Knowledge Commentary: An Exposition of the Scriptures (Vol. 2, p. 676). Wheaton, IL: Victor Books.</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30</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306780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6328" indent="-294742">
              <a:defRPr>
                <a:solidFill>
                  <a:schemeClr val="tx1"/>
                </a:solidFill>
                <a:latin typeface="Arial" panose="020B0604020202020204" pitchFamily="34" charset="0"/>
              </a:defRPr>
            </a:lvl2pPr>
            <a:lvl3pPr marL="1178968" indent="-235794">
              <a:defRPr>
                <a:solidFill>
                  <a:schemeClr val="tx1"/>
                </a:solidFill>
                <a:latin typeface="Arial" panose="020B0604020202020204" pitchFamily="34" charset="0"/>
              </a:defRPr>
            </a:lvl3pPr>
            <a:lvl4pPr marL="1650554" indent="-235794">
              <a:defRPr>
                <a:solidFill>
                  <a:schemeClr val="tx1"/>
                </a:solidFill>
                <a:latin typeface="Arial" panose="020B0604020202020204" pitchFamily="34" charset="0"/>
              </a:defRPr>
            </a:lvl4pPr>
            <a:lvl5pPr marL="2122141" indent="-235794">
              <a:defRPr>
                <a:solidFill>
                  <a:schemeClr val="tx1"/>
                </a:solidFill>
                <a:latin typeface="Arial" panose="020B0604020202020204" pitchFamily="34" charset="0"/>
              </a:defRPr>
            </a:lvl5pPr>
            <a:lvl6pPr marL="2593728" indent="-235794" eaLnBrk="0" fontAlgn="base" hangingPunct="0">
              <a:spcBef>
                <a:spcPct val="0"/>
              </a:spcBef>
              <a:spcAft>
                <a:spcPct val="0"/>
              </a:spcAft>
              <a:defRPr>
                <a:solidFill>
                  <a:schemeClr val="tx1"/>
                </a:solidFill>
                <a:latin typeface="Arial" panose="020B0604020202020204" pitchFamily="34" charset="0"/>
              </a:defRPr>
            </a:lvl6pPr>
            <a:lvl7pPr marL="3065316" indent="-235794" eaLnBrk="0" fontAlgn="base" hangingPunct="0">
              <a:spcBef>
                <a:spcPct val="0"/>
              </a:spcBef>
              <a:spcAft>
                <a:spcPct val="0"/>
              </a:spcAft>
              <a:defRPr>
                <a:solidFill>
                  <a:schemeClr val="tx1"/>
                </a:solidFill>
                <a:latin typeface="Arial" panose="020B0604020202020204" pitchFamily="34" charset="0"/>
              </a:defRPr>
            </a:lvl7pPr>
            <a:lvl8pPr marL="3536903" indent="-235794" eaLnBrk="0" fontAlgn="base" hangingPunct="0">
              <a:spcBef>
                <a:spcPct val="0"/>
              </a:spcBef>
              <a:spcAft>
                <a:spcPct val="0"/>
              </a:spcAft>
              <a:defRPr>
                <a:solidFill>
                  <a:schemeClr val="tx1"/>
                </a:solidFill>
                <a:latin typeface="Arial" panose="020B0604020202020204" pitchFamily="34" charset="0"/>
              </a:defRPr>
            </a:lvl8pPr>
            <a:lvl9pPr marL="4008489" indent="-235794" eaLnBrk="0" fontAlgn="base" hangingPunct="0">
              <a:spcBef>
                <a:spcPct val="0"/>
              </a:spcBef>
              <a:spcAft>
                <a:spcPct val="0"/>
              </a:spcAft>
              <a:defRPr>
                <a:solidFill>
                  <a:schemeClr val="tx1"/>
                </a:solidFill>
                <a:latin typeface="Arial" panose="020B0604020202020204" pitchFamily="34" charset="0"/>
              </a:defRPr>
            </a:lvl9pPr>
          </a:lstStyle>
          <a:p>
            <a:fld id="{F39E2E0D-8863-4E19-9DA5-929585526F79}" type="slidenum">
              <a:rPr lang="en-US" altLang="en-US" smtClean="0"/>
              <a:pPr/>
              <a:t>31</a:t>
            </a:fld>
            <a:endParaRPr lang="en-US" altLang="en-US" smtClean="0"/>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p:spPr>
        <p:txBody>
          <a:bodyPr/>
          <a:lstStyle/>
          <a:p>
            <a:pPr eaLnBrk="1" hangingPunct="1"/>
            <a:endParaRPr lang="en-US" altLang="en-US" smtClean="0"/>
          </a:p>
        </p:txBody>
      </p:sp>
      <p:sp>
        <p:nvSpPr>
          <p:cNvPr id="2" name="Date Placeholder 1"/>
          <p:cNvSpPr>
            <a:spLocks noGrp="1"/>
          </p:cNvSpPr>
          <p:nvPr>
            <p:ph type="dt" idx="10"/>
          </p:nvPr>
        </p:nvSpPr>
        <p:spPr/>
        <p:txBody>
          <a:bodyPr/>
          <a:lstStyle/>
          <a:p>
            <a:pPr>
              <a:defRPr/>
            </a:pPr>
            <a:r>
              <a:rPr lang="en-US" altLang="en-US" smtClean="0"/>
              <a:t>02-07-2016</a:t>
            </a: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Header Placeholder 3"/>
          <p:cNvSpPr>
            <a:spLocks noGrp="1"/>
          </p:cNvSpPr>
          <p:nvPr>
            <p:ph type="hdr" sz="quarter" idx="12"/>
          </p:nvPr>
        </p:nvSpPr>
        <p:spPr/>
        <p:txBody>
          <a:bodyPr/>
          <a:lstStyle/>
          <a:p>
            <a:pPr>
              <a:defRPr/>
            </a:pPr>
            <a:r>
              <a:rPr lang="en-US" altLang="en-US" smtClean="0"/>
              <a:t>The Riches of Divine Grace - Dr. Jim McGowan</a:t>
            </a: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32</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4240921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buFont typeface="+mj-lt"/>
              <a:buAutoNum type="arabicPeriod"/>
            </a:pPr>
            <a:r>
              <a:rPr lang="en-US" sz="1400" b="1" dirty="0">
                <a:latin typeface="+mn-lt"/>
              </a:rPr>
              <a:t>THE RICHES OF DIVINE GRACE THEY ARE NOT EXPERIENCED!</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33</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505075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a:buFont typeface="+mj-lt"/>
              <a:buAutoNum type="arabicPeriod"/>
            </a:pPr>
            <a:r>
              <a:rPr lang="en-US" sz="1400" b="1" dirty="0">
                <a:latin typeface="+mn-lt"/>
              </a:rPr>
              <a:t>THE RICHES OF DIVINE GRACE THEY ARE NOT EXPERIENCED</a:t>
            </a:r>
            <a:r>
              <a:rPr lang="en-US" sz="1400" b="1" dirty="0">
                <a:latin typeface="+mn-lt"/>
              </a:rPr>
              <a:t>!</a:t>
            </a:r>
            <a:endParaRPr lang="en-US" sz="1400" b="1"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34</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661963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lgn="just" defTabSz="943174">
              <a:spcBef>
                <a:spcPts val="0"/>
              </a:spcBef>
              <a:spcAft>
                <a:spcPts val="619"/>
              </a:spcAft>
              <a:buFont typeface="+mj-lt"/>
              <a:buAutoNum type="arabicPeriod"/>
            </a:pPr>
            <a:r>
              <a:rPr lang="en-US" sz="1400" b="1" dirty="0">
                <a:latin typeface="+mn-lt"/>
              </a:rPr>
              <a:t>THE RICHES OF DIVINE GRACE THEY ARE NOT EXPERIENCED!</a:t>
            </a:r>
          </a:p>
          <a:p>
            <a:pPr algn="just">
              <a:spcBef>
                <a:spcPts val="0"/>
              </a:spcBef>
              <a:spcAft>
                <a:spcPts val="619"/>
              </a:spcAft>
            </a:pPr>
            <a:r>
              <a:rPr lang="en-US" b="1" dirty="0">
                <a:latin typeface="+mn-lt"/>
              </a:rPr>
              <a:t>2 Cor. 5:21 - </a:t>
            </a:r>
            <a:r>
              <a:rPr lang="el-GR" b="1" dirty="0">
                <a:latin typeface="+mn-lt"/>
              </a:rPr>
              <a:t>γίνομαι</a:t>
            </a:r>
            <a:r>
              <a:rPr lang="en-US" b="1" dirty="0">
                <a:latin typeface="+mn-lt"/>
              </a:rPr>
              <a:t> </a:t>
            </a:r>
            <a:r>
              <a:rPr lang="en-US" b="1" i="1" dirty="0" err="1">
                <a:latin typeface="+mn-lt"/>
              </a:rPr>
              <a:t>gínomai</a:t>
            </a:r>
            <a:r>
              <a:rPr lang="en-US" dirty="0">
                <a:latin typeface="+mn-lt"/>
              </a:rPr>
              <a:t> – Aorist Middle Subjunctive 1</a:t>
            </a:r>
            <a:r>
              <a:rPr lang="en-US" baseline="30000" dirty="0">
                <a:latin typeface="+mn-lt"/>
              </a:rPr>
              <a:t>st</a:t>
            </a:r>
            <a:r>
              <a:rPr lang="en-US" dirty="0">
                <a:latin typeface="+mn-lt"/>
              </a:rPr>
              <a:t> Plural</a:t>
            </a:r>
          </a:p>
          <a:p>
            <a:pPr marL="176845" indent="-176845" algn="just">
              <a:spcBef>
                <a:spcPts val="0"/>
              </a:spcBef>
              <a:spcAft>
                <a:spcPts val="619"/>
              </a:spcAft>
              <a:buFont typeface="Calibri" panose="020F0502020204030204" pitchFamily="34" charset="0"/>
              <a:buChar char="‒"/>
            </a:pPr>
            <a:r>
              <a:rPr lang="en-US" dirty="0">
                <a:latin typeface="+mn-lt"/>
              </a:rPr>
              <a:t>“The middle voice shows that the action is performed with special reference to the subject.”14  Smyth, H. W. Greek Grammar. Rev. by G. M. Messing. Cambridge, MA: Harvard University Press, 1956. Quoted in Wallace, D. B. (1996). Greek Grammar beyond the Basics: An Exegetical Syntax of the New Testament. Grand Rapids, MI: Zondervan.</a:t>
            </a:r>
          </a:p>
          <a:p>
            <a:pPr marL="176845" indent="-176845" algn="just">
              <a:spcBef>
                <a:spcPts val="0"/>
              </a:spcBef>
              <a:spcAft>
                <a:spcPts val="619"/>
              </a:spcAft>
              <a:buFont typeface="Calibri" panose="020F0502020204030204" pitchFamily="34" charset="0"/>
              <a:buChar char="‒"/>
            </a:pPr>
            <a:r>
              <a:rPr lang="en-US" dirty="0">
                <a:latin typeface="+mn-lt"/>
              </a:rPr>
              <a:t>“the subjunctive is used to </a:t>
            </a:r>
            <a:r>
              <a:rPr lang="en-US" dirty="0" err="1">
                <a:latin typeface="+mn-lt"/>
              </a:rPr>
              <a:t>grammaticalize</a:t>
            </a:r>
            <a:r>
              <a:rPr lang="en-US" dirty="0">
                <a:latin typeface="+mn-lt"/>
              </a:rPr>
              <a:t> </a:t>
            </a:r>
            <a:r>
              <a:rPr lang="en-US" i="1" dirty="0">
                <a:latin typeface="+mn-lt"/>
              </a:rPr>
              <a:t>potentiality.”  </a:t>
            </a:r>
            <a:r>
              <a:rPr lang="en-US" dirty="0">
                <a:latin typeface="+mn-lt"/>
              </a:rPr>
              <a:t>Wallace, D. B. (1996). Greek Grammar beyond the Basics: An Exegetical Syntax of the New Testament (p. 463). Grand Rapids, MI: Zondervan.</a:t>
            </a:r>
          </a:p>
          <a:p>
            <a:pPr marL="176845" indent="-176845" algn="just">
              <a:spcBef>
                <a:spcPts val="0"/>
              </a:spcBef>
              <a:spcAft>
                <a:spcPts val="619"/>
              </a:spcAft>
              <a:buFont typeface="Calibri" panose="020F0502020204030204" pitchFamily="34" charset="0"/>
              <a:buChar char="‒"/>
            </a:pPr>
            <a:r>
              <a:rPr lang="en-US" dirty="0">
                <a:latin typeface="+mn-lt"/>
              </a:rPr>
              <a:t> Wallace, D. B. (1996). </a:t>
            </a:r>
            <a:r>
              <a:rPr lang="en-US" i="1" dirty="0">
                <a:latin typeface="+mn-lt"/>
              </a:rPr>
              <a:t>Greek Grammar beyond the Basics: An Exegetical Syntax of the New Testament</a:t>
            </a:r>
            <a:r>
              <a:rPr lang="en-US" dirty="0">
                <a:latin typeface="+mn-lt"/>
              </a:rPr>
              <a:t> (p. 463). Grand Rapids, MI: Zondervan.</a:t>
            </a:r>
          </a:p>
          <a:p>
            <a:pPr algn="just">
              <a:spcBef>
                <a:spcPts val="0"/>
              </a:spcBef>
              <a:spcAft>
                <a:spcPts val="619"/>
              </a:spcAft>
            </a:pPr>
            <a:r>
              <a:rPr lang="en-US" dirty="0">
                <a:latin typeface="+mn-lt"/>
              </a:rPr>
              <a:t>“So complete was the identification of the sinless Christ with the sin of the sinner, including its dire guilt and its dread consequence of separation from God, that Paul could say profoundly, ‘God made him . . . to be sin for us.’”195; Constable, T. (2003). Tom Constable’s Expository Notes on the Bible (2 Co 5:21). </a:t>
            </a:r>
            <a:r>
              <a:rPr lang="en-US" dirty="0" err="1">
                <a:latin typeface="+mn-lt"/>
              </a:rPr>
              <a:t>Galaxie</a:t>
            </a:r>
            <a:r>
              <a:rPr lang="en-US" dirty="0">
                <a:latin typeface="+mn-lt"/>
              </a:rPr>
              <a:t> Software.</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35</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451096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a:spcBef>
                <a:spcPts val="0"/>
              </a:spcBef>
              <a:spcAft>
                <a:spcPts val="619"/>
              </a:spcAft>
              <a:buFont typeface="+mj-lt"/>
              <a:buAutoNum type="arabicPeriod"/>
            </a:pPr>
            <a:r>
              <a:rPr lang="en-US" sz="1400" b="1" dirty="0">
                <a:latin typeface="+mn-lt"/>
              </a:rPr>
              <a:t>THE RICHES OF DIVINE GRACE THEY ARE NOT EXPERIENCED!</a:t>
            </a:r>
          </a:p>
          <a:p>
            <a:pPr>
              <a:spcBef>
                <a:spcPts val="0"/>
              </a:spcBef>
              <a:spcAft>
                <a:spcPts val="619"/>
              </a:spcAft>
            </a:pPr>
            <a:r>
              <a:rPr lang="en-US" sz="1400" b="1" dirty="0">
                <a:latin typeface="+mn-lt"/>
              </a:rPr>
              <a:t>Rom. 5:1 - </a:t>
            </a:r>
            <a:r>
              <a:rPr lang="el-GR" sz="1400" b="1" dirty="0">
                <a:latin typeface="+mn-lt"/>
              </a:rPr>
              <a:t>δικαιόω</a:t>
            </a:r>
            <a:r>
              <a:rPr lang="en-US" sz="1400" b="1" dirty="0">
                <a:latin typeface="+mn-lt"/>
              </a:rPr>
              <a:t> </a:t>
            </a:r>
            <a:r>
              <a:rPr lang="en-US" sz="1400" b="1" i="1" dirty="0" err="1">
                <a:latin typeface="+mn-lt"/>
              </a:rPr>
              <a:t>dikaióō</a:t>
            </a:r>
            <a:r>
              <a:rPr lang="en-US" sz="1400" b="1" i="1" dirty="0">
                <a:latin typeface="+mn-lt"/>
              </a:rPr>
              <a:t> - </a:t>
            </a:r>
            <a:r>
              <a:rPr lang="en-US" sz="1400" dirty="0">
                <a:latin typeface="+mn-lt"/>
              </a:rPr>
              <a:t>Aorist Passive Participle – Plural Nominative Masculine</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36</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00275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buFont typeface="+mj-lt"/>
              <a:buAutoNum type="arabicPeriod" startAt="2"/>
            </a:pPr>
            <a:r>
              <a:rPr lang="en-US" sz="1400" b="1" dirty="0">
                <a:latin typeface="+mn-lt"/>
              </a:rPr>
              <a:t>THE RICHES OF DIVINE GRACE THEY ARE NOT </a:t>
            </a:r>
            <a:r>
              <a:rPr lang="en-US" altLang="en-US" sz="1400" b="1" dirty="0">
                <a:latin typeface="+mn-lt"/>
              </a:rPr>
              <a:t>PROGRESSIVE </a:t>
            </a:r>
            <a:endParaRPr lang="en-US" sz="1400" b="1"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37</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905662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spcBef>
                <a:spcPts val="0"/>
              </a:spcBef>
              <a:spcAft>
                <a:spcPts val="619"/>
              </a:spcAft>
              <a:buFont typeface="+mj-lt"/>
              <a:buAutoNum type="arabicPeriod" startAt="2"/>
            </a:pPr>
            <a:r>
              <a:rPr lang="en-US" sz="1400" b="1" dirty="0">
                <a:latin typeface="+mn-lt"/>
              </a:rPr>
              <a:t>THE RICHES OF DIVINE GRACE THEY ARE NOT </a:t>
            </a:r>
            <a:r>
              <a:rPr lang="en-US" altLang="en-US" sz="1400" b="1" dirty="0">
                <a:latin typeface="+mn-lt"/>
              </a:rPr>
              <a:t>PROGRESSIVE </a:t>
            </a:r>
            <a:endParaRPr lang="en-US" sz="1400" b="1" dirty="0">
              <a:latin typeface="+mn-lt"/>
            </a:endParaRPr>
          </a:p>
          <a:p>
            <a:pPr>
              <a:spcBef>
                <a:spcPts val="0"/>
              </a:spcBef>
              <a:spcAft>
                <a:spcPts val="619"/>
              </a:spcAft>
            </a:pPr>
            <a:r>
              <a:rPr lang="el-GR" sz="1400" dirty="0">
                <a:latin typeface="+mn-lt"/>
              </a:rPr>
              <a:t>εἰμί </a:t>
            </a:r>
            <a:r>
              <a:rPr lang="en-US" sz="1400" dirty="0" err="1">
                <a:latin typeface="+mn-lt"/>
              </a:rPr>
              <a:t>eimí</a:t>
            </a:r>
            <a:r>
              <a:rPr lang="en-US" sz="1400" dirty="0">
                <a:latin typeface="+mn-lt"/>
              </a:rPr>
              <a:t> – Present Active Indicative 1</a:t>
            </a:r>
            <a:r>
              <a:rPr lang="en-US" sz="1400" baseline="30000" dirty="0">
                <a:latin typeface="+mn-lt"/>
              </a:rPr>
              <a:t>st</a:t>
            </a:r>
            <a:r>
              <a:rPr lang="en-US" sz="1400" dirty="0">
                <a:latin typeface="+mn-lt"/>
              </a:rPr>
              <a:t> Plural </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38</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346098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buFont typeface="+mj-lt"/>
              <a:buAutoNum type="arabicPeriod" startAt="2"/>
            </a:pPr>
            <a:r>
              <a:rPr lang="en-US" sz="1400" b="1" dirty="0">
                <a:latin typeface="+mn-lt"/>
              </a:rPr>
              <a:t>THE RICHES OF DIVINE GRACE THEY ARE NOT </a:t>
            </a:r>
            <a:r>
              <a:rPr lang="en-US" altLang="en-US" sz="1400" b="1" dirty="0">
                <a:latin typeface="+mn-lt"/>
              </a:rPr>
              <a:t>PROGRESSIVE </a:t>
            </a:r>
            <a:endParaRPr lang="en-US" sz="1400" b="1"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39</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25799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4</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090167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buFont typeface="+mj-lt"/>
              <a:buAutoNum type="arabicPeriod" startAt="2"/>
            </a:pPr>
            <a:r>
              <a:rPr lang="en-US" sz="1400" b="1" dirty="0">
                <a:latin typeface="+mn-lt"/>
              </a:rPr>
              <a:t>THE RICHES OF DIVINE GRACE THEY ARE NOT </a:t>
            </a:r>
            <a:r>
              <a:rPr lang="en-US" altLang="en-US" sz="1400" b="1" dirty="0">
                <a:latin typeface="+mn-lt"/>
              </a:rPr>
              <a:t>PROGRESSIVE </a:t>
            </a:r>
            <a:endParaRPr lang="en-US" sz="1400" b="1"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40</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741234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buFont typeface="+mj-lt"/>
              <a:buAutoNum type="arabicPeriod" startAt="2"/>
            </a:pPr>
            <a:r>
              <a:rPr lang="en-US" sz="1400" b="1" dirty="0">
                <a:latin typeface="+mn-lt"/>
              </a:rPr>
              <a:t>THE RICHES OF DIVINE GRACE THEY ARE NOT </a:t>
            </a:r>
            <a:r>
              <a:rPr lang="en-US" altLang="en-US" sz="1400" b="1" dirty="0">
                <a:latin typeface="+mn-lt"/>
              </a:rPr>
              <a:t>PROGRESSIVE </a:t>
            </a:r>
            <a:endParaRPr lang="en-US" sz="1400" b="1"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41</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667643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eaLnBrk="1" hangingPunct="1">
              <a:spcBef>
                <a:spcPts val="0"/>
              </a:spcBef>
              <a:spcAft>
                <a:spcPts val="619"/>
              </a:spcAft>
              <a:buFont typeface="+mj-lt"/>
              <a:buAutoNum type="arabicPeriod" startAt="3"/>
            </a:pPr>
            <a:r>
              <a:rPr lang="en-US" sz="1400" b="1" dirty="0">
                <a:latin typeface="+mn-lt"/>
              </a:rPr>
              <a:t>THE RICHES OF DIVINE GRACE </a:t>
            </a:r>
            <a:r>
              <a:rPr lang="en-US" altLang="en-US" sz="1400" b="1" dirty="0">
                <a:latin typeface="+mn-lt"/>
              </a:rPr>
              <a:t>ARE IN NO WAY RELATED TO HUMAN MERIT</a:t>
            </a:r>
            <a:endParaRPr lang="en-US" sz="1400" b="1"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42</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816422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eaLnBrk="1" hangingPunct="1">
              <a:spcBef>
                <a:spcPts val="0"/>
              </a:spcBef>
              <a:spcAft>
                <a:spcPts val="619"/>
              </a:spcAft>
              <a:buFont typeface="+mj-lt"/>
              <a:buAutoNum type="arabicPeriod" startAt="3"/>
            </a:pPr>
            <a:r>
              <a:rPr lang="en-US" sz="1400" b="1" dirty="0">
                <a:latin typeface="+mn-lt"/>
              </a:rPr>
              <a:t>THE RICHES OF DIVINE GRACE </a:t>
            </a:r>
            <a:r>
              <a:rPr lang="en-US" altLang="en-US" sz="1400" b="1" dirty="0">
                <a:latin typeface="+mn-lt"/>
              </a:rPr>
              <a:t>ARE IN NO WAY RELATED TO HUMAN MERIT</a:t>
            </a:r>
            <a:endParaRPr lang="en-US" sz="1400" b="1" dirty="0">
              <a:latin typeface="+mn-lt"/>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43</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819865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eaLnBrk="1" hangingPunct="1">
              <a:spcBef>
                <a:spcPts val="0"/>
              </a:spcBef>
              <a:spcAft>
                <a:spcPts val="619"/>
              </a:spcAft>
              <a:buFont typeface="+mj-lt"/>
              <a:buAutoNum type="arabicPeriod" startAt="3"/>
            </a:pPr>
            <a:r>
              <a:rPr lang="en-US" sz="1400" b="1" dirty="0">
                <a:solidFill>
                  <a:srgbClr val="000000"/>
                </a:solidFill>
                <a:latin typeface="Calibri" panose="020F0502020204030204"/>
              </a:rPr>
              <a:t>THE RICHES OF DIVINE GRACE </a:t>
            </a:r>
            <a:r>
              <a:rPr lang="en-US" altLang="en-US" sz="1400" b="1" dirty="0">
                <a:solidFill>
                  <a:srgbClr val="000000"/>
                </a:solidFill>
                <a:latin typeface="Calibri" panose="020F0502020204030204"/>
              </a:rPr>
              <a:t>ARE IN NO WAY RELATED TO HUMAN MERIT</a:t>
            </a:r>
            <a:endParaRPr lang="en-US" sz="1400" b="1" dirty="0">
              <a:solidFill>
                <a:srgbClr val="000000"/>
              </a:solidFill>
              <a:latin typeface="Calibri" panose="020F0502020204030204"/>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44</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489814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algn="just" defTabSz="943174" eaLnBrk="1" hangingPunct="1">
              <a:spcBef>
                <a:spcPts val="0"/>
              </a:spcBef>
              <a:spcAft>
                <a:spcPts val="619"/>
              </a:spcAft>
              <a:buFont typeface="+mj-lt"/>
              <a:buAutoNum type="arabicPeriod" startAt="3"/>
            </a:pPr>
            <a:r>
              <a:rPr lang="en-US" sz="1400" b="1" dirty="0">
                <a:solidFill>
                  <a:srgbClr val="000000"/>
                </a:solidFill>
                <a:latin typeface="+mn-lt"/>
              </a:rPr>
              <a:t>THE RICHES OF DIVINE GRACE </a:t>
            </a:r>
            <a:r>
              <a:rPr lang="en-US" altLang="en-US" sz="1400" b="1" dirty="0">
                <a:solidFill>
                  <a:srgbClr val="000000"/>
                </a:solidFill>
                <a:latin typeface="+mn-lt"/>
              </a:rPr>
              <a:t>ARE IN NO WAY RELATED TO HUMAN MERIT</a:t>
            </a:r>
            <a:endParaRPr lang="en-US" sz="1400" b="1" dirty="0">
              <a:latin typeface="+mn-lt"/>
            </a:endParaRPr>
          </a:p>
          <a:p>
            <a:pPr algn="just">
              <a:spcBef>
                <a:spcPts val="0"/>
              </a:spcBef>
              <a:spcAft>
                <a:spcPts val="619"/>
              </a:spcAft>
            </a:pPr>
            <a:r>
              <a:rPr lang="el-GR" sz="1400" b="1" dirty="0">
                <a:latin typeface="+mn-lt"/>
              </a:rPr>
              <a:t>χαριτόω</a:t>
            </a:r>
            <a:r>
              <a:rPr lang="en-US" sz="1400" b="1" dirty="0">
                <a:latin typeface="+mn-lt"/>
              </a:rPr>
              <a:t> - </a:t>
            </a:r>
            <a:r>
              <a:rPr lang="en-US" sz="1400" dirty="0">
                <a:latin typeface="+mn-lt"/>
              </a:rPr>
              <a:t>To grace, highly honor or greatly favor. In the NT spoken only of the divine favor, as to the virgin Mary in Luke 1:28; Eph. 1:6.</a:t>
            </a:r>
          </a:p>
          <a:p>
            <a:pPr algn="just">
              <a:spcBef>
                <a:spcPts val="0"/>
              </a:spcBef>
              <a:spcAft>
                <a:spcPts val="619"/>
              </a:spcAft>
            </a:pPr>
            <a:r>
              <a:rPr lang="el-GR" sz="1400" b="1" dirty="0">
                <a:latin typeface="+mn-lt"/>
              </a:rPr>
              <a:t>Προσλαμβάνω</a:t>
            </a:r>
            <a:r>
              <a:rPr lang="en-US" sz="1400" b="1" dirty="0">
                <a:latin typeface="+mn-lt"/>
              </a:rPr>
              <a:t> - </a:t>
            </a:r>
            <a:r>
              <a:rPr lang="en-US" sz="1400" dirty="0">
                <a:latin typeface="+mn-lt"/>
              </a:rPr>
              <a:t>To receive to oneself, admit to one’s society and fellowship, receive and treat with kindness,</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45</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4205085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eaLnBrk="1" hangingPunct="1">
              <a:spcBef>
                <a:spcPts val="0"/>
              </a:spcBef>
              <a:spcAft>
                <a:spcPts val="619"/>
              </a:spcAft>
              <a:buFont typeface="+mj-lt"/>
              <a:buAutoNum type="arabicPeriod" startAt="4"/>
              <a:defRPr/>
            </a:pPr>
            <a:r>
              <a:rPr lang="en-US" sz="1400" b="1" dirty="0">
                <a:solidFill>
                  <a:srgbClr val="000000"/>
                </a:solidFill>
                <a:latin typeface="Calibri" panose="020F0502020204030204"/>
              </a:rPr>
              <a:t>THE RICHES OF DIVINE GRACE </a:t>
            </a:r>
            <a:r>
              <a:rPr lang="en-US" altLang="en-US" sz="1400" b="1" dirty="0">
                <a:solidFill>
                  <a:srgbClr val="000000"/>
                </a:solidFill>
                <a:latin typeface="Calibri" panose="020F0502020204030204"/>
              </a:rPr>
              <a:t>ARE ETERNAL IN THEIR CHARACTER</a:t>
            </a:r>
            <a:endParaRPr lang="en-US" sz="1400" b="1" dirty="0">
              <a:solidFill>
                <a:srgbClr val="000000"/>
              </a:solidFill>
              <a:latin typeface="Calibri" panose="020F0502020204030204"/>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46</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94674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eaLnBrk="1" hangingPunct="1">
              <a:spcBef>
                <a:spcPts val="0"/>
              </a:spcBef>
              <a:spcAft>
                <a:spcPts val="583"/>
              </a:spcAft>
              <a:buFont typeface="+mj-lt"/>
              <a:buAutoNum type="arabicPeriod" startAt="4"/>
              <a:defRPr/>
            </a:pPr>
            <a:r>
              <a:rPr lang="en-US" sz="1400" b="1" dirty="0">
                <a:solidFill>
                  <a:srgbClr val="000000"/>
                </a:solidFill>
                <a:latin typeface="Calibri" panose="020F0502020204030204"/>
              </a:rPr>
              <a:t>THE RICHES OF DIVINE GRACE </a:t>
            </a:r>
            <a:r>
              <a:rPr lang="en-US" altLang="en-US" sz="1400" b="1" dirty="0">
                <a:solidFill>
                  <a:srgbClr val="000000"/>
                </a:solidFill>
                <a:latin typeface="Calibri" panose="020F0502020204030204"/>
              </a:rPr>
              <a:t>ARE ETERNAL IN THEIR CHARACTER</a:t>
            </a:r>
          </a:p>
          <a:p>
            <a:pPr>
              <a:spcBef>
                <a:spcPts val="0"/>
              </a:spcBef>
              <a:spcAft>
                <a:spcPts val="583"/>
              </a:spcAft>
            </a:pPr>
            <a:r>
              <a:rPr lang="en-US" sz="1400" dirty="0">
                <a:latin typeface="Calibri" panose="020F0502020204030204" pitchFamily="34" charset="0"/>
              </a:rPr>
              <a:t>Jude 24 – Now to Him who is able to keep you from stumbling, and to make you stand </a:t>
            </a:r>
            <a:r>
              <a:rPr lang="en-US" sz="1400" b="1" dirty="0">
                <a:latin typeface="Calibri" panose="020F0502020204030204" pitchFamily="34" charset="0"/>
              </a:rPr>
              <a:t>in the presence of His glory blameless with great joy</a:t>
            </a:r>
            <a:r>
              <a:rPr lang="en-US" sz="1400" dirty="0">
                <a:latin typeface="Calibri" panose="020F0502020204030204" pitchFamily="34" charset="0"/>
              </a:rPr>
              <a:t>, </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47</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436069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eaLnBrk="1" hangingPunct="1">
              <a:spcBef>
                <a:spcPts val="0"/>
              </a:spcBef>
              <a:spcAft>
                <a:spcPts val="619"/>
              </a:spcAft>
              <a:buFont typeface="+mj-lt"/>
              <a:buAutoNum type="arabicPeriod" startAt="5"/>
              <a:defRPr/>
            </a:pPr>
            <a:r>
              <a:rPr lang="en-US" sz="1400" b="1" dirty="0">
                <a:solidFill>
                  <a:srgbClr val="000000"/>
                </a:solidFill>
                <a:latin typeface="Calibri" panose="020F0502020204030204"/>
              </a:rPr>
              <a:t>THE RICHES OF DIVINE GRACE </a:t>
            </a:r>
            <a:r>
              <a:rPr lang="en-US" altLang="en-US" sz="1400" b="1" dirty="0">
                <a:solidFill>
                  <a:srgbClr val="000000"/>
                </a:solidFill>
                <a:latin typeface="Calibri" panose="020F0502020204030204"/>
              </a:rPr>
              <a:t>ARE KNOWN ONLY THROUGH THE DIVINE REVELATION OF THE WORD OF GOD</a:t>
            </a:r>
            <a:endParaRPr lang="en-US" sz="1400" b="1" dirty="0">
              <a:solidFill>
                <a:srgbClr val="000000"/>
              </a:solidFill>
              <a:latin typeface="Calibri" panose="020F0502020204030204"/>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48</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989521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794" indent="-235794" defTabSz="943174" eaLnBrk="1" hangingPunct="1">
              <a:spcBef>
                <a:spcPts val="0"/>
              </a:spcBef>
              <a:spcAft>
                <a:spcPts val="619"/>
              </a:spcAft>
              <a:buFont typeface="+mj-lt"/>
              <a:buAutoNum type="arabicPeriod" startAt="5"/>
              <a:defRPr/>
            </a:pPr>
            <a:r>
              <a:rPr lang="en-US" sz="1400" b="1" dirty="0">
                <a:solidFill>
                  <a:srgbClr val="000000"/>
                </a:solidFill>
                <a:latin typeface="Calibri" panose="020F0502020204030204"/>
              </a:rPr>
              <a:t>THE RICHES OF DIVINE GRACE </a:t>
            </a:r>
            <a:r>
              <a:rPr lang="en-US" altLang="en-US" sz="1400" b="1" dirty="0">
                <a:solidFill>
                  <a:srgbClr val="000000"/>
                </a:solidFill>
                <a:latin typeface="Calibri" panose="020F0502020204030204"/>
              </a:rPr>
              <a:t>ARE KNOWN ONLY THROUGH THE DIVINE REVELATION OF THE WORD OF GOD</a:t>
            </a:r>
            <a:endParaRPr lang="en-US" sz="1400" b="1" dirty="0">
              <a:solidFill>
                <a:srgbClr val="000000"/>
              </a:solidFill>
              <a:latin typeface="Calibri" panose="020F0502020204030204"/>
            </a:endParaRP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49</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5327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5</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5143871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r>
              <a:rPr lang="en-US" sz="1400" b="1" dirty="0">
                <a:solidFill>
                  <a:srgbClr val="000000"/>
                </a:solidFill>
                <a:latin typeface="Calibri" panose="020F0502020204030204"/>
              </a:rPr>
              <a:t>THE ESSENTIAL CHARACTER OF THE RICHES OF DIVINE GRACE</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50</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4069677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51</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787253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52</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050261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53</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454756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54</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562602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55</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2601128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The admonition to those believers present is : Check your heart.  What is God telling you to do with this message this morning?  Whatever it is, respond in faith.</a:t>
            </a:r>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56</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951822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174">
              <a:spcBef>
                <a:spcPts val="0"/>
              </a:spcBef>
              <a:spcAft>
                <a:spcPts val="619"/>
              </a:spcAft>
              <a:defRPr/>
            </a:pPr>
            <a:r>
              <a:rPr lang="en-US" sz="1300" b="1" dirty="0">
                <a:latin typeface="+mn-lt"/>
              </a:rPr>
              <a:t>The admonition to those present who are unbelievers is: Today is the Day of Salvation. </a:t>
            </a:r>
          </a:p>
          <a:p>
            <a:pPr defTabSz="943174">
              <a:spcBef>
                <a:spcPts val="0"/>
              </a:spcBef>
              <a:spcAft>
                <a:spcPts val="619"/>
              </a:spcAft>
              <a:defRPr/>
            </a:pPr>
            <a:r>
              <a:rPr lang="en-US" sz="1300" b="1" dirty="0">
                <a:latin typeface="+mn-lt"/>
              </a:rPr>
              <a:t>You can place your faith in Christ’s promises right now. </a:t>
            </a:r>
          </a:p>
          <a:p>
            <a:pPr marL="294742" indent="-294742" defTabSz="943174">
              <a:spcBef>
                <a:spcPts val="0"/>
              </a:spcBef>
              <a:spcAft>
                <a:spcPts val="619"/>
              </a:spcAft>
              <a:buFont typeface="Calibri" panose="020F0502020204030204" pitchFamily="34" charset="0"/>
              <a:buChar char="‒"/>
              <a:defRPr/>
            </a:pPr>
            <a:r>
              <a:rPr lang="en-US" sz="1300" dirty="0">
                <a:latin typeface="+mn-lt"/>
              </a:rPr>
              <a:t>There are no secret handshakes, no righteous deeds, no church membership, no emotional, pressure induced commitments, no hand raising, and no aisle walking required </a:t>
            </a:r>
          </a:p>
          <a:p>
            <a:pPr marL="294742" indent="-294742" defTabSz="943174">
              <a:spcBef>
                <a:spcPts val="0"/>
              </a:spcBef>
              <a:spcAft>
                <a:spcPts val="619"/>
              </a:spcAft>
              <a:buFont typeface="Calibri" panose="020F0502020204030204" pitchFamily="34" charset="0"/>
              <a:buChar char="‒"/>
              <a:defRPr/>
            </a:pPr>
            <a:r>
              <a:rPr lang="en-US" sz="1300" dirty="0">
                <a:latin typeface="+mn-lt"/>
              </a:rPr>
              <a:t>Just simple faith, trust, confidence, in God’s offer of New, Eternal, Life to those who have placed their faith in Christ.  </a:t>
            </a:r>
          </a:p>
          <a:p>
            <a:pPr marL="294742" indent="-294742" defTabSz="943174">
              <a:spcBef>
                <a:spcPts val="0"/>
              </a:spcBef>
              <a:spcAft>
                <a:spcPts val="619"/>
              </a:spcAft>
              <a:buFont typeface="Calibri" panose="020F0502020204030204" pitchFamily="34" charset="0"/>
              <a:buChar char="‒"/>
              <a:defRPr/>
            </a:pPr>
            <a:r>
              <a:rPr lang="en-US" sz="1300" dirty="0">
                <a:latin typeface="+mn-lt"/>
              </a:rPr>
              <a:t>If this is something you have done or are doing right now, God’s Word authoritatively declares that you are a Child of God and you have access to all of God’s Divine Riches of Grace.  </a:t>
            </a:r>
          </a:p>
          <a:p>
            <a:pPr marL="294742" indent="-294742" defTabSz="943174">
              <a:spcBef>
                <a:spcPts val="0"/>
              </a:spcBef>
              <a:spcAft>
                <a:spcPts val="619"/>
              </a:spcAft>
              <a:buFont typeface="Calibri" panose="020F0502020204030204" pitchFamily="34" charset="0"/>
              <a:buChar char="‒"/>
              <a:defRPr/>
            </a:pPr>
            <a:r>
              <a:rPr lang="en-US" sz="1300" dirty="0">
                <a:latin typeface="+mn-lt"/>
              </a:rPr>
              <a:t>If you need more information, I along with the other Elders will be available immediately after the service.  </a:t>
            </a:r>
          </a:p>
          <a:p>
            <a:pPr defTabSz="943174">
              <a:spcBef>
                <a:spcPts val="0"/>
              </a:spcBef>
              <a:spcAft>
                <a:spcPts val="619"/>
              </a:spcAft>
              <a:defRPr/>
            </a:pPr>
            <a:r>
              <a:rPr lang="en-US" sz="1300" b="1" dirty="0">
                <a:latin typeface="+mn-lt"/>
              </a:rPr>
              <a:t>PRAYER - Father, thank you for the convicting power of the Holy Spirit.  May we all be sensitive to heed His voice as He draws us to the Lord Jesus Christ for salvation, restoration of fellowship, or spiritual growth. Amen!</a:t>
            </a:r>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57</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1322710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6A08237D-115C-4655-8F1B-581A37D14A27}" type="slidenum">
              <a:rPr lang="en-US" altLang="en-US" smtClean="0"/>
              <a:pPr>
                <a:defRPr/>
              </a:pPr>
              <a:t>58</a:t>
            </a:fld>
            <a:endParaRPr lang="en-US" altLang="en-US"/>
          </a:p>
        </p:txBody>
      </p:sp>
      <p:sp>
        <p:nvSpPr>
          <p:cNvPr id="4" name="Date Placeholder 3"/>
          <p:cNvSpPr>
            <a:spLocks noGrp="1"/>
          </p:cNvSpPr>
          <p:nvPr>
            <p:ph type="dt" idx="12"/>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3"/>
          </p:nvPr>
        </p:nvSpPr>
        <p:spPr/>
        <p:txBody>
          <a:bodyPr/>
          <a:lstStyle/>
          <a:p>
            <a:pPr>
              <a:defRPr/>
            </a:pPr>
            <a:endParaRPr lang="en-US" altLang="en-US"/>
          </a:p>
        </p:txBody>
      </p:sp>
      <p:sp>
        <p:nvSpPr>
          <p:cNvPr id="7" name="Header Placeholder 6"/>
          <p:cNvSpPr>
            <a:spLocks noGrp="1"/>
          </p:cNvSpPr>
          <p:nvPr>
            <p:ph type="hdr" sz="quarter" idx="14"/>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56756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6</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53204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7</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85946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8</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387805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dirty="0">
                <a:solidFill>
                  <a:schemeClr val="tx1">
                    <a:lumMod val="95000"/>
                    <a:lumOff val="5000"/>
                  </a:schemeClr>
                </a:solidFill>
                <a:latin typeface="Calibri" panose="020F0502020204030204" pitchFamily="34" charset="0"/>
              </a:rPr>
              <a:t>THE DILEMMA – NO ENABLEMENT UNDER THE LAW!</a:t>
            </a:r>
          </a:p>
          <a:p>
            <a:r>
              <a:rPr lang="en-US" sz="1400" dirty="0">
                <a:latin typeface="+mn-lt"/>
              </a:rPr>
              <a:t>The lawyer was an insincere seeker of truth.  He wanted to test Jesus’ commitment to the established legal system, but he also wanted to justify his own piety and religious zeal for the Law, as his way into eternal life.  He quotes the Great or Foremost command, and the Second most important command.  Jesus, knowing his heart, used his own words to reveal his hypocrisy.  </a:t>
            </a:r>
            <a:r>
              <a:rPr lang="en-US" sz="1400" b="1" dirty="0">
                <a:latin typeface="+mn-lt"/>
              </a:rPr>
              <a:t>The Law could justify no man for “by the works of the Law no flesh will be justified in His sight” Romans 3:20 (NASB95) </a:t>
            </a:r>
          </a:p>
        </p:txBody>
      </p:sp>
      <p:sp>
        <p:nvSpPr>
          <p:cNvPr id="4" name="Slide Number Placeholder 3"/>
          <p:cNvSpPr>
            <a:spLocks noGrp="1"/>
          </p:cNvSpPr>
          <p:nvPr>
            <p:ph type="sldNum" sz="quarter" idx="10"/>
          </p:nvPr>
        </p:nvSpPr>
        <p:spPr/>
        <p:txBody>
          <a:bodyPr/>
          <a:lstStyle/>
          <a:p>
            <a:pPr>
              <a:defRPr/>
            </a:pPr>
            <a:fld id="{6A08237D-115C-4655-8F1B-581A37D14A27}" type="slidenum">
              <a:rPr lang="en-US" altLang="en-US" smtClean="0"/>
              <a:pPr>
                <a:defRPr/>
              </a:pPr>
              <a:t>9</a:t>
            </a:fld>
            <a:endParaRPr lang="en-US" altLang="en-US"/>
          </a:p>
        </p:txBody>
      </p:sp>
      <p:sp>
        <p:nvSpPr>
          <p:cNvPr id="5" name="Date Placeholder 4"/>
          <p:cNvSpPr>
            <a:spLocks noGrp="1"/>
          </p:cNvSpPr>
          <p:nvPr>
            <p:ph type="dt" idx="11"/>
          </p:nvPr>
        </p:nvSpPr>
        <p:spPr/>
        <p:txBody>
          <a:bodyPr/>
          <a:lstStyle/>
          <a:p>
            <a:pPr>
              <a:defRPr/>
            </a:pPr>
            <a:r>
              <a:rPr lang="en-US" altLang="en-US" smtClean="0"/>
              <a:t>02-07-2016</a:t>
            </a: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Header Placeholder 6"/>
          <p:cNvSpPr>
            <a:spLocks noGrp="1"/>
          </p:cNvSpPr>
          <p:nvPr>
            <p:ph type="hdr" sz="quarter" idx="13"/>
          </p:nvPr>
        </p:nvSpPr>
        <p:spPr/>
        <p:txBody>
          <a:bodyPr/>
          <a:lstStyle/>
          <a:p>
            <a:pPr>
              <a:defRPr/>
            </a:pPr>
            <a:r>
              <a:rPr lang="en-US" altLang="en-US" smtClean="0"/>
              <a:t>The Riches of Divine Grace - Dr. Jim McGowan</a:t>
            </a:r>
            <a:endParaRPr lang="en-US" altLang="en-US"/>
          </a:p>
        </p:txBody>
      </p:sp>
    </p:spTree>
    <p:extLst>
      <p:ext uri="{BB962C8B-B14F-4D97-AF65-F5344CB8AC3E}">
        <p14:creationId xmlns:p14="http://schemas.microsoft.com/office/powerpoint/2010/main" val="400928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3D285CB-A35C-4908-9014-B4F18A82FB9C}" type="slidenum">
              <a:rPr lang="en-US" altLang="en-US"/>
              <a:pPr>
                <a:defRPr/>
              </a:pPr>
              <a:t>‹#›</a:t>
            </a:fld>
            <a:endParaRPr lang="en-US" altLang="en-US"/>
          </a:p>
        </p:txBody>
      </p:sp>
    </p:spTree>
    <p:extLst>
      <p:ext uri="{BB962C8B-B14F-4D97-AF65-F5344CB8AC3E}">
        <p14:creationId xmlns:p14="http://schemas.microsoft.com/office/powerpoint/2010/main" val="24736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30FF319-4F3F-4AB9-A799-1243CC22A6CF}" type="slidenum">
              <a:rPr lang="en-US" altLang="en-US"/>
              <a:pPr>
                <a:defRPr/>
              </a:pPr>
              <a:t>‹#›</a:t>
            </a:fld>
            <a:endParaRPr lang="en-US" altLang="en-US"/>
          </a:p>
        </p:txBody>
      </p:sp>
    </p:spTree>
    <p:extLst>
      <p:ext uri="{BB962C8B-B14F-4D97-AF65-F5344CB8AC3E}">
        <p14:creationId xmlns:p14="http://schemas.microsoft.com/office/powerpoint/2010/main" val="49777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64BE057-E0F6-49AD-9586-E98C70DFC2E3}" type="slidenum">
              <a:rPr lang="en-US" altLang="en-US"/>
              <a:pPr>
                <a:defRPr/>
              </a:pPr>
              <a:t>‹#›</a:t>
            </a:fld>
            <a:endParaRPr lang="en-US" altLang="en-US"/>
          </a:p>
        </p:txBody>
      </p:sp>
    </p:spTree>
    <p:extLst>
      <p:ext uri="{BB962C8B-B14F-4D97-AF65-F5344CB8AC3E}">
        <p14:creationId xmlns:p14="http://schemas.microsoft.com/office/powerpoint/2010/main" val="33586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AE6B138-52AF-40A3-8DC9-F67E9527210A}" type="slidenum">
              <a:rPr lang="en-US" altLang="en-US"/>
              <a:pPr>
                <a:defRPr/>
              </a:pPr>
              <a:t>‹#›</a:t>
            </a:fld>
            <a:endParaRPr lang="en-US" altLang="en-US"/>
          </a:p>
        </p:txBody>
      </p:sp>
    </p:spTree>
    <p:extLst>
      <p:ext uri="{BB962C8B-B14F-4D97-AF65-F5344CB8AC3E}">
        <p14:creationId xmlns:p14="http://schemas.microsoft.com/office/powerpoint/2010/main" val="239839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7372FE6-7ED8-4B68-969D-A77E7C732A43}" type="slidenum">
              <a:rPr lang="en-US" altLang="en-US"/>
              <a:pPr>
                <a:defRPr/>
              </a:pPr>
              <a:t>‹#›</a:t>
            </a:fld>
            <a:endParaRPr lang="en-US" altLang="en-US"/>
          </a:p>
        </p:txBody>
      </p:sp>
    </p:spTree>
    <p:extLst>
      <p:ext uri="{BB962C8B-B14F-4D97-AF65-F5344CB8AC3E}">
        <p14:creationId xmlns:p14="http://schemas.microsoft.com/office/powerpoint/2010/main" val="200969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3335002-ED4E-4AA7-8446-9F7C1BE4846E}" type="slidenum">
              <a:rPr lang="en-US" altLang="en-US"/>
              <a:pPr>
                <a:defRPr/>
              </a:pPr>
              <a:t>‹#›</a:t>
            </a:fld>
            <a:endParaRPr lang="en-US" altLang="en-US"/>
          </a:p>
        </p:txBody>
      </p:sp>
    </p:spTree>
    <p:extLst>
      <p:ext uri="{BB962C8B-B14F-4D97-AF65-F5344CB8AC3E}">
        <p14:creationId xmlns:p14="http://schemas.microsoft.com/office/powerpoint/2010/main" val="7319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86CB595-698A-4A9D-94EA-227F917EBCBD}" type="slidenum">
              <a:rPr lang="en-US" altLang="en-US"/>
              <a:pPr>
                <a:defRPr/>
              </a:pPr>
              <a:t>‹#›</a:t>
            </a:fld>
            <a:endParaRPr lang="en-US" altLang="en-US"/>
          </a:p>
        </p:txBody>
      </p:sp>
    </p:spTree>
    <p:extLst>
      <p:ext uri="{BB962C8B-B14F-4D97-AF65-F5344CB8AC3E}">
        <p14:creationId xmlns:p14="http://schemas.microsoft.com/office/powerpoint/2010/main" val="153724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1C81287-6C6F-42E7-B191-0D60D743A88D}" type="slidenum">
              <a:rPr lang="en-US" altLang="en-US"/>
              <a:pPr>
                <a:defRPr/>
              </a:pPr>
              <a:t>‹#›</a:t>
            </a:fld>
            <a:endParaRPr lang="en-US" altLang="en-US"/>
          </a:p>
        </p:txBody>
      </p:sp>
    </p:spTree>
    <p:extLst>
      <p:ext uri="{BB962C8B-B14F-4D97-AF65-F5344CB8AC3E}">
        <p14:creationId xmlns:p14="http://schemas.microsoft.com/office/powerpoint/2010/main" val="184616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F2A7615-9C21-4CBC-8EC5-0028FBA0ADC8}" type="slidenum">
              <a:rPr lang="en-US" altLang="en-US"/>
              <a:pPr>
                <a:defRPr/>
              </a:pPr>
              <a:t>‹#›</a:t>
            </a:fld>
            <a:endParaRPr lang="en-US" altLang="en-US"/>
          </a:p>
        </p:txBody>
      </p:sp>
    </p:spTree>
    <p:extLst>
      <p:ext uri="{BB962C8B-B14F-4D97-AF65-F5344CB8AC3E}">
        <p14:creationId xmlns:p14="http://schemas.microsoft.com/office/powerpoint/2010/main" val="94290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729E5A2-52A7-46F3-95A5-DC4C1A0DEE20}" type="slidenum">
              <a:rPr lang="en-US" altLang="en-US"/>
              <a:pPr>
                <a:defRPr/>
              </a:pPr>
              <a:t>‹#›</a:t>
            </a:fld>
            <a:endParaRPr lang="en-US" altLang="en-US"/>
          </a:p>
        </p:txBody>
      </p:sp>
    </p:spTree>
    <p:extLst>
      <p:ext uri="{BB962C8B-B14F-4D97-AF65-F5344CB8AC3E}">
        <p14:creationId xmlns:p14="http://schemas.microsoft.com/office/powerpoint/2010/main" val="340350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ltLang="en-US"/>
              <a:t>R. Henderson 1/06/08 </a:t>
            </a:r>
          </a:p>
          <a:p>
            <a:pPr>
              <a:defRPr/>
            </a:pPr>
            <a:r>
              <a:rPr lang="en-US" altLang="en-US"/>
              <a:t>Lesson # 1</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F5BDCC0-52FC-4036-9E5F-83D62F5BC948}" type="slidenum">
              <a:rPr lang="en-US" altLang="en-US"/>
              <a:pPr>
                <a:defRPr/>
              </a:pPr>
              <a:t>‹#›</a:t>
            </a:fld>
            <a:endParaRPr lang="en-US" altLang="en-US"/>
          </a:p>
        </p:txBody>
      </p:sp>
    </p:spTree>
    <p:extLst>
      <p:ext uri="{BB962C8B-B14F-4D97-AF65-F5344CB8AC3E}">
        <p14:creationId xmlns:p14="http://schemas.microsoft.com/office/powerpoint/2010/main" val="402096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696200" y="92076"/>
            <a:ext cx="1353553"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66850" y="4662487"/>
            <a:ext cx="6210300" cy="158591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defRPr/>
            </a:pPr>
            <a:r>
              <a:rPr lang="en-US" sz="2800" kern="0" dirty="0" smtClean="0">
                <a:solidFill>
                  <a:schemeClr val="tx1"/>
                </a:solidFill>
                <a:effectLst/>
                <a:latin typeface="Calibri" panose="020F0502020204030204" pitchFamily="34" charset="0"/>
              </a:rPr>
              <a:t>Jim McGowan, Th.D.</a:t>
            </a:r>
          </a:p>
          <a:p>
            <a:pPr>
              <a:defRPr/>
            </a:pPr>
            <a:r>
              <a:rPr lang="en-US" altLang="en-US" sz="2400" dirty="0">
                <a:solidFill>
                  <a:schemeClr val="tx1"/>
                </a:solidFill>
                <a:effectLst/>
                <a:latin typeface="Calibri" panose="020F0502020204030204" pitchFamily="34" charset="0"/>
              </a:rPr>
              <a:t>Sugar Land Bible </a:t>
            </a:r>
            <a:r>
              <a:rPr lang="en-US" altLang="en-US" sz="2400" dirty="0" smtClean="0">
                <a:solidFill>
                  <a:schemeClr val="tx1"/>
                </a:solidFill>
                <a:effectLst/>
                <a:latin typeface="Calibri" panose="020F0502020204030204" pitchFamily="34" charset="0"/>
              </a:rPr>
              <a:t>Church </a:t>
            </a:r>
          </a:p>
          <a:p>
            <a:pPr>
              <a:defRPr/>
            </a:pPr>
            <a:r>
              <a:rPr lang="en-US" altLang="en-US" sz="2000" dirty="0" smtClean="0">
                <a:solidFill>
                  <a:schemeClr val="tx1"/>
                </a:solidFill>
                <a:effectLst/>
                <a:latin typeface="Calibri" panose="020F0502020204030204" pitchFamily="34" charset="0"/>
              </a:rPr>
              <a:t>02-07-2016</a:t>
            </a:r>
            <a:endParaRPr lang="en-US" altLang="en-US" sz="2000" dirty="0">
              <a:solidFill>
                <a:schemeClr val="tx1"/>
              </a:solidFill>
              <a:effectLst/>
              <a:latin typeface="Calibri" panose="020F0502020204030204" pitchFamily="34" charset="0"/>
            </a:endParaRPr>
          </a:p>
          <a:p>
            <a:pPr>
              <a:defRPr/>
            </a:pPr>
            <a:endParaRPr lang="en-US" kern="0" dirty="0" smtClean="0">
              <a:latin typeface="Calibri" panose="020F0502020204030204" pitchFamily="34" charset="0"/>
            </a:endParaRPr>
          </a:p>
        </p:txBody>
      </p:sp>
      <p:sp>
        <p:nvSpPr>
          <p:cNvPr id="7" name="TextBox 6"/>
          <p:cNvSpPr txBox="1"/>
          <p:nvPr/>
        </p:nvSpPr>
        <p:spPr>
          <a:xfrm>
            <a:off x="2143125" y="6459379"/>
            <a:ext cx="4857750" cy="246221"/>
          </a:xfrm>
          <a:prstGeom prst="rect">
            <a:avLst/>
          </a:prstGeom>
          <a:noFill/>
        </p:spPr>
        <p:txBody>
          <a:bodyPr wrap="square" rtlCol="0">
            <a:spAutoFit/>
          </a:bodyPr>
          <a:lstStyle/>
          <a:p>
            <a:pPr algn="ctr"/>
            <a:r>
              <a:rPr lang="en-US" sz="1000" dirty="0" smtClean="0">
                <a:latin typeface="Calibri" panose="020F0502020204030204" pitchFamily="34" charset="0"/>
              </a:rPr>
              <a:t>Resources used with permission from Dr. Vern Peterman, Holly Hills Bible Church.</a:t>
            </a:r>
            <a:endParaRPr lang="en-US" sz="1000" dirty="0">
              <a:latin typeface="Calibri" panose="020F0502020204030204" pitchFamily="34" charset="0"/>
            </a:endParaRPr>
          </a:p>
        </p:txBody>
      </p:sp>
      <p:sp>
        <p:nvSpPr>
          <p:cNvPr id="8" name="AutoShape 2"/>
          <p:cNvSpPr>
            <a:spLocks noChangeArrowheads="1"/>
          </p:cNvSpPr>
          <p:nvPr/>
        </p:nvSpPr>
        <p:spPr bwMode="auto">
          <a:xfrm>
            <a:off x="1104900" y="2286000"/>
            <a:ext cx="6934200" cy="2667000"/>
          </a:xfrm>
          <a:prstGeom prst="horizontalScroll">
            <a:avLst>
              <a:gd name="adj" fmla="val 12500"/>
            </a:avLst>
          </a:prstGeom>
          <a:solidFill>
            <a:schemeClr val="bg2">
              <a:lumMod val="20000"/>
              <a:lumOff val="80000"/>
            </a:schemeClr>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C00000"/>
                </a:solidFill>
                <a:latin typeface="Calibri" panose="020F0502020204030204" pitchFamily="34" charset="0"/>
              </a:rPr>
              <a:t>The Riches </a:t>
            </a:r>
            <a:endParaRPr lang="en-US" altLang="en-US" sz="5400" b="1" dirty="0" smtClean="0">
              <a:solidFill>
                <a:srgbClr val="C00000"/>
              </a:solidFill>
              <a:latin typeface="Calibri" panose="020F0502020204030204" pitchFamily="34" charset="0"/>
            </a:endParaRPr>
          </a:p>
          <a:p>
            <a:pPr algn="ctr" eaLnBrk="1" hangingPunct="1">
              <a:spcBef>
                <a:spcPct val="0"/>
              </a:spcBef>
              <a:buFontTx/>
              <a:buNone/>
            </a:pPr>
            <a:r>
              <a:rPr lang="en-US" altLang="en-US" sz="5400" b="1" dirty="0" smtClean="0">
                <a:solidFill>
                  <a:srgbClr val="C00000"/>
                </a:solidFill>
                <a:latin typeface="Calibri" panose="020F0502020204030204" pitchFamily="34" charset="0"/>
              </a:rPr>
              <a:t>of </a:t>
            </a:r>
            <a:r>
              <a:rPr lang="en-US" altLang="en-US" sz="5400" b="1" dirty="0">
                <a:solidFill>
                  <a:srgbClr val="C00000"/>
                </a:solidFill>
                <a:latin typeface="Calibri" panose="020F0502020204030204" pitchFamily="34" charset="0"/>
              </a:rPr>
              <a:t>Divine Grace</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20762" y="76200"/>
            <a:ext cx="3102477" cy="2560320"/>
          </a:xfrm>
          <a:prstGeom prst="ellipse">
            <a:avLst/>
          </a:prstGeom>
          <a:ln>
            <a:noFill/>
          </a:ln>
          <a:effectLst>
            <a:softEdge rad="112500"/>
          </a:effectLst>
        </p:spPr>
      </p:pic>
    </p:spTree>
    <p:extLst>
      <p:ext uri="{BB962C8B-B14F-4D97-AF65-F5344CB8AC3E}">
        <p14:creationId xmlns:p14="http://schemas.microsoft.com/office/powerpoint/2010/main" val="392565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516" y="4038600"/>
            <a:ext cx="2092968" cy="2286000"/>
          </a:xfrm>
          <a:prstGeom prst="rect">
            <a:avLst/>
          </a:prstGeom>
          <a:noFill/>
          <a:ln w="28575">
            <a:solidFill>
              <a:schemeClr val="tx1"/>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
        <p:nvSpPr>
          <p:cNvPr id="5"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
        <p:nvSpPr>
          <p:cNvPr id="9" name="Title 1"/>
          <p:cNvSpPr>
            <a:spLocks noGrp="1"/>
          </p:cNvSpPr>
          <p:nvPr>
            <p:ph type="title"/>
          </p:nvPr>
        </p:nvSpPr>
        <p:spPr>
          <a:xfrm>
            <a:off x="361950" y="1143000"/>
            <a:ext cx="8420100" cy="533400"/>
          </a:xfrm>
        </p:spPr>
        <p:txBody>
          <a:bodyPr/>
          <a:lstStyle/>
          <a:p>
            <a:pPr eaLnBrk="1" hangingPunct="1"/>
            <a:r>
              <a:rPr lang="en-US" altLang="en-US" sz="2800" b="1" dirty="0" smtClean="0">
                <a:solidFill>
                  <a:schemeClr val="tx1">
                    <a:lumMod val="95000"/>
                    <a:lumOff val="5000"/>
                  </a:schemeClr>
                </a:solidFill>
                <a:latin typeface="Calibri" panose="020F0502020204030204" pitchFamily="34" charset="0"/>
                <a:ea typeface="+mn-ea"/>
                <a:cs typeface="+mn-cs"/>
              </a:rPr>
              <a:t>THE DILEMMA – NO ENABLEMENT TROUGH THE FLESH!</a:t>
            </a:r>
            <a:endParaRPr lang="en-US" altLang="en-US" sz="2800" b="1" dirty="0">
              <a:solidFill>
                <a:schemeClr val="tx1">
                  <a:lumMod val="95000"/>
                  <a:lumOff val="5000"/>
                </a:schemeClr>
              </a:solidFill>
              <a:latin typeface="Calibri" panose="020F0502020204030204" pitchFamily="34" charset="0"/>
              <a:ea typeface="+mn-ea"/>
              <a:cs typeface="+mn-cs"/>
            </a:endParaRPr>
          </a:p>
        </p:txBody>
      </p:sp>
      <p:sp>
        <p:nvSpPr>
          <p:cNvPr id="4" name="Rectangle 3"/>
          <p:cNvSpPr/>
          <p:nvPr/>
        </p:nvSpPr>
        <p:spPr>
          <a:xfrm>
            <a:off x="1295400" y="1905000"/>
            <a:ext cx="6858000" cy="1892826"/>
          </a:xfrm>
          <a:prstGeom prst="rect">
            <a:avLst/>
          </a:prstGeom>
          <a:solidFill>
            <a:schemeClr val="bg1"/>
          </a:solidFill>
          <a:ln w="28575">
            <a:solidFill>
              <a:srgbClr val="C00000"/>
            </a:solidFill>
            <a:miter lim="800000"/>
            <a:headEnd/>
            <a:tailEnd/>
          </a:ln>
        </p:spPr>
        <p:txBody>
          <a:bodyPr wrap="square">
            <a:spAutoFit/>
          </a:bodyPr>
          <a:lstStyle/>
          <a:p>
            <a:pPr algn="ctr">
              <a:spcAft>
                <a:spcPts val="600"/>
              </a:spcAft>
            </a:pPr>
            <a:r>
              <a:rPr lang="en-US" sz="2800" b="1" dirty="0">
                <a:latin typeface="Calibri" pitchFamily="34" charset="0"/>
                <a:cs typeface="Arial" charset="0"/>
              </a:rPr>
              <a:t>Romans 7:18</a:t>
            </a:r>
          </a:p>
          <a:p>
            <a:pPr algn="just">
              <a:spcAft>
                <a:spcPts val="600"/>
              </a:spcAft>
            </a:pPr>
            <a:r>
              <a:rPr lang="en-US" sz="2800" b="1" dirty="0">
                <a:solidFill>
                  <a:srgbClr val="0000FF"/>
                </a:solidFill>
                <a:latin typeface="Calibri" pitchFamily="34" charset="0"/>
                <a:cs typeface="Arial" charset="0"/>
              </a:rPr>
              <a:t>For I know that nothing good dwells in me, that is, in my flesh</a:t>
            </a:r>
            <a:r>
              <a:rPr lang="en-US" sz="2800" dirty="0">
                <a:latin typeface="Calibri" pitchFamily="34" charset="0"/>
                <a:cs typeface="Arial" charset="0"/>
              </a:rPr>
              <a:t>; for the willing is present in me, but the doing of the good is not.</a:t>
            </a:r>
          </a:p>
        </p:txBody>
      </p:sp>
    </p:spTree>
    <p:extLst>
      <p:ext uri="{BB962C8B-B14F-4D97-AF65-F5344CB8AC3E}">
        <p14:creationId xmlns:p14="http://schemas.microsoft.com/office/powerpoint/2010/main" val="13804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
        <p:nvSpPr>
          <p:cNvPr id="9" name="Title 1"/>
          <p:cNvSpPr>
            <a:spLocks noGrp="1"/>
          </p:cNvSpPr>
          <p:nvPr>
            <p:ph type="title"/>
          </p:nvPr>
        </p:nvSpPr>
        <p:spPr>
          <a:xfrm>
            <a:off x="361950" y="1143000"/>
            <a:ext cx="8420100" cy="533400"/>
          </a:xfrm>
        </p:spPr>
        <p:txBody>
          <a:bodyPr/>
          <a:lstStyle/>
          <a:p>
            <a:pPr eaLnBrk="1" hangingPunct="1"/>
            <a:r>
              <a:rPr lang="en-US" altLang="en-US" sz="2800" b="1" dirty="0" smtClean="0">
                <a:solidFill>
                  <a:schemeClr val="tx1">
                    <a:lumMod val="95000"/>
                    <a:lumOff val="5000"/>
                  </a:schemeClr>
                </a:solidFill>
                <a:latin typeface="Calibri" panose="020F0502020204030204" pitchFamily="34" charset="0"/>
                <a:ea typeface="+mn-ea"/>
                <a:cs typeface="+mn-cs"/>
              </a:rPr>
              <a:t>THE DILEMMA – NO ENABLEMENT TROUGH THE FLESH!</a:t>
            </a:r>
            <a:endParaRPr lang="en-US" altLang="en-US" sz="2800" b="1" dirty="0">
              <a:solidFill>
                <a:schemeClr val="tx1">
                  <a:lumMod val="95000"/>
                  <a:lumOff val="5000"/>
                </a:schemeClr>
              </a:solidFill>
              <a:latin typeface="Calibri" panose="020F0502020204030204" pitchFamily="34" charset="0"/>
              <a:ea typeface="+mn-ea"/>
              <a:cs typeface="+mn-cs"/>
            </a:endParaRPr>
          </a:p>
        </p:txBody>
      </p:sp>
      <p:sp>
        <p:nvSpPr>
          <p:cNvPr id="4" name="Rectangle 3"/>
          <p:cNvSpPr/>
          <p:nvPr/>
        </p:nvSpPr>
        <p:spPr>
          <a:xfrm>
            <a:off x="828675" y="1905000"/>
            <a:ext cx="7486650" cy="3689215"/>
          </a:xfrm>
          <a:prstGeom prst="rect">
            <a:avLst/>
          </a:prstGeom>
          <a:solidFill>
            <a:schemeClr val="bg1"/>
          </a:solidFill>
          <a:ln w="28575">
            <a:solidFill>
              <a:srgbClr val="C00000"/>
            </a:solidFill>
            <a:miter lim="800000"/>
            <a:headEnd/>
            <a:tailEnd/>
          </a:ln>
        </p:spPr>
        <p:txBody>
          <a:bodyPr wrap="square">
            <a:spAutoFit/>
          </a:bodyPr>
          <a:lstStyle/>
          <a:p>
            <a:pPr marL="0" marR="0" algn="ctr">
              <a:lnSpc>
                <a:spcPct val="115000"/>
              </a:lnSpc>
              <a:spcBef>
                <a:spcPts val="0"/>
              </a:spcBef>
              <a:spcAft>
                <a:spcPts val="1000"/>
              </a:spcAft>
            </a:pPr>
            <a:r>
              <a:rPr lang="en-US" sz="2800" b="1" dirty="0">
                <a:latin typeface="Calibri" panose="020F0502020204030204" pitchFamily="34" charset="0"/>
              </a:rPr>
              <a:t>Romans </a:t>
            </a:r>
            <a:r>
              <a:rPr lang="en-US" sz="2800" b="1" dirty="0" smtClean="0">
                <a:latin typeface="Calibri" panose="020F0502020204030204" pitchFamily="34" charset="0"/>
              </a:rPr>
              <a:t>8:6–8</a:t>
            </a:r>
            <a:endParaRPr lang="en-US" sz="2800" b="1" dirty="0">
              <a:latin typeface="Calibri" panose="020F0502020204030204" pitchFamily="34" charset="0"/>
            </a:endParaRPr>
          </a:p>
          <a:p>
            <a:pPr marL="0" marR="0" algn="just">
              <a:lnSpc>
                <a:spcPct val="115000"/>
              </a:lnSpc>
              <a:spcBef>
                <a:spcPts val="0"/>
              </a:spcBef>
              <a:spcAft>
                <a:spcPts val="1000"/>
              </a:spcAft>
            </a:pPr>
            <a:r>
              <a:rPr lang="en-US" sz="2800" baseline="30000" dirty="0">
                <a:latin typeface="Calibri" panose="020F0502020204030204" pitchFamily="34" charset="0"/>
              </a:rPr>
              <a:t>6</a:t>
            </a:r>
            <a:r>
              <a:rPr lang="en-US" sz="2800" dirty="0">
                <a:latin typeface="Calibri" panose="020F0502020204030204" pitchFamily="34" charset="0"/>
              </a:rPr>
              <a:t> For </a:t>
            </a:r>
            <a:r>
              <a:rPr lang="en-US" sz="2800" b="1" dirty="0">
                <a:solidFill>
                  <a:srgbClr val="0000FF"/>
                </a:solidFill>
                <a:latin typeface="Calibri" panose="020F0502020204030204" pitchFamily="34" charset="0"/>
              </a:rPr>
              <a:t>the mind set on the flesh </a:t>
            </a:r>
            <a:r>
              <a:rPr lang="en-US" sz="2800" dirty="0">
                <a:latin typeface="Calibri" panose="020F0502020204030204" pitchFamily="34" charset="0"/>
              </a:rPr>
              <a:t>is death</a:t>
            </a:r>
            <a:r>
              <a:rPr lang="en-US" sz="2800" dirty="0">
                <a:latin typeface="Calibri" panose="020F0502020204030204" pitchFamily="34" charset="0"/>
              </a:rPr>
              <a:t>, but the mind set on the Spirit is life and peace, </a:t>
            </a:r>
            <a:r>
              <a:rPr lang="en-US" sz="2800" baseline="30000" dirty="0">
                <a:latin typeface="Calibri" panose="020F0502020204030204" pitchFamily="34" charset="0"/>
              </a:rPr>
              <a:t>7</a:t>
            </a:r>
            <a:r>
              <a:rPr lang="en-US" sz="2800" dirty="0">
                <a:latin typeface="Calibri" panose="020F0502020204030204" pitchFamily="34" charset="0"/>
              </a:rPr>
              <a:t> because </a:t>
            </a:r>
            <a:r>
              <a:rPr lang="en-US" sz="2800" dirty="0">
                <a:latin typeface="Calibri" panose="020F0502020204030204" pitchFamily="34" charset="0"/>
              </a:rPr>
              <a:t>the mind set on the flesh </a:t>
            </a:r>
            <a:r>
              <a:rPr lang="en-US" sz="2800" b="1" dirty="0">
                <a:solidFill>
                  <a:srgbClr val="0000FF"/>
                </a:solidFill>
                <a:latin typeface="Calibri" panose="020F0502020204030204" pitchFamily="34" charset="0"/>
              </a:rPr>
              <a:t>is hostile toward God; </a:t>
            </a:r>
            <a:r>
              <a:rPr lang="en-US" sz="2800" dirty="0">
                <a:latin typeface="Calibri" panose="020F0502020204030204" pitchFamily="34" charset="0"/>
              </a:rPr>
              <a:t>for it </a:t>
            </a:r>
            <a:r>
              <a:rPr lang="en-US" sz="2800" b="1" dirty="0">
                <a:solidFill>
                  <a:srgbClr val="0000FF"/>
                </a:solidFill>
                <a:latin typeface="Calibri" panose="020F0502020204030204" pitchFamily="34" charset="0"/>
              </a:rPr>
              <a:t>does not subject itself </a:t>
            </a:r>
            <a:r>
              <a:rPr lang="en-US" sz="2800" dirty="0">
                <a:latin typeface="Calibri" panose="020F0502020204030204" pitchFamily="34" charset="0"/>
              </a:rPr>
              <a:t>to the law of God, for it is not even able</a:t>
            </a:r>
            <a:r>
              <a:rPr lang="en-US" sz="2800" b="1" dirty="0">
                <a:solidFill>
                  <a:srgbClr val="0000FF"/>
                </a:solidFill>
                <a:latin typeface="Calibri" panose="020F0502020204030204" pitchFamily="34" charset="0"/>
              </a:rPr>
              <a:t> </a:t>
            </a:r>
            <a:r>
              <a:rPr lang="en-US" sz="2800" i="1" dirty="0">
                <a:latin typeface="Calibri" panose="020F0502020204030204" pitchFamily="34" charset="0"/>
              </a:rPr>
              <a:t>to do so</a:t>
            </a:r>
            <a:r>
              <a:rPr lang="en-US" sz="2800" dirty="0">
                <a:latin typeface="Calibri" panose="020F0502020204030204" pitchFamily="34" charset="0"/>
              </a:rPr>
              <a:t>, </a:t>
            </a:r>
            <a:r>
              <a:rPr lang="en-US" sz="2800" baseline="30000" dirty="0">
                <a:latin typeface="Calibri" panose="020F0502020204030204" pitchFamily="34" charset="0"/>
              </a:rPr>
              <a:t>8</a:t>
            </a:r>
            <a:r>
              <a:rPr lang="en-US" sz="2800" dirty="0">
                <a:latin typeface="Calibri" panose="020F0502020204030204" pitchFamily="34" charset="0"/>
              </a:rPr>
              <a:t> </a:t>
            </a:r>
            <a:r>
              <a:rPr lang="en-US" sz="2800" dirty="0">
                <a:latin typeface="Calibri" panose="020F0502020204030204" pitchFamily="34" charset="0"/>
              </a:rPr>
              <a:t>and those who are in the flesh </a:t>
            </a:r>
            <a:r>
              <a:rPr lang="en-US" sz="2800" b="1" dirty="0">
                <a:solidFill>
                  <a:srgbClr val="0000FF"/>
                </a:solidFill>
                <a:latin typeface="Calibri" panose="020F0502020204030204" pitchFamily="34" charset="0"/>
              </a:rPr>
              <a:t>cannot please God</a:t>
            </a:r>
            <a:r>
              <a:rPr lang="en-US" sz="2800" dirty="0">
                <a:latin typeface="Calibri" panose="020F0502020204030204" pitchFamily="34" charset="0"/>
              </a:rPr>
              <a:t>. </a:t>
            </a:r>
            <a:endParaRPr lang="en-US" sz="2800" dirty="0">
              <a:effectLst/>
              <a:latin typeface="Calibri" panose="020F0502020204030204" pitchFamily="34" charset="0"/>
            </a:endParaRPr>
          </a:p>
        </p:txBody>
      </p:sp>
    </p:spTree>
    <p:extLst>
      <p:ext uri="{BB962C8B-B14F-4D97-AF65-F5344CB8AC3E}">
        <p14:creationId xmlns:p14="http://schemas.microsoft.com/office/powerpoint/2010/main" val="42562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
        <p:nvSpPr>
          <p:cNvPr id="9" name="Title 1"/>
          <p:cNvSpPr>
            <a:spLocks noGrp="1"/>
          </p:cNvSpPr>
          <p:nvPr>
            <p:ph type="title"/>
          </p:nvPr>
        </p:nvSpPr>
        <p:spPr>
          <a:xfrm>
            <a:off x="361950" y="1143000"/>
            <a:ext cx="8420100" cy="533400"/>
          </a:xfrm>
        </p:spPr>
        <p:txBody>
          <a:bodyPr/>
          <a:lstStyle/>
          <a:p>
            <a:pPr eaLnBrk="1" hangingPunct="1"/>
            <a:r>
              <a:rPr lang="en-US" altLang="en-US" sz="2800" b="1" dirty="0" smtClean="0">
                <a:solidFill>
                  <a:schemeClr val="tx1">
                    <a:lumMod val="95000"/>
                    <a:lumOff val="5000"/>
                  </a:schemeClr>
                </a:solidFill>
                <a:latin typeface="Calibri" panose="020F0502020204030204" pitchFamily="34" charset="0"/>
                <a:ea typeface="+mn-ea"/>
                <a:cs typeface="+mn-cs"/>
              </a:rPr>
              <a:t>THE DILEMMA – NO ENABLEMENT TROUGH THE FLESH!</a:t>
            </a:r>
            <a:endParaRPr lang="en-US" altLang="en-US" sz="2800" b="1" dirty="0">
              <a:solidFill>
                <a:schemeClr val="tx1">
                  <a:lumMod val="95000"/>
                  <a:lumOff val="5000"/>
                </a:schemeClr>
              </a:solidFill>
              <a:latin typeface="Calibri" panose="020F0502020204030204" pitchFamily="34" charset="0"/>
              <a:ea typeface="+mn-ea"/>
              <a:cs typeface="+mn-cs"/>
            </a:endParaRPr>
          </a:p>
        </p:txBody>
      </p:sp>
      <p:sp>
        <p:nvSpPr>
          <p:cNvPr id="4" name="Rectangle 3"/>
          <p:cNvSpPr/>
          <p:nvPr/>
        </p:nvSpPr>
        <p:spPr>
          <a:xfrm>
            <a:off x="1885950" y="1905000"/>
            <a:ext cx="6953250" cy="3970318"/>
          </a:xfrm>
          <a:prstGeom prst="rect">
            <a:avLst/>
          </a:prstGeom>
        </p:spPr>
        <p:txBody>
          <a:bodyPr wrap="square">
            <a:spAutoFit/>
          </a:bodyPr>
          <a:lstStyle/>
          <a:p>
            <a:pPr algn="just"/>
            <a:r>
              <a:rPr lang="en-US" sz="2800" dirty="0" smtClean="0">
                <a:latin typeface="Calibri" panose="020F0502020204030204" pitchFamily="34" charset="0"/>
              </a:rPr>
              <a:t>“As </a:t>
            </a:r>
            <a:r>
              <a:rPr lang="en-US" sz="2800" dirty="0">
                <a:latin typeface="Calibri" panose="020F0502020204030204" pitchFamily="34" charset="0"/>
              </a:rPr>
              <a:t>long as we think lightly of the fact of the presence with us of the fallen nature, </a:t>
            </a:r>
            <a:r>
              <a:rPr lang="en-US" sz="2800" b="1" i="1" dirty="0">
                <a:solidFill>
                  <a:srgbClr val="0000FF"/>
                </a:solidFill>
                <a:latin typeface="Calibri" panose="020F0502020204030204" pitchFamily="34" charset="0"/>
              </a:rPr>
              <a:t>(I speak of Christians)</a:t>
            </a:r>
            <a:r>
              <a:rPr lang="en-US" sz="2800" dirty="0">
                <a:latin typeface="Calibri" panose="020F0502020204030204" pitchFamily="34" charset="0"/>
              </a:rPr>
              <a:t> we are far from </a:t>
            </a:r>
            <a:r>
              <a:rPr lang="en-US" sz="2800" dirty="0" smtClean="0">
                <a:latin typeface="Calibri" panose="020F0502020204030204" pitchFamily="34" charset="0"/>
              </a:rPr>
              <a:t>deliverance….It </a:t>
            </a:r>
            <a:r>
              <a:rPr lang="en-US" sz="2800" dirty="0">
                <a:latin typeface="Calibri" panose="020F0502020204030204" pitchFamily="34" charset="0"/>
              </a:rPr>
              <a:t>is because </a:t>
            </a:r>
            <a:r>
              <a:rPr lang="en-US" sz="2800" dirty="0">
                <a:latin typeface="Calibri" panose="020F0502020204030204" pitchFamily="34" charset="0"/>
              </a:rPr>
              <a:t>people</a:t>
            </a:r>
            <a:r>
              <a:rPr lang="en-US" sz="2800" dirty="0">
                <a:latin typeface="Calibri" panose="020F0502020204030204" pitchFamily="34" charset="0"/>
              </a:rPr>
              <a:t> do not recognize their all-badness that they do not find Christ all in all to </a:t>
            </a:r>
            <a:r>
              <a:rPr lang="en-US" sz="2800" dirty="0">
                <a:latin typeface="Calibri" panose="020F0502020204030204" pitchFamily="34" charset="0"/>
              </a:rPr>
              <a:t>them</a:t>
            </a:r>
            <a:r>
              <a:rPr lang="en-US" sz="2800" dirty="0" smtClean="0">
                <a:latin typeface="Calibri" panose="020F0502020204030204" pitchFamily="34" charset="0"/>
              </a:rPr>
              <a:t>….</a:t>
            </a:r>
            <a:r>
              <a:rPr lang="en-US" sz="2800" b="1" dirty="0">
                <a:solidFill>
                  <a:srgbClr val="0000FF"/>
                </a:solidFill>
                <a:latin typeface="Calibri" panose="020F0502020204030204" pitchFamily="34" charset="0"/>
              </a:rPr>
              <a:t>those </a:t>
            </a:r>
            <a:r>
              <a:rPr lang="en-US" sz="2800" b="1" dirty="0">
                <a:solidFill>
                  <a:srgbClr val="0000FF"/>
                </a:solidFill>
                <a:latin typeface="Calibri" panose="020F0502020204030204" pitchFamily="34" charset="0"/>
              </a:rPr>
              <a:t>who have received a knowledge of the truth and are addressed by the apostle as among God’s people, may yet be choosing a </a:t>
            </a:r>
            <a:r>
              <a:rPr lang="en-US" sz="2800" b="1" dirty="0">
                <a:solidFill>
                  <a:srgbClr val="0000FF"/>
                </a:solidFill>
                <a:latin typeface="Calibri" panose="020F0502020204030204" pitchFamily="34" charset="0"/>
              </a:rPr>
              <a:t>flesh-walk…”</a:t>
            </a:r>
            <a:r>
              <a:rPr lang="en-US" sz="2800" dirty="0">
                <a:latin typeface="Calibri" panose="020F0502020204030204" pitchFamily="34" charset="0"/>
              </a:rPr>
              <a:t>.</a:t>
            </a:r>
            <a:endParaRPr lang="en-US" sz="2800" dirty="0">
              <a:latin typeface="Calibri" panose="020F0502020204030204" pitchFamily="34" charset="0"/>
            </a:endParaRPr>
          </a:p>
        </p:txBody>
      </p:sp>
      <p:sp>
        <p:nvSpPr>
          <p:cNvPr id="7" name="Rectangle 6"/>
          <p:cNvSpPr/>
          <p:nvPr/>
        </p:nvSpPr>
        <p:spPr>
          <a:xfrm>
            <a:off x="1595437" y="6426242"/>
            <a:ext cx="5953125" cy="253916"/>
          </a:xfrm>
          <a:prstGeom prst="rect">
            <a:avLst/>
          </a:prstGeom>
        </p:spPr>
        <p:txBody>
          <a:bodyPr wrap="square">
            <a:spAutoFit/>
          </a:bodyPr>
          <a:lstStyle/>
          <a:p>
            <a:r>
              <a:rPr lang="en-US" sz="1050" dirty="0">
                <a:latin typeface="Calibri" panose="020F0502020204030204" pitchFamily="34" charset="0"/>
              </a:rPr>
              <a:t>Newell, W. R. (</a:t>
            </a:r>
            <a:r>
              <a:rPr lang="en-US" sz="1050" dirty="0" err="1">
                <a:latin typeface="Calibri" panose="020F0502020204030204" pitchFamily="34" charset="0"/>
              </a:rPr>
              <a:t>n.d.</a:t>
            </a:r>
            <a:r>
              <a:rPr lang="en-US" sz="1050" dirty="0">
                <a:latin typeface="Calibri" panose="020F0502020204030204" pitchFamily="34" charset="0"/>
              </a:rPr>
              <a:t>). Romans Verse-by-Verse (p. 194). Grand Rapids, MI: Christian Classics Ethereal Library.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133600"/>
            <a:ext cx="1263193" cy="1828800"/>
          </a:xfrm>
          <a:prstGeom prst="rect">
            <a:avLst/>
          </a:prstGeom>
          <a:ln w="38100">
            <a:solidFill>
              <a:schemeClr val="bg1"/>
            </a:solidFill>
          </a:ln>
        </p:spPr>
      </p:pic>
    </p:spTree>
    <p:extLst>
      <p:ext uri="{BB962C8B-B14F-4D97-AF65-F5344CB8AC3E}">
        <p14:creationId xmlns:p14="http://schemas.microsoft.com/office/powerpoint/2010/main" val="59312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8020" y="1828800"/>
            <a:ext cx="552796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4569" y="5257800"/>
            <a:ext cx="3354862" cy="1371600"/>
          </a:xfrm>
          <a:prstGeom prst="rect">
            <a:avLst/>
          </a:prstGeom>
          <a:ln>
            <a:solidFill>
              <a:schemeClr val="tx1"/>
            </a:solidFill>
          </a:ln>
        </p:spPr>
      </p:pic>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
        <p:nvSpPr>
          <p:cNvPr id="7" name="Title 1"/>
          <p:cNvSpPr>
            <a:spLocks noGrp="1"/>
          </p:cNvSpPr>
          <p:nvPr>
            <p:ph type="title"/>
          </p:nvPr>
        </p:nvSpPr>
        <p:spPr>
          <a:xfrm>
            <a:off x="1314450" y="1081474"/>
            <a:ext cx="6515100" cy="792162"/>
          </a:xfrm>
        </p:spPr>
        <p:txBody>
          <a:bodyPr/>
          <a:lstStyle/>
          <a:p>
            <a:pPr eaLnBrk="1" hangingPunct="1">
              <a:defRPr/>
            </a:pPr>
            <a:r>
              <a:rPr lang="en-US" sz="2800" b="1" i="1" dirty="0" smtClean="0">
                <a:solidFill>
                  <a:schemeClr val="tx1">
                    <a:lumMod val="95000"/>
                    <a:lumOff val="5000"/>
                  </a:schemeClr>
                </a:solidFill>
                <a:latin typeface="Calibri" panose="020F0502020204030204" pitchFamily="34" charset="0"/>
                <a:ea typeface="+mn-ea"/>
                <a:cs typeface="+mn-cs"/>
              </a:rPr>
              <a:t>The Sad Case of the Ill-informed Passenger</a:t>
            </a:r>
            <a:endParaRPr lang="en-US" altLang="en-US" sz="2800" b="1" i="1" dirty="0">
              <a:solidFill>
                <a:schemeClr val="tx1">
                  <a:lumMod val="95000"/>
                  <a:lumOff val="5000"/>
                </a:schemeClr>
              </a:solidFill>
              <a:latin typeface="Calibri" panose="020F0502020204030204" pitchFamily="34" charset="0"/>
              <a:ea typeface="+mn-ea"/>
              <a:cs typeface="+mn-cs"/>
            </a:endParaRPr>
          </a:p>
        </p:txBody>
      </p:sp>
    </p:spTree>
    <p:extLst>
      <p:ext uri="{BB962C8B-B14F-4D97-AF65-F5344CB8AC3E}">
        <p14:creationId xmlns:p14="http://schemas.microsoft.com/office/powerpoint/2010/main" val="165724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2845" y="1676400"/>
            <a:ext cx="6598310" cy="5029200"/>
          </a:xfrm>
          <a:prstGeom prst="rect">
            <a:avLst/>
          </a:prstGeom>
        </p:spPr>
      </p:pic>
      <p:sp>
        <p:nvSpPr>
          <p:cNvPr id="7"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
        <p:nvSpPr>
          <p:cNvPr id="5" name="Title 1"/>
          <p:cNvSpPr txBox="1">
            <a:spLocks/>
          </p:cNvSpPr>
          <p:nvPr/>
        </p:nvSpPr>
        <p:spPr>
          <a:xfrm>
            <a:off x="2628900" y="1081474"/>
            <a:ext cx="3886200" cy="518726"/>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sz="2800" b="1" i="1" dirty="0" smtClean="0">
                <a:solidFill>
                  <a:schemeClr val="tx1">
                    <a:lumMod val="95000"/>
                    <a:lumOff val="5000"/>
                  </a:schemeClr>
                </a:solidFill>
                <a:latin typeface="Calibri" panose="020F0502020204030204" pitchFamily="34" charset="0"/>
                <a:ea typeface="+mn-ea"/>
                <a:cs typeface="+mn-cs"/>
              </a:rPr>
              <a:t>ILLITERATE BELIEVERS?</a:t>
            </a:r>
            <a:endParaRPr lang="en-US" altLang="en-US" sz="2800" b="1" i="1" dirty="0">
              <a:solidFill>
                <a:schemeClr val="tx1">
                  <a:lumMod val="95000"/>
                  <a:lumOff val="5000"/>
                </a:schemeClr>
              </a:solidFill>
              <a:latin typeface="Calibri" panose="020F0502020204030204" pitchFamily="34" charset="0"/>
              <a:ea typeface="+mn-ea"/>
              <a:cs typeface="+mn-cs"/>
            </a:endParaRPr>
          </a:p>
        </p:txBody>
      </p:sp>
    </p:spTree>
    <p:extLst>
      <p:ext uri="{BB962C8B-B14F-4D97-AF65-F5344CB8AC3E}">
        <p14:creationId xmlns:p14="http://schemas.microsoft.com/office/powerpoint/2010/main" val="288774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943100" y="1371600"/>
            <a:ext cx="52578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71500" indent="-571500" eaLnBrk="1" hangingPunct="1">
              <a:spcBef>
                <a:spcPts val="1200"/>
              </a:spcBef>
              <a:spcAft>
                <a:spcPts val="1200"/>
              </a:spcAft>
              <a:buFont typeface="+mj-lt"/>
              <a:buAutoNum type="romanUcPeriod"/>
            </a:pPr>
            <a:r>
              <a:rPr lang="en-US" altLang="en-US" sz="2800" b="1" dirty="0" smtClean="0">
                <a:latin typeface="Calibri" panose="020F0502020204030204" pitchFamily="34" charset="0"/>
              </a:rPr>
              <a:t>Definition </a:t>
            </a:r>
            <a:endParaRPr lang="en-US" altLang="en-US" sz="2800" b="1" dirty="0">
              <a:latin typeface="Calibri" panose="020F0502020204030204" pitchFamily="34" charset="0"/>
            </a:endParaRPr>
          </a:p>
          <a:p>
            <a:pPr marL="571500" indent="-571500" eaLnBrk="1" hangingPunct="1">
              <a:spcBef>
                <a:spcPts val="1200"/>
              </a:spcBef>
              <a:spcAft>
                <a:spcPts val="1200"/>
              </a:spcAft>
              <a:buFont typeface="+mj-lt"/>
              <a:buAutoNum type="romanUcPeriod"/>
            </a:pPr>
            <a:r>
              <a:rPr lang="en-US" altLang="en-US" sz="2800" b="1" dirty="0" smtClean="0">
                <a:latin typeface="Calibri" panose="020F0502020204030204" pitchFamily="34" charset="0"/>
              </a:rPr>
              <a:t>The Three Tenses of Salvation</a:t>
            </a:r>
          </a:p>
          <a:p>
            <a:pPr marL="571500" indent="-571500" eaLnBrk="1" hangingPunct="1">
              <a:spcBef>
                <a:spcPts val="1200"/>
              </a:spcBef>
              <a:spcAft>
                <a:spcPts val="1200"/>
              </a:spcAft>
              <a:buFont typeface="+mj-lt"/>
              <a:buAutoNum type="romanUcPeriod"/>
            </a:pPr>
            <a:r>
              <a:rPr lang="en-US" altLang="en-US" sz="2800" b="1" dirty="0">
                <a:latin typeface="Calibri" panose="020F0502020204030204" pitchFamily="34" charset="0"/>
              </a:rPr>
              <a:t>Position vs. Condition</a:t>
            </a:r>
          </a:p>
          <a:p>
            <a:pPr marL="571500" indent="-571500" eaLnBrk="1" hangingPunct="1">
              <a:spcBef>
                <a:spcPts val="1200"/>
              </a:spcBef>
              <a:spcAft>
                <a:spcPts val="1200"/>
              </a:spcAft>
              <a:buFont typeface="+mj-lt"/>
              <a:buAutoNum type="romanUcPeriod"/>
            </a:pPr>
            <a:r>
              <a:rPr lang="en-US" altLang="en-US" sz="2800" b="1" dirty="0" smtClean="0">
                <a:latin typeface="Calibri" panose="020F0502020204030204" pitchFamily="34" charset="0"/>
              </a:rPr>
              <a:t>The Essential Character of the Riches of Divine Grace</a:t>
            </a:r>
          </a:p>
          <a:p>
            <a:pPr marL="571500" indent="-571500" eaLnBrk="1" hangingPunct="1">
              <a:spcBef>
                <a:spcPts val="1200"/>
              </a:spcBef>
              <a:spcAft>
                <a:spcPts val="1200"/>
              </a:spcAft>
              <a:buFont typeface="+mj-lt"/>
              <a:buAutoNum type="romanUcPeriod"/>
            </a:pPr>
            <a:r>
              <a:rPr lang="en-US" altLang="en-US" sz="2800" b="1" dirty="0" smtClean="0">
                <a:latin typeface="Calibri" panose="020F0502020204030204" pitchFamily="34" charset="0"/>
              </a:rPr>
              <a:t>33 </a:t>
            </a:r>
            <a:r>
              <a:rPr lang="en-US" altLang="en-US" sz="2800" b="1" dirty="0">
                <a:latin typeface="Calibri" panose="020F0502020204030204" pitchFamily="34" charset="0"/>
              </a:rPr>
              <a:t>Riches of Divine </a:t>
            </a:r>
            <a:r>
              <a:rPr lang="en-US" altLang="en-US" sz="2800" b="1" dirty="0" smtClean="0">
                <a:latin typeface="Calibri" panose="020F0502020204030204" pitchFamily="34" charset="0"/>
              </a:rPr>
              <a:t>Grace</a:t>
            </a:r>
            <a:endParaRPr lang="en-US" altLang="en-US" sz="2800" b="1" dirty="0">
              <a:latin typeface="Calibri" panose="020F0502020204030204" pitchFamily="34" charset="0"/>
            </a:endParaRPr>
          </a:p>
        </p:txBody>
      </p:sp>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a:solidFill>
                  <a:srgbClr val="C00000"/>
                </a:solidFill>
                <a:latin typeface="Calibri" panose="020F0502020204030204" pitchFamily="34" charset="0"/>
              </a:rPr>
              <a:t>The Riches of Divine Grace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31077"/>
            <a:ext cx="1108028" cy="914400"/>
          </a:xfrm>
          <a:prstGeom prst="ellipse">
            <a:avLst/>
          </a:prstGeom>
          <a:ln>
            <a:noFill/>
          </a:ln>
          <a:effectLst>
            <a:softEdge rad="112500"/>
          </a:effectLst>
        </p:spPr>
      </p:pic>
    </p:spTree>
    <p:extLst>
      <p:ext uri="{BB962C8B-B14F-4D97-AF65-F5344CB8AC3E}">
        <p14:creationId xmlns:p14="http://schemas.microsoft.com/office/powerpoint/2010/main" val="152574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590550" y="1371600"/>
            <a:ext cx="79629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2800" b="1" dirty="0" smtClean="0">
                <a:latin typeface="Calibri" panose="020F0502020204030204" pitchFamily="34" charset="0"/>
              </a:rPr>
              <a:t>The Riches of Divine Grace:</a:t>
            </a:r>
          </a:p>
          <a:p>
            <a:pPr marL="344488" indent="-344488" eaLnBrk="1" hangingPunct="1">
              <a:spcBef>
                <a:spcPct val="50000"/>
              </a:spcBef>
            </a:pPr>
            <a:r>
              <a:rPr lang="en-US" altLang="en-US" sz="2800" dirty="0">
                <a:latin typeface="Calibri" panose="020F0502020204030204" pitchFamily="34" charset="0"/>
              </a:rPr>
              <a:t>comprehend the Doctrine of Salvation (Soteriology) and are the sum total of those things </a:t>
            </a:r>
            <a:r>
              <a:rPr lang="en-US" altLang="en-US" sz="2800" b="1" dirty="0">
                <a:latin typeface="Calibri" panose="020F0502020204030204" pitchFamily="34" charset="0"/>
              </a:rPr>
              <a:t>divinely accomplished</a:t>
            </a:r>
            <a:r>
              <a:rPr lang="en-US" altLang="en-US" sz="2800" dirty="0">
                <a:latin typeface="Calibri" panose="020F0502020204030204" pitchFamily="34" charset="0"/>
              </a:rPr>
              <a:t> for the individual </a:t>
            </a:r>
            <a:r>
              <a:rPr lang="en-US" altLang="en-US" sz="2800" b="1" dirty="0">
                <a:latin typeface="Calibri" panose="020F0502020204030204" pitchFamily="34" charset="0"/>
              </a:rPr>
              <a:t>at the instant of belief alone</a:t>
            </a:r>
            <a:r>
              <a:rPr lang="en-US" altLang="en-US" sz="2800" dirty="0">
                <a:latin typeface="Calibri" panose="020F0502020204030204" pitchFamily="34" charset="0"/>
              </a:rPr>
              <a:t>. </a:t>
            </a:r>
          </a:p>
          <a:p>
            <a:pPr marL="344488" indent="-344488" eaLnBrk="1" hangingPunct="1">
              <a:spcBef>
                <a:spcPct val="50000"/>
              </a:spcBef>
            </a:pPr>
            <a:r>
              <a:rPr lang="en-US" altLang="en-US" sz="2800" dirty="0" smtClean="0">
                <a:latin typeface="Calibri" panose="020F0502020204030204" pitchFamily="34" charset="0"/>
              </a:rPr>
              <a:t>form </a:t>
            </a:r>
            <a:r>
              <a:rPr lang="en-US" altLang="en-US" sz="2800" dirty="0">
                <a:latin typeface="Calibri" panose="020F0502020204030204" pitchFamily="34" charset="0"/>
              </a:rPr>
              <a:t>that aspect of salvation which </a:t>
            </a:r>
            <a:r>
              <a:rPr lang="en-US" altLang="en-US" sz="2800" b="1" dirty="0">
                <a:latin typeface="Calibri" panose="020F0502020204030204" pitchFamily="34" charset="0"/>
              </a:rPr>
              <a:t>is already accomplished</a:t>
            </a:r>
            <a:r>
              <a:rPr lang="en-US" altLang="en-US" sz="2800" dirty="0">
                <a:latin typeface="Calibri" panose="020F0502020204030204" pitchFamily="34" charset="0"/>
              </a:rPr>
              <a:t> in and for the one who believes</a:t>
            </a:r>
            <a:r>
              <a:rPr lang="en-US" altLang="en-US" sz="2800" dirty="0" smtClean="0">
                <a:latin typeface="Calibri" panose="020F0502020204030204" pitchFamily="34" charset="0"/>
              </a:rPr>
              <a:t>.</a:t>
            </a:r>
          </a:p>
          <a:p>
            <a:pPr marL="344488" indent="-344488" eaLnBrk="1" hangingPunct="1">
              <a:spcBef>
                <a:spcPct val="50000"/>
              </a:spcBef>
            </a:pPr>
            <a:r>
              <a:rPr lang="en-US" altLang="en-US" sz="2800" b="1" dirty="0" smtClean="0">
                <a:latin typeface="Calibri" panose="020F0502020204030204" pitchFamily="34" charset="0"/>
              </a:rPr>
              <a:t>illustrate and illuminate </a:t>
            </a:r>
            <a:r>
              <a:rPr lang="en-US" altLang="en-US" sz="2800" dirty="0" smtClean="0">
                <a:latin typeface="Calibri" panose="020F0502020204030204" pitchFamily="34" charset="0"/>
              </a:rPr>
              <a:t>the N.T. teaching on the believer’s </a:t>
            </a:r>
            <a:r>
              <a:rPr lang="en-US" altLang="en-US" sz="2800" b="1" dirty="0">
                <a:solidFill>
                  <a:srgbClr val="0000FF"/>
                </a:solidFill>
                <a:latin typeface="Calibri" panose="020F0502020204030204" pitchFamily="34" charset="0"/>
              </a:rPr>
              <a:t>“position </a:t>
            </a:r>
            <a:r>
              <a:rPr lang="en-US" altLang="en-US" sz="2800" b="1" dirty="0" smtClean="0">
                <a:solidFill>
                  <a:srgbClr val="0000FF"/>
                </a:solidFill>
                <a:latin typeface="Calibri" panose="020F0502020204030204" pitchFamily="34" charset="0"/>
              </a:rPr>
              <a:t>in Christ”</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31077"/>
            <a:ext cx="1108028" cy="914400"/>
          </a:xfrm>
          <a:prstGeom prst="ellipse">
            <a:avLst/>
          </a:prstGeom>
          <a:ln>
            <a:noFill/>
          </a:ln>
          <a:effectLst>
            <a:softEdge rad="112500"/>
          </a:effectLst>
        </p:spPr>
      </p:pic>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Defining the </a:t>
            </a:r>
            <a:r>
              <a:rPr lang="en-US" altLang="en-US" sz="3600" b="1" dirty="0">
                <a:solidFill>
                  <a:srgbClr val="C00000"/>
                </a:solidFill>
                <a:latin typeface="Calibri" panose="020F0502020204030204" pitchFamily="34" charset="0"/>
              </a:rPr>
              <a:t>Riches of Divine Grace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AutoShape 2"/>
          <p:cNvSpPr>
            <a:spLocks noChangeArrowheads="1"/>
          </p:cNvSpPr>
          <p:nvPr/>
        </p:nvSpPr>
        <p:spPr bwMode="auto">
          <a:xfrm>
            <a:off x="1104900" y="990600"/>
            <a:ext cx="6934200" cy="16002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
        <p:nvSpPr>
          <p:cNvPr id="488451" name="AutoShape 3"/>
          <p:cNvSpPr>
            <a:spLocks noChangeArrowheads="1"/>
          </p:cNvSpPr>
          <p:nvPr/>
        </p:nvSpPr>
        <p:spPr bwMode="auto">
          <a:xfrm>
            <a:off x="609600" y="3502025"/>
            <a:ext cx="2209800" cy="1069975"/>
          </a:xfrm>
          <a:prstGeom prst="flowChartAlternateProcess">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latin typeface="Calibri" panose="020F0502020204030204" pitchFamily="34" charset="0"/>
              </a:rPr>
              <a:t>Past </a:t>
            </a:r>
            <a:r>
              <a:rPr lang="en-US" altLang="en-US" sz="2800" b="1" dirty="0" smtClean="0">
                <a:latin typeface="Calibri" panose="020F0502020204030204" pitchFamily="34" charset="0"/>
              </a:rPr>
              <a:t>Tense</a:t>
            </a:r>
          </a:p>
          <a:p>
            <a:pPr algn="ctr" eaLnBrk="1" hangingPunct="1">
              <a:spcBef>
                <a:spcPct val="0"/>
              </a:spcBef>
              <a:buFontTx/>
              <a:buNone/>
            </a:pPr>
            <a:r>
              <a:rPr lang="en-US" altLang="en-US" sz="2400" dirty="0" smtClean="0">
                <a:latin typeface="Calibri" panose="020F0502020204030204" pitchFamily="34" charset="0"/>
              </a:rPr>
              <a:t>Justification</a:t>
            </a:r>
            <a:endParaRPr lang="en-US" altLang="en-US" sz="2800" dirty="0">
              <a:latin typeface="Calibri" panose="020F0502020204030204" pitchFamily="34" charset="0"/>
            </a:endParaRPr>
          </a:p>
        </p:txBody>
      </p:sp>
      <p:sp>
        <p:nvSpPr>
          <p:cNvPr id="488452" name="AutoShape 4"/>
          <p:cNvSpPr>
            <a:spLocks noChangeArrowheads="1"/>
          </p:cNvSpPr>
          <p:nvPr/>
        </p:nvSpPr>
        <p:spPr bwMode="auto">
          <a:xfrm>
            <a:off x="3314700" y="3502025"/>
            <a:ext cx="2252663" cy="1069975"/>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2800" b="1" dirty="0">
                <a:latin typeface="Calibri" panose="020F0502020204030204" pitchFamily="34" charset="0"/>
              </a:rPr>
              <a:t>Present Tense</a:t>
            </a:r>
          </a:p>
          <a:p>
            <a:pPr algn="ctr" eaLnBrk="1" hangingPunct="1">
              <a:spcBef>
                <a:spcPct val="0"/>
              </a:spcBef>
              <a:buFontTx/>
              <a:buNone/>
            </a:pPr>
            <a:r>
              <a:rPr lang="en-US" altLang="en-US" sz="2400" dirty="0" smtClean="0">
                <a:latin typeface="Calibri" panose="020F0502020204030204" pitchFamily="34" charset="0"/>
              </a:rPr>
              <a:t>Sanctification</a:t>
            </a:r>
            <a:endParaRPr lang="en-US" altLang="en-US" sz="2800" dirty="0">
              <a:latin typeface="Calibri" panose="020F0502020204030204" pitchFamily="34" charset="0"/>
            </a:endParaRPr>
          </a:p>
        </p:txBody>
      </p:sp>
      <p:sp>
        <p:nvSpPr>
          <p:cNvPr id="488453" name="AutoShape 5"/>
          <p:cNvSpPr>
            <a:spLocks noChangeArrowheads="1"/>
          </p:cNvSpPr>
          <p:nvPr/>
        </p:nvSpPr>
        <p:spPr bwMode="auto">
          <a:xfrm>
            <a:off x="6096000" y="3502025"/>
            <a:ext cx="2295525" cy="1069975"/>
          </a:xfrm>
          <a:prstGeom prst="flowChartAlternateProcess">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n-US" altLang="en-US" sz="2800" b="1" dirty="0">
                <a:latin typeface="Calibri" panose="020F0502020204030204" pitchFamily="34" charset="0"/>
              </a:rPr>
              <a:t>Future Tense</a:t>
            </a:r>
          </a:p>
          <a:p>
            <a:pPr algn="ctr" eaLnBrk="1" hangingPunct="1">
              <a:spcBef>
                <a:spcPct val="0"/>
              </a:spcBef>
              <a:buFontTx/>
              <a:buNone/>
            </a:pPr>
            <a:r>
              <a:rPr lang="en-US" altLang="en-US" sz="2400" dirty="0" smtClean="0">
                <a:latin typeface="Calibri" panose="020F0502020204030204" pitchFamily="34" charset="0"/>
              </a:rPr>
              <a:t>Glorification</a:t>
            </a:r>
            <a:endParaRPr lang="en-US" altLang="en-US" sz="2800" dirty="0">
              <a:latin typeface="Calibri" panose="020F0502020204030204" pitchFamily="34" charset="0"/>
            </a:endParaRPr>
          </a:p>
        </p:txBody>
      </p:sp>
      <p:sp>
        <p:nvSpPr>
          <p:cNvPr id="5128" name="Line 6"/>
          <p:cNvSpPr>
            <a:spLocks noChangeShapeType="1"/>
          </p:cNvSpPr>
          <p:nvPr/>
        </p:nvSpPr>
        <p:spPr bwMode="auto">
          <a:xfrm>
            <a:off x="838200" y="5410200"/>
            <a:ext cx="7315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Text Box 7"/>
          <p:cNvSpPr txBox="1">
            <a:spLocks noChangeArrowheads="1"/>
          </p:cNvSpPr>
          <p:nvPr/>
        </p:nvSpPr>
        <p:spPr bwMode="auto">
          <a:xfrm>
            <a:off x="3943350" y="5526088"/>
            <a:ext cx="906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800">
                <a:latin typeface="Calibri" panose="020F0502020204030204" pitchFamily="34" charset="0"/>
              </a:rPr>
              <a:t>Time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Text Box 2"/>
          <p:cNvSpPr txBox="1">
            <a:spLocks noChangeArrowheads="1"/>
          </p:cNvSpPr>
          <p:nvPr/>
        </p:nvSpPr>
        <p:spPr bwMode="auto">
          <a:xfrm>
            <a:off x="666750" y="3201988"/>
            <a:ext cx="78105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pPr>
            <a:r>
              <a:rPr lang="en-US" altLang="en-US" sz="2800" dirty="0">
                <a:latin typeface="Calibri" panose="020F0502020204030204" pitchFamily="34" charset="0"/>
              </a:rPr>
              <a:t>salvation from the </a:t>
            </a:r>
            <a:r>
              <a:rPr lang="en-US" altLang="en-US" sz="2800" b="1" i="1" dirty="0">
                <a:solidFill>
                  <a:srgbClr val="C00000"/>
                </a:solidFill>
                <a:latin typeface="Calibri" panose="020F0502020204030204" pitchFamily="34" charset="0"/>
              </a:rPr>
              <a:t>penalty of sin</a:t>
            </a:r>
          </a:p>
          <a:p>
            <a:pPr eaLnBrk="1" hangingPunct="1">
              <a:spcBef>
                <a:spcPct val="0"/>
              </a:spcBef>
              <a:spcAft>
                <a:spcPts val="600"/>
              </a:spcAft>
            </a:pPr>
            <a:r>
              <a:rPr lang="en-US" altLang="en-US" sz="2800" dirty="0">
                <a:latin typeface="Calibri" panose="020F0502020204030204" pitchFamily="34" charset="0"/>
              </a:rPr>
              <a:t>refers to salvation as being </a:t>
            </a:r>
            <a:r>
              <a:rPr lang="en-US" altLang="en-US" sz="2800" b="1" i="1" u="sng" dirty="0">
                <a:latin typeface="Calibri" panose="020F0502020204030204" pitchFamily="34" charset="0"/>
              </a:rPr>
              <a:t>wholly past</a:t>
            </a:r>
          </a:p>
          <a:p>
            <a:pPr eaLnBrk="1" hangingPunct="1">
              <a:spcBef>
                <a:spcPct val="0"/>
              </a:spcBef>
              <a:spcAft>
                <a:spcPts val="600"/>
              </a:spcAft>
            </a:pPr>
            <a:r>
              <a:rPr lang="en-US" altLang="en-US" sz="2800" dirty="0">
                <a:latin typeface="Calibri" panose="020F0502020204030204" pitchFamily="34" charset="0"/>
              </a:rPr>
              <a:t>completed (unchanging) for one who has believed </a:t>
            </a:r>
          </a:p>
          <a:p>
            <a:pPr eaLnBrk="1" hangingPunct="1">
              <a:spcBef>
                <a:spcPct val="0"/>
              </a:spcBef>
              <a:spcAft>
                <a:spcPts val="600"/>
              </a:spcAft>
            </a:pPr>
            <a:r>
              <a:rPr lang="en-US" altLang="en-US" sz="2800" dirty="0">
                <a:latin typeface="Calibri" panose="020F0502020204030204" pitchFamily="34" charset="0"/>
              </a:rPr>
              <a:t>from what ? – to what ?</a:t>
            </a:r>
          </a:p>
          <a:p>
            <a:pPr lvl="1" eaLnBrk="1" hangingPunct="1">
              <a:spcBef>
                <a:spcPct val="0"/>
              </a:spcBef>
              <a:spcAft>
                <a:spcPts val="600"/>
              </a:spcAft>
            </a:pPr>
            <a:r>
              <a:rPr lang="en-US" altLang="en-US" dirty="0">
                <a:solidFill>
                  <a:srgbClr val="C00000"/>
                </a:solidFill>
                <a:latin typeface="Calibri" panose="020F0502020204030204" pitchFamily="34" charset="0"/>
              </a:rPr>
              <a:t>from</a:t>
            </a:r>
            <a:r>
              <a:rPr lang="en-US" altLang="en-US" dirty="0">
                <a:solidFill>
                  <a:srgbClr val="0000FF"/>
                </a:solidFill>
                <a:latin typeface="Calibri" panose="020F0502020204030204" pitchFamily="34" charset="0"/>
              </a:rPr>
              <a:t> </a:t>
            </a:r>
            <a:r>
              <a:rPr lang="en-US" altLang="en-US" b="1" u="sng" dirty="0">
                <a:latin typeface="Calibri" panose="020F0502020204030204" pitchFamily="34" charset="0"/>
              </a:rPr>
              <a:t>eternal death</a:t>
            </a:r>
            <a:r>
              <a:rPr lang="en-US" altLang="en-US" b="1" dirty="0">
                <a:latin typeface="Calibri" panose="020F0502020204030204" pitchFamily="34" charset="0"/>
              </a:rPr>
              <a:t> </a:t>
            </a:r>
            <a:r>
              <a:rPr lang="en-US" altLang="en-US" dirty="0">
                <a:solidFill>
                  <a:srgbClr val="C00000"/>
                </a:solidFill>
                <a:latin typeface="Calibri" panose="020F0502020204030204" pitchFamily="34" charset="0"/>
              </a:rPr>
              <a:t>to</a:t>
            </a:r>
            <a:r>
              <a:rPr lang="en-US" altLang="en-US" dirty="0">
                <a:solidFill>
                  <a:srgbClr val="0000FF"/>
                </a:solidFill>
                <a:latin typeface="Calibri" panose="020F0502020204030204" pitchFamily="34" charset="0"/>
              </a:rPr>
              <a:t> </a:t>
            </a:r>
            <a:r>
              <a:rPr lang="en-US" altLang="en-US" b="1" u="sng" dirty="0">
                <a:latin typeface="Calibri" panose="020F0502020204030204" pitchFamily="34" charset="0"/>
              </a:rPr>
              <a:t>eternal life</a:t>
            </a:r>
          </a:p>
        </p:txBody>
      </p:sp>
      <p:sp>
        <p:nvSpPr>
          <p:cNvPr id="6149" name="AutoShape 3"/>
          <p:cNvSpPr>
            <a:spLocks noChangeArrowheads="1"/>
          </p:cNvSpPr>
          <p:nvPr/>
        </p:nvSpPr>
        <p:spPr bwMode="auto">
          <a:xfrm>
            <a:off x="106363" y="1908175"/>
            <a:ext cx="2560637" cy="1295400"/>
          </a:xfrm>
          <a:prstGeom prst="wedgeEllipseCallout">
            <a:avLst>
              <a:gd name="adj1" fmla="val 86565"/>
              <a:gd name="adj2" fmla="val -20167"/>
            </a:avLst>
          </a:prstGeom>
          <a:gradFill rotWithShape="0">
            <a:gsLst>
              <a:gs pos="0">
                <a:srgbClr val="767600"/>
              </a:gs>
              <a:gs pos="50000">
                <a:srgbClr val="FFFF00"/>
              </a:gs>
              <a:gs pos="100000">
                <a:srgbClr val="7676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latin typeface="Calibri" panose="020F0502020204030204" pitchFamily="34" charset="0"/>
            </a:endParaRPr>
          </a:p>
        </p:txBody>
      </p:sp>
      <p:sp>
        <p:nvSpPr>
          <p:cNvPr id="6150" name="Text Box 4"/>
          <p:cNvSpPr txBox="1">
            <a:spLocks noChangeArrowheads="1"/>
          </p:cNvSpPr>
          <p:nvPr/>
        </p:nvSpPr>
        <p:spPr bwMode="auto">
          <a:xfrm>
            <a:off x="182563" y="2049463"/>
            <a:ext cx="24082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0000FF"/>
                </a:solidFill>
                <a:latin typeface="Calibri" panose="020F0502020204030204" pitchFamily="34" charset="0"/>
              </a:rPr>
              <a:t>What </a:t>
            </a:r>
            <a:r>
              <a:rPr lang="en-US" altLang="en-US" sz="2800" b="1" u="sng" dirty="0">
                <a:solidFill>
                  <a:srgbClr val="0000FF"/>
                </a:solidFill>
                <a:latin typeface="Calibri" panose="020F0502020204030204" pitchFamily="34" charset="0"/>
              </a:rPr>
              <a:t>has</a:t>
            </a:r>
          </a:p>
          <a:p>
            <a:pPr algn="ctr" eaLnBrk="1" hangingPunct="1">
              <a:spcBef>
                <a:spcPct val="0"/>
              </a:spcBef>
              <a:buFontTx/>
              <a:buNone/>
            </a:pPr>
            <a:r>
              <a:rPr lang="en-US" altLang="en-US" sz="2800" b="1" dirty="0">
                <a:solidFill>
                  <a:srgbClr val="0000FF"/>
                </a:solidFill>
                <a:latin typeface="Calibri" panose="020F0502020204030204" pitchFamily="34" charset="0"/>
              </a:rPr>
              <a:t>occurred here?</a:t>
            </a:r>
            <a:endParaRPr lang="en-US" altLang="en-US" sz="2800" dirty="0">
              <a:latin typeface="Calibri" panose="020F0502020204030204" pitchFamily="34" charset="0"/>
            </a:endParaRPr>
          </a:p>
        </p:txBody>
      </p:sp>
      <p:sp>
        <p:nvSpPr>
          <p:cNvPr id="6152" name="AutoShape 6"/>
          <p:cNvSpPr>
            <a:spLocks noChangeArrowheads="1"/>
          </p:cNvSpPr>
          <p:nvPr/>
        </p:nvSpPr>
        <p:spPr bwMode="auto">
          <a:xfrm>
            <a:off x="3467100" y="1676400"/>
            <a:ext cx="2209800" cy="1069975"/>
          </a:xfrm>
          <a:prstGeom prst="flowChartAlternateProcess">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latin typeface="Calibri" panose="020F0502020204030204" pitchFamily="34" charset="0"/>
              </a:rPr>
              <a:t>Past </a:t>
            </a:r>
            <a:r>
              <a:rPr lang="en-US" altLang="en-US" sz="3600" b="1" dirty="0" smtClean="0">
                <a:latin typeface="Calibri" panose="020F0502020204030204" pitchFamily="34" charset="0"/>
              </a:rPr>
              <a:t>Tense</a:t>
            </a:r>
          </a:p>
          <a:p>
            <a:pPr algn="ctr" eaLnBrk="1" hangingPunct="1">
              <a:spcBef>
                <a:spcPct val="0"/>
              </a:spcBef>
              <a:buFontTx/>
              <a:buNone/>
            </a:pPr>
            <a:r>
              <a:rPr lang="en-US" altLang="en-US" sz="2800" dirty="0" smtClean="0">
                <a:latin typeface="Calibri" panose="020F0502020204030204" pitchFamily="34" charset="0"/>
              </a:rPr>
              <a:t>Justification</a:t>
            </a:r>
            <a:endParaRPr lang="en-US" altLang="en-US" sz="3600" dirty="0">
              <a:latin typeface="Calibri" panose="020F0502020204030204" pitchFamily="34" charset="0"/>
            </a:endParaRPr>
          </a:p>
        </p:txBody>
      </p:sp>
      <p:sp>
        <p:nvSpPr>
          <p:cNvPr id="7"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120991669"/>
              </p:ext>
            </p:extLst>
          </p:nvPr>
        </p:nvGraphicFramePr>
        <p:xfrm>
          <a:off x="228600" y="2050638"/>
          <a:ext cx="8686800" cy="2756724"/>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74141">
                <a:tc>
                  <a:txBody>
                    <a:bodyPr/>
                    <a:lstStyle/>
                    <a:p>
                      <a:pPr algn="ctr"/>
                      <a:r>
                        <a:rPr lang="en-US" sz="2600" b="1" dirty="0" smtClean="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smtClean="0">
                          <a:latin typeface="Calibri" pitchFamily="34" charset="0"/>
                          <a:cs typeface="Calibri" pitchFamily="34" charset="0"/>
                        </a:rPr>
                        <a:t>Justification</a:t>
                      </a:r>
                      <a:endParaRPr lang="en-US" sz="2600" b="1" u="sng" dirty="0">
                        <a:solidFill>
                          <a:srgbClr val="FFFF00"/>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u="none" dirty="0" smtClean="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smtClean="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49164">
                <a:tc>
                  <a:txBody>
                    <a:bodyPr/>
                    <a:lstStyle/>
                    <a:p>
                      <a:pPr algn="ctr"/>
                      <a:r>
                        <a:rPr lang="en-US" sz="2600" b="1" dirty="0" smtClean="0">
                          <a:latin typeface="Calibri" pitchFamily="34" charset="0"/>
                          <a:cs typeface="Calibri" pitchFamily="34" charset="0"/>
                        </a:rPr>
                        <a:t>Tense</a:t>
                      </a:r>
                      <a:endParaRPr lang="en-US" sz="2600" b="1" dirty="0">
                        <a:latin typeface="Calibri" pitchFamily="34" charset="0"/>
                        <a:cs typeface="Calibri" pitchFamily="34" charset="0"/>
                      </a:endParaRPr>
                    </a:p>
                  </a:txBody>
                  <a:tcPr marT="45712" marB="45712" anchor="ctr"/>
                </a:tc>
                <a:tc>
                  <a:txBody>
                    <a:bodyPr/>
                    <a:lstStyle/>
                    <a:p>
                      <a:pPr algn="ctr"/>
                      <a:r>
                        <a:rPr lang="en-US" sz="2600" b="1" u="sng" dirty="0" smtClean="0">
                          <a:solidFill>
                            <a:srgbClr val="0000FF"/>
                          </a:solidFill>
                          <a:latin typeface="Calibri" pitchFamily="34" charset="0"/>
                          <a:cs typeface="Calibri" pitchFamily="34" charset="0"/>
                        </a:rPr>
                        <a:t>Past</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u="none" dirty="0" smtClean="0">
                          <a:solidFill>
                            <a:srgbClr val="C00000"/>
                          </a:solidFill>
                          <a:latin typeface="Calibri" pitchFamily="34" charset="0"/>
                          <a:cs typeface="Calibri" pitchFamily="34" charset="0"/>
                        </a:rPr>
                        <a:t>Present</a:t>
                      </a:r>
                      <a:endParaRPr lang="en-US" sz="2600" b="1" u="none" dirty="0">
                        <a:solidFill>
                          <a:srgbClr val="C00000"/>
                        </a:solidFill>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Future</a:t>
                      </a:r>
                      <a:endParaRPr lang="en-US" sz="2600" b="1" dirty="0">
                        <a:solidFill>
                          <a:srgbClr val="C000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1"/>
                  </a:ext>
                </a:extLst>
              </a:tr>
              <a:tr h="708278">
                <a:tc>
                  <a:txBody>
                    <a:bodyPr/>
                    <a:lstStyle/>
                    <a:p>
                      <a:pPr algn="ctr"/>
                      <a:r>
                        <a:rPr lang="en-US" sz="2600" b="1" dirty="0" smtClean="0">
                          <a:latin typeface="Calibri" pitchFamily="34" charset="0"/>
                          <a:cs typeface="Calibri" pitchFamily="34" charset="0"/>
                        </a:rPr>
                        <a:t>Saved from sin’s:</a:t>
                      </a:r>
                      <a:endParaRPr lang="en-US" sz="2600" b="1" dirty="0">
                        <a:latin typeface="Calibri" pitchFamily="34" charset="0"/>
                        <a:cs typeface="Calibri" pitchFamily="34" charset="0"/>
                      </a:endParaRPr>
                    </a:p>
                  </a:txBody>
                  <a:tcPr marT="45712" marB="45712" anchor="ctr"/>
                </a:tc>
                <a:tc>
                  <a:txBody>
                    <a:bodyPr/>
                    <a:lstStyle/>
                    <a:p>
                      <a:pPr algn="ctr"/>
                      <a:r>
                        <a:rPr lang="en-US" sz="2600" b="1" u="sng" dirty="0" smtClean="0">
                          <a:solidFill>
                            <a:srgbClr val="0000FF"/>
                          </a:solidFill>
                          <a:latin typeface="Calibri" pitchFamily="34" charset="0"/>
                          <a:cs typeface="Calibri" pitchFamily="34" charset="0"/>
                        </a:rPr>
                        <a:t>Penalty</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u="none" dirty="0" smtClean="0">
                          <a:solidFill>
                            <a:srgbClr val="C00000"/>
                          </a:solidFill>
                          <a:latin typeface="Calibri" pitchFamily="34" charset="0"/>
                          <a:cs typeface="Calibri" pitchFamily="34" charset="0"/>
                        </a:rPr>
                        <a:t>Power</a:t>
                      </a:r>
                      <a:endParaRPr lang="en-US" sz="2600" b="1" u="none" dirty="0">
                        <a:solidFill>
                          <a:srgbClr val="C00000"/>
                        </a:solidFill>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Presence</a:t>
                      </a:r>
                      <a:endParaRPr lang="en-US" sz="2600" b="1" dirty="0">
                        <a:solidFill>
                          <a:srgbClr val="C000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2"/>
                  </a:ext>
                </a:extLst>
              </a:tr>
              <a:tr h="1011618">
                <a:tc>
                  <a:txBody>
                    <a:bodyPr/>
                    <a:lstStyle/>
                    <a:p>
                      <a:pPr algn="ctr"/>
                      <a:r>
                        <a:rPr lang="en-US" sz="2600" b="1" dirty="0" smtClean="0">
                          <a:latin typeface="Calibri" pitchFamily="34" charset="0"/>
                          <a:cs typeface="Calibri" pitchFamily="34" charset="0"/>
                        </a:rPr>
                        <a:t>Scripture</a:t>
                      </a:r>
                      <a:endParaRPr lang="en-US" sz="2600" b="1" dirty="0">
                        <a:latin typeface="Calibri" pitchFamily="34" charset="0"/>
                        <a:cs typeface="Calibri" pitchFamily="34" charset="0"/>
                      </a:endParaRPr>
                    </a:p>
                  </a:txBody>
                  <a:tcPr marT="45712" marB="45712" anchor="ctr"/>
                </a:tc>
                <a:tc>
                  <a:txBody>
                    <a:bodyPr/>
                    <a:lstStyle/>
                    <a:p>
                      <a:pPr algn="ctr"/>
                      <a:r>
                        <a:rPr lang="en-US" sz="2600" b="1" u="sng" dirty="0" smtClean="0">
                          <a:solidFill>
                            <a:srgbClr val="0000FF"/>
                          </a:solidFill>
                          <a:latin typeface="Calibri" pitchFamily="34" charset="0"/>
                          <a:cs typeface="Calibri" pitchFamily="34" charset="0"/>
                        </a:rPr>
                        <a:t>Eph 2:8-9; Titus 3:5</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u="none" dirty="0" smtClean="0">
                          <a:solidFill>
                            <a:srgbClr val="C00000"/>
                          </a:solidFill>
                          <a:latin typeface="Calibri" pitchFamily="34" charset="0"/>
                          <a:cs typeface="Calibri" pitchFamily="34" charset="0"/>
                        </a:rPr>
                        <a:t>Philip 2:12</a:t>
                      </a:r>
                      <a:endParaRPr lang="en-US" sz="2600" b="1" u="none" dirty="0">
                        <a:solidFill>
                          <a:srgbClr val="C00000"/>
                        </a:solidFill>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Rom 5:10</a:t>
                      </a:r>
                      <a:endParaRPr lang="en-US" sz="2600" b="1" dirty="0">
                        <a:solidFill>
                          <a:srgbClr val="C000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3"/>
                  </a:ext>
                </a:extLst>
              </a:tr>
            </a:tbl>
          </a:graphicData>
        </a:graphic>
      </p:graphicFrame>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Tree>
    <p:extLst>
      <p:ext uri="{BB962C8B-B14F-4D97-AF65-F5344CB8AC3E}">
        <p14:creationId xmlns:p14="http://schemas.microsoft.com/office/powerpoint/2010/main" val="336776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38400" y="1714500"/>
            <a:ext cx="6477000" cy="2667000"/>
          </a:xfrm>
        </p:spPr>
        <p:txBody>
          <a:bodyPr/>
          <a:lstStyle/>
          <a:p>
            <a:pPr marL="0" indent="0" algn="just" eaLnBrk="1" hangingPunct="1">
              <a:spcBef>
                <a:spcPts val="0"/>
              </a:spcBef>
              <a:spcAft>
                <a:spcPts val="600"/>
              </a:spcAft>
              <a:buFont typeface="Arial" panose="020B0604020202020204" pitchFamily="34" charset="0"/>
              <a:buNone/>
            </a:pPr>
            <a:r>
              <a:rPr lang="en-US" altLang="en-US" sz="2800" dirty="0" smtClean="0">
                <a:latin typeface="Calibri" panose="020F0502020204030204" pitchFamily="34" charset="0"/>
                <a:cs typeface="Arial" panose="020B0604020202020204" pitchFamily="34" charset="0"/>
              </a:rPr>
              <a:t>“Winning is not a sometime </a:t>
            </a:r>
            <a:r>
              <a:rPr lang="en-US" altLang="en-US" sz="2800" dirty="0">
                <a:latin typeface="Calibri" panose="020F0502020204030204" pitchFamily="34" charset="0"/>
                <a:cs typeface="Arial" panose="020B0604020202020204" pitchFamily="34" charset="0"/>
              </a:rPr>
              <a:t>thing; it's an all-time thing. You don't win once in a while, you don't do things right once in a while, </a:t>
            </a:r>
            <a:r>
              <a:rPr lang="en-US" altLang="en-US" sz="2800" dirty="0" smtClean="0">
                <a:latin typeface="Calibri" panose="020F0502020204030204" pitchFamily="34" charset="0"/>
                <a:cs typeface="Arial" panose="020B0604020202020204" pitchFamily="34" charset="0"/>
              </a:rPr>
              <a:t>you do the right all the time. </a:t>
            </a:r>
            <a:r>
              <a:rPr lang="en-US" altLang="en-US" sz="2800" b="1" i="1" u="sng" dirty="0">
                <a:solidFill>
                  <a:srgbClr val="0000CC"/>
                </a:solidFill>
                <a:latin typeface="Calibri" panose="020F0502020204030204" pitchFamily="34" charset="0"/>
              </a:rPr>
              <a:t>Winning is a habit</a:t>
            </a:r>
            <a:r>
              <a:rPr lang="en-US" altLang="en-US" sz="2800" dirty="0">
                <a:latin typeface="Calibri" panose="020F0502020204030204" pitchFamily="34" charset="0"/>
                <a:cs typeface="Arial" panose="020B0604020202020204" pitchFamily="34" charset="0"/>
              </a:rPr>
              <a:t>. Unfortunately, so is losing.”</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5787" y="1866900"/>
            <a:ext cx="2031918" cy="2377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a:spLocks noChangeArrowheads="1"/>
          </p:cNvSpPr>
          <p:nvPr/>
        </p:nvSpPr>
        <p:spPr bwMode="auto">
          <a:xfrm>
            <a:off x="152400" y="4381500"/>
            <a:ext cx="8915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0"/>
              </a:spcBef>
              <a:spcAft>
                <a:spcPts val="600"/>
              </a:spcAft>
              <a:buFontTx/>
              <a:buNone/>
            </a:pPr>
            <a:r>
              <a:rPr lang="en-US" altLang="en-US" sz="2800" dirty="0"/>
              <a:t>“Perfection is not attainable, but if we </a:t>
            </a:r>
            <a:r>
              <a:rPr lang="en-US" altLang="en-US" sz="2800" b="1" i="1" u="sng" dirty="0">
                <a:solidFill>
                  <a:srgbClr val="0000CC"/>
                </a:solidFill>
              </a:rPr>
              <a:t>chase</a:t>
            </a:r>
            <a:r>
              <a:rPr lang="en-US" altLang="en-US" sz="2800" dirty="0"/>
              <a:t> perfection we can </a:t>
            </a:r>
            <a:r>
              <a:rPr lang="en-US" altLang="en-US" sz="2800" b="1" i="1" u="sng" dirty="0">
                <a:solidFill>
                  <a:srgbClr val="0000CC"/>
                </a:solidFill>
              </a:rPr>
              <a:t>catch</a:t>
            </a:r>
            <a:r>
              <a:rPr lang="en-US" altLang="en-US" sz="2800" dirty="0"/>
              <a:t> excellence.”</a:t>
            </a:r>
          </a:p>
          <a:p>
            <a:pPr algn="just" eaLnBrk="1" hangingPunct="1">
              <a:spcBef>
                <a:spcPts val="0"/>
              </a:spcBef>
              <a:spcAft>
                <a:spcPts val="600"/>
              </a:spcAft>
              <a:buFontTx/>
              <a:buNone/>
            </a:pPr>
            <a:r>
              <a:rPr lang="en-US" altLang="en-US" sz="2800" dirty="0"/>
              <a:t>“The quality of a person's life is in direct proportion to their </a:t>
            </a:r>
            <a:r>
              <a:rPr lang="en-US" altLang="en-US" sz="2800" b="1" i="1" u="sng" dirty="0">
                <a:solidFill>
                  <a:srgbClr val="0000CC"/>
                </a:solidFill>
              </a:rPr>
              <a:t>commitment to excellence</a:t>
            </a:r>
            <a:r>
              <a:rPr lang="en-US" altLang="en-US" sz="2800" dirty="0">
                <a:solidFill>
                  <a:srgbClr val="0000CC"/>
                </a:solidFill>
              </a:rPr>
              <a:t>, </a:t>
            </a:r>
            <a:r>
              <a:rPr lang="en-US" altLang="en-US" sz="2800" dirty="0"/>
              <a:t>regardless of their chosen field of endeavor.”</a:t>
            </a:r>
          </a:p>
        </p:txBody>
      </p:sp>
      <p:sp>
        <p:nvSpPr>
          <p:cNvPr id="3" name="Rectangle 2"/>
          <p:cNvSpPr/>
          <p:nvPr/>
        </p:nvSpPr>
        <p:spPr>
          <a:xfrm>
            <a:off x="2133600" y="1153180"/>
            <a:ext cx="4876800" cy="523220"/>
          </a:xfrm>
          <a:prstGeom prst="rect">
            <a:avLst/>
          </a:prstGeom>
        </p:spPr>
        <p:txBody>
          <a:bodyPr wrap="square">
            <a:spAutoFit/>
          </a:bodyPr>
          <a:lstStyle/>
          <a:p>
            <a:pPr algn="ctr" fontAlgn="auto">
              <a:spcBef>
                <a:spcPts val="600"/>
              </a:spcBef>
              <a:spcAft>
                <a:spcPts val="600"/>
              </a:spcAft>
              <a:buFont typeface="Arial" pitchFamily="34" charset="0"/>
              <a:buNone/>
              <a:defRPr/>
            </a:pPr>
            <a:r>
              <a:rPr lang="en-US" sz="2800" b="1" dirty="0">
                <a:solidFill>
                  <a:schemeClr val="tx1">
                    <a:lumMod val="95000"/>
                    <a:lumOff val="5000"/>
                  </a:schemeClr>
                </a:solidFill>
                <a:latin typeface="Calibri" panose="020F0502020204030204" pitchFamily="34" charset="0"/>
              </a:rPr>
              <a:t>VINCE LOMBARDI ON </a:t>
            </a:r>
            <a:r>
              <a:rPr lang="en-US" sz="2800" b="1" dirty="0" smtClean="0">
                <a:solidFill>
                  <a:schemeClr val="tx1">
                    <a:lumMod val="95000"/>
                    <a:lumOff val="5000"/>
                  </a:schemeClr>
                </a:solidFill>
                <a:latin typeface="Calibri" panose="020F0502020204030204" pitchFamily="34" charset="0"/>
              </a:rPr>
              <a:t>WINNING</a:t>
            </a:r>
            <a:endParaRPr lang="en-US" sz="2800" b="1" dirty="0">
              <a:solidFill>
                <a:schemeClr val="tx1">
                  <a:lumMod val="95000"/>
                  <a:lumOff val="5000"/>
                </a:schemeClr>
              </a:solidFill>
              <a:latin typeface="Calibri" panose="020F0502020204030204" pitchFamily="34" charset="0"/>
            </a:endParaRPr>
          </a:p>
        </p:txBody>
      </p:sp>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007295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228600" y="1586676"/>
          <a:ext cx="1752600" cy="2743201"/>
        </p:xfrm>
        <a:graphic>
          <a:graphicData uri="http://schemas.openxmlformats.org/drawingml/2006/table">
            <a:tbl>
              <a:tblPr>
                <a:tableStyleId>{16D9F66E-5EB9-4882-86FB-DCBF35E3C3E4}</a:tableStyleId>
              </a:tblPr>
              <a:tblGrid>
                <a:gridCol w="1752600">
                  <a:extLst>
                    <a:ext uri="{9D8B030D-6E8A-4147-A177-3AD203B41FA5}">
                      <a16:colId xmlns:a16="http://schemas.microsoft.com/office/drawing/2014/main" val="20001"/>
                    </a:ext>
                  </a:extLst>
                </a:gridCol>
              </a:tblGrid>
              <a:tr h="474141">
                <a:tc>
                  <a:txBody>
                    <a:bodyPr/>
                    <a:lstStyle/>
                    <a:p>
                      <a:pPr algn="ctr"/>
                      <a:r>
                        <a:rPr lang="en-US" sz="2400" b="1" u="sng" dirty="0" smtClean="0">
                          <a:latin typeface="Calibri" pitchFamily="34" charset="0"/>
                          <a:cs typeface="Calibri" pitchFamily="34" charset="0"/>
                        </a:rPr>
                        <a:t>Justification</a:t>
                      </a:r>
                      <a:endParaRPr lang="en-US" sz="2400" b="1" u="sng" dirty="0">
                        <a:solidFill>
                          <a:srgbClr val="FFFF00"/>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0"/>
                  </a:ext>
                </a:extLst>
              </a:tr>
              <a:tr h="549164">
                <a:tc>
                  <a:txBody>
                    <a:bodyPr/>
                    <a:lstStyle/>
                    <a:p>
                      <a:pPr algn="ctr"/>
                      <a:r>
                        <a:rPr lang="en-US" sz="2400" b="1" u="sng" dirty="0" smtClean="0">
                          <a:solidFill>
                            <a:srgbClr val="0000FF"/>
                          </a:solidFill>
                          <a:latin typeface="Calibri" pitchFamily="34" charset="0"/>
                          <a:cs typeface="Calibri" pitchFamily="34" charset="0"/>
                        </a:rPr>
                        <a:t>Past</a:t>
                      </a:r>
                      <a:endParaRPr lang="en-US" sz="24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1"/>
                  </a:ext>
                </a:extLst>
              </a:tr>
              <a:tr h="708278">
                <a:tc>
                  <a:txBody>
                    <a:bodyPr/>
                    <a:lstStyle/>
                    <a:p>
                      <a:pPr algn="ctr"/>
                      <a:r>
                        <a:rPr lang="en-US" sz="2400" b="1" u="sng" dirty="0" smtClean="0">
                          <a:solidFill>
                            <a:srgbClr val="0000FF"/>
                          </a:solidFill>
                          <a:latin typeface="Calibri" pitchFamily="34" charset="0"/>
                          <a:cs typeface="Calibri" pitchFamily="34" charset="0"/>
                        </a:rPr>
                        <a:t>Penalty</a:t>
                      </a:r>
                      <a:endParaRPr lang="en-US" sz="24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2"/>
                  </a:ext>
                </a:extLst>
              </a:tr>
              <a:tr h="1011618">
                <a:tc>
                  <a:txBody>
                    <a:bodyPr/>
                    <a:lstStyle/>
                    <a:p>
                      <a:pPr algn="ctr"/>
                      <a:r>
                        <a:rPr lang="en-US" sz="2400" b="1" u="sng" dirty="0" smtClean="0">
                          <a:solidFill>
                            <a:srgbClr val="0000FF"/>
                          </a:solidFill>
                          <a:latin typeface="Calibri" pitchFamily="34" charset="0"/>
                          <a:cs typeface="Calibri" pitchFamily="34" charset="0"/>
                        </a:rPr>
                        <a:t>Eph 2:8-9; Titus 3:5</a:t>
                      </a:r>
                      <a:endParaRPr lang="en-US" sz="24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3"/>
                  </a:ext>
                </a:extLst>
              </a:tr>
            </a:tbl>
          </a:graphicData>
        </a:graphic>
      </p:graphicFrame>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1" y="1600200"/>
            <a:ext cx="6798365" cy="3474720"/>
          </a:xfrm>
          <a:prstGeom prst="rect">
            <a:avLst/>
          </a:prstGeom>
          <a:solidFill>
            <a:srgbClr val="002060"/>
          </a:solidFill>
          <a:ln w="38100">
            <a:solidFill>
              <a:srgbClr val="FFFF00"/>
            </a:solidFill>
          </a:ln>
        </p:spPr>
      </p:pic>
    </p:spTree>
    <p:extLst>
      <p:ext uri="{BB962C8B-B14F-4D97-AF65-F5344CB8AC3E}">
        <p14:creationId xmlns:p14="http://schemas.microsoft.com/office/powerpoint/2010/main" val="457758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67323441"/>
              </p:ext>
            </p:extLst>
          </p:nvPr>
        </p:nvGraphicFramePr>
        <p:xfrm>
          <a:off x="228600" y="1586676"/>
          <a:ext cx="1752600" cy="2743201"/>
        </p:xfrm>
        <a:graphic>
          <a:graphicData uri="http://schemas.openxmlformats.org/drawingml/2006/table">
            <a:tbl>
              <a:tblPr>
                <a:tableStyleId>{16D9F66E-5EB9-4882-86FB-DCBF35E3C3E4}</a:tableStyleId>
              </a:tblPr>
              <a:tblGrid>
                <a:gridCol w="1752600">
                  <a:extLst>
                    <a:ext uri="{9D8B030D-6E8A-4147-A177-3AD203B41FA5}">
                      <a16:colId xmlns:a16="http://schemas.microsoft.com/office/drawing/2014/main" val="20001"/>
                    </a:ext>
                  </a:extLst>
                </a:gridCol>
              </a:tblGrid>
              <a:tr h="474141">
                <a:tc>
                  <a:txBody>
                    <a:bodyPr/>
                    <a:lstStyle/>
                    <a:p>
                      <a:pPr algn="ctr"/>
                      <a:r>
                        <a:rPr lang="en-US" sz="2400" b="1" u="sng" dirty="0" smtClean="0">
                          <a:latin typeface="Calibri" pitchFamily="34" charset="0"/>
                          <a:cs typeface="Calibri" pitchFamily="34" charset="0"/>
                        </a:rPr>
                        <a:t>Justification</a:t>
                      </a:r>
                      <a:endParaRPr lang="en-US" sz="2400" b="1" u="sng" dirty="0">
                        <a:solidFill>
                          <a:srgbClr val="FFFF00"/>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0"/>
                  </a:ext>
                </a:extLst>
              </a:tr>
              <a:tr h="549164">
                <a:tc>
                  <a:txBody>
                    <a:bodyPr/>
                    <a:lstStyle/>
                    <a:p>
                      <a:pPr algn="ctr"/>
                      <a:r>
                        <a:rPr lang="en-US" sz="2400" b="1" u="sng" dirty="0" smtClean="0">
                          <a:solidFill>
                            <a:srgbClr val="0000FF"/>
                          </a:solidFill>
                          <a:latin typeface="Calibri" pitchFamily="34" charset="0"/>
                          <a:cs typeface="Calibri" pitchFamily="34" charset="0"/>
                        </a:rPr>
                        <a:t>Past</a:t>
                      </a:r>
                      <a:endParaRPr lang="en-US" sz="24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1"/>
                  </a:ext>
                </a:extLst>
              </a:tr>
              <a:tr h="708278">
                <a:tc>
                  <a:txBody>
                    <a:bodyPr/>
                    <a:lstStyle/>
                    <a:p>
                      <a:pPr algn="ctr"/>
                      <a:r>
                        <a:rPr lang="en-US" sz="2400" b="1" u="sng" dirty="0" smtClean="0">
                          <a:solidFill>
                            <a:srgbClr val="0000FF"/>
                          </a:solidFill>
                          <a:latin typeface="Calibri" pitchFamily="34" charset="0"/>
                          <a:cs typeface="Calibri" pitchFamily="34" charset="0"/>
                        </a:rPr>
                        <a:t>Penalty</a:t>
                      </a:r>
                      <a:endParaRPr lang="en-US" sz="24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2"/>
                  </a:ext>
                </a:extLst>
              </a:tr>
              <a:tr h="1011618">
                <a:tc>
                  <a:txBody>
                    <a:bodyPr/>
                    <a:lstStyle/>
                    <a:p>
                      <a:pPr algn="ctr"/>
                      <a:r>
                        <a:rPr lang="en-US" sz="2400" b="1" u="sng" dirty="0" smtClean="0">
                          <a:solidFill>
                            <a:srgbClr val="0000FF"/>
                          </a:solidFill>
                          <a:latin typeface="Calibri" pitchFamily="34" charset="0"/>
                          <a:cs typeface="Calibri" pitchFamily="34" charset="0"/>
                        </a:rPr>
                        <a:t>Eph 2:8-9; Titus 3:5</a:t>
                      </a:r>
                      <a:endParaRPr lang="en-US" sz="24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3"/>
                  </a:ext>
                </a:extLst>
              </a:tr>
            </a:tbl>
          </a:graphicData>
        </a:graphic>
      </p:graphicFrame>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
        <p:nvSpPr>
          <p:cNvPr id="2" name="Rectangle 1"/>
          <p:cNvSpPr/>
          <p:nvPr/>
        </p:nvSpPr>
        <p:spPr>
          <a:xfrm>
            <a:off x="2133600" y="1586676"/>
            <a:ext cx="6781800" cy="2400657"/>
          </a:xfrm>
          <a:prstGeom prst="rect">
            <a:avLst/>
          </a:prstGeom>
          <a:solidFill>
            <a:schemeClr val="bg1"/>
          </a:solidFill>
          <a:ln w="28575">
            <a:solidFill>
              <a:srgbClr val="C00000"/>
            </a:solidFill>
          </a:ln>
        </p:spPr>
        <p:txBody>
          <a:bodyPr wrap="square">
            <a:spAutoFit/>
          </a:bodyPr>
          <a:lstStyle/>
          <a:p>
            <a:pPr marL="0" marR="0" algn="ctr">
              <a:spcBef>
                <a:spcPts val="600"/>
              </a:spcBef>
              <a:spcAft>
                <a:spcPts val="600"/>
              </a:spcAft>
            </a:pPr>
            <a:r>
              <a:rPr lang="en-US" sz="2800" b="1" dirty="0">
                <a:latin typeface="Calibri" panose="020F0502020204030204" pitchFamily="34" charset="0"/>
              </a:rPr>
              <a:t>Ephesians </a:t>
            </a:r>
            <a:r>
              <a:rPr lang="en-US" sz="2800" b="1" dirty="0" smtClean="0">
                <a:latin typeface="Calibri" panose="020F0502020204030204" pitchFamily="34" charset="0"/>
              </a:rPr>
              <a:t>2:8–9</a:t>
            </a:r>
            <a:endParaRPr lang="en-US" sz="2800" b="1" dirty="0">
              <a:latin typeface="Calibri" panose="020F0502020204030204" pitchFamily="34" charset="0"/>
            </a:endParaRPr>
          </a:p>
          <a:p>
            <a:pPr marL="0" marR="0" algn="just">
              <a:spcBef>
                <a:spcPts val="600"/>
              </a:spcBef>
              <a:spcAft>
                <a:spcPts val="600"/>
              </a:spcAft>
            </a:pPr>
            <a:r>
              <a:rPr lang="en-US" sz="2800" baseline="30000" dirty="0">
                <a:latin typeface="Calibri" panose="020F0502020204030204" pitchFamily="34" charset="0"/>
              </a:rPr>
              <a:t>8</a:t>
            </a:r>
            <a:r>
              <a:rPr lang="en-US" sz="2800" dirty="0">
                <a:latin typeface="Calibri" panose="020F0502020204030204" pitchFamily="34" charset="0"/>
              </a:rPr>
              <a:t> For by grace you have been saved through faith; and that </a:t>
            </a:r>
            <a:r>
              <a:rPr lang="en-US" sz="2800" b="1" dirty="0">
                <a:solidFill>
                  <a:srgbClr val="0000FF"/>
                </a:solidFill>
                <a:latin typeface="Calibri" panose="020F0502020204030204" pitchFamily="34" charset="0"/>
              </a:rPr>
              <a:t>not of yourselves</a:t>
            </a:r>
            <a:r>
              <a:rPr lang="en-US" sz="2800" dirty="0">
                <a:latin typeface="Calibri" panose="020F0502020204030204" pitchFamily="34" charset="0"/>
              </a:rPr>
              <a:t>, </a:t>
            </a:r>
            <a:r>
              <a:rPr lang="en-US" sz="2800" i="1" dirty="0">
                <a:latin typeface="Calibri" panose="020F0502020204030204" pitchFamily="34" charset="0"/>
              </a:rPr>
              <a:t>it is</a:t>
            </a:r>
            <a:r>
              <a:rPr lang="en-US" sz="2800" dirty="0">
                <a:latin typeface="Calibri" panose="020F0502020204030204" pitchFamily="34" charset="0"/>
              </a:rPr>
              <a:t> the gift of God; </a:t>
            </a:r>
            <a:r>
              <a:rPr lang="en-US" sz="2800" baseline="30000" dirty="0">
                <a:latin typeface="Calibri" panose="020F0502020204030204" pitchFamily="34" charset="0"/>
              </a:rPr>
              <a:t>9</a:t>
            </a:r>
            <a:r>
              <a:rPr lang="en-US" sz="2800" dirty="0">
                <a:latin typeface="Calibri" panose="020F0502020204030204" pitchFamily="34" charset="0"/>
              </a:rPr>
              <a:t> </a:t>
            </a:r>
            <a:r>
              <a:rPr lang="en-US" sz="2800" b="1" dirty="0">
                <a:solidFill>
                  <a:srgbClr val="0000FF"/>
                </a:solidFill>
                <a:latin typeface="Calibri" panose="020F0502020204030204" pitchFamily="34" charset="0"/>
              </a:rPr>
              <a:t>not as a result of works</a:t>
            </a:r>
            <a:r>
              <a:rPr lang="en-US" sz="2800" dirty="0">
                <a:latin typeface="Calibri" panose="020F0502020204030204" pitchFamily="34" charset="0"/>
              </a:rPr>
              <a:t>, so that no one may boast. </a:t>
            </a:r>
            <a:endParaRPr lang="en-US" sz="2800" dirty="0">
              <a:effectLst/>
              <a:latin typeface="Calibri" panose="020F0502020204030204" pitchFamily="34" charset="0"/>
            </a:endParaRPr>
          </a:p>
        </p:txBody>
      </p:sp>
      <p:sp>
        <p:nvSpPr>
          <p:cNvPr id="6" name="Rectangle 5"/>
          <p:cNvSpPr/>
          <p:nvPr/>
        </p:nvSpPr>
        <p:spPr>
          <a:xfrm>
            <a:off x="2133600" y="4134135"/>
            <a:ext cx="6781800" cy="2400657"/>
          </a:xfrm>
          <a:prstGeom prst="rect">
            <a:avLst/>
          </a:prstGeom>
          <a:solidFill>
            <a:schemeClr val="bg1"/>
          </a:solidFill>
          <a:ln w="28575">
            <a:solidFill>
              <a:srgbClr val="C00000"/>
            </a:solidFill>
          </a:ln>
        </p:spPr>
        <p:txBody>
          <a:bodyPr wrap="square">
            <a:spAutoFit/>
          </a:bodyPr>
          <a:lstStyle/>
          <a:p>
            <a:pPr marL="0" marR="0" algn="ctr">
              <a:spcBef>
                <a:spcPts val="600"/>
              </a:spcBef>
              <a:spcAft>
                <a:spcPts val="600"/>
              </a:spcAft>
            </a:pPr>
            <a:r>
              <a:rPr lang="en-US" sz="2800" b="1" dirty="0">
                <a:latin typeface="Calibri" panose="020F0502020204030204" pitchFamily="34" charset="0"/>
              </a:rPr>
              <a:t>Titus </a:t>
            </a:r>
            <a:r>
              <a:rPr lang="en-US" sz="2800" b="1" dirty="0" smtClean="0">
                <a:latin typeface="Calibri" panose="020F0502020204030204" pitchFamily="34" charset="0"/>
              </a:rPr>
              <a:t>3:5</a:t>
            </a:r>
            <a:endParaRPr lang="en-US" sz="2800" b="1" dirty="0">
              <a:latin typeface="Calibri" panose="020F0502020204030204" pitchFamily="34" charset="0"/>
            </a:endParaRPr>
          </a:p>
          <a:p>
            <a:pPr marL="0" marR="0" algn="just">
              <a:spcBef>
                <a:spcPts val="600"/>
              </a:spcBef>
              <a:spcAft>
                <a:spcPts val="600"/>
              </a:spcAft>
            </a:pPr>
            <a:r>
              <a:rPr lang="en-US" sz="2400" baseline="30000" dirty="0">
                <a:latin typeface="Calibri" panose="020F0502020204030204" pitchFamily="34" charset="0"/>
              </a:rPr>
              <a:t>5</a:t>
            </a:r>
            <a:r>
              <a:rPr lang="en-US" sz="2400" dirty="0">
                <a:latin typeface="Calibri" panose="020F0502020204030204" pitchFamily="34" charset="0"/>
              </a:rPr>
              <a:t> </a:t>
            </a:r>
            <a:r>
              <a:rPr lang="en-US" sz="2800" dirty="0">
                <a:latin typeface="Calibri" panose="020F0502020204030204" pitchFamily="34" charset="0"/>
              </a:rPr>
              <a:t>He saved us, </a:t>
            </a:r>
            <a:r>
              <a:rPr lang="en-US" sz="2800" b="1" dirty="0">
                <a:solidFill>
                  <a:srgbClr val="0000FF"/>
                </a:solidFill>
                <a:latin typeface="Calibri" panose="020F0502020204030204" pitchFamily="34" charset="0"/>
              </a:rPr>
              <a:t>not on the basis of deeds which we have done in righteousness</a:t>
            </a:r>
            <a:r>
              <a:rPr lang="en-US" sz="2800" dirty="0">
                <a:latin typeface="Calibri" panose="020F0502020204030204" pitchFamily="34" charset="0"/>
              </a:rPr>
              <a:t>, but according to His mercy, by the washing of regeneration and renewing by the Holy Spirit,</a:t>
            </a:r>
            <a:r>
              <a:rPr lang="en-US" sz="2400" dirty="0">
                <a:latin typeface="Calibri" panose="020F0502020204030204" pitchFamily="34" charset="0"/>
              </a:rPr>
              <a:t> </a:t>
            </a:r>
            <a:endParaRPr lang="en-US" sz="2400" dirty="0">
              <a:effectLst/>
              <a:latin typeface="Calibri" panose="020F0502020204030204" pitchFamily="34" charset="0"/>
            </a:endParaRPr>
          </a:p>
        </p:txBody>
      </p:sp>
    </p:spTree>
    <p:extLst>
      <p:ext uri="{BB962C8B-B14F-4D97-AF65-F5344CB8AC3E}">
        <p14:creationId xmlns:p14="http://schemas.microsoft.com/office/powerpoint/2010/main" val="344131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75992" y="138291"/>
            <a:ext cx="7739407" cy="1569660"/>
          </a:xfrm>
          <a:prstGeom prst="rect">
            <a:avLst/>
          </a:prstGeom>
        </p:spPr>
        <p:txBody>
          <a:bodyPr wrap="square">
            <a:spAutoFit/>
          </a:bodyPr>
          <a:lstStyle/>
          <a:p>
            <a:pPr algn="just"/>
            <a:r>
              <a:rPr lang="en-US" sz="2400" dirty="0">
                <a:latin typeface="Calibri" panose="020F0502020204030204" pitchFamily="34" charset="0"/>
              </a:rPr>
              <a:t>“Justified from sin” does not mean “sinless perfection,”—but something utterly different, and infinitely beyond that! It is different, in that it does not refer to an “experience” of deliverance from sin, but a passing beyond, in death with </a:t>
            </a:r>
          </a:p>
        </p:txBody>
      </p:sp>
      <p:sp>
        <p:nvSpPr>
          <p:cNvPr id="5" name="Rectangle 4"/>
          <p:cNvSpPr/>
          <p:nvPr/>
        </p:nvSpPr>
        <p:spPr>
          <a:xfrm>
            <a:off x="533400" y="6474023"/>
            <a:ext cx="8077200" cy="307777"/>
          </a:xfrm>
          <a:prstGeom prst="rect">
            <a:avLst/>
          </a:prstGeom>
        </p:spPr>
        <p:txBody>
          <a:bodyPr wrap="square">
            <a:spAutoFit/>
          </a:bodyPr>
          <a:lstStyle/>
          <a:p>
            <a:r>
              <a:rPr lang="en-US" sz="1400" dirty="0"/>
              <a:t>Newell, W. R. (</a:t>
            </a:r>
            <a:r>
              <a:rPr lang="en-US" sz="1400" dirty="0" err="1"/>
              <a:t>n.d.</a:t>
            </a:r>
            <a:r>
              <a:rPr lang="en-US" sz="1400" dirty="0"/>
              <a:t>). Romans Verse-by-Verse. Grand Rapids, MI: Christian Classics Ethereal Library.</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205800"/>
            <a:ext cx="947393" cy="1371600"/>
          </a:xfrm>
          <a:prstGeom prst="rect">
            <a:avLst/>
          </a:prstGeom>
        </p:spPr>
      </p:pic>
      <p:sp>
        <p:nvSpPr>
          <p:cNvPr id="7" name="Rectangle 6"/>
          <p:cNvSpPr/>
          <p:nvPr/>
        </p:nvSpPr>
        <p:spPr>
          <a:xfrm>
            <a:off x="152400" y="1600200"/>
            <a:ext cx="8915400" cy="4893647"/>
          </a:xfrm>
          <a:prstGeom prst="rect">
            <a:avLst/>
          </a:prstGeom>
        </p:spPr>
        <p:txBody>
          <a:bodyPr wrap="square">
            <a:spAutoFit/>
          </a:bodyPr>
          <a:lstStyle/>
          <a:p>
            <a:pPr algn="just"/>
            <a:r>
              <a:rPr lang="en-US" sz="2400" dirty="0">
                <a:latin typeface="Calibri" panose="020F0502020204030204" pitchFamily="34" charset="0"/>
              </a:rPr>
              <a:t>Christ at the cross, the sphere where the former relationship to sin existed! We are justified, accounted wholly righteous, with respect to the thing sin itself! This, therefore, is infinitely beyond any state whatever of experience. </a:t>
            </a:r>
            <a:r>
              <a:rPr lang="en-US" sz="2400" b="1" dirty="0">
                <a:solidFill>
                  <a:srgbClr val="0000FF"/>
                </a:solidFill>
                <a:latin typeface="Calibri" panose="020F0502020204030204" pitchFamily="34" charset="0"/>
              </a:rPr>
              <a:t>It is a newly-established relationship to sin</a:t>
            </a:r>
            <a:r>
              <a:rPr lang="en-US" sz="2400" dirty="0">
                <a:latin typeface="Calibri" panose="020F0502020204030204" pitchFamily="34" charset="0"/>
              </a:rPr>
              <a:t>,</a:t>
            </a:r>
            <a:r>
              <a:rPr lang="en-US" sz="2400" b="1" dirty="0">
                <a:latin typeface="Calibri" panose="020F0502020204030204" pitchFamily="34" charset="0"/>
              </a:rPr>
              <a:t> </a:t>
            </a:r>
            <a:r>
              <a:rPr lang="en-US" sz="2400" dirty="0">
                <a:latin typeface="Calibri" panose="020F0502020204030204" pitchFamily="34" charset="0"/>
              </a:rPr>
              <a:t>which the saints have because they died with Christ: in which they stand in Christ as He is toward sin. They are “meet to be partakers of the inheritance of the saints in light.” </a:t>
            </a:r>
            <a:r>
              <a:rPr lang="en-US" sz="2400" b="1" dirty="0">
                <a:solidFill>
                  <a:srgbClr val="0000FF"/>
                </a:solidFill>
                <a:latin typeface="Calibri" panose="020F0502020204030204" pitchFamily="34" charset="0"/>
              </a:rPr>
              <a:t>They are heavenly. Their old relation to sin is over forever. They are justified from it</a:t>
            </a:r>
            <a:r>
              <a:rPr lang="en-US" sz="2400" dirty="0">
                <a:latin typeface="Calibri" panose="020F0502020204030204" pitchFamily="34" charset="0"/>
              </a:rPr>
              <a:t>. They rejoice, indeed, and have a most blessed “experience.” But they do not say sin is gone from their flesh: </a:t>
            </a:r>
            <a:r>
              <a:rPr lang="en-US" sz="2400" b="1" dirty="0">
                <a:solidFill>
                  <a:srgbClr val="0000FF"/>
                </a:solidFill>
                <a:latin typeface="Calibri" panose="020F0502020204030204" pitchFamily="34" charset="0"/>
              </a:rPr>
              <a:t>but that they, having died, are declared righteous from it; that they are cleared, before God, of all condemnation because of sin’s presence in this unredeemed body; and delivered from all sin’s former rights and bondage over them</a:t>
            </a:r>
            <a:r>
              <a:rPr lang="en-US" sz="2400" dirty="0">
                <a:latin typeface="Calibri" panose="020F0502020204030204" pitchFamily="34" charset="0"/>
              </a:rPr>
              <a:t>.</a:t>
            </a:r>
          </a:p>
        </p:txBody>
      </p:sp>
    </p:spTree>
    <p:extLst>
      <p:ext uri="{BB962C8B-B14F-4D97-AF65-F5344CB8AC3E}">
        <p14:creationId xmlns:p14="http://schemas.microsoft.com/office/powerpoint/2010/main" val="391929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0498" name="Text Box 2"/>
          <p:cNvSpPr txBox="1">
            <a:spLocks noChangeArrowheads="1"/>
          </p:cNvSpPr>
          <p:nvPr/>
        </p:nvSpPr>
        <p:spPr bwMode="auto">
          <a:xfrm>
            <a:off x="1261071" y="3200400"/>
            <a:ext cx="6621859"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0"/>
              </a:spcBef>
              <a:spcAft>
                <a:spcPts val="600"/>
              </a:spcAft>
            </a:pPr>
            <a:r>
              <a:rPr lang="en-US" altLang="en-US" sz="2800" dirty="0">
                <a:latin typeface="Calibri" panose="020F0502020204030204" pitchFamily="34" charset="0"/>
              </a:rPr>
              <a:t>salvation from the </a:t>
            </a:r>
            <a:r>
              <a:rPr lang="en-US" altLang="en-US" sz="2800" b="1" i="1" dirty="0">
                <a:solidFill>
                  <a:srgbClr val="C00000"/>
                </a:solidFill>
                <a:latin typeface="Calibri" panose="020F0502020204030204" pitchFamily="34" charset="0"/>
              </a:rPr>
              <a:t>reigning power of </a:t>
            </a:r>
            <a:r>
              <a:rPr lang="en-US" altLang="en-US" sz="2800" b="1" i="1" dirty="0" smtClean="0">
                <a:solidFill>
                  <a:srgbClr val="C00000"/>
                </a:solidFill>
                <a:latin typeface="Calibri" panose="020F0502020204030204" pitchFamily="34" charset="0"/>
              </a:rPr>
              <a:t>sin</a:t>
            </a:r>
            <a:endParaRPr lang="en-US" altLang="en-US" sz="2800" b="1" i="1" dirty="0">
              <a:solidFill>
                <a:srgbClr val="C00000"/>
              </a:solidFill>
              <a:latin typeface="Calibri" panose="020F0502020204030204" pitchFamily="34" charset="0"/>
            </a:endParaRPr>
          </a:p>
          <a:p>
            <a:pPr marL="342900" indent="-342900" eaLnBrk="1" hangingPunct="1">
              <a:spcBef>
                <a:spcPct val="0"/>
              </a:spcBef>
              <a:spcAft>
                <a:spcPts val="600"/>
              </a:spcAft>
            </a:pPr>
            <a:r>
              <a:rPr lang="en-US" altLang="en-US" sz="2800" dirty="0">
                <a:latin typeface="Calibri" panose="020F0502020204030204" pitchFamily="34" charset="0"/>
              </a:rPr>
              <a:t>we are to walk by faith (reckon ourselves dead to sin)</a:t>
            </a:r>
          </a:p>
          <a:p>
            <a:pPr marL="342900" indent="-342900" eaLnBrk="1" hangingPunct="1">
              <a:spcBef>
                <a:spcPct val="0"/>
              </a:spcBef>
              <a:spcAft>
                <a:spcPts val="600"/>
              </a:spcAft>
            </a:pPr>
            <a:r>
              <a:rPr lang="en-US" altLang="en-US" sz="2800" dirty="0">
                <a:latin typeface="Calibri" panose="020F0502020204030204" pitchFamily="34" charset="0"/>
              </a:rPr>
              <a:t>from </a:t>
            </a:r>
            <a:r>
              <a:rPr lang="en-US" altLang="en-US" sz="2800" dirty="0" smtClean="0">
                <a:latin typeface="Calibri" panose="020F0502020204030204" pitchFamily="34" charset="0"/>
              </a:rPr>
              <a:t>what? </a:t>
            </a:r>
            <a:r>
              <a:rPr lang="en-US" altLang="en-US" sz="2800" dirty="0">
                <a:latin typeface="Calibri" panose="020F0502020204030204" pitchFamily="34" charset="0"/>
              </a:rPr>
              <a:t>– to </a:t>
            </a:r>
            <a:r>
              <a:rPr lang="en-US" altLang="en-US" sz="2800" dirty="0" smtClean="0">
                <a:latin typeface="Calibri" panose="020F0502020204030204" pitchFamily="34" charset="0"/>
              </a:rPr>
              <a:t>what?</a:t>
            </a:r>
            <a:endParaRPr lang="en-US" altLang="en-US" sz="2800" dirty="0">
              <a:latin typeface="Calibri" panose="020F0502020204030204" pitchFamily="34" charset="0"/>
            </a:endParaRPr>
          </a:p>
          <a:p>
            <a:pPr marL="628650" lvl="1" eaLnBrk="1" hangingPunct="1">
              <a:spcBef>
                <a:spcPct val="0"/>
              </a:spcBef>
            </a:pPr>
            <a:r>
              <a:rPr lang="en-US" altLang="en-US" b="1" dirty="0">
                <a:solidFill>
                  <a:srgbClr val="C00000"/>
                </a:solidFill>
                <a:latin typeface="Calibri" panose="020F0502020204030204" pitchFamily="34" charset="0"/>
              </a:rPr>
              <a:t>from</a:t>
            </a:r>
            <a:r>
              <a:rPr lang="en-US" altLang="en-US" dirty="0">
                <a:solidFill>
                  <a:srgbClr val="0000FF"/>
                </a:solidFill>
                <a:latin typeface="Calibri" panose="020F0502020204030204" pitchFamily="34" charset="0"/>
              </a:rPr>
              <a:t> </a:t>
            </a:r>
            <a:r>
              <a:rPr lang="en-US" altLang="en-US" dirty="0">
                <a:latin typeface="Calibri" panose="020F0502020204030204" pitchFamily="34" charset="0"/>
              </a:rPr>
              <a:t>the </a:t>
            </a:r>
            <a:r>
              <a:rPr lang="en-US" altLang="en-US" b="1" u="sng" dirty="0">
                <a:latin typeface="Calibri" panose="020F0502020204030204" pitchFamily="34" charset="0"/>
              </a:rPr>
              <a:t>power</a:t>
            </a:r>
            <a:r>
              <a:rPr lang="en-US" altLang="en-US" dirty="0">
                <a:latin typeface="Calibri" panose="020F0502020204030204" pitchFamily="34" charset="0"/>
              </a:rPr>
              <a:t> of the </a:t>
            </a:r>
            <a:r>
              <a:rPr lang="en-US" altLang="en-US" dirty="0" smtClean="0">
                <a:latin typeface="Calibri" panose="020F0502020204030204" pitchFamily="34" charset="0"/>
              </a:rPr>
              <a:t>Sin Nature </a:t>
            </a:r>
            <a:r>
              <a:rPr lang="en-US" altLang="en-US" b="1" dirty="0">
                <a:solidFill>
                  <a:srgbClr val="C00000"/>
                </a:solidFill>
                <a:latin typeface="Calibri" panose="020F0502020204030204" pitchFamily="34" charset="0"/>
              </a:rPr>
              <a:t>to</a:t>
            </a:r>
            <a:r>
              <a:rPr lang="en-US" altLang="en-US" dirty="0">
                <a:solidFill>
                  <a:srgbClr val="0000FF"/>
                </a:solidFill>
                <a:latin typeface="Calibri" panose="020F0502020204030204" pitchFamily="34" charset="0"/>
              </a:rPr>
              <a:t> </a:t>
            </a:r>
            <a:r>
              <a:rPr lang="en-US" altLang="en-US" b="1" u="sng" dirty="0">
                <a:latin typeface="Calibri" panose="020F0502020204030204" pitchFamily="34" charset="0"/>
              </a:rPr>
              <a:t>being alive to</a:t>
            </a:r>
            <a:r>
              <a:rPr lang="en-US" altLang="en-US" b="1" dirty="0">
                <a:latin typeface="Calibri" panose="020F0502020204030204" pitchFamily="34" charset="0"/>
              </a:rPr>
              <a:t> </a:t>
            </a:r>
            <a:r>
              <a:rPr lang="en-US" altLang="en-US" dirty="0">
                <a:latin typeface="Calibri" panose="020F0502020204030204" pitchFamily="34" charset="0"/>
              </a:rPr>
              <a:t>God</a:t>
            </a:r>
          </a:p>
        </p:txBody>
      </p:sp>
      <p:sp>
        <p:nvSpPr>
          <p:cNvPr id="7174" name="AutoShape 6"/>
          <p:cNvSpPr>
            <a:spLocks noChangeArrowheads="1"/>
          </p:cNvSpPr>
          <p:nvPr/>
        </p:nvSpPr>
        <p:spPr bwMode="auto">
          <a:xfrm>
            <a:off x="3190875" y="1676400"/>
            <a:ext cx="2762250" cy="1066800"/>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latin typeface="Calibri" panose="020F0502020204030204" pitchFamily="34" charset="0"/>
              </a:rPr>
              <a:t>Present </a:t>
            </a:r>
            <a:r>
              <a:rPr lang="en-US" altLang="en-US" sz="3600" b="1" dirty="0" smtClean="0">
                <a:latin typeface="Calibri" panose="020F0502020204030204" pitchFamily="34" charset="0"/>
              </a:rPr>
              <a:t>Tense</a:t>
            </a:r>
          </a:p>
          <a:p>
            <a:pPr algn="ctr" eaLnBrk="1" hangingPunct="1">
              <a:spcBef>
                <a:spcPct val="0"/>
              </a:spcBef>
              <a:buFontTx/>
              <a:buNone/>
            </a:pPr>
            <a:r>
              <a:rPr lang="en-US" altLang="en-US" sz="2800" dirty="0" smtClean="0">
                <a:latin typeface="Calibri" panose="020F0502020204030204" pitchFamily="34" charset="0"/>
              </a:rPr>
              <a:t>Sanctification</a:t>
            </a:r>
            <a:endParaRPr lang="en-US" altLang="en-US" sz="3600" dirty="0">
              <a:latin typeface="Calibri" panose="020F0502020204030204" pitchFamily="34" charset="0"/>
            </a:endParaRPr>
          </a:p>
        </p:txBody>
      </p:sp>
      <p:sp>
        <p:nvSpPr>
          <p:cNvPr id="7175" name="AutoShape 3"/>
          <p:cNvSpPr>
            <a:spLocks noChangeArrowheads="1"/>
          </p:cNvSpPr>
          <p:nvPr/>
        </p:nvSpPr>
        <p:spPr bwMode="auto">
          <a:xfrm>
            <a:off x="106363" y="1905000"/>
            <a:ext cx="2560637" cy="1295400"/>
          </a:xfrm>
          <a:prstGeom prst="wedgeEllipseCallout">
            <a:avLst>
              <a:gd name="adj1" fmla="val 71157"/>
              <a:gd name="adj2" fmla="val -18093"/>
            </a:avLst>
          </a:prstGeom>
          <a:gradFill rotWithShape="0">
            <a:gsLst>
              <a:gs pos="0">
                <a:srgbClr val="767600"/>
              </a:gs>
              <a:gs pos="50000">
                <a:srgbClr val="FFFF00"/>
              </a:gs>
              <a:gs pos="100000">
                <a:srgbClr val="7676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latin typeface="Calibri" panose="020F0502020204030204" pitchFamily="34" charset="0"/>
            </a:endParaRPr>
          </a:p>
        </p:txBody>
      </p:sp>
      <p:sp>
        <p:nvSpPr>
          <p:cNvPr id="7176" name="Text Box 4"/>
          <p:cNvSpPr txBox="1">
            <a:spLocks noChangeArrowheads="1"/>
          </p:cNvSpPr>
          <p:nvPr/>
        </p:nvSpPr>
        <p:spPr bwMode="auto">
          <a:xfrm>
            <a:off x="182563" y="2007026"/>
            <a:ext cx="248443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0000FF"/>
                </a:solidFill>
                <a:latin typeface="Calibri" panose="020F0502020204030204" pitchFamily="34" charset="0"/>
              </a:rPr>
              <a:t>What </a:t>
            </a:r>
            <a:r>
              <a:rPr lang="en-US" altLang="en-US" sz="2800" b="1" u="sng" dirty="0">
                <a:solidFill>
                  <a:srgbClr val="0000FF"/>
                </a:solidFill>
                <a:latin typeface="Calibri" panose="020F0502020204030204" pitchFamily="34" charset="0"/>
              </a:rPr>
              <a:t>is</a:t>
            </a:r>
          </a:p>
          <a:p>
            <a:pPr algn="ctr" eaLnBrk="1" hangingPunct="1">
              <a:spcBef>
                <a:spcPct val="0"/>
              </a:spcBef>
              <a:buFontTx/>
              <a:buNone/>
            </a:pPr>
            <a:r>
              <a:rPr lang="en-US" altLang="en-US" sz="2800" b="1" dirty="0">
                <a:solidFill>
                  <a:srgbClr val="0000FF"/>
                </a:solidFill>
                <a:latin typeface="Calibri" panose="020F0502020204030204" pitchFamily="34" charset="0"/>
              </a:rPr>
              <a:t>occurring here?</a:t>
            </a:r>
            <a:endParaRPr lang="en-US" altLang="en-US" sz="2800" dirty="0">
              <a:latin typeface="Calibri" panose="020F0502020204030204" pitchFamily="34" charset="0"/>
            </a:endParaRPr>
          </a:p>
        </p:txBody>
      </p:sp>
      <p:sp>
        <p:nvSpPr>
          <p:cNvPr id="8"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C00000"/>
                </a:solidFill>
                <a:latin typeface="Calibri" panose="020F0502020204030204" pitchFamily="34" charset="0"/>
              </a:rPr>
              <a:t>THE THREE TENSES OF SALVATION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66003938"/>
              </p:ext>
            </p:extLst>
          </p:nvPr>
        </p:nvGraphicFramePr>
        <p:xfrm>
          <a:off x="228600" y="1988982"/>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smtClean="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smtClean="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smtClean="0">
                          <a:latin typeface="Calibri" pitchFamily="34" charset="0"/>
                          <a:cs typeface="Calibri" pitchFamily="34" charset="0"/>
                        </a:rPr>
                        <a:t>Sanctification</a:t>
                      </a:r>
                      <a:endParaRPr lang="en-US" sz="2600" b="1" u="sng" dirty="0">
                        <a:solidFill>
                          <a:srgbClr val="FFFF00"/>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dirty="0" smtClean="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smtClean="0">
                          <a:latin typeface="Calibri" pitchFamily="34" charset="0"/>
                          <a:cs typeface="Calibri" pitchFamily="34" charset="0"/>
                        </a:rPr>
                        <a:t>Tense</a:t>
                      </a:r>
                      <a:endParaRPr lang="en-US" sz="2600" b="1" dirty="0">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Past</a:t>
                      </a:r>
                      <a:endParaRPr lang="en-US" sz="2600" b="1" dirty="0">
                        <a:solidFill>
                          <a:srgbClr val="C00000"/>
                        </a:solidFill>
                        <a:latin typeface="Calibri" pitchFamily="34" charset="0"/>
                        <a:cs typeface="Calibri" pitchFamily="34" charset="0"/>
                      </a:endParaRPr>
                    </a:p>
                  </a:txBody>
                  <a:tcPr marT="45712" marB="45712" anchor="ctr"/>
                </a:tc>
                <a:tc>
                  <a:txBody>
                    <a:bodyPr/>
                    <a:lstStyle/>
                    <a:p>
                      <a:pPr algn="ctr"/>
                      <a:r>
                        <a:rPr lang="en-US" sz="2600" b="1" u="sng" dirty="0" smtClean="0">
                          <a:solidFill>
                            <a:srgbClr val="0000FF"/>
                          </a:solidFill>
                          <a:latin typeface="Calibri" pitchFamily="34" charset="0"/>
                          <a:cs typeface="Calibri" pitchFamily="34" charset="0"/>
                        </a:rPr>
                        <a:t>Present</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dirty="0" smtClean="0">
                          <a:solidFill>
                            <a:srgbClr val="C00000"/>
                          </a:solidFill>
                          <a:latin typeface="Calibri" pitchFamily="34" charset="0"/>
                          <a:cs typeface="Calibri" pitchFamily="34" charset="0"/>
                        </a:rPr>
                        <a:t>Future</a:t>
                      </a:r>
                      <a:endParaRPr lang="en-US" sz="2600" b="1" dirty="0">
                        <a:solidFill>
                          <a:srgbClr val="C000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smtClean="0">
                          <a:latin typeface="Calibri" pitchFamily="34" charset="0"/>
                          <a:cs typeface="Calibri" pitchFamily="34" charset="0"/>
                        </a:rPr>
                        <a:t>Saved from sin’s:</a:t>
                      </a:r>
                      <a:endParaRPr lang="en-US" sz="2600" b="1" dirty="0">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Penalty</a:t>
                      </a:r>
                      <a:endParaRPr lang="en-US" sz="2600" b="1" dirty="0">
                        <a:solidFill>
                          <a:srgbClr val="C00000"/>
                        </a:solidFill>
                        <a:latin typeface="Calibri" pitchFamily="34" charset="0"/>
                        <a:cs typeface="Calibri" pitchFamily="34" charset="0"/>
                      </a:endParaRPr>
                    </a:p>
                  </a:txBody>
                  <a:tcPr marT="45712" marB="45712" anchor="ctr"/>
                </a:tc>
                <a:tc>
                  <a:txBody>
                    <a:bodyPr/>
                    <a:lstStyle/>
                    <a:p>
                      <a:pPr algn="ctr"/>
                      <a:r>
                        <a:rPr lang="en-US" sz="2600" b="1" u="sng" dirty="0" smtClean="0">
                          <a:solidFill>
                            <a:srgbClr val="0000FF"/>
                          </a:solidFill>
                          <a:latin typeface="Calibri" pitchFamily="34" charset="0"/>
                          <a:cs typeface="Calibri" pitchFamily="34" charset="0"/>
                        </a:rPr>
                        <a:t>Power</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dirty="0" smtClean="0">
                          <a:solidFill>
                            <a:srgbClr val="C00000"/>
                          </a:solidFill>
                          <a:latin typeface="Calibri" pitchFamily="34" charset="0"/>
                          <a:cs typeface="Calibri" pitchFamily="34" charset="0"/>
                        </a:rPr>
                        <a:t>Presence</a:t>
                      </a:r>
                      <a:endParaRPr lang="en-US" sz="2600" b="1" dirty="0">
                        <a:solidFill>
                          <a:srgbClr val="C000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smtClean="0">
                          <a:latin typeface="Calibri" pitchFamily="34" charset="0"/>
                          <a:cs typeface="Calibri" pitchFamily="34" charset="0"/>
                        </a:rPr>
                        <a:t>Scripture</a:t>
                      </a:r>
                      <a:endParaRPr lang="en-US" sz="2600" b="1" dirty="0">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Eph 2:8-9; Titus 3:5</a:t>
                      </a:r>
                      <a:endParaRPr lang="en-US" sz="2600" b="1" dirty="0">
                        <a:solidFill>
                          <a:srgbClr val="C00000"/>
                        </a:solidFill>
                        <a:latin typeface="Calibri" pitchFamily="34" charset="0"/>
                        <a:cs typeface="Calibri" pitchFamily="34" charset="0"/>
                      </a:endParaRPr>
                    </a:p>
                  </a:txBody>
                  <a:tcPr marT="45712" marB="45712" anchor="ctr"/>
                </a:tc>
                <a:tc>
                  <a:txBody>
                    <a:bodyPr/>
                    <a:lstStyle/>
                    <a:p>
                      <a:pPr algn="ctr"/>
                      <a:r>
                        <a:rPr lang="en-US" sz="2600" b="1" u="sng" dirty="0" smtClean="0">
                          <a:solidFill>
                            <a:srgbClr val="0000FF"/>
                          </a:solidFill>
                          <a:latin typeface="Calibri" pitchFamily="34" charset="0"/>
                          <a:cs typeface="Calibri" pitchFamily="34" charset="0"/>
                        </a:rPr>
                        <a:t>Philip 2:12</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tc>
                  <a:txBody>
                    <a:bodyPr/>
                    <a:lstStyle/>
                    <a:p>
                      <a:pPr algn="ctr"/>
                      <a:r>
                        <a:rPr lang="en-US" sz="2600" b="1" dirty="0" smtClean="0">
                          <a:solidFill>
                            <a:srgbClr val="C00000"/>
                          </a:solidFill>
                          <a:latin typeface="Calibri" pitchFamily="34" charset="0"/>
                          <a:cs typeface="Calibri" pitchFamily="34" charset="0"/>
                        </a:rPr>
                        <a:t>Rom 5:10</a:t>
                      </a:r>
                      <a:endParaRPr lang="en-US" sz="2600" b="1" dirty="0">
                        <a:solidFill>
                          <a:srgbClr val="C000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3"/>
                  </a:ext>
                </a:extLst>
              </a:tr>
            </a:tbl>
          </a:graphicData>
        </a:graphic>
      </p:graphicFrame>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Tree>
    <p:extLst>
      <p:ext uri="{BB962C8B-B14F-4D97-AF65-F5344CB8AC3E}">
        <p14:creationId xmlns:p14="http://schemas.microsoft.com/office/powerpoint/2010/main" val="2017556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228600" y="1988982"/>
          <a:ext cx="2171700" cy="2880037"/>
        </p:xfrm>
        <a:graphic>
          <a:graphicData uri="http://schemas.openxmlformats.org/drawingml/2006/table">
            <a:tbl>
              <a:tblPr>
                <a:tableStyleId>{16D9F66E-5EB9-4882-86FB-DCBF35E3C3E4}</a:tableStyleId>
              </a:tblPr>
              <a:tblGrid>
                <a:gridCol w="2171700">
                  <a:extLst>
                    <a:ext uri="{9D8B030D-6E8A-4147-A177-3AD203B41FA5}">
                      <a16:colId xmlns:a16="http://schemas.microsoft.com/office/drawing/2014/main" val="20002"/>
                    </a:ext>
                  </a:extLst>
                </a:gridCol>
              </a:tblGrid>
              <a:tr h="457188">
                <a:tc>
                  <a:txBody>
                    <a:bodyPr/>
                    <a:lstStyle/>
                    <a:p>
                      <a:pPr algn="ctr"/>
                      <a:r>
                        <a:rPr lang="en-US" sz="2600" b="1" u="sng" dirty="0" smtClean="0">
                          <a:latin typeface="Calibri" pitchFamily="34" charset="0"/>
                          <a:cs typeface="Calibri" pitchFamily="34" charset="0"/>
                        </a:rPr>
                        <a:t>Sanctification</a:t>
                      </a:r>
                      <a:endParaRPr lang="en-US" sz="2600" b="1" u="sng" dirty="0">
                        <a:solidFill>
                          <a:srgbClr val="FFFF00"/>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0"/>
                  </a:ext>
                </a:extLst>
              </a:tr>
              <a:tr h="579009">
                <a:tc>
                  <a:txBody>
                    <a:bodyPr/>
                    <a:lstStyle/>
                    <a:p>
                      <a:pPr algn="ctr"/>
                      <a:r>
                        <a:rPr lang="en-US" sz="2600" b="1" u="sng" dirty="0" smtClean="0">
                          <a:solidFill>
                            <a:srgbClr val="0000FF"/>
                          </a:solidFill>
                          <a:latin typeface="Calibri" pitchFamily="34" charset="0"/>
                          <a:cs typeface="Calibri" pitchFamily="34" charset="0"/>
                        </a:rPr>
                        <a:t>Present</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1"/>
                  </a:ext>
                </a:extLst>
              </a:tr>
              <a:tr h="746769">
                <a:tc>
                  <a:txBody>
                    <a:bodyPr/>
                    <a:lstStyle/>
                    <a:p>
                      <a:pPr algn="ctr"/>
                      <a:r>
                        <a:rPr lang="en-US" sz="2600" b="1" u="sng" dirty="0" smtClean="0">
                          <a:solidFill>
                            <a:srgbClr val="0000FF"/>
                          </a:solidFill>
                          <a:latin typeface="Calibri" pitchFamily="34" charset="0"/>
                          <a:cs typeface="Calibri" pitchFamily="34" charset="0"/>
                        </a:rPr>
                        <a:t>Power</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2"/>
                  </a:ext>
                </a:extLst>
              </a:tr>
              <a:tr h="1066595">
                <a:tc>
                  <a:txBody>
                    <a:bodyPr/>
                    <a:lstStyle/>
                    <a:p>
                      <a:pPr algn="ctr"/>
                      <a:r>
                        <a:rPr lang="en-US" sz="2600" b="1" u="sng" dirty="0" smtClean="0">
                          <a:solidFill>
                            <a:srgbClr val="0000FF"/>
                          </a:solidFill>
                          <a:latin typeface="Calibri" pitchFamily="34" charset="0"/>
                          <a:cs typeface="Calibri" pitchFamily="34" charset="0"/>
                        </a:rPr>
                        <a:t>Philip 2:12</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3"/>
                  </a:ext>
                </a:extLst>
              </a:tr>
            </a:tbl>
          </a:graphicData>
        </a:graphic>
      </p:graphicFrame>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
        <p:nvSpPr>
          <p:cNvPr id="2" name="Rectangle 1"/>
          <p:cNvSpPr/>
          <p:nvPr/>
        </p:nvSpPr>
        <p:spPr>
          <a:xfrm>
            <a:off x="2514600" y="1988982"/>
            <a:ext cx="6477000" cy="2831544"/>
          </a:xfrm>
          <a:prstGeom prst="rect">
            <a:avLst/>
          </a:prstGeom>
          <a:solidFill>
            <a:schemeClr val="bg1"/>
          </a:solidFill>
          <a:ln w="28575">
            <a:solidFill>
              <a:srgbClr val="C00000"/>
            </a:solidFill>
          </a:ln>
        </p:spPr>
        <p:txBody>
          <a:bodyPr wrap="square">
            <a:spAutoFit/>
          </a:bodyPr>
          <a:lstStyle/>
          <a:p>
            <a:pPr algn="ctr">
              <a:spcBef>
                <a:spcPts val="600"/>
              </a:spcBef>
              <a:spcAft>
                <a:spcPts val="600"/>
              </a:spcAft>
            </a:pPr>
            <a:r>
              <a:rPr lang="en-US" sz="2800" b="1" dirty="0">
                <a:latin typeface="Calibri" panose="020F0502020204030204" pitchFamily="34" charset="0"/>
              </a:rPr>
              <a:t>Philippians 2:12–13 </a:t>
            </a:r>
          </a:p>
          <a:p>
            <a:pPr algn="just">
              <a:spcBef>
                <a:spcPts val="600"/>
              </a:spcBef>
              <a:spcAft>
                <a:spcPts val="600"/>
              </a:spcAft>
            </a:pPr>
            <a:r>
              <a:rPr lang="en-US" sz="2800" baseline="30000" dirty="0">
                <a:latin typeface="Calibri" panose="020F0502020204030204" pitchFamily="34" charset="0"/>
              </a:rPr>
              <a:t>12</a:t>
            </a:r>
            <a:r>
              <a:rPr lang="en-US" sz="2800" dirty="0">
                <a:latin typeface="Calibri" panose="020F0502020204030204" pitchFamily="34" charset="0"/>
              </a:rPr>
              <a:t> So then, my beloved, just as you have always obeyed, not as in my presence only, but now much more in my absence, </a:t>
            </a:r>
            <a:r>
              <a:rPr lang="en-US" sz="2800" b="1" dirty="0">
                <a:solidFill>
                  <a:srgbClr val="0000FF"/>
                </a:solidFill>
                <a:latin typeface="Calibri" panose="020F0502020204030204" pitchFamily="34" charset="0"/>
              </a:rPr>
              <a:t>work out your salvation</a:t>
            </a:r>
            <a:r>
              <a:rPr lang="en-US" sz="2800" dirty="0">
                <a:latin typeface="Calibri" panose="020F0502020204030204" pitchFamily="34" charset="0"/>
              </a:rPr>
              <a:t> with fear and trembling; </a:t>
            </a:r>
            <a:r>
              <a:rPr lang="en-US" sz="2800" baseline="30000" dirty="0">
                <a:latin typeface="Calibri" panose="020F0502020204030204" pitchFamily="34" charset="0"/>
              </a:rPr>
              <a:t>13</a:t>
            </a:r>
            <a:r>
              <a:rPr lang="en-US" sz="2800" dirty="0">
                <a:latin typeface="Calibri" panose="020F0502020204030204" pitchFamily="34" charset="0"/>
              </a:rPr>
              <a:t> for </a:t>
            </a:r>
            <a:r>
              <a:rPr lang="en-US" sz="2800" b="1" dirty="0">
                <a:solidFill>
                  <a:srgbClr val="0000FF"/>
                </a:solidFill>
                <a:latin typeface="Calibri" panose="020F0502020204030204" pitchFamily="34" charset="0"/>
              </a:rPr>
              <a:t>it is God who is at work in you</a:t>
            </a:r>
            <a:r>
              <a:rPr lang="en-US" sz="2800" dirty="0" smtClean="0">
                <a:latin typeface="Calibri" panose="020F0502020204030204" pitchFamily="34" charset="0"/>
              </a:rPr>
              <a:t>…</a:t>
            </a:r>
            <a:r>
              <a:rPr lang="en-US" sz="2800" b="1" dirty="0" smtClean="0">
                <a:latin typeface="Calibri" panose="020F0502020204030204" pitchFamily="34" charset="0"/>
              </a:rPr>
              <a:t>. </a:t>
            </a:r>
            <a:endParaRPr lang="en-US" sz="2800" b="1" dirty="0">
              <a:latin typeface="Calibri" panose="020F0502020204030204" pitchFamily="34" charset="0"/>
            </a:endParaRPr>
          </a:p>
        </p:txBody>
      </p:sp>
    </p:spTree>
    <p:extLst>
      <p:ext uri="{BB962C8B-B14F-4D97-AF65-F5344CB8AC3E}">
        <p14:creationId xmlns:p14="http://schemas.microsoft.com/office/powerpoint/2010/main" val="87644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06363" y="1905000"/>
            <a:ext cx="2560637" cy="1295400"/>
          </a:xfrm>
          <a:prstGeom prst="wedgeEllipseCallout">
            <a:avLst>
              <a:gd name="adj1" fmla="val 75009"/>
              <a:gd name="adj2" fmla="val -18782"/>
            </a:avLst>
          </a:prstGeom>
          <a:gradFill rotWithShape="0">
            <a:gsLst>
              <a:gs pos="0">
                <a:srgbClr val="767600"/>
              </a:gs>
              <a:gs pos="50000">
                <a:srgbClr val="FFFF00"/>
              </a:gs>
              <a:gs pos="100000">
                <a:srgbClr val="76760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latin typeface="Calibri" panose="020F0502020204030204" pitchFamily="34" charset="0"/>
            </a:endParaRPr>
          </a:p>
        </p:txBody>
      </p:sp>
      <p:sp>
        <p:nvSpPr>
          <p:cNvPr id="491522" name="Text Box 2"/>
          <p:cNvSpPr txBox="1">
            <a:spLocks noChangeArrowheads="1"/>
          </p:cNvSpPr>
          <p:nvPr/>
        </p:nvSpPr>
        <p:spPr bwMode="auto">
          <a:xfrm>
            <a:off x="882650" y="3200400"/>
            <a:ext cx="73787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457200" indent="-4572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3" indent="-342900" eaLnBrk="1" hangingPunct="1">
              <a:spcBef>
                <a:spcPct val="0"/>
              </a:spcBef>
              <a:spcAft>
                <a:spcPts val="600"/>
              </a:spcAft>
              <a:buFontTx/>
              <a:buChar char="•"/>
            </a:pPr>
            <a:r>
              <a:rPr lang="en-US" altLang="en-US" sz="2800" dirty="0">
                <a:latin typeface="Calibri" panose="020F0502020204030204" pitchFamily="34" charset="0"/>
              </a:rPr>
              <a:t>salvation from the </a:t>
            </a:r>
            <a:r>
              <a:rPr lang="en-US" altLang="en-US" sz="2800" b="1" dirty="0">
                <a:solidFill>
                  <a:srgbClr val="C00000"/>
                </a:solidFill>
                <a:latin typeface="Calibri" panose="020F0502020204030204" pitchFamily="34" charset="0"/>
              </a:rPr>
              <a:t>presence of sin</a:t>
            </a:r>
          </a:p>
          <a:p>
            <a:pPr marL="342900" lvl="3" indent="-342900" eaLnBrk="1" hangingPunct="1">
              <a:spcBef>
                <a:spcPct val="0"/>
              </a:spcBef>
              <a:spcAft>
                <a:spcPts val="600"/>
              </a:spcAft>
              <a:buFontTx/>
              <a:buChar char="•"/>
            </a:pPr>
            <a:r>
              <a:rPr lang="en-US" altLang="en-US" sz="2800" dirty="0">
                <a:latin typeface="Calibri" panose="020F0502020204030204" pitchFamily="34" charset="0"/>
              </a:rPr>
              <a:t>to Christ</a:t>
            </a:r>
          </a:p>
          <a:p>
            <a:pPr marL="342900" lvl="3" indent="-342900" eaLnBrk="1" hangingPunct="1">
              <a:spcBef>
                <a:spcPct val="0"/>
              </a:spcBef>
              <a:spcAft>
                <a:spcPts val="600"/>
              </a:spcAft>
              <a:buFontTx/>
              <a:buChar char="•"/>
            </a:pPr>
            <a:r>
              <a:rPr lang="en-US" altLang="en-US" sz="2800" dirty="0">
                <a:latin typeface="Calibri" panose="020F0502020204030204" pitchFamily="34" charset="0"/>
              </a:rPr>
              <a:t>yet to be </a:t>
            </a:r>
            <a:r>
              <a:rPr lang="en-US" altLang="en-US" sz="2800" dirty="0" smtClean="0">
                <a:latin typeface="Calibri" panose="020F0502020204030204" pitchFamily="34" charset="0"/>
              </a:rPr>
              <a:t>saved </a:t>
            </a:r>
            <a:r>
              <a:rPr lang="en-US" altLang="en-US" sz="2800" dirty="0">
                <a:latin typeface="Calibri" panose="020F0502020204030204" pitchFamily="34" charset="0"/>
              </a:rPr>
              <a:t>into full conformity </a:t>
            </a:r>
            <a:r>
              <a:rPr lang="en-US" altLang="en-US" sz="2800" dirty="0" smtClean="0">
                <a:latin typeface="Calibri" panose="020F0502020204030204" pitchFamily="34" charset="0"/>
              </a:rPr>
              <a:t>revealed </a:t>
            </a:r>
            <a:r>
              <a:rPr lang="en-US" altLang="en-US" sz="2800" dirty="0">
                <a:latin typeface="Calibri" panose="020F0502020204030204" pitchFamily="34" charset="0"/>
              </a:rPr>
              <a:t>in the last times</a:t>
            </a:r>
          </a:p>
          <a:p>
            <a:pPr marL="342900" lvl="3" indent="-342900" eaLnBrk="1" hangingPunct="1">
              <a:spcBef>
                <a:spcPct val="0"/>
              </a:spcBef>
              <a:spcAft>
                <a:spcPts val="600"/>
              </a:spcAft>
              <a:buFontTx/>
              <a:buChar char="•"/>
            </a:pPr>
            <a:r>
              <a:rPr lang="en-US" altLang="en-US" sz="2800" dirty="0">
                <a:latin typeface="Calibri" panose="020F0502020204030204" pitchFamily="34" charset="0"/>
              </a:rPr>
              <a:t>from </a:t>
            </a:r>
            <a:r>
              <a:rPr lang="en-US" altLang="en-US" sz="2800" dirty="0" smtClean="0">
                <a:latin typeface="Calibri" panose="020F0502020204030204" pitchFamily="34" charset="0"/>
              </a:rPr>
              <a:t>what? </a:t>
            </a:r>
            <a:r>
              <a:rPr lang="en-US" altLang="en-US" sz="2800" dirty="0">
                <a:latin typeface="Calibri" panose="020F0502020204030204" pitchFamily="34" charset="0"/>
              </a:rPr>
              <a:t>– to </a:t>
            </a:r>
            <a:r>
              <a:rPr lang="en-US" altLang="en-US" sz="2800" dirty="0" smtClean="0">
                <a:latin typeface="Calibri" panose="020F0502020204030204" pitchFamily="34" charset="0"/>
              </a:rPr>
              <a:t>what?</a:t>
            </a:r>
            <a:endParaRPr lang="en-US" altLang="en-US" sz="2800" dirty="0">
              <a:latin typeface="Calibri" panose="020F0502020204030204" pitchFamily="34" charset="0"/>
            </a:endParaRPr>
          </a:p>
          <a:p>
            <a:pPr lvl="1" eaLnBrk="1" hangingPunct="1">
              <a:spcBef>
                <a:spcPct val="0"/>
              </a:spcBef>
            </a:pPr>
            <a:r>
              <a:rPr lang="en-US" altLang="en-US" b="1" dirty="0">
                <a:solidFill>
                  <a:srgbClr val="C00000"/>
                </a:solidFill>
                <a:latin typeface="Calibri" panose="020F0502020204030204" pitchFamily="34" charset="0"/>
              </a:rPr>
              <a:t>from</a:t>
            </a:r>
            <a:r>
              <a:rPr lang="en-US" altLang="en-US" dirty="0">
                <a:latin typeface="Calibri" panose="020F0502020204030204" pitchFamily="34" charset="0"/>
              </a:rPr>
              <a:t> </a:t>
            </a:r>
            <a:r>
              <a:rPr lang="en-US" altLang="en-US" b="1" u="sng" dirty="0">
                <a:latin typeface="Calibri" panose="020F0502020204030204" pitchFamily="34" charset="0"/>
              </a:rPr>
              <a:t>presence</a:t>
            </a:r>
            <a:r>
              <a:rPr lang="en-US" altLang="en-US" dirty="0">
                <a:latin typeface="Calibri" panose="020F0502020204030204" pitchFamily="34" charset="0"/>
              </a:rPr>
              <a:t> of the </a:t>
            </a:r>
            <a:r>
              <a:rPr lang="en-US" altLang="en-US" dirty="0" smtClean="0">
                <a:latin typeface="Calibri" panose="020F0502020204030204" pitchFamily="34" charset="0"/>
              </a:rPr>
              <a:t>Sin Nature </a:t>
            </a:r>
            <a:r>
              <a:rPr lang="en-US" altLang="en-US" b="1" dirty="0">
                <a:solidFill>
                  <a:srgbClr val="C00000"/>
                </a:solidFill>
                <a:latin typeface="Calibri" panose="020F0502020204030204" pitchFamily="34" charset="0"/>
              </a:rPr>
              <a:t>to</a:t>
            </a:r>
            <a:r>
              <a:rPr lang="en-US" altLang="en-US" dirty="0">
                <a:latin typeface="Calibri" panose="020F0502020204030204" pitchFamily="34" charset="0"/>
              </a:rPr>
              <a:t> </a:t>
            </a:r>
            <a:r>
              <a:rPr lang="en-US" altLang="en-US" b="1" u="sng" dirty="0">
                <a:latin typeface="Calibri" panose="020F0502020204030204" pitchFamily="34" charset="0"/>
              </a:rPr>
              <a:t>absence</a:t>
            </a:r>
            <a:r>
              <a:rPr lang="en-US" altLang="en-US" dirty="0">
                <a:latin typeface="Calibri" panose="020F0502020204030204" pitchFamily="34" charset="0"/>
              </a:rPr>
              <a:t> of the </a:t>
            </a:r>
            <a:r>
              <a:rPr lang="en-US" altLang="en-US" dirty="0" smtClean="0">
                <a:latin typeface="Calibri" panose="020F0502020204030204" pitchFamily="34" charset="0"/>
              </a:rPr>
              <a:t>Sin Nature</a:t>
            </a:r>
            <a:endParaRPr lang="en-US" altLang="en-US" sz="1800" dirty="0">
              <a:solidFill>
                <a:srgbClr val="0000FF"/>
              </a:solidFill>
              <a:latin typeface="Calibri" panose="020F0502020204030204" pitchFamily="34" charset="0"/>
            </a:endParaRPr>
          </a:p>
        </p:txBody>
      </p:sp>
      <p:sp>
        <p:nvSpPr>
          <p:cNvPr id="8199" name="AutoShape 5"/>
          <p:cNvSpPr>
            <a:spLocks noChangeArrowheads="1"/>
          </p:cNvSpPr>
          <p:nvPr/>
        </p:nvSpPr>
        <p:spPr bwMode="auto">
          <a:xfrm>
            <a:off x="3257550" y="1676400"/>
            <a:ext cx="2628900" cy="1069975"/>
          </a:xfrm>
          <a:prstGeom prst="flowChartAlternateProcess">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latin typeface="Calibri" panose="020F0502020204030204" pitchFamily="34" charset="0"/>
              </a:rPr>
              <a:t>Future </a:t>
            </a:r>
            <a:r>
              <a:rPr lang="en-US" altLang="en-US" sz="3600" b="1" dirty="0" smtClean="0">
                <a:latin typeface="Calibri" panose="020F0502020204030204" pitchFamily="34" charset="0"/>
              </a:rPr>
              <a:t>Tense</a:t>
            </a:r>
          </a:p>
          <a:p>
            <a:pPr algn="ctr" eaLnBrk="1" hangingPunct="1">
              <a:spcBef>
                <a:spcPct val="0"/>
              </a:spcBef>
              <a:buFontTx/>
              <a:buNone/>
            </a:pPr>
            <a:r>
              <a:rPr lang="en-US" altLang="en-US" sz="2800" dirty="0" smtClean="0">
                <a:latin typeface="Calibri" panose="020F0502020204030204" pitchFamily="34" charset="0"/>
              </a:rPr>
              <a:t>Glorification</a:t>
            </a:r>
            <a:endParaRPr lang="en-US" altLang="en-US" sz="2800" b="1" dirty="0">
              <a:latin typeface="Calibri" panose="020F0502020204030204" pitchFamily="34" charset="0"/>
            </a:endParaRPr>
          </a:p>
        </p:txBody>
      </p:sp>
      <p:sp>
        <p:nvSpPr>
          <p:cNvPr id="8200" name="Text Box 6"/>
          <p:cNvSpPr txBox="1">
            <a:spLocks noChangeArrowheads="1"/>
          </p:cNvSpPr>
          <p:nvPr/>
        </p:nvSpPr>
        <p:spPr bwMode="auto">
          <a:xfrm>
            <a:off x="271463" y="2017713"/>
            <a:ext cx="21669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0000FF"/>
                </a:solidFill>
                <a:latin typeface="Calibri" panose="020F0502020204030204" pitchFamily="34" charset="0"/>
              </a:rPr>
              <a:t>What </a:t>
            </a:r>
            <a:r>
              <a:rPr lang="en-US" altLang="en-US" sz="2800" b="1" u="sng" dirty="0">
                <a:solidFill>
                  <a:srgbClr val="0000FF"/>
                </a:solidFill>
                <a:latin typeface="Calibri" panose="020F0502020204030204" pitchFamily="34" charset="0"/>
              </a:rPr>
              <a:t>will</a:t>
            </a:r>
          </a:p>
          <a:p>
            <a:pPr algn="ctr" eaLnBrk="1" hangingPunct="1">
              <a:spcBef>
                <a:spcPct val="0"/>
              </a:spcBef>
              <a:buFontTx/>
              <a:buNone/>
            </a:pPr>
            <a:r>
              <a:rPr lang="en-US" altLang="en-US" sz="2800" b="1" dirty="0">
                <a:solidFill>
                  <a:srgbClr val="0000FF"/>
                </a:solidFill>
                <a:latin typeface="Calibri" panose="020F0502020204030204" pitchFamily="34" charset="0"/>
              </a:rPr>
              <a:t>occur here?</a:t>
            </a:r>
          </a:p>
        </p:txBody>
      </p:sp>
      <p:sp>
        <p:nvSpPr>
          <p:cNvPr id="8"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smtClean="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smtClean="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sng" dirty="0" smtClean="0">
                          <a:latin typeface="Calibri" pitchFamily="34" charset="0"/>
                          <a:cs typeface="Calibri" pitchFamily="34" charset="0"/>
                        </a:rPr>
                        <a:t>Sanctification</a:t>
                      </a:r>
                      <a:endParaRPr lang="en-US" sz="2600" b="1" u="sng" dirty="0">
                        <a:solidFill>
                          <a:srgbClr val="FFFF00"/>
                        </a:solidFill>
                        <a:latin typeface="Calibri" pitchFamily="34" charset="0"/>
                        <a:cs typeface="Calibri" pitchFamily="34" charset="0"/>
                      </a:endParaRPr>
                    </a:p>
                  </a:txBody>
                  <a:tcPr marT="45712" marB="45712" anchor="ctr">
                    <a:solidFill>
                      <a:srgbClr val="EAEAEA"/>
                    </a:solidFill>
                  </a:tcPr>
                </a:tc>
                <a:tc>
                  <a:txBody>
                    <a:bodyPr/>
                    <a:lstStyle/>
                    <a:p>
                      <a:pPr algn="ctr"/>
                      <a:r>
                        <a:rPr lang="en-US" sz="2600" b="1" u="sng" dirty="0" smtClean="0">
                          <a:latin typeface="Calibri" pitchFamily="34" charset="0"/>
                          <a:cs typeface="Calibri" pitchFamily="34" charset="0"/>
                        </a:rPr>
                        <a:t>Glorification</a:t>
                      </a:r>
                      <a:endParaRPr lang="en-US" sz="2600" b="1" u="sng" dirty="0">
                        <a:solidFill>
                          <a:srgbClr val="FFFF00"/>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0"/>
                  </a:ext>
                </a:extLst>
              </a:tr>
              <a:tr h="579009">
                <a:tc>
                  <a:txBody>
                    <a:bodyPr/>
                    <a:lstStyle/>
                    <a:p>
                      <a:pPr algn="ctr"/>
                      <a:r>
                        <a:rPr lang="en-US" sz="2600" b="1" dirty="0" smtClean="0">
                          <a:latin typeface="Calibri" pitchFamily="34" charset="0"/>
                          <a:cs typeface="Calibri" pitchFamily="34" charset="0"/>
                        </a:rPr>
                        <a:t>Tense</a:t>
                      </a:r>
                      <a:endParaRPr lang="en-US" sz="2600" b="1" dirty="0">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Past</a:t>
                      </a:r>
                      <a:endParaRPr lang="en-US" sz="2600" b="1" dirty="0">
                        <a:solidFill>
                          <a:srgbClr val="C00000"/>
                        </a:solidFill>
                        <a:latin typeface="Calibri" pitchFamily="34" charset="0"/>
                        <a:cs typeface="Calibri" pitchFamily="34" charset="0"/>
                      </a:endParaRPr>
                    </a:p>
                  </a:txBody>
                  <a:tcPr marT="45712" marB="45712" anchor="ctr"/>
                </a:tc>
                <a:tc>
                  <a:txBody>
                    <a:bodyPr/>
                    <a:lstStyle/>
                    <a:p>
                      <a:pPr algn="ctr"/>
                      <a:r>
                        <a:rPr lang="en-US" sz="2600" b="1" u="none" dirty="0" smtClean="0">
                          <a:solidFill>
                            <a:srgbClr val="C00000"/>
                          </a:solidFill>
                          <a:latin typeface="Calibri" pitchFamily="34" charset="0"/>
                          <a:cs typeface="Calibri" pitchFamily="34" charset="0"/>
                        </a:rPr>
                        <a:t>Present</a:t>
                      </a:r>
                      <a:endParaRPr lang="en-US" sz="2600" b="1" u="none" dirty="0">
                        <a:solidFill>
                          <a:srgbClr val="C00000"/>
                        </a:solidFill>
                        <a:latin typeface="Calibri" pitchFamily="34" charset="0"/>
                        <a:cs typeface="Calibri" pitchFamily="34" charset="0"/>
                      </a:endParaRPr>
                    </a:p>
                  </a:txBody>
                  <a:tcPr marT="45712" marB="45712" anchor="ctr">
                    <a:solidFill>
                      <a:srgbClr val="EAEAEA"/>
                    </a:solidFill>
                  </a:tcPr>
                </a:tc>
                <a:tc>
                  <a:txBody>
                    <a:bodyPr/>
                    <a:lstStyle/>
                    <a:p>
                      <a:pPr algn="ctr"/>
                      <a:r>
                        <a:rPr lang="en-US" sz="2600" b="1" u="sng" dirty="0" smtClean="0">
                          <a:solidFill>
                            <a:srgbClr val="0000FF"/>
                          </a:solidFill>
                          <a:latin typeface="Calibri" pitchFamily="34" charset="0"/>
                          <a:cs typeface="Calibri" pitchFamily="34" charset="0"/>
                        </a:rPr>
                        <a:t>Future</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1"/>
                  </a:ext>
                </a:extLst>
              </a:tr>
              <a:tr h="746769">
                <a:tc>
                  <a:txBody>
                    <a:bodyPr/>
                    <a:lstStyle/>
                    <a:p>
                      <a:pPr algn="ctr"/>
                      <a:r>
                        <a:rPr lang="en-US" sz="2600" b="1" dirty="0" smtClean="0">
                          <a:latin typeface="Calibri" pitchFamily="34" charset="0"/>
                          <a:cs typeface="Calibri" pitchFamily="34" charset="0"/>
                        </a:rPr>
                        <a:t>Saved from sin’s:</a:t>
                      </a:r>
                      <a:endParaRPr lang="en-US" sz="2600" b="1" dirty="0">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Penalty</a:t>
                      </a:r>
                      <a:endParaRPr lang="en-US" sz="2600" b="1" dirty="0">
                        <a:solidFill>
                          <a:srgbClr val="C00000"/>
                        </a:solidFill>
                        <a:latin typeface="Calibri" pitchFamily="34" charset="0"/>
                        <a:cs typeface="Calibri" pitchFamily="34" charset="0"/>
                      </a:endParaRPr>
                    </a:p>
                  </a:txBody>
                  <a:tcPr marT="45712" marB="45712" anchor="ctr"/>
                </a:tc>
                <a:tc>
                  <a:txBody>
                    <a:bodyPr/>
                    <a:lstStyle/>
                    <a:p>
                      <a:pPr algn="ctr"/>
                      <a:r>
                        <a:rPr lang="en-US" sz="2600" b="1" u="none" dirty="0" smtClean="0">
                          <a:solidFill>
                            <a:srgbClr val="C00000"/>
                          </a:solidFill>
                          <a:latin typeface="Calibri" pitchFamily="34" charset="0"/>
                          <a:cs typeface="Calibri" pitchFamily="34" charset="0"/>
                        </a:rPr>
                        <a:t>Power</a:t>
                      </a:r>
                      <a:endParaRPr lang="en-US" sz="2600" b="1" u="none" dirty="0">
                        <a:solidFill>
                          <a:srgbClr val="C00000"/>
                        </a:solidFill>
                        <a:latin typeface="Calibri" pitchFamily="34" charset="0"/>
                        <a:cs typeface="Calibri" pitchFamily="34" charset="0"/>
                      </a:endParaRPr>
                    </a:p>
                  </a:txBody>
                  <a:tcPr marT="45712" marB="45712" anchor="ctr">
                    <a:solidFill>
                      <a:srgbClr val="EAEAEA"/>
                    </a:solidFill>
                  </a:tcPr>
                </a:tc>
                <a:tc>
                  <a:txBody>
                    <a:bodyPr/>
                    <a:lstStyle/>
                    <a:p>
                      <a:pPr algn="ctr"/>
                      <a:r>
                        <a:rPr lang="en-US" sz="2600" b="1" u="sng" dirty="0" smtClean="0">
                          <a:solidFill>
                            <a:srgbClr val="0000FF"/>
                          </a:solidFill>
                          <a:latin typeface="Calibri" pitchFamily="34" charset="0"/>
                          <a:cs typeface="Calibri" pitchFamily="34" charset="0"/>
                        </a:rPr>
                        <a:t>Presence</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2"/>
                  </a:ext>
                </a:extLst>
              </a:tr>
              <a:tr h="1066595">
                <a:tc>
                  <a:txBody>
                    <a:bodyPr/>
                    <a:lstStyle/>
                    <a:p>
                      <a:pPr algn="ctr"/>
                      <a:r>
                        <a:rPr lang="en-US" sz="2600" b="1" dirty="0" smtClean="0">
                          <a:latin typeface="Calibri" pitchFamily="34" charset="0"/>
                          <a:cs typeface="Calibri" pitchFamily="34" charset="0"/>
                        </a:rPr>
                        <a:t>Scripture</a:t>
                      </a:r>
                      <a:endParaRPr lang="en-US" sz="2600" b="1" dirty="0">
                        <a:latin typeface="Calibri" pitchFamily="34" charset="0"/>
                        <a:cs typeface="Calibri" pitchFamily="34" charset="0"/>
                      </a:endParaRPr>
                    </a:p>
                  </a:txBody>
                  <a:tcPr marT="45712" marB="45712" anchor="ctr"/>
                </a:tc>
                <a:tc>
                  <a:txBody>
                    <a:bodyPr/>
                    <a:lstStyle/>
                    <a:p>
                      <a:pPr algn="ctr"/>
                      <a:r>
                        <a:rPr lang="en-US" sz="2600" b="1" dirty="0" smtClean="0">
                          <a:solidFill>
                            <a:srgbClr val="C00000"/>
                          </a:solidFill>
                          <a:latin typeface="Calibri" pitchFamily="34" charset="0"/>
                          <a:cs typeface="Calibri" pitchFamily="34" charset="0"/>
                        </a:rPr>
                        <a:t>Eph 2:8-9; Titus 3:5</a:t>
                      </a:r>
                      <a:endParaRPr lang="en-US" sz="2600" b="1" dirty="0">
                        <a:solidFill>
                          <a:srgbClr val="C00000"/>
                        </a:solidFill>
                        <a:latin typeface="Calibri" pitchFamily="34" charset="0"/>
                        <a:cs typeface="Calibri" pitchFamily="34" charset="0"/>
                      </a:endParaRPr>
                    </a:p>
                  </a:txBody>
                  <a:tcPr marT="45712" marB="45712" anchor="ctr"/>
                </a:tc>
                <a:tc>
                  <a:txBody>
                    <a:bodyPr/>
                    <a:lstStyle/>
                    <a:p>
                      <a:pPr algn="ctr"/>
                      <a:r>
                        <a:rPr lang="en-US" sz="2600" b="1" u="none" dirty="0" smtClean="0">
                          <a:solidFill>
                            <a:srgbClr val="C00000"/>
                          </a:solidFill>
                          <a:latin typeface="Calibri" pitchFamily="34" charset="0"/>
                          <a:cs typeface="Calibri" pitchFamily="34" charset="0"/>
                        </a:rPr>
                        <a:t>Philip 2:12</a:t>
                      </a:r>
                      <a:endParaRPr lang="en-US" sz="2600" b="1" u="none" dirty="0">
                        <a:solidFill>
                          <a:srgbClr val="C00000"/>
                        </a:solidFill>
                        <a:latin typeface="Calibri" pitchFamily="34" charset="0"/>
                        <a:cs typeface="Calibri" pitchFamily="34" charset="0"/>
                      </a:endParaRPr>
                    </a:p>
                  </a:txBody>
                  <a:tcPr marT="45712" marB="45712" anchor="ctr">
                    <a:solidFill>
                      <a:srgbClr val="EAEAEA"/>
                    </a:solidFill>
                  </a:tcPr>
                </a:tc>
                <a:tc>
                  <a:txBody>
                    <a:bodyPr/>
                    <a:lstStyle/>
                    <a:p>
                      <a:pPr algn="ctr"/>
                      <a:r>
                        <a:rPr lang="en-US" sz="2600" b="1" u="sng" dirty="0" smtClean="0">
                          <a:solidFill>
                            <a:srgbClr val="0000FF"/>
                          </a:solidFill>
                          <a:latin typeface="Calibri" pitchFamily="34" charset="0"/>
                          <a:cs typeface="Calibri" pitchFamily="34" charset="0"/>
                        </a:rPr>
                        <a:t>Rom 5:10</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3"/>
                  </a:ext>
                </a:extLst>
              </a:tr>
            </a:tbl>
          </a:graphicData>
        </a:graphic>
      </p:graphicFrame>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Tree>
    <p:extLst>
      <p:ext uri="{BB962C8B-B14F-4D97-AF65-F5344CB8AC3E}">
        <p14:creationId xmlns:p14="http://schemas.microsoft.com/office/powerpoint/2010/main" val="4631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72593615"/>
              </p:ext>
            </p:extLst>
          </p:nvPr>
        </p:nvGraphicFramePr>
        <p:xfrm>
          <a:off x="228600" y="1874838"/>
          <a:ext cx="1930400" cy="2880037"/>
        </p:xfrm>
        <a:graphic>
          <a:graphicData uri="http://schemas.openxmlformats.org/drawingml/2006/table">
            <a:tbl>
              <a:tblPr>
                <a:tableStyleId>{16D9F66E-5EB9-4882-86FB-DCBF35E3C3E4}</a:tableStyleId>
              </a:tblPr>
              <a:tblGrid>
                <a:gridCol w="1930400">
                  <a:extLst>
                    <a:ext uri="{9D8B030D-6E8A-4147-A177-3AD203B41FA5}">
                      <a16:colId xmlns:a16="http://schemas.microsoft.com/office/drawing/2014/main" val="20003"/>
                    </a:ext>
                  </a:extLst>
                </a:gridCol>
              </a:tblGrid>
              <a:tr h="457188">
                <a:tc>
                  <a:txBody>
                    <a:bodyPr/>
                    <a:lstStyle/>
                    <a:p>
                      <a:pPr algn="ctr"/>
                      <a:r>
                        <a:rPr lang="en-US" sz="2600" b="1" u="sng" dirty="0" smtClean="0">
                          <a:latin typeface="Calibri" pitchFamily="34" charset="0"/>
                          <a:cs typeface="Calibri" pitchFamily="34" charset="0"/>
                        </a:rPr>
                        <a:t>Glorification</a:t>
                      </a:r>
                      <a:endParaRPr lang="en-US" sz="2600" b="1" u="sng" dirty="0">
                        <a:solidFill>
                          <a:srgbClr val="FFFF00"/>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0"/>
                  </a:ext>
                </a:extLst>
              </a:tr>
              <a:tr h="579009">
                <a:tc>
                  <a:txBody>
                    <a:bodyPr/>
                    <a:lstStyle/>
                    <a:p>
                      <a:pPr algn="ctr"/>
                      <a:r>
                        <a:rPr lang="en-US" sz="2600" b="1" u="sng" dirty="0" smtClean="0">
                          <a:solidFill>
                            <a:srgbClr val="0000FF"/>
                          </a:solidFill>
                          <a:latin typeface="Calibri" pitchFamily="34" charset="0"/>
                          <a:cs typeface="Calibri" pitchFamily="34" charset="0"/>
                        </a:rPr>
                        <a:t>Future</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1"/>
                  </a:ext>
                </a:extLst>
              </a:tr>
              <a:tr h="746769">
                <a:tc>
                  <a:txBody>
                    <a:bodyPr/>
                    <a:lstStyle/>
                    <a:p>
                      <a:pPr algn="ctr"/>
                      <a:r>
                        <a:rPr lang="en-US" sz="2600" b="1" u="sng" dirty="0" smtClean="0">
                          <a:solidFill>
                            <a:srgbClr val="0000FF"/>
                          </a:solidFill>
                          <a:latin typeface="Calibri" pitchFamily="34" charset="0"/>
                          <a:cs typeface="Calibri" pitchFamily="34" charset="0"/>
                        </a:rPr>
                        <a:t>Presence</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2"/>
                  </a:ext>
                </a:extLst>
              </a:tr>
              <a:tr h="1066595">
                <a:tc>
                  <a:txBody>
                    <a:bodyPr/>
                    <a:lstStyle/>
                    <a:p>
                      <a:pPr algn="ctr"/>
                      <a:r>
                        <a:rPr lang="en-US" sz="2600" b="1" u="sng" dirty="0" smtClean="0">
                          <a:solidFill>
                            <a:srgbClr val="0000FF"/>
                          </a:solidFill>
                          <a:latin typeface="Calibri" pitchFamily="34" charset="0"/>
                          <a:cs typeface="Calibri" pitchFamily="34" charset="0"/>
                        </a:rPr>
                        <a:t>Rom 5:10</a:t>
                      </a:r>
                      <a:endParaRPr lang="en-US" sz="2600" b="1" u="sng" dirty="0">
                        <a:solidFill>
                          <a:srgbClr val="0000FF"/>
                        </a:solidFill>
                        <a:latin typeface="Calibri" pitchFamily="34" charset="0"/>
                        <a:cs typeface="Calibri" pitchFamily="34" charset="0"/>
                      </a:endParaRPr>
                    </a:p>
                  </a:txBody>
                  <a:tcPr marT="45712" marB="45712" anchor="ctr">
                    <a:solidFill>
                      <a:srgbClr val="FFFF99"/>
                    </a:solidFill>
                  </a:tcPr>
                </a:tc>
                <a:extLst>
                  <a:ext uri="{0D108BD9-81ED-4DB2-BD59-A6C34878D82A}">
                    <a16:rowId xmlns:a16="http://schemas.microsoft.com/office/drawing/2014/main" val="10003"/>
                  </a:ext>
                </a:extLst>
              </a:tr>
            </a:tbl>
          </a:graphicData>
        </a:graphic>
      </p:graphicFrame>
      <p:sp>
        <p:nvSpPr>
          <p:cNvPr id="5"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THREE TENSES OF SALVATION</a:t>
            </a:r>
          </a:p>
        </p:txBody>
      </p:sp>
      <p:sp>
        <p:nvSpPr>
          <p:cNvPr id="6" name="Rectangle 5"/>
          <p:cNvSpPr/>
          <p:nvPr/>
        </p:nvSpPr>
        <p:spPr>
          <a:xfrm>
            <a:off x="2438400" y="1988982"/>
            <a:ext cx="6477000" cy="2400657"/>
          </a:xfrm>
          <a:prstGeom prst="rect">
            <a:avLst/>
          </a:prstGeom>
          <a:solidFill>
            <a:schemeClr val="bg1"/>
          </a:solidFill>
          <a:ln w="28575">
            <a:solidFill>
              <a:srgbClr val="C00000"/>
            </a:solidFill>
          </a:ln>
        </p:spPr>
        <p:txBody>
          <a:bodyPr wrap="square">
            <a:spAutoFit/>
          </a:bodyPr>
          <a:lstStyle/>
          <a:p>
            <a:pPr marL="0" marR="0" algn="ctr">
              <a:spcBef>
                <a:spcPts val="600"/>
              </a:spcBef>
              <a:spcAft>
                <a:spcPts val="600"/>
              </a:spcAft>
            </a:pPr>
            <a:r>
              <a:rPr lang="en-US" sz="2800" b="1" dirty="0" smtClean="0">
                <a:latin typeface="Calibri" panose="020F0502020204030204" pitchFamily="34" charset="0"/>
              </a:rPr>
              <a:t>Romans 5:10</a:t>
            </a:r>
            <a:endParaRPr lang="en-US" sz="2800" b="1" dirty="0">
              <a:latin typeface="Calibri" panose="020F0502020204030204" pitchFamily="34" charset="0"/>
            </a:endParaRPr>
          </a:p>
          <a:p>
            <a:pPr marL="0" marR="0" algn="just">
              <a:spcBef>
                <a:spcPts val="600"/>
              </a:spcBef>
              <a:spcAft>
                <a:spcPts val="600"/>
              </a:spcAft>
            </a:pPr>
            <a:r>
              <a:rPr lang="en-US" sz="2400" baseline="30000" dirty="0">
                <a:latin typeface="Calibri" panose="020F0502020204030204" pitchFamily="34" charset="0"/>
              </a:rPr>
              <a:t>10</a:t>
            </a:r>
            <a:r>
              <a:rPr lang="en-US" sz="2400" dirty="0">
                <a:latin typeface="Calibri" panose="020F0502020204030204" pitchFamily="34" charset="0"/>
              </a:rPr>
              <a:t> </a:t>
            </a:r>
            <a:r>
              <a:rPr lang="en-US" sz="2800" dirty="0">
                <a:latin typeface="Calibri" panose="020F0502020204030204" pitchFamily="34" charset="0"/>
              </a:rPr>
              <a:t>For if while we were enemies we were reconciled to God through the death of His Son, much more, having been reconciled, </a:t>
            </a:r>
            <a:r>
              <a:rPr lang="en-US" sz="2800" b="1" dirty="0">
                <a:solidFill>
                  <a:srgbClr val="0000FF"/>
                </a:solidFill>
                <a:latin typeface="Calibri" panose="020F0502020204030204" pitchFamily="34" charset="0"/>
              </a:rPr>
              <a:t>we shall be saved</a:t>
            </a:r>
            <a:r>
              <a:rPr lang="en-US" sz="2800" dirty="0">
                <a:latin typeface="Calibri" panose="020F0502020204030204" pitchFamily="34" charset="0"/>
              </a:rPr>
              <a:t> by His life.</a:t>
            </a:r>
            <a:r>
              <a:rPr lang="en-US" sz="2400" dirty="0">
                <a:latin typeface="Calibri" panose="020F0502020204030204" pitchFamily="34" charset="0"/>
              </a:rPr>
              <a:t> </a:t>
            </a:r>
            <a:endParaRPr lang="en-US" sz="2400" dirty="0">
              <a:effectLst/>
              <a:latin typeface="Calibri" panose="020F0502020204030204" pitchFamily="34" charset="0"/>
            </a:endParaRPr>
          </a:p>
        </p:txBody>
      </p:sp>
    </p:spTree>
    <p:extLst>
      <p:ext uri="{BB962C8B-B14F-4D97-AF65-F5344CB8AC3E}">
        <p14:creationId xmlns:p14="http://schemas.microsoft.com/office/powerpoint/2010/main" val="2819699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Position vs. Condition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3313" y="1143000"/>
            <a:ext cx="8297375" cy="55234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2247900" y="1143000"/>
            <a:ext cx="4648200" cy="533400"/>
          </a:xfrm>
        </p:spPr>
        <p:txBody>
          <a:bodyPr/>
          <a:lstStyle/>
          <a:p>
            <a:pPr eaLnBrk="1" hangingPunct="1"/>
            <a:r>
              <a:rPr lang="en-US" altLang="en-US" sz="2800" b="1" dirty="0">
                <a:solidFill>
                  <a:schemeClr val="tx1">
                    <a:lumMod val="95000"/>
                    <a:lumOff val="5000"/>
                  </a:schemeClr>
                </a:solidFill>
                <a:latin typeface="Calibri" panose="020F0502020204030204" pitchFamily="34" charset="0"/>
                <a:ea typeface="+mn-ea"/>
                <a:cs typeface="+mn-cs"/>
              </a:rPr>
              <a:t>JOHN WOODEN ON </a:t>
            </a:r>
            <a:r>
              <a:rPr lang="en-US" altLang="en-US" sz="2800" b="1" dirty="0" smtClean="0">
                <a:solidFill>
                  <a:schemeClr val="tx1">
                    <a:lumMod val="95000"/>
                    <a:lumOff val="5000"/>
                  </a:schemeClr>
                </a:solidFill>
                <a:latin typeface="Calibri" panose="020F0502020204030204" pitchFamily="34" charset="0"/>
                <a:ea typeface="+mn-ea"/>
                <a:cs typeface="+mn-cs"/>
              </a:rPr>
              <a:t>WINNING</a:t>
            </a:r>
            <a:endParaRPr lang="en-US" altLang="en-US" sz="2800" b="1" dirty="0">
              <a:solidFill>
                <a:schemeClr val="tx1">
                  <a:lumMod val="95000"/>
                  <a:lumOff val="5000"/>
                </a:schemeClr>
              </a:solidFill>
              <a:latin typeface="Calibri" panose="020F0502020204030204" pitchFamily="34" charset="0"/>
              <a:ea typeface="+mn-ea"/>
              <a:cs typeface="+mn-cs"/>
            </a:endParaRPr>
          </a:p>
        </p:txBody>
      </p:sp>
      <p:sp>
        <p:nvSpPr>
          <p:cNvPr id="4" name="Content Placeholder 3"/>
          <p:cNvSpPr>
            <a:spLocks noGrp="1"/>
          </p:cNvSpPr>
          <p:nvPr>
            <p:ph idx="1"/>
          </p:nvPr>
        </p:nvSpPr>
        <p:spPr>
          <a:xfrm>
            <a:off x="228600" y="1752600"/>
            <a:ext cx="6019800" cy="3352800"/>
          </a:xfrm>
        </p:spPr>
        <p:txBody>
          <a:bodyPr/>
          <a:lstStyle/>
          <a:p>
            <a:pPr marL="0" indent="0" algn="just" eaLnBrk="1" hangingPunct="1">
              <a:spcBef>
                <a:spcPts val="600"/>
              </a:spcBef>
              <a:spcAft>
                <a:spcPts val="600"/>
              </a:spcAft>
              <a:buFont typeface="Arial" panose="020B0604020202020204" pitchFamily="34" charset="0"/>
              <a:buNone/>
            </a:pPr>
            <a:r>
              <a:rPr lang="en-US" altLang="en-US" sz="2800" dirty="0" smtClean="0">
                <a:latin typeface="Calibri" panose="020F0502020204030204" pitchFamily="34" charset="0"/>
                <a:cs typeface="Arial" panose="020B0604020202020204" pitchFamily="34" charset="0"/>
              </a:rPr>
              <a:t>“Remember, </a:t>
            </a:r>
            <a:r>
              <a:rPr lang="en-US" altLang="en-US" sz="2800" b="1" i="1" u="sng" dirty="0" smtClean="0">
                <a:solidFill>
                  <a:srgbClr val="0000CC"/>
                </a:solidFill>
                <a:latin typeface="Calibri" panose="020F0502020204030204" pitchFamily="34" charset="0"/>
                <a:cs typeface="Arial" panose="020B0604020202020204" pitchFamily="34" charset="0"/>
              </a:rPr>
              <a:t>results aren't</a:t>
            </a:r>
            <a:r>
              <a:rPr lang="en-US" altLang="en-US" sz="2800" b="1" i="1" dirty="0" smtClean="0">
                <a:solidFill>
                  <a:srgbClr val="0000CC"/>
                </a:solidFill>
                <a:latin typeface="Calibri" panose="020F0502020204030204" pitchFamily="34" charset="0"/>
                <a:cs typeface="Arial" panose="020B0604020202020204" pitchFamily="34" charset="0"/>
              </a:rPr>
              <a:t> the criteria for success</a:t>
            </a:r>
            <a:r>
              <a:rPr lang="en-US" altLang="en-US" sz="2800" dirty="0" smtClean="0">
                <a:latin typeface="Calibri" panose="020F0502020204030204" pitchFamily="34" charset="0"/>
                <a:cs typeface="Arial" panose="020B0604020202020204" pitchFamily="34" charset="0"/>
              </a:rPr>
              <a:t> — it's the effort made for achievement that is most important.”</a:t>
            </a:r>
          </a:p>
          <a:p>
            <a:pPr marL="0" indent="0" algn="just" eaLnBrk="1" hangingPunct="1">
              <a:spcBef>
                <a:spcPts val="600"/>
              </a:spcBef>
              <a:spcAft>
                <a:spcPts val="600"/>
              </a:spcAft>
              <a:buNone/>
            </a:pPr>
            <a:r>
              <a:rPr lang="en-US" altLang="en-US" sz="2800" dirty="0">
                <a:latin typeface="Calibri" panose="020F0502020204030204" pitchFamily="34" charset="0"/>
              </a:rPr>
              <a:t>“</a:t>
            </a:r>
            <a:r>
              <a:rPr lang="en-US" altLang="en-US" sz="2800" b="1" i="1" dirty="0">
                <a:solidFill>
                  <a:srgbClr val="0000CC"/>
                </a:solidFill>
                <a:latin typeface="Calibri" panose="020F0502020204030204" pitchFamily="34" charset="0"/>
              </a:rPr>
              <a:t>It is most difficult, in my mind, to separate any success</a:t>
            </a:r>
            <a:r>
              <a:rPr lang="en-US" altLang="en-US" sz="2800" dirty="0">
                <a:latin typeface="Calibri" panose="020F0502020204030204" pitchFamily="34" charset="0"/>
              </a:rPr>
              <a:t>, whether it be in your profession, your family, or as in my case, in basketball, </a:t>
            </a:r>
            <a:r>
              <a:rPr lang="en-US" altLang="en-US" sz="2800" b="1" i="1" dirty="0">
                <a:solidFill>
                  <a:srgbClr val="0000CC"/>
                </a:solidFill>
                <a:latin typeface="Calibri" panose="020F0502020204030204" pitchFamily="34" charset="0"/>
              </a:rPr>
              <a:t>from religion</a:t>
            </a:r>
            <a:r>
              <a:rPr lang="en-US" altLang="en-US" sz="2800" dirty="0">
                <a:latin typeface="Calibri" panose="020F0502020204030204" pitchFamily="34" charset="0"/>
              </a:rPr>
              <a:t>.” </a:t>
            </a:r>
          </a:p>
        </p:txBody>
      </p:sp>
      <p:pic>
        <p:nvPicPr>
          <p:cNvPr id="409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6793" y="1905000"/>
            <a:ext cx="2088607"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065135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2133600" y="4281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ndParaRPr>
          </a:p>
        </p:txBody>
      </p:sp>
      <p:sp>
        <p:nvSpPr>
          <p:cNvPr id="9222" name="Text Box 10"/>
          <p:cNvSpPr txBox="1">
            <a:spLocks noChangeArrowheads="1"/>
          </p:cNvSpPr>
          <p:nvPr/>
        </p:nvSpPr>
        <p:spPr bwMode="auto">
          <a:xfrm>
            <a:off x="6172200" y="4953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ndParaRPr>
          </a:p>
        </p:txBody>
      </p:sp>
      <p:sp>
        <p:nvSpPr>
          <p:cNvPr id="28" name="AutoShape 2"/>
          <p:cNvSpPr>
            <a:spLocks noChangeArrowheads="1"/>
          </p:cNvSpPr>
          <p:nvPr/>
        </p:nvSpPr>
        <p:spPr bwMode="auto">
          <a:xfrm>
            <a:off x="1104900" y="76200"/>
            <a:ext cx="69342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Position vs. Condition</a:t>
            </a:r>
          </a:p>
        </p:txBody>
      </p:sp>
      <p:sp>
        <p:nvSpPr>
          <p:cNvPr id="4" name="Rectangle 3"/>
          <p:cNvSpPr/>
          <p:nvPr/>
        </p:nvSpPr>
        <p:spPr>
          <a:xfrm>
            <a:off x="1047750" y="1371600"/>
            <a:ext cx="7048500" cy="1591205"/>
          </a:xfrm>
          <a:prstGeom prst="rect">
            <a:avLst/>
          </a:prstGeom>
          <a:solidFill>
            <a:schemeClr val="bg1"/>
          </a:solidFill>
          <a:ln w="28575">
            <a:solidFill>
              <a:srgbClr val="C00000"/>
            </a:solidFill>
          </a:ln>
        </p:spPr>
        <p:txBody>
          <a:bodyPr wrap="square">
            <a:spAutoFit/>
          </a:bodyPr>
          <a:lstStyle/>
          <a:p>
            <a:pPr algn="ctr">
              <a:spcBef>
                <a:spcPts val="600"/>
              </a:spcBef>
              <a:spcAft>
                <a:spcPts val="600"/>
              </a:spcAft>
            </a:pPr>
            <a:r>
              <a:rPr lang="en-US" sz="2800" b="1" dirty="0">
                <a:latin typeface="Calibri" panose="020F0502020204030204" pitchFamily="34" charset="0"/>
              </a:rPr>
              <a:t>Colossians 2:6</a:t>
            </a:r>
          </a:p>
          <a:p>
            <a:pPr>
              <a:spcBef>
                <a:spcPts val="600"/>
              </a:spcBef>
              <a:spcAft>
                <a:spcPts val="600"/>
              </a:spcAft>
            </a:pPr>
            <a:r>
              <a:rPr lang="en-US" sz="2800" dirty="0">
                <a:latin typeface="Calibri" panose="020F0502020204030204" pitchFamily="34" charset="0"/>
              </a:rPr>
              <a:t>Therefore as you </a:t>
            </a:r>
            <a:r>
              <a:rPr lang="en-US" sz="2800" b="1" dirty="0">
                <a:solidFill>
                  <a:srgbClr val="0000FF"/>
                </a:solidFill>
                <a:latin typeface="Calibri" panose="020F0502020204030204" pitchFamily="34" charset="0"/>
              </a:rPr>
              <a:t>have received </a:t>
            </a:r>
            <a:r>
              <a:rPr lang="en-US" sz="2800" dirty="0">
                <a:latin typeface="Calibri" panose="020F0502020204030204" pitchFamily="34" charset="0"/>
              </a:rPr>
              <a:t>Christ Jesus the Lord (Position), so </a:t>
            </a:r>
            <a:r>
              <a:rPr lang="en-US" sz="2800" b="1" dirty="0">
                <a:solidFill>
                  <a:srgbClr val="0000FF"/>
                </a:solidFill>
                <a:latin typeface="Calibri" panose="020F0502020204030204" pitchFamily="34" charset="0"/>
              </a:rPr>
              <a:t>walk</a:t>
            </a:r>
            <a:r>
              <a:rPr lang="en-US" sz="2800" dirty="0">
                <a:latin typeface="Calibri" panose="020F0502020204030204" pitchFamily="34" charset="0"/>
              </a:rPr>
              <a:t> in Him (Condition)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4763" y="3048000"/>
            <a:ext cx="5494474" cy="3657600"/>
          </a:xfrm>
          <a:prstGeom prst="rect">
            <a:avLst/>
          </a:prstGeom>
        </p:spPr>
      </p:pic>
    </p:spTree>
    <p:extLst>
      <p:ext uri="{BB962C8B-B14F-4D97-AF65-F5344CB8AC3E}">
        <p14:creationId xmlns:p14="http://schemas.microsoft.com/office/powerpoint/2010/main" val="2218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Text Box 2"/>
          <p:cNvSpPr txBox="1">
            <a:spLocks noChangeArrowheads="1"/>
          </p:cNvSpPr>
          <p:nvPr/>
        </p:nvSpPr>
        <p:spPr bwMode="auto">
          <a:xfrm>
            <a:off x="3086100" y="1613118"/>
            <a:ext cx="5829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spcAft>
                <a:spcPts val="1200"/>
              </a:spcAft>
              <a:buNone/>
            </a:pPr>
            <a:r>
              <a:rPr lang="en-US" altLang="en-US" sz="2800" b="1" dirty="0" smtClean="0">
                <a:solidFill>
                  <a:srgbClr val="C00000"/>
                </a:solidFill>
                <a:latin typeface="Calibri" panose="020F0502020204030204" pitchFamily="34" charset="0"/>
              </a:rPr>
              <a:t>Positive Aspects</a:t>
            </a:r>
            <a:r>
              <a:rPr lang="en-US" altLang="en-US" sz="2800" b="1" dirty="0" smtClean="0">
                <a:latin typeface="Calibri" panose="020F0502020204030204" pitchFamily="34" charset="0"/>
              </a:rPr>
              <a:t> – they are:</a:t>
            </a:r>
          </a:p>
          <a:p>
            <a:pPr marL="457200" indent="-457200" algn="just" eaLnBrk="1" hangingPunct="1">
              <a:spcBef>
                <a:spcPct val="0"/>
              </a:spcBef>
              <a:spcAft>
                <a:spcPts val="1200"/>
              </a:spcAft>
              <a:buClr>
                <a:schemeClr val="tx1"/>
              </a:buClr>
              <a:buSzPct val="100000"/>
              <a:buFont typeface="+mj-lt"/>
              <a:buAutoNum type="arabicParenR"/>
            </a:pPr>
            <a:r>
              <a:rPr lang="en-US" altLang="en-US" sz="2800" b="1" dirty="0">
                <a:latin typeface="Calibri" panose="020F0502020204030204" pitchFamily="34" charset="0"/>
              </a:rPr>
              <a:t>wrought </a:t>
            </a:r>
            <a:r>
              <a:rPr lang="en-US" altLang="en-US" sz="2800" b="1" dirty="0">
                <a:solidFill>
                  <a:srgbClr val="0000FF"/>
                </a:solidFill>
                <a:latin typeface="Calibri" panose="020F0502020204030204" pitchFamily="34" charset="0"/>
              </a:rPr>
              <a:t>of God</a:t>
            </a:r>
            <a:r>
              <a:rPr lang="en-US" altLang="en-US" sz="2800" b="1" dirty="0">
                <a:latin typeface="Calibri" panose="020F0502020204030204" pitchFamily="34" charset="0"/>
              </a:rPr>
              <a:t>;</a:t>
            </a:r>
          </a:p>
          <a:p>
            <a:pPr marL="457200" indent="-457200" algn="just" eaLnBrk="1" hangingPunct="1">
              <a:spcBef>
                <a:spcPct val="0"/>
              </a:spcBef>
              <a:spcAft>
                <a:spcPts val="1200"/>
              </a:spcAft>
              <a:buClr>
                <a:schemeClr val="tx1"/>
              </a:buClr>
              <a:buSzPct val="100000"/>
              <a:buFont typeface="+mj-lt"/>
              <a:buAutoNum type="arabicParenR"/>
            </a:pPr>
            <a:r>
              <a:rPr lang="en-US" altLang="en-US" sz="2800" b="1" dirty="0">
                <a:latin typeface="Calibri" panose="020F0502020204030204" pitchFamily="34" charset="0"/>
              </a:rPr>
              <a:t>wrought</a:t>
            </a:r>
            <a:r>
              <a:rPr lang="en-US" altLang="en-US" sz="2800" dirty="0">
                <a:solidFill>
                  <a:srgbClr val="0000FF"/>
                </a:solidFill>
                <a:latin typeface="Calibri" panose="020F0502020204030204" pitchFamily="34" charset="0"/>
              </a:rPr>
              <a:t> </a:t>
            </a:r>
            <a:r>
              <a:rPr lang="en-US" altLang="en-US" sz="2800" b="1" dirty="0">
                <a:solidFill>
                  <a:srgbClr val="0000FF"/>
                </a:solidFill>
                <a:latin typeface="Calibri" panose="020F0502020204030204" pitchFamily="34" charset="0"/>
              </a:rPr>
              <a:t>instantaneously</a:t>
            </a:r>
            <a:r>
              <a:rPr lang="en-US" altLang="en-US" sz="2800" b="1" dirty="0">
                <a:latin typeface="Calibri" panose="020F0502020204030204" pitchFamily="34" charset="0"/>
              </a:rPr>
              <a:t>; </a:t>
            </a:r>
          </a:p>
          <a:p>
            <a:pPr marL="457200" indent="-457200" algn="just" eaLnBrk="1" hangingPunct="1">
              <a:spcBef>
                <a:spcPct val="0"/>
              </a:spcBef>
              <a:spcAft>
                <a:spcPts val="1200"/>
              </a:spcAft>
              <a:buClr>
                <a:schemeClr val="tx1"/>
              </a:buClr>
              <a:buSzPct val="100000"/>
              <a:buFont typeface="+mj-lt"/>
              <a:buAutoNum type="arabicParenR"/>
            </a:pPr>
            <a:r>
              <a:rPr lang="en-US" altLang="en-US" sz="2800" b="1" dirty="0">
                <a:latin typeface="Calibri" panose="020F0502020204030204" pitchFamily="34" charset="0"/>
              </a:rPr>
              <a:t>wrought</a:t>
            </a:r>
            <a:r>
              <a:rPr lang="en-US" altLang="en-US" sz="2800" dirty="0">
                <a:solidFill>
                  <a:srgbClr val="0000FF"/>
                </a:solidFill>
                <a:latin typeface="Calibri" panose="020F0502020204030204" pitchFamily="34" charset="0"/>
              </a:rPr>
              <a:t> </a:t>
            </a:r>
            <a:r>
              <a:rPr lang="en-US" altLang="en-US" sz="2800" b="1" dirty="0">
                <a:solidFill>
                  <a:srgbClr val="0000FF"/>
                </a:solidFill>
                <a:latin typeface="Calibri" panose="020F0502020204030204" pitchFamily="34" charset="0"/>
              </a:rPr>
              <a:t>simultaneously</a:t>
            </a:r>
            <a:r>
              <a:rPr lang="en-US" altLang="en-US" sz="2800" b="1" dirty="0">
                <a:latin typeface="Calibri" panose="020F0502020204030204" pitchFamily="34" charset="0"/>
              </a:rPr>
              <a:t>;</a:t>
            </a:r>
            <a:r>
              <a:rPr lang="en-US" altLang="en-US" sz="2800" dirty="0">
                <a:solidFill>
                  <a:srgbClr val="0000FF"/>
                </a:solidFill>
                <a:latin typeface="Calibri" panose="020F0502020204030204" pitchFamily="34" charset="0"/>
              </a:rPr>
              <a:t> </a:t>
            </a:r>
          </a:p>
          <a:p>
            <a:pPr marL="457200" indent="-457200" algn="just" eaLnBrk="1" hangingPunct="1">
              <a:spcBef>
                <a:spcPct val="0"/>
              </a:spcBef>
              <a:spcAft>
                <a:spcPts val="1200"/>
              </a:spcAft>
              <a:buClr>
                <a:schemeClr val="tx1"/>
              </a:buClr>
              <a:buSzPct val="100000"/>
              <a:buFont typeface="+mj-lt"/>
              <a:buAutoNum type="arabicParenR"/>
            </a:pPr>
            <a:r>
              <a:rPr lang="en-US" altLang="en-US" sz="2800" b="1" dirty="0">
                <a:latin typeface="Calibri" panose="020F0502020204030204" pitchFamily="34" charset="0"/>
              </a:rPr>
              <a:t>grounded on the </a:t>
            </a:r>
            <a:r>
              <a:rPr lang="en-US" altLang="en-US" sz="2800" b="1" dirty="0">
                <a:solidFill>
                  <a:srgbClr val="0000FF"/>
                </a:solidFill>
                <a:latin typeface="Calibri" panose="020F0502020204030204" pitchFamily="34" charset="0"/>
              </a:rPr>
              <a:t>merit of </a:t>
            </a:r>
            <a:r>
              <a:rPr lang="en-US" altLang="en-US" sz="2800" b="1" dirty="0" smtClean="0">
                <a:solidFill>
                  <a:srgbClr val="0000FF"/>
                </a:solidFill>
                <a:latin typeface="Calibri" panose="020F0502020204030204" pitchFamily="34" charset="0"/>
              </a:rPr>
              <a:t>Christ</a:t>
            </a:r>
            <a:r>
              <a:rPr lang="en-US" altLang="en-US" sz="2800" b="1" dirty="0" smtClean="0">
                <a:latin typeface="Calibri" panose="020F0502020204030204" pitchFamily="34" charset="0"/>
              </a:rPr>
              <a:t>.</a:t>
            </a:r>
            <a:r>
              <a:rPr lang="en-US" altLang="en-US" sz="2800" dirty="0" smtClean="0">
                <a:solidFill>
                  <a:srgbClr val="0000FF"/>
                </a:solidFill>
                <a:latin typeface="Calibri" panose="020F0502020204030204" pitchFamily="34" charset="0"/>
              </a:rPr>
              <a:t> </a:t>
            </a:r>
            <a:endParaRPr lang="en-US" altLang="en-US" sz="2800" dirty="0">
              <a:solidFill>
                <a:srgbClr val="0000FF"/>
              </a:solidFill>
              <a:latin typeface="Calibri" panose="020F0502020204030204" pitchFamily="34" charset="0"/>
            </a:endParaRPr>
          </a:p>
        </p:txBody>
      </p:sp>
      <p:sp>
        <p:nvSpPr>
          <p:cNvPr id="4" name="AutoShape 2"/>
          <p:cNvSpPr>
            <a:spLocks noChangeArrowheads="1"/>
          </p:cNvSpPr>
          <p:nvPr/>
        </p:nvSpPr>
        <p:spPr bwMode="auto">
          <a:xfrm>
            <a:off x="1104900" y="76200"/>
            <a:ext cx="6934200" cy="1440716"/>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smtClean="0">
                <a:solidFill>
                  <a:srgbClr val="C00000"/>
                </a:solidFill>
                <a:latin typeface="Calibri" panose="020F0502020204030204" pitchFamily="34" charset="0"/>
              </a:rPr>
              <a:t>The Essential Character of </a:t>
            </a:r>
          </a:p>
          <a:p>
            <a:pPr algn="ctr" eaLnBrk="1" hangingPunct="1">
              <a:spcBef>
                <a:spcPct val="0"/>
              </a:spcBef>
              <a:buFontTx/>
              <a:buNone/>
            </a:pPr>
            <a:r>
              <a:rPr lang="en-US" altLang="en-US" sz="3600" b="1" dirty="0" smtClean="0">
                <a:solidFill>
                  <a:srgbClr val="C00000"/>
                </a:solidFill>
                <a:latin typeface="Calibri" panose="020F0502020204030204" pitchFamily="34" charset="0"/>
              </a:rPr>
              <a:t>The Riches of Divine Grace</a:t>
            </a:r>
            <a:endParaRPr lang="en-US" altLang="en-US" sz="3600" b="1" dirty="0">
              <a:solidFill>
                <a:srgbClr val="C00000"/>
              </a:solidFill>
              <a:latin typeface="Calibri" panose="020F050202020403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50" y="5705475"/>
            <a:ext cx="1108028" cy="914400"/>
          </a:xfrm>
          <a:prstGeom prst="ellipse">
            <a:avLst/>
          </a:prstGeom>
          <a:ln>
            <a:noFill/>
          </a:ln>
          <a:effectLst>
            <a:softEdge rad="112500"/>
          </a:effectLst>
        </p:spPr>
      </p:pic>
      <p:sp>
        <p:nvSpPr>
          <p:cNvPr id="2" name="Rectangle 1"/>
          <p:cNvSpPr/>
          <p:nvPr/>
        </p:nvSpPr>
        <p:spPr>
          <a:xfrm>
            <a:off x="1449914" y="6324600"/>
            <a:ext cx="6244172" cy="246221"/>
          </a:xfrm>
          <a:prstGeom prst="rect">
            <a:avLst/>
          </a:prstGeom>
        </p:spPr>
        <p:txBody>
          <a:bodyPr wrap="square">
            <a:spAutoFit/>
          </a:bodyPr>
          <a:lstStyle/>
          <a:p>
            <a:pPr algn="ctr"/>
            <a:r>
              <a:rPr lang="en-US" sz="1000" dirty="0" smtClean="0"/>
              <a:t>Chafer, L. S. (1993). Systematic Theology (Vol. 3, p. 234). Grand Rapids, MI: </a:t>
            </a:r>
            <a:r>
              <a:rPr lang="en-US" sz="1000" dirty="0" err="1" smtClean="0"/>
              <a:t>Kregel</a:t>
            </a:r>
            <a:r>
              <a:rPr lang="en-US" sz="1000" dirty="0" smtClean="0"/>
              <a:t> Publications.</a:t>
            </a:r>
            <a:endParaRPr lang="en-US" sz="10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1782395"/>
            <a:ext cx="246888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048000" y="1608415"/>
            <a:ext cx="563880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indent="0" eaLnBrk="1" hangingPunct="1">
              <a:spcBef>
                <a:spcPts val="600"/>
              </a:spcBef>
              <a:spcAft>
                <a:spcPts val="600"/>
              </a:spcAft>
              <a:buNone/>
            </a:pPr>
            <a:r>
              <a:rPr lang="en-US" altLang="en-US" b="1" dirty="0" smtClean="0">
                <a:solidFill>
                  <a:srgbClr val="C00000"/>
                </a:solidFill>
                <a:latin typeface="Calibri" panose="020F0502020204030204" pitchFamily="34" charset="0"/>
              </a:rPr>
              <a:t>Negative </a:t>
            </a:r>
            <a:r>
              <a:rPr lang="en-US" altLang="en-US" b="1" dirty="0">
                <a:solidFill>
                  <a:srgbClr val="C00000"/>
                </a:solidFill>
                <a:latin typeface="Calibri" panose="020F0502020204030204" pitchFamily="34" charset="0"/>
              </a:rPr>
              <a:t>Aspects </a:t>
            </a:r>
            <a:r>
              <a:rPr lang="en-US" altLang="en-US" b="1" dirty="0">
                <a:latin typeface="Calibri" panose="020F0502020204030204" pitchFamily="34" charset="0"/>
              </a:rPr>
              <a:t>– </a:t>
            </a:r>
            <a:r>
              <a:rPr lang="en-US" altLang="en-US" b="1" dirty="0" smtClean="0">
                <a:latin typeface="Calibri" panose="020F0502020204030204" pitchFamily="34" charset="0"/>
              </a:rPr>
              <a:t>they </a:t>
            </a:r>
            <a:r>
              <a:rPr lang="en-US" altLang="en-US" b="1" dirty="0">
                <a:latin typeface="Calibri" panose="020F0502020204030204" pitchFamily="34" charset="0"/>
              </a:rPr>
              <a:t>are </a:t>
            </a:r>
            <a:endParaRPr lang="en-US" altLang="en-US" b="1" dirty="0" smtClean="0">
              <a:latin typeface="Calibri" panose="020F0502020204030204" pitchFamily="34" charset="0"/>
            </a:endParaRPr>
          </a:p>
          <a:p>
            <a:pPr marL="457200" lvl="1" indent="-457200" eaLnBrk="1" hangingPunct="1">
              <a:spcBef>
                <a:spcPts val="600"/>
              </a:spcBef>
              <a:spcAft>
                <a:spcPts val="600"/>
              </a:spcAft>
              <a:buClr>
                <a:schemeClr val="tx1"/>
              </a:buClr>
              <a:buSzPct val="100000"/>
              <a:buFont typeface="+mj-lt"/>
              <a:buAutoNum type="arabicParenR"/>
            </a:pPr>
            <a:r>
              <a:rPr lang="en-US" altLang="en-US" b="1" dirty="0" smtClean="0">
                <a:latin typeface="Calibri" panose="020F0502020204030204" pitchFamily="34" charset="0"/>
              </a:rPr>
              <a:t>not</a:t>
            </a:r>
            <a:r>
              <a:rPr lang="en-US" altLang="en-US" b="1" dirty="0" smtClean="0">
                <a:solidFill>
                  <a:srgbClr val="0000FF"/>
                </a:solidFill>
                <a:latin typeface="Calibri" panose="020F0502020204030204" pitchFamily="34" charset="0"/>
              </a:rPr>
              <a:t> </a:t>
            </a:r>
            <a:r>
              <a:rPr lang="en-US" altLang="en-US" b="1" dirty="0">
                <a:solidFill>
                  <a:srgbClr val="0000FF"/>
                </a:solidFill>
                <a:latin typeface="Calibri" panose="020F0502020204030204" pitchFamily="34" charset="0"/>
              </a:rPr>
              <a:t>experienced</a:t>
            </a:r>
          </a:p>
          <a:p>
            <a:pPr marL="457200" lvl="1" indent="-457200" eaLnBrk="1" hangingPunct="1">
              <a:spcBef>
                <a:spcPts val="600"/>
              </a:spcBef>
              <a:spcAft>
                <a:spcPts val="600"/>
              </a:spcAft>
              <a:buClr>
                <a:schemeClr val="tx1"/>
              </a:buClr>
              <a:buSzPct val="100000"/>
              <a:buFont typeface="+mj-lt"/>
              <a:buAutoNum type="arabicParenR"/>
            </a:pPr>
            <a:r>
              <a:rPr lang="en-US" altLang="en-US" b="1" dirty="0" smtClean="0">
                <a:latin typeface="Calibri" panose="020F0502020204030204" pitchFamily="34" charset="0"/>
              </a:rPr>
              <a:t>not</a:t>
            </a:r>
            <a:r>
              <a:rPr lang="en-US" altLang="en-US" b="1" dirty="0" smtClean="0">
                <a:solidFill>
                  <a:srgbClr val="0000FF"/>
                </a:solidFill>
                <a:latin typeface="Calibri" panose="020F0502020204030204" pitchFamily="34" charset="0"/>
              </a:rPr>
              <a:t> </a:t>
            </a:r>
            <a:r>
              <a:rPr lang="en-US" altLang="en-US" b="1" dirty="0">
                <a:solidFill>
                  <a:srgbClr val="0000FF"/>
                </a:solidFill>
                <a:latin typeface="Calibri" panose="020F0502020204030204" pitchFamily="34" charset="0"/>
              </a:rPr>
              <a:t>progressive</a:t>
            </a:r>
          </a:p>
          <a:p>
            <a:pPr marL="457200" lvl="1" indent="-457200" eaLnBrk="1" hangingPunct="1">
              <a:spcBef>
                <a:spcPts val="600"/>
              </a:spcBef>
              <a:spcAft>
                <a:spcPts val="600"/>
              </a:spcAft>
              <a:buClr>
                <a:schemeClr val="tx1"/>
              </a:buClr>
              <a:buSzPct val="100000"/>
              <a:buFont typeface="+mj-lt"/>
              <a:buAutoNum type="arabicParenR"/>
            </a:pPr>
            <a:r>
              <a:rPr lang="en-US" altLang="en-US" b="1" dirty="0" smtClean="0">
                <a:latin typeface="Calibri" panose="020F0502020204030204" pitchFamily="34" charset="0"/>
              </a:rPr>
              <a:t>in </a:t>
            </a:r>
            <a:r>
              <a:rPr lang="en-US" altLang="en-US" b="1" dirty="0">
                <a:latin typeface="Calibri" panose="020F0502020204030204" pitchFamily="34" charset="0"/>
              </a:rPr>
              <a:t>no way </a:t>
            </a:r>
            <a:r>
              <a:rPr lang="en-US" altLang="en-US" b="1" dirty="0">
                <a:solidFill>
                  <a:srgbClr val="0000FF"/>
                </a:solidFill>
                <a:latin typeface="Calibri" panose="020F0502020204030204" pitchFamily="34" charset="0"/>
              </a:rPr>
              <a:t>related to human merit</a:t>
            </a:r>
          </a:p>
          <a:p>
            <a:pPr marL="457200" lvl="1" indent="-457200" eaLnBrk="1" hangingPunct="1">
              <a:spcBef>
                <a:spcPts val="600"/>
              </a:spcBef>
              <a:spcAft>
                <a:spcPts val="600"/>
              </a:spcAft>
              <a:buClr>
                <a:schemeClr val="tx1"/>
              </a:buClr>
              <a:buSzPct val="100000"/>
              <a:buFont typeface="+mj-lt"/>
              <a:buAutoNum type="arabicParenR"/>
            </a:pPr>
            <a:r>
              <a:rPr lang="en-US" altLang="en-US" b="1" dirty="0" smtClean="0">
                <a:solidFill>
                  <a:srgbClr val="0000FF"/>
                </a:solidFill>
                <a:latin typeface="Calibri" panose="020F0502020204030204" pitchFamily="34" charset="0"/>
              </a:rPr>
              <a:t>not </a:t>
            </a:r>
            <a:r>
              <a:rPr lang="en-US" altLang="en-US" b="1" dirty="0">
                <a:solidFill>
                  <a:srgbClr val="0000FF"/>
                </a:solidFill>
                <a:latin typeface="Calibri" panose="020F0502020204030204" pitchFamily="34" charset="0"/>
              </a:rPr>
              <a:t>temporal </a:t>
            </a:r>
            <a:r>
              <a:rPr lang="en-US" altLang="en-US" b="1" dirty="0" smtClean="0">
                <a:solidFill>
                  <a:srgbClr val="0000FF"/>
                </a:solidFill>
                <a:latin typeface="Calibri" panose="020F0502020204030204" pitchFamily="34" charset="0"/>
              </a:rPr>
              <a:t>but </a:t>
            </a:r>
            <a:r>
              <a:rPr lang="en-US" altLang="en-US" b="1" dirty="0" smtClean="0">
                <a:latin typeface="Calibri" panose="020F0502020204030204" pitchFamily="34" charset="0"/>
              </a:rPr>
              <a:t>eternal in </a:t>
            </a:r>
            <a:r>
              <a:rPr lang="en-US" altLang="en-US" b="1" dirty="0">
                <a:latin typeface="Calibri" panose="020F0502020204030204" pitchFamily="34" charset="0"/>
              </a:rPr>
              <a:t>their </a:t>
            </a:r>
            <a:r>
              <a:rPr lang="en-US" altLang="en-US" b="1" dirty="0">
                <a:solidFill>
                  <a:srgbClr val="0000FF"/>
                </a:solidFill>
                <a:latin typeface="Calibri" panose="020F0502020204030204" pitchFamily="34" charset="0"/>
              </a:rPr>
              <a:t>character</a:t>
            </a:r>
          </a:p>
          <a:p>
            <a:pPr marL="457200" lvl="1" indent="-457200" eaLnBrk="1" hangingPunct="1">
              <a:spcBef>
                <a:spcPts val="600"/>
              </a:spcBef>
              <a:spcAft>
                <a:spcPts val="600"/>
              </a:spcAft>
              <a:buClr>
                <a:schemeClr val="tx1"/>
              </a:buClr>
              <a:buSzPct val="100000"/>
              <a:buFont typeface="+mj-lt"/>
              <a:buAutoNum type="arabicParenR"/>
            </a:pPr>
            <a:r>
              <a:rPr lang="en-US" altLang="en-US" b="1" dirty="0">
                <a:solidFill>
                  <a:srgbClr val="0000FF"/>
                </a:solidFill>
                <a:latin typeface="Calibri" panose="020F0502020204030204" pitchFamily="34" charset="0"/>
              </a:rPr>
              <a:t>unknown</a:t>
            </a:r>
            <a:r>
              <a:rPr lang="en-US" altLang="en-US" b="1" dirty="0" smtClean="0">
                <a:solidFill>
                  <a:srgbClr val="0000FF"/>
                </a:solidFill>
                <a:latin typeface="Calibri" panose="020F0502020204030204" pitchFamily="34" charset="0"/>
              </a:rPr>
              <a:t> </a:t>
            </a:r>
            <a:r>
              <a:rPr lang="en-US" altLang="en-US" b="1" dirty="0" smtClean="0">
                <a:latin typeface="Calibri" panose="020F0502020204030204" pitchFamily="34" charset="0"/>
              </a:rPr>
              <a:t>by any other means than </a:t>
            </a:r>
            <a:r>
              <a:rPr lang="en-US" altLang="en-US" b="1" dirty="0" smtClean="0">
                <a:solidFill>
                  <a:srgbClr val="0000FF"/>
                </a:solidFill>
                <a:latin typeface="Calibri" panose="020F0502020204030204" pitchFamily="34" charset="0"/>
              </a:rPr>
              <a:t>divine </a:t>
            </a:r>
            <a:r>
              <a:rPr lang="en-US" altLang="en-US" b="1" dirty="0">
                <a:solidFill>
                  <a:srgbClr val="0000FF"/>
                </a:solidFill>
                <a:latin typeface="Calibri" panose="020F0502020204030204" pitchFamily="34" charset="0"/>
              </a:rPr>
              <a:t>revelation of the Word of God</a:t>
            </a:r>
          </a:p>
        </p:txBody>
      </p:sp>
      <p:sp>
        <p:nvSpPr>
          <p:cNvPr id="8" name="AutoShape 2"/>
          <p:cNvSpPr>
            <a:spLocks noChangeArrowheads="1"/>
          </p:cNvSpPr>
          <p:nvPr/>
        </p:nvSpPr>
        <p:spPr bwMode="auto">
          <a:xfrm>
            <a:off x="1104900" y="76200"/>
            <a:ext cx="6934200" cy="1440716"/>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Essential Character of </a:t>
            </a:r>
          </a:p>
          <a:p>
            <a:pPr algn="ctr" eaLnBrk="1" hangingPunct="1">
              <a:spcBef>
                <a:spcPct val="0"/>
              </a:spcBef>
              <a:buFontTx/>
              <a:buNone/>
            </a:pPr>
            <a:r>
              <a:rPr lang="en-US" altLang="en-US" sz="3600" b="1" dirty="0">
                <a:solidFill>
                  <a:srgbClr val="C00000"/>
                </a:solidFill>
                <a:latin typeface="Calibri" panose="020F0502020204030204" pitchFamily="34" charset="0"/>
              </a:rPr>
              <a:t>The Riches of Divine Grace</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50" y="5705475"/>
            <a:ext cx="1108028" cy="914400"/>
          </a:xfrm>
          <a:prstGeom prst="ellipse">
            <a:avLst/>
          </a:prstGeom>
          <a:ln>
            <a:noFill/>
          </a:ln>
          <a:effectLst>
            <a:softEdge rad="112500"/>
          </a:effec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1782396"/>
            <a:ext cx="2468880" cy="1851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006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41" name="Rectangle 5"/>
          <p:cNvSpPr>
            <a:spLocks noChangeArrowheads="1"/>
          </p:cNvSpPr>
          <p:nvPr/>
        </p:nvSpPr>
        <p:spPr bwMode="auto">
          <a:xfrm>
            <a:off x="962025" y="1358205"/>
            <a:ext cx="72199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spcAft>
                <a:spcPts val="1200"/>
              </a:spcAft>
              <a:buNone/>
            </a:pPr>
            <a:r>
              <a:rPr lang="en-US" altLang="en-US" sz="2800" dirty="0" smtClean="0">
                <a:latin typeface="Calibri" panose="020F0502020204030204" pitchFamily="34" charset="0"/>
              </a:rPr>
              <a:t>They are </a:t>
            </a:r>
            <a:r>
              <a:rPr lang="en-US" altLang="en-US" sz="2800" b="1" u="sng" dirty="0" smtClean="0">
                <a:solidFill>
                  <a:srgbClr val="0000FF"/>
                </a:solidFill>
                <a:latin typeface="Calibri" panose="020F0502020204030204" pitchFamily="34" charset="0"/>
              </a:rPr>
              <a:t>POSITIONAL</a:t>
            </a:r>
            <a:r>
              <a:rPr lang="en-US" altLang="en-US" sz="2800" b="1" dirty="0" smtClean="0">
                <a:solidFill>
                  <a:srgbClr val="0000FF"/>
                </a:solidFill>
                <a:latin typeface="Calibri" panose="020F0502020204030204" pitchFamily="34" charset="0"/>
              </a:rPr>
              <a:t> </a:t>
            </a:r>
            <a:r>
              <a:rPr lang="en-US" altLang="en-US" sz="2800" b="1" u="sng" dirty="0" smtClean="0">
                <a:solidFill>
                  <a:srgbClr val="0000FF"/>
                </a:solidFill>
                <a:latin typeface="Calibri" panose="020F0502020204030204" pitchFamily="34" charset="0"/>
              </a:rPr>
              <a:t>ETERNAL</a:t>
            </a:r>
            <a:r>
              <a:rPr lang="en-US" altLang="en-US" sz="2800" b="1" dirty="0" smtClean="0">
                <a:solidFill>
                  <a:srgbClr val="0000FF"/>
                </a:solidFill>
                <a:latin typeface="Calibri" panose="020F0502020204030204" pitchFamily="34" charset="0"/>
              </a:rPr>
              <a:t> </a:t>
            </a:r>
            <a:r>
              <a:rPr lang="en-US" altLang="en-US" sz="2800" b="1" u="sng" dirty="0" smtClean="0">
                <a:solidFill>
                  <a:srgbClr val="0000FF"/>
                </a:solidFill>
                <a:latin typeface="Calibri" panose="020F0502020204030204" pitchFamily="34" charset="0"/>
              </a:rPr>
              <a:t>FACTS</a:t>
            </a:r>
            <a:r>
              <a:rPr lang="en-US" altLang="en-US" sz="2800" b="1" dirty="0" smtClean="0">
                <a:solidFill>
                  <a:srgbClr val="0000FF"/>
                </a:solidFill>
                <a:latin typeface="Calibri" panose="020F0502020204030204" pitchFamily="34" charset="0"/>
              </a:rPr>
              <a:t> </a:t>
            </a:r>
            <a:r>
              <a:rPr lang="en-US" altLang="en-US" sz="2800" dirty="0">
                <a:latin typeface="Calibri" panose="020F0502020204030204" pitchFamily="34" charset="0"/>
              </a:rPr>
              <a:t>based in our </a:t>
            </a:r>
            <a:r>
              <a:rPr lang="en-US" altLang="en-US" sz="2800" dirty="0" smtClean="0">
                <a:latin typeface="Calibri" panose="020F0502020204030204" pitchFamily="34" charset="0"/>
              </a:rPr>
              <a:t>justification, our </a:t>
            </a:r>
            <a:r>
              <a:rPr lang="en-US" altLang="en-US" sz="2800" dirty="0">
                <a:latin typeface="Calibri" panose="020F0502020204030204" pitchFamily="34" charset="0"/>
              </a:rPr>
              <a:t>new divine life relationship to </a:t>
            </a:r>
            <a:r>
              <a:rPr lang="en-US" altLang="en-US" sz="2800" dirty="0" smtClean="0">
                <a:latin typeface="Calibri" panose="020F0502020204030204" pitchFamily="34" charset="0"/>
              </a:rPr>
              <a:t>God, and are </a:t>
            </a:r>
            <a:r>
              <a:rPr lang="en-US" altLang="en-US" sz="2800" b="1" i="1" dirty="0" smtClean="0">
                <a:solidFill>
                  <a:srgbClr val="0000FF"/>
                </a:solidFill>
                <a:latin typeface="Calibri" panose="020F0502020204030204" pitchFamily="34" charset="0"/>
              </a:rPr>
              <a:t>not experientially observable</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sp>
        <p:nvSpPr>
          <p:cNvPr id="6" name="AutoShape 2"/>
          <p:cNvSpPr>
            <a:spLocks noChangeArrowheads="1"/>
          </p:cNvSpPr>
          <p:nvPr/>
        </p:nvSpPr>
        <p:spPr bwMode="auto">
          <a:xfrm>
            <a:off x="1104900" y="76200"/>
            <a:ext cx="6934200" cy="1219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3600" b="1" dirty="0">
                <a:solidFill>
                  <a:srgbClr val="C00000"/>
                </a:solidFill>
                <a:latin typeface="Calibri" panose="020F0502020204030204" pitchFamily="34" charset="0"/>
              </a:rPr>
              <a:t>1. </a:t>
            </a:r>
            <a:r>
              <a:rPr lang="en-US" altLang="en-US" sz="3600" b="1" dirty="0" smtClean="0">
                <a:solidFill>
                  <a:srgbClr val="C00000"/>
                </a:solidFill>
                <a:latin typeface="Calibri" panose="020F0502020204030204" pitchFamily="34" charset="0"/>
              </a:rPr>
              <a:t>They Are Not Experienced</a:t>
            </a:r>
            <a:endParaRPr lang="en-US" altLang="en-US" sz="3600" b="1" dirty="0">
              <a:solidFill>
                <a:srgbClr val="C00000"/>
              </a:solidFill>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131077"/>
            <a:ext cx="886422" cy="731520"/>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085" y="3200400"/>
            <a:ext cx="486383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5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819400" y="1049953"/>
            <a:ext cx="6172200" cy="4893647"/>
          </a:xfrm>
          <a:prstGeom prst="rect">
            <a:avLst/>
          </a:prstGeom>
        </p:spPr>
        <p:txBody>
          <a:bodyPr wrap="square">
            <a:spAutoFit/>
          </a:bodyPr>
          <a:lstStyle/>
          <a:p>
            <a:pPr algn="just"/>
            <a:r>
              <a:rPr lang="en-US" sz="2600" dirty="0" smtClean="0">
                <a:latin typeface="Calibri" panose="020F0502020204030204" pitchFamily="34" charset="0"/>
              </a:rPr>
              <a:t>To </a:t>
            </a:r>
            <a:r>
              <a:rPr lang="en-US" sz="2600" dirty="0">
                <a:latin typeface="Calibri" panose="020F0502020204030204" pitchFamily="34" charset="0"/>
              </a:rPr>
              <a:t>be justified means to be declared righteous. </a:t>
            </a:r>
            <a:r>
              <a:rPr lang="en-US" sz="2600" b="1" dirty="0">
                <a:solidFill>
                  <a:srgbClr val="0000FF"/>
                </a:solidFill>
                <a:latin typeface="Calibri" panose="020F0502020204030204" pitchFamily="34" charset="0"/>
              </a:rPr>
              <a:t>Because of our position in Christ </a:t>
            </a:r>
            <a:r>
              <a:rPr lang="en-US" sz="2600" dirty="0">
                <a:latin typeface="Calibri" panose="020F0502020204030204" pitchFamily="34" charset="0"/>
              </a:rPr>
              <a:t>(Eph. 2:13), whereby Christ’s righteousness is imputed to us (Rom. 5:17; 2 Cor. 5:21), God declares us righteous because we are clothed with his righteousness (Rom. 5:1). This is of course the work of grace (Rom. 3:24</a:t>
            </a:r>
            <a:r>
              <a:rPr lang="en-US" sz="2600" dirty="0" smtClean="0">
                <a:latin typeface="Calibri" panose="020F0502020204030204" pitchFamily="34" charset="0"/>
              </a:rPr>
              <a:t>)…</a:t>
            </a:r>
            <a:r>
              <a:rPr lang="en-US" sz="2600" b="1" dirty="0">
                <a:solidFill>
                  <a:srgbClr val="0000FF"/>
                </a:solidFill>
                <a:latin typeface="Calibri" panose="020F0502020204030204" pitchFamily="34" charset="0"/>
              </a:rPr>
              <a:t>Justification is more than simply God viewing the sinner as though he had never sinned. Instead, it is God looking upon the sinner to whom the righteousness of Christ, earned at the cross, has been added</a:t>
            </a:r>
            <a:r>
              <a:rPr lang="en-US" sz="2600" b="1" dirty="0" smtClean="0">
                <a:latin typeface="Calibri" panose="020F0502020204030204" pitchFamily="34" charset="0"/>
              </a:rPr>
              <a:t>.</a:t>
            </a:r>
            <a:endParaRPr lang="en-US" sz="2600" b="1" dirty="0">
              <a:latin typeface="Calibri" panose="020F0502020204030204" pitchFamily="34" charset="0"/>
            </a:endParaRPr>
          </a:p>
        </p:txBody>
      </p:sp>
      <p:sp>
        <p:nvSpPr>
          <p:cNvPr id="5" name="Rectangle 4"/>
          <p:cNvSpPr/>
          <p:nvPr/>
        </p:nvSpPr>
        <p:spPr>
          <a:xfrm>
            <a:off x="1981200" y="6182380"/>
            <a:ext cx="5181600" cy="400110"/>
          </a:xfrm>
          <a:prstGeom prst="rect">
            <a:avLst/>
          </a:prstGeom>
        </p:spPr>
        <p:txBody>
          <a:bodyPr wrap="square">
            <a:spAutoFit/>
          </a:bodyPr>
          <a:lstStyle/>
          <a:p>
            <a:pPr algn="ctr"/>
            <a:r>
              <a:rPr lang="en-US" sz="1000" dirty="0" err="1">
                <a:latin typeface="Calibri" panose="020F0502020204030204" pitchFamily="34" charset="0"/>
              </a:rPr>
              <a:t>Lightner</a:t>
            </a:r>
            <a:r>
              <a:rPr lang="en-US" sz="1000" dirty="0">
                <a:latin typeface="Calibri" panose="020F0502020204030204" pitchFamily="34" charset="0"/>
              </a:rPr>
              <a:t>, R. P. (1995). Handbook of Evangelical Theology: (p. 203). Grand Rapids, MI: A Historical, Biblical, and Contemporary Survey and Review </a:t>
            </a:r>
            <a:r>
              <a:rPr lang="en-US" sz="1000" dirty="0" err="1">
                <a:latin typeface="Calibri" panose="020F0502020204030204" pitchFamily="34" charset="0"/>
              </a:rPr>
              <a:t>Kregel</a:t>
            </a:r>
            <a:r>
              <a:rPr lang="en-US" sz="1000" dirty="0">
                <a:latin typeface="Calibri" panose="020F0502020204030204" pitchFamily="34" charset="0"/>
              </a:rPr>
              <a:t> Publications.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278553"/>
            <a:ext cx="2400300" cy="3200400"/>
          </a:xfrm>
          <a:prstGeom prst="rect">
            <a:avLst/>
          </a:prstGeom>
          <a:ln w="57150">
            <a:solidFill>
              <a:schemeClr val="bg1"/>
            </a:solidFill>
          </a:ln>
        </p:spPr>
      </p:pic>
      <p:sp>
        <p:nvSpPr>
          <p:cNvPr id="8" name="Rectangle 7"/>
          <p:cNvSpPr/>
          <p:nvPr/>
        </p:nvSpPr>
        <p:spPr>
          <a:xfrm>
            <a:off x="1498562" y="228600"/>
            <a:ext cx="6146876" cy="646331"/>
          </a:xfrm>
          <a:prstGeom prst="rect">
            <a:avLst/>
          </a:prstGeom>
        </p:spPr>
        <p:txBody>
          <a:bodyPr wrap="none">
            <a:spAutoFit/>
          </a:bodyPr>
          <a:lstStyle/>
          <a:p>
            <a:r>
              <a:rPr lang="en-US" sz="3600" b="1" dirty="0" smtClean="0">
                <a:solidFill>
                  <a:srgbClr val="C00000"/>
                </a:solidFill>
                <a:latin typeface="Calibri" panose="020F0502020204030204" pitchFamily="34" charset="0"/>
              </a:rPr>
              <a:t>Justification a New Eternal Fact</a:t>
            </a:r>
            <a:endParaRPr 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8842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6" name="Rectangle 7"/>
          <p:cNvSpPr>
            <a:spLocks noChangeArrowheads="1"/>
          </p:cNvSpPr>
          <p:nvPr/>
        </p:nvSpPr>
        <p:spPr bwMode="auto">
          <a:xfrm>
            <a:off x="1028700" y="990600"/>
            <a:ext cx="7086600" cy="1892826"/>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800" b="1" dirty="0">
                <a:latin typeface="Calibri" panose="020F0502020204030204" pitchFamily="34" charset="0"/>
              </a:rPr>
              <a:t>2 Cor. 5:21</a:t>
            </a:r>
          </a:p>
          <a:p>
            <a:pPr algn="just">
              <a:spcAft>
                <a:spcPts val="600"/>
              </a:spcAft>
            </a:pPr>
            <a:r>
              <a:rPr lang="en-US" altLang="en-US" sz="2800" dirty="0">
                <a:latin typeface="Calibri" panose="020F0502020204030204" pitchFamily="34" charset="0"/>
              </a:rPr>
              <a:t>He </a:t>
            </a:r>
            <a:r>
              <a:rPr lang="en-US" altLang="en-US" sz="2800" dirty="0" smtClean="0">
                <a:latin typeface="Calibri" panose="020F0502020204030204" pitchFamily="34" charset="0"/>
              </a:rPr>
              <a:t>[God] made Him [Christ] </a:t>
            </a:r>
            <a:r>
              <a:rPr lang="en-US" altLang="en-US" sz="2800" dirty="0">
                <a:latin typeface="Calibri" panose="020F0502020204030204" pitchFamily="34" charset="0"/>
              </a:rPr>
              <a:t>who knew no sin to be sin on our behalf, so that we might become the righteousness of God </a:t>
            </a:r>
            <a:r>
              <a:rPr lang="en-US" altLang="en-US" sz="2800" b="1" dirty="0">
                <a:solidFill>
                  <a:srgbClr val="0000FF"/>
                </a:solidFill>
                <a:latin typeface="Calibri" panose="020F0502020204030204" pitchFamily="34" charset="0"/>
              </a:rPr>
              <a:t>in </a:t>
            </a:r>
            <a:r>
              <a:rPr lang="en-US" altLang="en-US" sz="2800" b="1" dirty="0" smtClean="0">
                <a:solidFill>
                  <a:srgbClr val="0000FF"/>
                </a:solidFill>
                <a:latin typeface="Calibri" panose="020F0502020204030204" pitchFamily="34" charset="0"/>
              </a:rPr>
              <a:t>Him [Christ]</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sp>
        <p:nvSpPr>
          <p:cNvPr id="2" name="Rectangle 1"/>
          <p:cNvSpPr/>
          <p:nvPr/>
        </p:nvSpPr>
        <p:spPr>
          <a:xfrm>
            <a:off x="304799" y="3031391"/>
            <a:ext cx="8534401" cy="3293209"/>
          </a:xfrm>
          <a:prstGeom prst="rect">
            <a:avLst/>
          </a:prstGeom>
        </p:spPr>
        <p:txBody>
          <a:bodyPr wrap="square">
            <a:spAutoFit/>
          </a:bodyPr>
          <a:lstStyle/>
          <a:p>
            <a:pPr algn="just"/>
            <a:r>
              <a:rPr lang="en-US" sz="2600" dirty="0">
                <a:latin typeface="Calibri" panose="020F0502020204030204" pitchFamily="34" charset="0"/>
              </a:rPr>
              <a:t>The glorious purpose of the Father’s act in making Christ “to be sin” was that believers should “become the righteousness of God” in Christ. </a:t>
            </a:r>
            <a:r>
              <a:rPr lang="en-US" sz="2600" b="1" dirty="0">
                <a:solidFill>
                  <a:srgbClr val="0000FF"/>
                </a:solidFill>
                <a:latin typeface="Calibri" panose="020F0502020204030204" pitchFamily="34" charset="0"/>
              </a:rPr>
              <a:t>This is a bold restatement of the nature of justification.</a:t>
            </a:r>
            <a:r>
              <a:rPr lang="en-US" sz="2600" dirty="0">
                <a:latin typeface="Calibri" panose="020F0502020204030204" pitchFamily="34" charset="0"/>
              </a:rPr>
              <a:t> Not only does the believer receive from God a right standing before him on the basis of faith in Jesus (</a:t>
            </a:r>
            <a:r>
              <a:rPr lang="en-US" sz="2600" dirty="0" smtClean="0">
                <a:latin typeface="Calibri" panose="020F0502020204030204" pitchFamily="34" charset="0"/>
              </a:rPr>
              <a:t>Phil. </a:t>
            </a:r>
            <a:r>
              <a:rPr lang="en-US" sz="2600" dirty="0">
                <a:latin typeface="Calibri" panose="020F0502020204030204" pitchFamily="34" charset="0"/>
              </a:rPr>
              <a:t>3:9), but </a:t>
            </a:r>
            <a:r>
              <a:rPr lang="en-US" sz="2600" b="1" dirty="0">
                <a:solidFill>
                  <a:srgbClr val="0000FF"/>
                </a:solidFill>
                <a:latin typeface="Calibri" panose="020F0502020204030204" pitchFamily="34" charset="0"/>
              </a:rPr>
              <a:t>here Paul says that “in Christ” the believer in some sense actually shares the righteousness that characterizes God himself (cf. 1 </a:t>
            </a:r>
            <a:r>
              <a:rPr lang="en-US" sz="2600" b="1" dirty="0" err="1">
                <a:solidFill>
                  <a:srgbClr val="0000FF"/>
                </a:solidFill>
                <a:latin typeface="Calibri" panose="020F0502020204030204" pitchFamily="34" charset="0"/>
              </a:rPr>
              <a:t>Cor</a:t>
            </a:r>
            <a:r>
              <a:rPr lang="en-US" sz="2600" b="1" dirty="0">
                <a:solidFill>
                  <a:srgbClr val="0000FF"/>
                </a:solidFill>
                <a:latin typeface="Calibri" panose="020F0502020204030204" pitchFamily="34" charset="0"/>
              </a:rPr>
              <a:t> 1:30</a:t>
            </a:r>
            <a:r>
              <a:rPr lang="en-US" sz="2600" b="1" dirty="0" smtClean="0">
                <a:solidFill>
                  <a:srgbClr val="0000FF"/>
                </a:solidFill>
                <a:latin typeface="Calibri" panose="020F0502020204030204" pitchFamily="34" charset="0"/>
              </a:rPr>
              <a:t>)</a:t>
            </a:r>
            <a:r>
              <a:rPr lang="en-US" sz="2600" dirty="0" smtClean="0">
                <a:latin typeface="Calibri" panose="020F0502020204030204" pitchFamily="34" charset="0"/>
              </a:rPr>
              <a:t>.</a:t>
            </a:r>
            <a:endParaRPr lang="en-US" sz="2600" dirty="0">
              <a:latin typeface="Calibri" panose="020F0502020204030204" pitchFamily="34" charset="0"/>
            </a:endParaRPr>
          </a:p>
        </p:txBody>
      </p:sp>
      <p:sp>
        <p:nvSpPr>
          <p:cNvPr id="3" name="Rectangle 2"/>
          <p:cNvSpPr/>
          <p:nvPr/>
        </p:nvSpPr>
        <p:spPr>
          <a:xfrm>
            <a:off x="1562101" y="6324600"/>
            <a:ext cx="6019798" cy="430887"/>
          </a:xfrm>
          <a:prstGeom prst="rect">
            <a:avLst/>
          </a:prstGeom>
        </p:spPr>
        <p:txBody>
          <a:bodyPr wrap="square">
            <a:spAutoFit/>
          </a:bodyPr>
          <a:lstStyle/>
          <a:p>
            <a:pPr algn="ctr"/>
            <a:r>
              <a:rPr lang="en-US" sz="1100" dirty="0">
                <a:latin typeface="Calibri" panose="020F0502020204030204" pitchFamily="34" charset="0"/>
              </a:rPr>
              <a:t>Harris, M. J. (1976). 2 Corinthians. In F. E. </a:t>
            </a:r>
            <a:r>
              <a:rPr lang="en-US" sz="1100" dirty="0" err="1">
                <a:latin typeface="Calibri" panose="020F0502020204030204" pitchFamily="34" charset="0"/>
              </a:rPr>
              <a:t>Gaebelein</a:t>
            </a:r>
            <a:r>
              <a:rPr lang="en-US" sz="1100" dirty="0">
                <a:latin typeface="Calibri" panose="020F0502020204030204" pitchFamily="34" charset="0"/>
              </a:rPr>
              <a:t> (Ed.), The Expositor’s Bible Commentary: Romans through Galatians (Vol. 10, pp. 354–355). Grand Rapids, MI: Zondervan Publishing House.</a:t>
            </a:r>
          </a:p>
        </p:txBody>
      </p:sp>
      <p:sp>
        <p:nvSpPr>
          <p:cNvPr id="8" name="Rectangle 7"/>
          <p:cNvSpPr/>
          <p:nvPr/>
        </p:nvSpPr>
        <p:spPr>
          <a:xfrm>
            <a:off x="1498562" y="228600"/>
            <a:ext cx="6146876" cy="646331"/>
          </a:xfrm>
          <a:prstGeom prst="rect">
            <a:avLst/>
          </a:prstGeom>
        </p:spPr>
        <p:txBody>
          <a:bodyPr wrap="none">
            <a:spAutoFit/>
          </a:bodyPr>
          <a:lstStyle/>
          <a:p>
            <a:r>
              <a:rPr lang="en-US" sz="3600" b="1" dirty="0" smtClean="0">
                <a:solidFill>
                  <a:srgbClr val="C00000"/>
                </a:solidFill>
                <a:latin typeface="Calibri" panose="020F0502020204030204" pitchFamily="34" charset="0"/>
              </a:rPr>
              <a:t>Justification a New Eternal Fact</a:t>
            </a:r>
            <a:endParaRPr 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105022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5" name="Rectangle 2"/>
          <p:cNvSpPr>
            <a:spLocks noChangeArrowheads="1"/>
          </p:cNvSpPr>
          <p:nvPr/>
        </p:nvSpPr>
        <p:spPr bwMode="auto">
          <a:xfrm>
            <a:off x="381000" y="976461"/>
            <a:ext cx="8382001" cy="1461939"/>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800" b="1" dirty="0">
                <a:latin typeface="Calibri" panose="020F0502020204030204" pitchFamily="34" charset="0"/>
              </a:rPr>
              <a:t>Rom 5:1 </a:t>
            </a:r>
          </a:p>
          <a:p>
            <a:pPr algn="just"/>
            <a:r>
              <a:rPr lang="en-US" altLang="en-US" sz="2800" dirty="0">
                <a:latin typeface="Calibri" panose="020F0502020204030204" pitchFamily="34" charset="0"/>
              </a:rPr>
              <a:t>Therefore, </a:t>
            </a:r>
            <a:r>
              <a:rPr lang="en-US" altLang="en-US" sz="2800" b="1" dirty="0">
                <a:solidFill>
                  <a:srgbClr val="0000FF"/>
                </a:solidFill>
                <a:latin typeface="Calibri" panose="020F0502020204030204" pitchFamily="34" charset="0"/>
              </a:rPr>
              <a:t>having been justified by faith</a:t>
            </a:r>
            <a:r>
              <a:rPr lang="en-US" altLang="en-US" sz="2800" dirty="0">
                <a:latin typeface="Calibri" panose="020F0502020204030204" pitchFamily="34" charset="0"/>
              </a:rPr>
              <a:t>, we have peace with God through our Lord Jesus Christ, (cf. 2 Cor. 5:21)</a:t>
            </a:r>
          </a:p>
        </p:txBody>
      </p:sp>
      <p:sp>
        <p:nvSpPr>
          <p:cNvPr id="2" name="Rectangle 1"/>
          <p:cNvSpPr/>
          <p:nvPr/>
        </p:nvSpPr>
        <p:spPr>
          <a:xfrm>
            <a:off x="2438400" y="2707481"/>
            <a:ext cx="6553199" cy="3693319"/>
          </a:xfrm>
          <a:prstGeom prst="rect">
            <a:avLst/>
          </a:prstGeom>
        </p:spPr>
        <p:txBody>
          <a:bodyPr wrap="square">
            <a:spAutoFit/>
          </a:bodyPr>
          <a:lstStyle/>
          <a:p>
            <a:pPr lvl="0" algn="just"/>
            <a:r>
              <a:rPr lang="en-US" sz="2600" dirty="0">
                <a:latin typeface="Calibri" panose="020F0502020204030204" pitchFamily="34" charset="0"/>
              </a:rPr>
              <a:t>We must note at once that the Greek form of this verb “declared righteous,” or “justified,” is not the present participle, “being declared righteous,” </a:t>
            </a:r>
            <a:r>
              <a:rPr lang="en-US" sz="2600" b="1" dirty="0">
                <a:solidFill>
                  <a:srgbClr val="0000FF"/>
                </a:solidFill>
                <a:latin typeface="Calibri" panose="020F0502020204030204" pitchFamily="34" charset="0"/>
              </a:rPr>
              <a:t>but rather the aorist participle, “having been declared righteous,” </a:t>
            </a:r>
            <a:r>
              <a:rPr lang="en-US" sz="2600" b="1" dirty="0" smtClean="0">
                <a:solidFill>
                  <a:srgbClr val="0000FF"/>
                </a:solidFill>
                <a:latin typeface="Calibri" panose="020F0502020204030204" pitchFamily="34" charset="0"/>
              </a:rPr>
              <a:t>or </a:t>
            </a:r>
            <a:r>
              <a:rPr lang="en-US" sz="2600" b="1" dirty="0">
                <a:solidFill>
                  <a:srgbClr val="0000FF"/>
                </a:solidFill>
                <a:latin typeface="Calibri" panose="020F0502020204030204" pitchFamily="34" charset="0"/>
              </a:rPr>
              <a:t>“justified.”</a:t>
            </a:r>
            <a:r>
              <a:rPr lang="en-US" sz="2600" b="1" dirty="0">
                <a:solidFill>
                  <a:srgbClr val="000000"/>
                </a:solidFill>
                <a:latin typeface="Calibri" panose="020F0502020204030204" pitchFamily="34" charset="0"/>
              </a:rPr>
              <a:t> </a:t>
            </a:r>
            <a:r>
              <a:rPr lang="en-US" sz="2600" dirty="0">
                <a:solidFill>
                  <a:srgbClr val="000000"/>
                </a:solidFill>
                <a:latin typeface="Calibri" panose="020F0502020204030204" pitchFamily="34" charset="0"/>
              </a:rPr>
              <a:t>You say. What is the difference? The answer is, “being declared righteous” looks to a state you are in; “having been declared righteous” looks back to a fact that happened.  </a:t>
            </a:r>
            <a:endParaRPr lang="en-US" sz="2600" b="1"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936081"/>
            <a:ext cx="2204720" cy="3200400"/>
          </a:xfrm>
          <a:prstGeom prst="rect">
            <a:avLst/>
          </a:prstGeom>
          <a:ln w="38100">
            <a:solidFill>
              <a:schemeClr val="bg1"/>
            </a:solidFill>
          </a:ln>
        </p:spPr>
      </p:pic>
      <p:sp>
        <p:nvSpPr>
          <p:cNvPr id="5" name="Rectangle 4"/>
          <p:cNvSpPr/>
          <p:nvPr/>
        </p:nvSpPr>
        <p:spPr>
          <a:xfrm>
            <a:off x="1219201" y="6451684"/>
            <a:ext cx="6705599" cy="253916"/>
          </a:xfrm>
          <a:prstGeom prst="rect">
            <a:avLst/>
          </a:prstGeom>
        </p:spPr>
        <p:txBody>
          <a:bodyPr wrap="square">
            <a:spAutoFit/>
          </a:bodyPr>
          <a:lstStyle/>
          <a:p>
            <a:pPr algn="ctr"/>
            <a:r>
              <a:rPr lang="en-US" sz="1000" dirty="0">
                <a:latin typeface="Calibri" panose="020F0502020204030204" pitchFamily="34" charset="0"/>
              </a:rPr>
              <a:t>Newell, W. R. (</a:t>
            </a:r>
            <a:r>
              <a:rPr lang="en-US" sz="1000" dirty="0" err="1">
                <a:latin typeface="Calibri" panose="020F0502020204030204" pitchFamily="34" charset="0"/>
              </a:rPr>
              <a:t>n.d.</a:t>
            </a:r>
            <a:r>
              <a:rPr lang="en-US" sz="1000" dirty="0">
                <a:latin typeface="Calibri" panose="020F0502020204030204" pitchFamily="34" charset="0"/>
              </a:rPr>
              <a:t>). Romans Verse-by-Verse (p. 114). Grand Rapids, MI: Christian Classics Ethereal Library.</a:t>
            </a:r>
          </a:p>
        </p:txBody>
      </p:sp>
      <p:sp>
        <p:nvSpPr>
          <p:cNvPr id="9" name="Rectangle 8"/>
          <p:cNvSpPr/>
          <p:nvPr/>
        </p:nvSpPr>
        <p:spPr>
          <a:xfrm>
            <a:off x="1498562" y="228600"/>
            <a:ext cx="6146876" cy="646331"/>
          </a:xfrm>
          <a:prstGeom prst="rect">
            <a:avLst/>
          </a:prstGeom>
        </p:spPr>
        <p:txBody>
          <a:bodyPr wrap="none">
            <a:spAutoFit/>
          </a:bodyPr>
          <a:lstStyle/>
          <a:p>
            <a:r>
              <a:rPr lang="en-US" sz="3600" b="1" dirty="0">
                <a:solidFill>
                  <a:srgbClr val="C00000"/>
                </a:solidFill>
                <a:latin typeface="Calibri" panose="020F0502020204030204" pitchFamily="34" charset="0"/>
              </a:rPr>
              <a:t>Justification a New Eternal Fact</a:t>
            </a:r>
          </a:p>
        </p:txBody>
      </p:sp>
    </p:spTree>
    <p:extLst>
      <p:ext uri="{BB962C8B-B14F-4D97-AF65-F5344CB8AC3E}">
        <p14:creationId xmlns:p14="http://schemas.microsoft.com/office/powerpoint/2010/main" val="960871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104900" y="76200"/>
            <a:ext cx="6934200" cy="1219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3600" b="1" dirty="0">
                <a:solidFill>
                  <a:srgbClr val="C00000"/>
                </a:solidFill>
                <a:latin typeface="Calibri" panose="020F0502020204030204" pitchFamily="34" charset="0"/>
              </a:rPr>
              <a:t>2. </a:t>
            </a:r>
            <a:r>
              <a:rPr lang="en-US" altLang="en-US" sz="3600" b="1" dirty="0" smtClean="0">
                <a:solidFill>
                  <a:srgbClr val="C00000"/>
                </a:solidFill>
                <a:latin typeface="Calibri" panose="020F0502020204030204" pitchFamily="34" charset="0"/>
              </a:rPr>
              <a:t>They Are Not Progressive </a:t>
            </a:r>
            <a:endParaRPr lang="en-US" altLang="en-US" sz="3600" b="1" dirty="0">
              <a:solidFill>
                <a:srgbClr val="C00000"/>
              </a:solidFill>
              <a:latin typeface="Calibri" panose="020F050202020403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128257"/>
            <a:ext cx="886422" cy="731520"/>
          </a:xfrm>
          <a:prstGeom prst="ellipse">
            <a:avLst/>
          </a:prstGeom>
          <a:ln>
            <a:noFill/>
          </a:ln>
          <a:effectLst>
            <a:softEdge rad="112500"/>
          </a:effectLst>
        </p:spPr>
      </p:pic>
      <p:sp>
        <p:nvSpPr>
          <p:cNvPr id="2" name="Rectangle 1"/>
          <p:cNvSpPr/>
          <p:nvPr/>
        </p:nvSpPr>
        <p:spPr>
          <a:xfrm>
            <a:off x="1762125" y="6466719"/>
            <a:ext cx="5619750" cy="246221"/>
          </a:xfrm>
          <a:prstGeom prst="rect">
            <a:avLst/>
          </a:prstGeom>
        </p:spPr>
        <p:txBody>
          <a:bodyPr wrap="square">
            <a:spAutoFit/>
          </a:bodyPr>
          <a:lstStyle/>
          <a:p>
            <a:r>
              <a:rPr lang="en-US" sz="1000" dirty="0">
                <a:latin typeface="Calibri" panose="020F0502020204030204" pitchFamily="34" charset="0"/>
              </a:rPr>
              <a:t>Chafer, L. S. (1993). Systematic theology (Vol. 3, p. 233). Grand Rapids, MI: </a:t>
            </a:r>
            <a:r>
              <a:rPr lang="en-US" sz="1000" dirty="0" err="1">
                <a:latin typeface="Calibri" panose="020F0502020204030204" pitchFamily="34" charset="0"/>
              </a:rPr>
              <a:t>Kregel</a:t>
            </a:r>
            <a:r>
              <a:rPr lang="en-US" sz="1000" dirty="0">
                <a:latin typeface="Calibri" panose="020F0502020204030204" pitchFamily="34" charset="0"/>
              </a:rPr>
              <a:t> Publications.</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985" y="1524000"/>
            <a:ext cx="1325215" cy="1828800"/>
          </a:xfrm>
          <a:prstGeom prst="rect">
            <a:avLst/>
          </a:prstGeom>
          <a:ln w="38100">
            <a:solidFill>
              <a:schemeClr val="bg1"/>
            </a:solidFill>
          </a:ln>
        </p:spPr>
      </p:pic>
      <p:sp>
        <p:nvSpPr>
          <p:cNvPr id="7" name="Rectangle 6"/>
          <p:cNvSpPr/>
          <p:nvPr/>
        </p:nvSpPr>
        <p:spPr>
          <a:xfrm>
            <a:off x="228599" y="3544431"/>
            <a:ext cx="8686801" cy="2246769"/>
          </a:xfrm>
          <a:prstGeom prst="rect">
            <a:avLst/>
          </a:prstGeom>
        </p:spPr>
        <p:txBody>
          <a:bodyPr wrap="square">
            <a:spAutoFit/>
          </a:bodyPr>
          <a:lstStyle/>
          <a:p>
            <a:pPr algn="just" eaLnBrk="1" hangingPunct="1">
              <a:spcAft>
                <a:spcPts val="600"/>
              </a:spcAft>
            </a:pPr>
            <a:r>
              <a:rPr lang="en-US" sz="2800" dirty="0">
                <a:solidFill>
                  <a:srgbClr val="000000"/>
                </a:solidFill>
                <a:latin typeface="Calibri" panose="020F0502020204030204" pitchFamily="34" charset="0"/>
              </a:rPr>
              <a:t>which are subject </a:t>
            </a:r>
            <a:r>
              <a:rPr lang="en-US" sz="2800" dirty="0" smtClean="0">
                <a:solidFill>
                  <a:srgbClr val="000000"/>
                </a:solidFill>
                <a:latin typeface="Calibri" panose="020F0502020204030204" pitchFamily="34" charset="0"/>
              </a:rPr>
              <a:t>to </a:t>
            </a:r>
            <a:r>
              <a:rPr lang="en-US" sz="2800" dirty="0">
                <a:solidFill>
                  <a:srgbClr val="000000"/>
                </a:solidFill>
                <a:latin typeface="Calibri" panose="020F0502020204030204" pitchFamily="34" charset="0"/>
              </a:rPr>
              <a:t>progression and change; but </a:t>
            </a:r>
            <a:r>
              <a:rPr lang="en-US" sz="2800" dirty="0" err="1">
                <a:solidFill>
                  <a:srgbClr val="000000"/>
                </a:solidFill>
                <a:latin typeface="Calibri" panose="020F0502020204030204" pitchFamily="34" charset="0"/>
              </a:rPr>
              <a:t>sonship</a:t>
            </a:r>
            <a:r>
              <a:rPr lang="en-US" sz="2800" dirty="0">
                <a:solidFill>
                  <a:srgbClr val="000000"/>
                </a:solidFill>
                <a:latin typeface="Calibri" panose="020F0502020204030204" pitchFamily="34" charset="0"/>
              </a:rPr>
              <a:t> itself knows no advancement or development. A child is as much a son at birth as he is at any subsequent point in his existence. Thus it is with every divine accomplishment that enters into the immediate salvation of men.</a:t>
            </a:r>
            <a:endParaRPr lang="en-US" sz="2800" dirty="0">
              <a:solidFill>
                <a:srgbClr val="000000"/>
              </a:solidFill>
            </a:endParaRPr>
          </a:p>
        </p:txBody>
      </p:sp>
      <p:sp>
        <p:nvSpPr>
          <p:cNvPr id="8" name="Rectangle 7"/>
          <p:cNvSpPr/>
          <p:nvPr/>
        </p:nvSpPr>
        <p:spPr>
          <a:xfrm>
            <a:off x="1676400" y="1371600"/>
            <a:ext cx="7239000" cy="2246769"/>
          </a:xfrm>
          <a:prstGeom prst="rect">
            <a:avLst/>
          </a:prstGeom>
        </p:spPr>
        <p:txBody>
          <a:bodyPr wrap="square">
            <a:spAutoFit/>
          </a:bodyPr>
          <a:lstStyle/>
          <a:p>
            <a:pPr lvl="0" algn="just" eaLnBrk="1" hangingPunct="1">
              <a:spcAft>
                <a:spcPts val="600"/>
              </a:spcAft>
            </a:pPr>
            <a:r>
              <a:rPr lang="en-US" sz="2800" b="1" u="sng" dirty="0">
                <a:solidFill>
                  <a:srgbClr val="0000FF"/>
                </a:solidFill>
                <a:latin typeface="Calibri" panose="020F0502020204030204" pitchFamily="34" charset="0"/>
              </a:rPr>
              <a:t>Every divine undertaking</a:t>
            </a:r>
            <a:r>
              <a:rPr lang="en-US" sz="2800" b="1" dirty="0">
                <a:solidFill>
                  <a:srgbClr val="0000FF"/>
                </a:solidFill>
                <a:latin typeface="Calibri" panose="020F0502020204030204" pitchFamily="34" charset="0"/>
              </a:rPr>
              <a:t> is instantly wrought to that degree of infinite perfection which it will exhibit in the eternal ages to come. </a:t>
            </a:r>
            <a:r>
              <a:rPr lang="en-US" sz="2800" dirty="0" err="1">
                <a:solidFill>
                  <a:srgbClr val="000000"/>
                </a:solidFill>
                <a:latin typeface="Calibri" panose="020F0502020204030204" pitchFamily="34" charset="0"/>
              </a:rPr>
              <a:t>Sonship</a:t>
            </a:r>
            <a:r>
              <a:rPr lang="en-US" sz="2800" dirty="0">
                <a:solidFill>
                  <a:srgbClr val="000000"/>
                </a:solidFill>
                <a:latin typeface="Calibri" panose="020F0502020204030204" pitchFamily="34" charset="0"/>
              </a:rPr>
              <a:t> well illustrates this truth. There are many features of the relation between father and </a:t>
            </a:r>
            <a:r>
              <a:rPr lang="en-US" sz="2800" dirty="0" smtClean="0">
                <a:solidFill>
                  <a:srgbClr val="000000"/>
                </a:solidFill>
                <a:latin typeface="Calibri" panose="020F0502020204030204" pitchFamily="34" charset="0"/>
              </a:rPr>
              <a:t>son</a:t>
            </a:r>
            <a:endParaRPr lang="en-US" sz="2800" b="1" dirty="0">
              <a:solidFill>
                <a:srgbClr val="000000"/>
              </a:solidFill>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2419350" y="1447800"/>
            <a:ext cx="4305300" cy="1461939"/>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800" b="1" dirty="0">
                <a:latin typeface="Calibri" panose="020F0502020204030204" pitchFamily="34" charset="0"/>
              </a:rPr>
              <a:t>Gal. 3:26</a:t>
            </a:r>
          </a:p>
          <a:p>
            <a:pPr algn="just"/>
            <a:r>
              <a:rPr lang="en-US" altLang="en-US" sz="2800" dirty="0">
                <a:latin typeface="Calibri" panose="020F0502020204030204" pitchFamily="34" charset="0"/>
              </a:rPr>
              <a:t>For you </a:t>
            </a:r>
            <a:r>
              <a:rPr lang="en-US" altLang="en-US" sz="2800" b="1" u="sng" dirty="0">
                <a:solidFill>
                  <a:srgbClr val="0000FF"/>
                </a:solidFill>
                <a:latin typeface="Calibri" panose="020F0502020204030204" pitchFamily="34" charset="0"/>
              </a:rPr>
              <a:t>are</a:t>
            </a:r>
            <a:r>
              <a:rPr lang="en-US" altLang="en-US" sz="2800" b="1" dirty="0">
                <a:solidFill>
                  <a:srgbClr val="0000FF"/>
                </a:solidFill>
                <a:latin typeface="Calibri" panose="020F0502020204030204" pitchFamily="34" charset="0"/>
              </a:rPr>
              <a:t> </a:t>
            </a:r>
            <a:r>
              <a:rPr lang="en-US" altLang="en-US" sz="2800" dirty="0">
                <a:latin typeface="Calibri" panose="020F0502020204030204" pitchFamily="34" charset="0"/>
              </a:rPr>
              <a:t>all sons of </a:t>
            </a:r>
            <a:r>
              <a:rPr lang="en-US" altLang="en-US" sz="2800" dirty="0" smtClean="0">
                <a:latin typeface="Calibri" panose="020F0502020204030204" pitchFamily="34" charset="0"/>
              </a:rPr>
              <a:t>God through faith in </a:t>
            </a:r>
            <a:r>
              <a:rPr lang="en-US" altLang="en-US" sz="2800" dirty="0">
                <a:latin typeface="Calibri" panose="020F0502020204030204" pitchFamily="34" charset="0"/>
              </a:rPr>
              <a:t>Christ Jesus</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sp>
        <p:nvSpPr>
          <p:cNvPr id="5" name="AutoShape 2"/>
          <p:cNvSpPr>
            <a:spLocks noChangeArrowheads="1"/>
          </p:cNvSpPr>
          <p:nvPr/>
        </p:nvSpPr>
        <p:spPr bwMode="auto">
          <a:xfrm>
            <a:off x="1104900" y="76200"/>
            <a:ext cx="6934200" cy="1219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3600" b="1" dirty="0">
                <a:solidFill>
                  <a:srgbClr val="C00000"/>
                </a:solidFill>
                <a:latin typeface="Calibri" panose="020F0502020204030204" pitchFamily="34" charset="0"/>
              </a:rPr>
              <a:t>2. </a:t>
            </a:r>
            <a:r>
              <a:rPr lang="en-US" altLang="en-US" sz="3600" b="1" dirty="0" smtClean="0">
                <a:solidFill>
                  <a:srgbClr val="C00000"/>
                </a:solidFill>
                <a:latin typeface="Calibri" panose="020F0502020204030204" pitchFamily="34" charset="0"/>
              </a:rPr>
              <a:t>They Are Not Progressive </a:t>
            </a:r>
            <a:endParaRPr lang="en-US" altLang="en-US" sz="3600" b="1" dirty="0">
              <a:solidFill>
                <a:srgbClr val="C00000"/>
              </a:solidFill>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128257"/>
            <a:ext cx="886422" cy="731520"/>
          </a:xfrm>
          <a:prstGeom prst="ellipse">
            <a:avLst/>
          </a:prstGeom>
          <a:ln>
            <a:noFill/>
          </a:ln>
          <a:effectLst>
            <a:softEdge rad="112500"/>
          </a:effectLst>
        </p:spPr>
      </p:pic>
      <p:sp>
        <p:nvSpPr>
          <p:cNvPr id="8" name="Rectangle 6"/>
          <p:cNvSpPr>
            <a:spLocks noChangeArrowheads="1"/>
          </p:cNvSpPr>
          <p:nvPr/>
        </p:nvSpPr>
        <p:spPr bwMode="auto">
          <a:xfrm>
            <a:off x="1657350" y="3136374"/>
            <a:ext cx="5829300" cy="2323713"/>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800" b="1" dirty="0">
                <a:latin typeface="Calibri" panose="020F0502020204030204" pitchFamily="34" charset="0"/>
              </a:rPr>
              <a:t>Rom </a:t>
            </a:r>
            <a:r>
              <a:rPr lang="en-US" altLang="en-US" sz="2800" b="1" dirty="0" smtClean="0">
                <a:latin typeface="Calibri" panose="020F0502020204030204" pitchFamily="34" charset="0"/>
              </a:rPr>
              <a:t>8:14, 16 </a:t>
            </a:r>
            <a:endParaRPr lang="en-US" altLang="en-US" sz="2800" b="1" dirty="0">
              <a:latin typeface="Calibri" panose="020F0502020204030204" pitchFamily="34" charset="0"/>
            </a:endParaRPr>
          </a:p>
          <a:p>
            <a:pPr algn="just"/>
            <a:r>
              <a:rPr lang="en-US" altLang="en-US" sz="2800" baseline="30000" dirty="0" smtClean="0">
                <a:latin typeface="Calibri" panose="020F0502020204030204" pitchFamily="34" charset="0"/>
              </a:rPr>
              <a:t>14</a:t>
            </a:r>
            <a:r>
              <a:rPr lang="en-US" altLang="en-US" sz="2800" dirty="0" smtClean="0">
                <a:latin typeface="Calibri" panose="020F0502020204030204" pitchFamily="34" charset="0"/>
              </a:rPr>
              <a:t> For </a:t>
            </a:r>
            <a:r>
              <a:rPr lang="en-US" altLang="en-US" sz="2800" dirty="0">
                <a:latin typeface="Calibri" panose="020F0502020204030204" pitchFamily="34" charset="0"/>
              </a:rPr>
              <a:t>all who are being led by the Spirit of God, these </a:t>
            </a:r>
            <a:r>
              <a:rPr lang="en-US" altLang="en-US" sz="2800" b="1" u="sng" dirty="0">
                <a:solidFill>
                  <a:srgbClr val="0000FF"/>
                </a:solidFill>
                <a:latin typeface="Calibri" panose="020F0502020204030204" pitchFamily="34" charset="0"/>
              </a:rPr>
              <a:t>are</a:t>
            </a:r>
            <a:r>
              <a:rPr lang="en-US" altLang="en-US" sz="2800" b="1" dirty="0">
                <a:solidFill>
                  <a:srgbClr val="0000FF"/>
                </a:solidFill>
                <a:latin typeface="Calibri" panose="020F0502020204030204" pitchFamily="34" charset="0"/>
              </a:rPr>
              <a:t> </a:t>
            </a:r>
            <a:r>
              <a:rPr lang="en-US" altLang="en-US" sz="2800" dirty="0">
                <a:latin typeface="Calibri" panose="020F0502020204030204" pitchFamily="34" charset="0"/>
              </a:rPr>
              <a:t>sons of </a:t>
            </a:r>
            <a:r>
              <a:rPr lang="en-US" altLang="en-US" sz="2800" dirty="0" smtClean="0">
                <a:latin typeface="Calibri" panose="020F0502020204030204" pitchFamily="34" charset="0"/>
              </a:rPr>
              <a:t>God…</a:t>
            </a:r>
            <a:r>
              <a:rPr lang="en-US" sz="2800" baseline="30000" dirty="0" smtClean="0">
                <a:latin typeface="Calibri" panose="020F0502020204030204" pitchFamily="34" charset="0"/>
              </a:rPr>
              <a:t>16</a:t>
            </a:r>
            <a:r>
              <a:rPr lang="en-US" sz="2800" dirty="0" smtClean="0">
                <a:latin typeface="Calibri" panose="020F0502020204030204" pitchFamily="34" charset="0"/>
              </a:rPr>
              <a:t> </a:t>
            </a:r>
            <a:r>
              <a:rPr lang="en-US" sz="2800" dirty="0">
                <a:latin typeface="Calibri" panose="020F0502020204030204" pitchFamily="34" charset="0"/>
              </a:rPr>
              <a:t>The Spirit Himself testifies with our spirit that we </a:t>
            </a:r>
            <a:r>
              <a:rPr lang="en-US" sz="2800" b="1" u="sng" dirty="0">
                <a:solidFill>
                  <a:srgbClr val="0000FF"/>
                </a:solidFill>
                <a:latin typeface="Calibri" panose="020F0502020204030204" pitchFamily="34" charset="0"/>
              </a:rPr>
              <a:t>are </a:t>
            </a:r>
            <a:r>
              <a:rPr lang="en-US" sz="2800" dirty="0">
                <a:latin typeface="Calibri" panose="020F0502020204030204" pitchFamily="34" charset="0"/>
              </a:rPr>
              <a:t>children of God…</a:t>
            </a:r>
            <a:endParaRPr lang="en-US" altLang="en-US" sz="2800" dirty="0">
              <a:latin typeface="Calibri" panose="020F0502020204030204" pitchFamily="34" charset="0"/>
            </a:endParaRPr>
          </a:p>
        </p:txBody>
      </p:sp>
      <p:sp>
        <p:nvSpPr>
          <p:cNvPr id="2" name="Rectangle 1"/>
          <p:cNvSpPr/>
          <p:nvPr/>
        </p:nvSpPr>
        <p:spPr>
          <a:xfrm>
            <a:off x="1933575" y="5791200"/>
            <a:ext cx="5276850" cy="400110"/>
          </a:xfrm>
          <a:prstGeom prst="rect">
            <a:avLst/>
          </a:prstGeom>
        </p:spPr>
        <p:txBody>
          <a:bodyPr wrap="square">
            <a:spAutoFit/>
          </a:bodyPr>
          <a:lstStyle/>
          <a:p>
            <a:r>
              <a:rPr lang="el-GR" sz="2000" dirty="0">
                <a:latin typeface="Calibri" panose="020F0502020204030204" pitchFamily="34" charset="0"/>
              </a:rPr>
              <a:t>εἰμί </a:t>
            </a:r>
            <a:r>
              <a:rPr lang="en-US" sz="2000" dirty="0" smtClean="0">
                <a:latin typeface="Calibri" panose="020F0502020204030204" pitchFamily="34" charset="0"/>
              </a:rPr>
              <a:t> </a:t>
            </a:r>
            <a:r>
              <a:rPr lang="en-US" sz="2000" dirty="0">
                <a:latin typeface="Calibri" panose="020F0502020204030204" pitchFamily="34" charset="0"/>
              </a:rPr>
              <a:t>– Present Active Indicative 1st Plural </a:t>
            </a:r>
            <a:r>
              <a:rPr lang="en-US" sz="2000" dirty="0" smtClean="0">
                <a:latin typeface="Calibri" panose="020F0502020204030204" pitchFamily="34" charset="0"/>
              </a:rPr>
              <a:t>; to be</a:t>
            </a:r>
            <a:endParaRPr lang="en-US" sz="2000" dirty="0">
              <a:latin typeface="Calibri" panose="020F0502020204030204" pitchFamily="34" charset="0"/>
            </a:endParaRPr>
          </a:p>
        </p:txBody>
      </p:sp>
    </p:spTree>
    <p:extLst>
      <p:ext uri="{BB962C8B-B14F-4D97-AF65-F5344CB8AC3E}">
        <p14:creationId xmlns:p14="http://schemas.microsoft.com/office/powerpoint/2010/main" val="2114794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1104900" y="76200"/>
            <a:ext cx="6934200" cy="1219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3600" b="1" dirty="0">
                <a:solidFill>
                  <a:srgbClr val="C00000"/>
                </a:solidFill>
                <a:latin typeface="Calibri" panose="020F0502020204030204" pitchFamily="34" charset="0"/>
              </a:rPr>
              <a:t>2. </a:t>
            </a:r>
            <a:r>
              <a:rPr lang="en-US" altLang="en-US" sz="3600" b="1" dirty="0" smtClean="0">
                <a:solidFill>
                  <a:srgbClr val="C00000"/>
                </a:solidFill>
                <a:latin typeface="Calibri" panose="020F0502020204030204" pitchFamily="34" charset="0"/>
              </a:rPr>
              <a:t>They Are Not Progressive </a:t>
            </a:r>
            <a:endParaRPr lang="en-US" altLang="en-US" sz="3600" b="1" dirty="0">
              <a:solidFill>
                <a:srgbClr val="C00000"/>
              </a:solidFill>
              <a:latin typeface="Calibri" panose="020F050202020403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5600" y="1447800"/>
            <a:ext cx="6108721" cy="480406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3701" y="2935432"/>
            <a:ext cx="2499499" cy="182880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53400" y="128257"/>
            <a:ext cx="886422" cy="731520"/>
          </a:xfrm>
          <a:prstGeom prst="ellipse">
            <a:avLst/>
          </a:prstGeom>
          <a:ln>
            <a:noFill/>
          </a:ln>
          <a:effectLst>
            <a:softEdge rad="112500"/>
          </a:effectLst>
        </p:spPr>
      </p:pic>
    </p:spTree>
    <p:extLst>
      <p:ext uri="{BB962C8B-B14F-4D97-AF65-F5344CB8AC3E}">
        <p14:creationId xmlns:p14="http://schemas.microsoft.com/office/powerpoint/2010/main" val="206583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463" y="1371600"/>
            <a:ext cx="6727074" cy="5029200"/>
          </a:xfrm>
          <a:prstGeom prst="rect">
            <a:avLst/>
          </a:prstGeom>
          <a:ln w="38100">
            <a:solidFill>
              <a:srgbClr val="C00000"/>
            </a:solidFill>
          </a:ln>
        </p:spPr>
      </p:pic>
    </p:spTree>
    <p:extLst>
      <p:ext uri="{BB962C8B-B14F-4D97-AF65-F5344CB8AC3E}">
        <p14:creationId xmlns:p14="http://schemas.microsoft.com/office/powerpoint/2010/main" val="2147176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7052" y="3962400"/>
            <a:ext cx="3649896"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AutoShape 2"/>
          <p:cNvSpPr>
            <a:spLocks noChangeArrowheads="1"/>
          </p:cNvSpPr>
          <p:nvPr/>
        </p:nvSpPr>
        <p:spPr bwMode="auto">
          <a:xfrm>
            <a:off x="1104900" y="76200"/>
            <a:ext cx="6934200" cy="1219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3600" b="1" dirty="0">
                <a:solidFill>
                  <a:srgbClr val="C00000"/>
                </a:solidFill>
                <a:latin typeface="Calibri" panose="020F0502020204030204" pitchFamily="34" charset="0"/>
              </a:rPr>
              <a:t>2. </a:t>
            </a:r>
            <a:r>
              <a:rPr lang="en-US" altLang="en-US" sz="3600" b="1" dirty="0" smtClean="0">
                <a:solidFill>
                  <a:srgbClr val="C00000"/>
                </a:solidFill>
                <a:latin typeface="Calibri" panose="020F0502020204030204" pitchFamily="34" charset="0"/>
              </a:rPr>
              <a:t>They Are Not Progressive </a:t>
            </a:r>
            <a:endParaRPr lang="en-US" altLang="en-US" sz="3600" b="1" dirty="0">
              <a:solidFill>
                <a:srgbClr val="C00000"/>
              </a:solidFill>
              <a:latin typeface="Calibri" panose="020F0502020204030204" pitchFamily="34" charset="0"/>
            </a:endParaRPr>
          </a:p>
        </p:txBody>
      </p:sp>
      <p:sp>
        <p:nvSpPr>
          <p:cNvPr id="2" name="Rectangle 1"/>
          <p:cNvSpPr/>
          <p:nvPr/>
        </p:nvSpPr>
        <p:spPr>
          <a:xfrm>
            <a:off x="2286000" y="1676400"/>
            <a:ext cx="6553200" cy="1815882"/>
          </a:xfrm>
          <a:prstGeom prst="rect">
            <a:avLst/>
          </a:prstGeom>
        </p:spPr>
        <p:txBody>
          <a:bodyPr wrap="square">
            <a:spAutoFit/>
          </a:bodyPr>
          <a:lstStyle/>
          <a:p>
            <a:pPr algn="just"/>
            <a:r>
              <a:rPr lang="en-US" sz="2800" dirty="0">
                <a:latin typeface="Calibri" panose="020F0502020204030204" pitchFamily="34" charset="0"/>
              </a:rPr>
              <a:t>Lorenzo Snow </a:t>
            </a:r>
            <a:r>
              <a:rPr lang="en-US" sz="2800" dirty="0" smtClean="0">
                <a:latin typeface="Calibri" panose="020F0502020204030204" pitchFamily="34" charset="0"/>
              </a:rPr>
              <a:t>5th </a:t>
            </a:r>
            <a:r>
              <a:rPr lang="en-US" sz="2800" dirty="0">
                <a:latin typeface="Calibri" panose="020F0502020204030204" pitchFamily="34" charset="0"/>
              </a:rPr>
              <a:t>president of The Church of Jesus Christ of Latter-day </a:t>
            </a:r>
            <a:r>
              <a:rPr lang="en-US" sz="2800" dirty="0" smtClean="0">
                <a:latin typeface="Calibri" panose="020F0502020204030204" pitchFamily="34" charset="0"/>
              </a:rPr>
              <a:t>Saints stated, </a:t>
            </a:r>
            <a:r>
              <a:rPr lang="en-US" sz="2800" b="1" dirty="0" smtClean="0">
                <a:solidFill>
                  <a:srgbClr val="0000FF"/>
                </a:solidFill>
                <a:latin typeface="Calibri" panose="020F0502020204030204" pitchFamily="34" charset="0"/>
              </a:rPr>
              <a:t>“As </a:t>
            </a:r>
            <a:r>
              <a:rPr lang="en-US" sz="2800" b="1" dirty="0">
                <a:solidFill>
                  <a:srgbClr val="0000FF"/>
                </a:solidFill>
                <a:latin typeface="Calibri" panose="020F0502020204030204" pitchFamily="34" charset="0"/>
              </a:rPr>
              <a:t>man now is, God once was; As God now is, man may be</a:t>
            </a:r>
            <a:r>
              <a:rPr lang="en-US" sz="2800" b="1" dirty="0" smtClean="0">
                <a:solidFill>
                  <a:srgbClr val="0000FF"/>
                </a:solidFill>
                <a:latin typeface="Calibri" panose="020F0502020204030204" pitchFamily="34" charset="0"/>
              </a:rPr>
              <a:t>.”</a:t>
            </a:r>
            <a:endParaRPr lang="en-US" sz="2800" b="1" dirty="0">
              <a:solidFill>
                <a:srgbClr val="0000FF"/>
              </a:solidFill>
              <a:latin typeface="Calibri" panose="020F050202020403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1828800"/>
            <a:ext cx="184516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2419351" y="6520190"/>
            <a:ext cx="4305299" cy="261610"/>
          </a:xfrm>
          <a:prstGeom prst="rect">
            <a:avLst/>
          </a:prstGeom>
        </p:spPr>
        <p:txBody>
          <a:bodyPr wrap="square">
            <a:spAutoFit/>
          </a:bodyPr>
          <a:lstStyle/>
          <a:p>
            <a:r>
              <a:rPr lang="en-US" sz="1100" dirty="0"/>
              <a:t>https://en.wikipedia.org/wiki/Lorenzo_Snow; accessed 01/07/2016</a:t>
            </a: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1" y="131077"/>
            <a:ext cx="886422" cy="731520"/>
          </a:xfrm>
          <a:prstGeom prst="ellipse">
            <a:avLst/>
          </a:prstGeom>
          <a:ln>
            <a:noFill/>
          </a:ln>
          <a:effectLst>
            <a:softEdge rad="112500"/>
          </a:effectLst>
        </p:spPr>
      </p:pic>
    </p:spTree>
    <p:extLst>
      <p:ext uri="{BB962C8B-B14F-4D97-AF65-F5344CB8AC3E}">
        <p14:creationId xmlns:p14="http://schemas.microsoft.com/office/powerpoint/2010/main" val="37709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1104900" y="76200"/>
            <a:ext cx="6934200" cy="1219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None/>
            </a:pPr>
            <a:r>
              <a:rPr lang="en-US" altLang="en-US" sz="3600" b="1" dirty="0">
                <a:solidFill>
                  <a:srgbClr val="C00000"/>
                </a:solidFill>
                <a:latin typeface="Calibri" panose="020F0502020204030204" pitchFamily="34" charset="0"/>
              </a:rPr>
              <a:t>2. </a:t>
            </a:r>
            <a:r>
              <a:rPr lang="en-US" altLang="en-US" sz="3600" b="1" dirty="0" smtClean="0">
                <a:solidFill>
                  <a:srgbClr val="C00000"/>
                </a:solidFill>
                <a:latin typeface="Calibri" panose="020F0502020204030204" pitchFamily="34" charset="0"/>
              </a:rPr>
              <a:t>They Are Not Progressive </a:t>
            </a:r>
            <a:endParaRPr lang="en-US" altLang="en-US" sz="3600" b="1" dirty="0">
              <a:solidFill>
                <a:srgbClr val="C00000"/>
              </a:solidFill>
              <a:latin typeface="Calibri" panose="020F0502020204030204" pitchFamily="34"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128257"/>
            <a:ext cx="886422" cy="731520"/>
          </a:xfrm>
          <a:prstGeom prst="ellipse">
            <a:avLst/>
          </a:prstGeom>
          <a:ln>
            <a:noFill/>
          </a:ln>
          <a:effectLst>
            <a:softEdge rad="112500"/>
          </a:effec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05400" y="1676401"/>
            <a:ext cx="36576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600" y="1596774"/>
            <a:ext cx="4648200" cy="3889625"/>
          </a:xfrm>
          <a:prstGeom prst="rect">
            <a:avLst/>
          </a:prstGeom>
        </p:spPr>
      </p:pic>
    </p:spTree>
    <p:extLst>
      <p:ext uri="{BB962C8B-B14F-4D97-AF65-F5344CB8AC3E}">
        <p14:creationId xmlns:p14="http://schemas.microsoft.com/office/powerpoint/2010/main" val="4125106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21641" y="1950025"/>
            <a:ext cx="7500719" cy="1707134"/>
          </a:xfrm>
          <a:prstGeom prst="rect">
            <a:avLst/>
          </a:prstGeom>
          <a:solidFill>
            <a:schemeClr val="bg1"/>
          </a:solidFill>
          <a:ln w="28575">
            <a:solidFill>
              <a:srgbClr val="C00000"/>
            </a:solidFill>
          </a:ln>
        </p:spPr>
        <p:txBody>
          <a:bodyPr wrap="square">
            <a:spAutoFit/>
          </a:bodyPr>
          <a:lstStyle/>
          <a:p>
            <a:pPr marL="0" marR="0" algn="ctr">
              <a:lnSpc>
                <a:spcPct val="115000"/>
              </a:lnSpc>
              <a:spcBef>
                <a:spcPts val="0"/>
              </a:spcBef>
              <a:spcAft>
                <a:spcPts val="1000"/>
              </a:spcAft>
            </a:pPr>
            <a:r>
              <a:rPr lang="en-US" sz="2800" b="1" dirty="0">
                <a:latin typeface="Calibri" panose="020F0502020204030204" pitchFamily="34" charset="0"/>
              </a:rPr>
              <a:t>Romans </a:t>
            </a:r>
            <a:r>
              <a:rPr lang="en-US" sz="2800" b="1" dirty="0" smtClean="0">
                <a:latin typeface="Calibri" panose="020F0502020204030204" pitchFamily="34" charset="0"/>
              </a:rPr>
              <a:t>5:8</a:t>
            </a:r>
            <a:endParaRPr lang="en-US" sz="2800" b="1" dirty="0">
              <a:latin typeface="Calibri" panose="020F0502020204030204" pitchFamily="34" charset="0"/>
            </a:endParaRPr>
          </a:p>
          <a:p>
            <a:pPr marL="0" marR="0" algn="just">
              <a:lnSpc>
                <a:spcPct val="115000"/>
              </a:lnSpc>
              <a:spcBef>
                <a:spcPts val="0"/>
              </a:spcBef>
              <a:spcAft>
                <a:spcPts val="1000"/>
              </a:spcAft>
            </a:pPr>
            <a:r>
              <a:rPr lang="en-US" sz="2800" dirty="0">
                <a:latin typeface="Calibri" panose="020F0502020204030204" pitchFamily="34" charset="0"/>
              </a:rPr>
              <a:t>But God demonstrates </a:t>
            </a:r>
            <a:r>
              <a:rPr lang="en-US" sz="2800" dirty="0" smtClean="0">
                <a:latin typeface="Calibri" panose="020F0502020204030204" pitchFamily="34" charset="0"/>
              </a:rPr>
              <a:t>His </a:t>
            </a:r>
            <a:r>
              <a:rPr lang="en-US" sz="2800" dirty="0">
                <a:latin typeface="Calibri" panose="020F0502020204030204" pitchFamily="34" charset="0"/>
              </a:rPr>
              <a:t>own love toward us, in </a:t>
            </a:r>
            <a:r>
              <a:rPr lang="en-US" sz="2800" dirty="0" smtClean="0">
                <a:latin typeface="Calibri" panose="020F0502020204030204" pitchFamily="34" charset="0"/>
              </a:rPr>
              <a:t>that </a:t>
            </a:r>
            <a:r>
              <a:rPr lang="en-US" sz="2800" b="1" u="sng" dirty="0">
                <a:solidFill>
                  <a:srgbClr val="0000FF"/>
                </a:solidFill>
                <a:latin typeface="Calibri" panose="020F0502020204030204" pitchFamily="34" charset="0"/>
              </a:rPr>
              <a:t>while we were yet sinners</a:t>
            </a:r>
            <a:r>
              <a:rPr lang="en-US" sz="2800" dirty="0">
                <a:latin typeface="Calibri" panose="020F0502020204030204" pitchFamily="34" charset="0"/>
              </a:rPr>
              <a:t>, Christ died for us. </a:t>
            </a:r>
            <a:endParaRPr lang="en-US" sz="2800" dirty="0">
              <a:effectLst/>
              <a:latin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434" y="3886200"/>
            <a:ext cx="5367133" cy="2743200"/>
          </a:xfrm>
          <a:prstGeom prst="rect">
            <a:avLst/>
          </a:prstGeom>
          <a:solidFill>
            <a:srgbClr val="002060"/>
          </a:solidFill>
          <a:ln w="38100">
            <a:solidFill>
              <a:srgbClr val="FFFF00"/>
            </a:solidFill>
          </a:ln>
        </p:spPr>
      </p:pic>
      <p:sp>
        <p:nvSpPr>
          <p:cNvPr id="9" name="AutoShape 2"/>
          <p:cNvSpPr>
            <a:spLocks noChangeArrowheads="1"/>
          </p:cNvSpPr>
          <p:nvPr/>
        </p:nvSpPr>
        <p:spPr bwMode="auto">
          <a:xfrm>
            <a:off x="1104900" y="0"/>
            <a:ext cx="6934200" cy="1614368"/>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600" b="1" dirty="0" smtClean="0">
                <a:solidFill>
                  <a:srgbClr val="C00000"/>
                </a:solidFill>
                <a:latin typeface="Calibri" panose="020F0502020204030204" pitchFamily="34" charset="0"/>
              </a:rPr>
              <a:t>3. They Are In No Way </a:t>
            </a:r>
          </a:p>
          <a:p>
            <a:pPr algn="ctr" eaLnBrk="1" hangingPunct="1">
              <a:spcBef>
                <a:spcPts val="0"/>
              </a:spcBef>
              <a:buNone/>
            </a:pPr>
            <a:r>
              <a:rPr lang="en-US" altLang="en-US" sz="3600" b="1" dirty="0" smtClean="0">
                <a:solidFill>
                  <a:srgbClr val="C00000"/>
                </a:solidFill>
                <a:latin typeface="Calibri" panose="020F0502020204030204" pitchFamily="34" charset="0"/>
              </a:rPr>
              <a:t>Related To Human Merit </a:t>
            </a:r>
            <a:endParaRPr lang="en-US" altLang="en-US" sz="3600" b="1" dirty="0">
              <a:solidFill>
                <a:srgbClr val="C00000"/>
              </a:solidFill>
              <a:latin typeface="Calibri" panose="020F050202020403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1" y="131077"/>
            <a:ext cx="886422" cy="731520"/>
          </a:xfrm>
          <a:prstGeom prst="ellipse">
            <a:avLst/>
          </a:prstGeom>
          <a:ln>
            <a:noFill/>
          </a:ln>
          <a:effectLst>
            <a:softEdge rad="112500"/>
          </a:effectLst>
        </p:spPr>
      </p:pic>
    </p:spTree>
    <p:extLst>
      <p:ext uri="{BB962C8B-B14F-4D97-AF65-F5344CB8AC3E}">
        <p14:creationId xmlns:p14="http://schemas.microsoft.com/office/powerpoint/2010/main" val="3764115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52405" y="3581400"/>
            <a:ext cx="8887417" cy="3108543"/>
          </a:xfrm>
          <a:prstGeom prst="rect">
            <a:avLst/>
          </a:prstGeom>
        </p:spPr>
        <p:txBody>
          <a:bodyPr wrap="square">
            <a:spAutoFit/>
          </a:bodyPr>
          <a:lstStyle/>
          <a:p>
            <a:pPr algn="just"/>
            <a:r>
              <a:rPr lang="en-US" sz="2750" b="1" dirty="0">
                <a:solidFill>
                  <a:srgbClr val="0000FF"/>
                </a:solidFill>
                <a:latin typeface="Calibri" panose="020F0502020204030204" pitchFamily="34" charset="0"/>
              </a:rPr>
              <a:t>he really is—a member in the Body of Christ, and therefore meet to be blessed with all spiritual blessings in Christ Jesus</a:t>
            </a:r>
            <a:r>
              <a:rPr lang="en-US" sz="2750" dirty="0">
                <a:latin typeface="Calibri" panose="020F0502020204030204" pitchFamily="34" charset="0"/>
              </a:rPr>
              <a:t>. Whatever would be accorded the Son of God will be accorded a member in His Body. </a:t>
            </a:r>
            <a:r>
              <a:rPr lang="en-US" sz="2750" b="1" dirty="0">
                <a:solidFill>
                  <a:srgbClr val="0000FF"/>
                </a:solidFill>
                <a:latin typeface="Calibri" panose="020F0502020204030204" pitchFamily="34" charset="0"/>
              </a:rPr>
              <a:t>It is thus that these riches of grace are built solely on the merit of the Son of God</a:t>
            </a:r>
            <a:r>
              <a:rPr lang="en-US" sz="2750" dirty="0">
                <a:latin typeface="Calibri" panose="020F0502020204030204" pitchFamily="34" charset="0"/>
              </a:rPr>
              <a:t>, and, for that reason, are as abiding as the merit on which they rest.</a:t>
            </a:r>
          </a:p>
        </p:txBody>
      </p:sp>
      <p:sp>
        <p:nvSpPr>
          <p:cNvPr id="4" name="AutoShape 2"/>
          <p:cNvSpPr>
            <a:spLocks noChangeArrowheads="1"/>
          </p:cNvSpPr>
          <p:nvPr/>
        </p:nvSpPr>
        <p:spPr bwMode="auto">
          <a:xfrm>
            <a:off x="1104900" y="-14168"/>
            <a:ext cx="6934200" cy="1614368"/>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600" b="1" dirty="0" smtClean="0">
                <a:solidFill>
                  <a:srgbClr val="C00000"/>
                </a:solidFill>
                <a:latin typeface="Calibri" panose="020F0502020204030204" pitchFamily="34" charset="0"/>
              </a:rPr>
              <a:t>3. They Are In No Way </a:t>
            </a:r>
          </a:p>
          <a:p>
            <a:pPr algn="ctr" eaLnBrk="1" hangingPunct="1">
              <a:spcBef>
                <a:spcPts val="0"/>
              </a:spcBef>
              <a:buNone/>
            </a:pPr>
            <a:r>
              <a:rPr lang="en-US" altLang="en-US" sz="3600" b="1" dirty="0" smtClean="0">
                <a:solidFill>
                  <a:srgbClr val="C00000"/>
                </a:solidFill>
                <a:latin typeface="Calibri" panose="020F0502020204030204" pitchFamily="34" charset="0"/>
              </a:rPr>
              <a:t>Related To Human Merit </a:t>
            </a:r>
            <a:endParaRPr lang="en-US" altLang="en-US" sz="3600" b="1" dirty="0">
              <a:solidFill>
                <a:srgbClr val="C00000"/>
              </a:solidFill>
              <a:latin typeface="Calibri" panose="020F0502020204030204" pitchFamily="34" charset="0"/>
            </a:endParaRPr>
          </a:p>
        </p:txBody>
      </p:sp>
      <p:sp>
        <p:nvSpPr>
          <p:cNvPr id="3" name="Rectangle 2"/>
          <p:cNvSpPr/>
          <p:nvPr/>
        </p:nvSpPr>
        <p:spPr>
          <a:xfrm>
            <a:off x="1600200" y="1492508"/>
            <a:ext cx="7441474" cy="2246769"/>
          </a:xfrm>
          <a:prstGeom prst="rect">
            <a:avLst/>
          </a:prstGeom>
        </p:spPr>
        <p:txBody>
          <a:bodyPr wrap="square">
            <a:spAutoFit/>
          </a:bodyPr>
          <a:lstStyle/>
          <a:p>
            <a:pPr algn="just"/>
            <a:r>
              <a:rPr lang="en-US" sz="2750" dirty="0">
                <a:latin typeface="Calibri" panose="020F0502020204030204" pitchFamily="34" charset="0"/>
              </a:rPr>
              <a:t>Beneath this truth, which truth is foreign to all human processes of life and experience, is the sovereign purpose of God to do all that He does according to His own good pleasure, and this He is free to do because </a:t>
            </a:r>
            <a:r>
              <a:rPr lang="en-US" sz="2750" b="1" dirty="0">
                <a:solidFill>
                  <a:srgbClr val="0000FF"/>
                </a:solidFill>
                <a:latin typeface="Calibri" panose="020F0502020204030204" pitchFamily="34" charset="0"/>
              </a:rPr>
              <a:t>the believer is seen to </a:t>
            </a:r>
            <a:r>
              <a:rPr lang="en-US" sz="2750" b="1" dirty="0" smtClean="0">
                <a:solidFill>
                  <a:srgbClr val="0000FF"/>
                </a:solidFill>
                <a:latin typeface="Calibri" panose="020F0502020204030204" pitchFamily="34" charset="0"/>
              </a:rPr>
              <a:t>be—as </a:t>
            </a:r>
            <a:endParaRPr lang="en-US" sz="2750" b="1" dirty="0">
              <a:solidFill>
                <a:srgbClr val="0000FF"/>
              </a:solidFill>
              <a:latin typeface="Calibri" panose="020F0502020204030204" pitchFamily="34" charset="0"/>
            </a:endParaRPr>
          </a:p>
        </p:txBody>
      </p:sp>
      <p:sp>
        <p:nvSpPr>
          <p:cNvPr id="5" name="Rectangle 4"/>
          <p:cNvSpPr/>
          <p:nvPr/>
        </p:nvSpPr>
        <p:spPr>
          <a:xfrm>
            <a:off x="1752600" y="6535579"/>
            <a:ext cx="5638800" cy="246221"/>
          </a:xfrm>
          <a:prstGeom prst="rect">
            <a:avLst/>
          </a:prstGeom>
        </p:spPr>
        <p:txBody>
          <a:bodyPr wrap="square">
            <a:spAutoFit/>
          </a:bodyPr>
          <a:lstStyle/>
          <a:p>
            <a:r>
              <a:rPr lang="en-US" sz="1000" dirty="0">
                <a:latin typeface="Calibri" panose="020F0502020204030204" pitchFamily="34" charset="0"/>
              </a:rPr>
              <a:t>Chafer, L. S. (1993). Systematic theology (Vol. 3, p. 233). Grand Rapids, MI: </a:t>
            </a:r>
            <a:r>
              <a:rPr lang="en-US" sz="1000" dirty="0" err="1">
                <a:latin typeface="Calibri" panose="020F0502020204030204" pitchFamily="34" charset="0"/>
              </a:rPr>
              <a:t>Kregel</a:t>
            </a:r>
            <a:r>
              <a:rPr lang="en-US" sz="1000" dirty="0">
                <a:latin typeface="Calibri" panose="020F0502020204030204" pitchFamily="34" charset="0"/>
              </a:rPr>
              <a:t> Publications.</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5" y="1676400"/>
            <a:ext cx="1325215" cy="1828800"/>
          </a:xfrm>
          <a:prstGeom prst="rect">
            <a:avLst/>
          </a:prstGeom>
          <a:ln w="38100">
            <a:solidFill>
              <a:schemeClr val="bg1"/>
            </a:solidFill>
          </a:ln>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53400" y="128257"/>
            <a:ext cx="886422" cy="731520"/>
          </a:xfrm>
          <a:prstGeom prst="ellipse">
            <a:avLst/>
          </a:prstGeom>
          <a:ln>
            <a:noFill/>
          </a:ln>
          <a:effectLst>
            <a:softEdge rad="112500"/>
          </a:effectLst>
        </p:spPr>
      </p:pic>
    </p:spTree>
    <p:extLst>
      <p:ext uri="{BB962C8B-B14F-4D97-AF65-F5344CB8AC3E}">
        <p14:creationId xmlns:p14="http://schemas.microsoft.com/office/powerpoint/2010/main" val="767040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057400" y="1752600"/>
            <a:ext cx="6781800" cy="3539430"/>
          </a:xfrm>
          <a:prstGeom prst="rect">
            <a:avLst/>
          </a:prstGeom>
        </p:spPr>
        <p:txBody>
          <a:bodyPr wrap="square">
            <a:spAutoFit/>
          </a:bodyPr>
          <a:lstStyle/>
          <a:p>
            <a:pPr algn="just"/>
            <a:r>
              <a:rPr lang="en-US" sz="2800" dirty="0">
                <a:latin typeface="Calibri" panose="020F0502020204030204" pitchFamily="34" charset="0"/>
              </a:rPr>
              <a:t>“…let </a:t>
            </a:r>
            <a:r>
              <a:rPr lang="en-US" sz="2800" dirty="0">
                <a:latin typeface="Calibri" panose="020F0502020204030204" pitchFamily="34" charset="0"/>
              </a:rPr>
              <a:t>us avoid the thought that assurance of our </a:t>
            </a:r>
            <a:r>
              <a:rPr lang="en-US" sz="2800" dirty="0" err="1">
                <a:latin typeface="Calibri" panose="020F0502020204030204" pitchFamily="34" charset="0"/>
              </a:rPr>
              <a:t>sonship</a:t>
            </a:r>
            <a:r>
              <a:rPr lang="en-US" sz="2800" dirty="0">
                <a:latin typeface="Calibri" panose="020F0502020204030204" pitchFamily="34" charset="0"/>
              </a:rPr>
              <a:t> is based on our perfect obedience to the Spirit. </a:t>
            </a:r>
            <a:r>
              <a:rPr lang="en-US" sz="2800" b="1" dirty="0">
                <a:solidFill>
                  <a:srgbClr val="0000FF"/>
                </a:solidFill>
                <a:latin typeface="Calibri" panose="020F0502020204030204" pitchFamily="34" charset="0"/>
              </a:rPr>
              <a:t>Nothing is based upon us</a:t>
            </a:r>
            <a:r>
              <a:rPr lang="en-US" sz="2800" dirty="0">
                <a:latin typeface="Calibri" panose="020F0502020204030204" pitchFamily="34" charset="0"/>
              </a:rPr>
              <a:t>.</a:t>
            </a:r>
            <a:r>
              <a:rPr lang="en-US" sz="2800" b="1" dirty="0">
                <a:latin typeface="Calibri" panose="020F0502020204030204" pitchFamily="34" charset="0"/>
              </a:rPr>
              <a:t> </a:t>
            </a:r>
            <a:r>
              <a:rPr lang="en-US" sz="2800" dirty="0">
                <a:latin typeface="Calibri" panose="020F0502020204030204" pitchFamily="34" charset="0"/>
              </a:rPr>
              <a:t>If one of God’s true saints disobeys, it is the office of that same Spirit to convict him of his sin, interceding in Him “according to God” (Rom. 8:27), while Christ intercedes for him above (1 John 2:1</a:t>
            </a:r>
            <a:r>
              <a:rPr lang="en-US" sz="2800" dirty="0" smtClean="0">
                <a:latin typeface="Calibri" panose="020F0502020204030204" pitchFamily="34" charset="0"/>
              </a:rPr>
              <a:t>).</a:t>
            </a:r>
            <a:endParaRPr lang="en-US" sz="2800" dirty="0">
              <a:latin typeface="Calibri" panose="020F0502020204030204" pitchFamily="34" charset="0"/>
            </a:endParaRPr>
          </a:p>
        </p:txBody>
      </p:sp>
      <p:sp>
        <p:nvSpPr>
          <p:cNvPr id="6" name="Rectangle 5"/>
          <p:cNvSpPr/>
          <p:nvPr/>
        </p:nvSpPr>
        <p:spPr>
          <a:xfrm>
            <a:off x="1371600" y="6477000"/>
            <a:ext cx="6400800" cy="246221"/>
          </a:xfrm>
          <a:prstGeom prst="rect">
            <a:avLst/>
          </a:prstGeom>
        </p:spPr>
        <p:txBody>
          <a:bodyPr wrap="square">
            <a:spAutoFit/>
          </a:bodyPr>
          <a:lstStyle/>
          <a:p>
            <a:r>
              <a:rPr lang="en-US" sz="1000" dirty="0">
                <a:latin typeface="Calibri" panose="020F0502020204030204" pitchFamily="34" charset="0"/>
              </a:rPr>
              <a:t>Newell, W. R. (</a:t>
            </a:r>
            <a:r>
              <a:rPr lang="en-US" sz="1000" dirty="0" err="1">
                <a:latin typeface="Calibri" panose="020F0502020204030204" pitchFamily="34" charset="0"/>
              </a:rPr>
              <a:t>n.d.</a:t>
            </a:r>
            <a:r>
              <a:rPr lang="en-US" sz="1000" dirty="0">
                <a:latin typeface="Calibri" panose="020F0502020204030204" pitchFamily="34" charset="0"/>
              </a:rPr>
              <a:t>). Romans Verse-by-Verse (p. 217). Grand Rapids, MI: Christian Classics Ethereal Library.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74" y="1945174"/>
            <a:ext cx="1753325" cy="2545149"/>
          </a:xfrm>
          <a:prstGeom prst="rect">
            <a:avLst/>
          </a:prstGeom>
          <a:ln w="38100">
            <a:solidFill>
              <a:schemeClr val="bg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53400" y="131077"/>
            <a:ext cx="886422" cy="731520"/>
          </a:xfrm>
          <a:prstGeom prst="ellipse">
            <a:avLst/>
          </a:prstGeom>
          <a:ln>
            <a:noFill/>
          </a:ln>
          <a:effectLst>
            <a:softEdge rad="112500"/>
          </a:effectLst>
        </p:spPr>
      </p:pic>
      <p:sp>
        <p:nvSpPr>
          <p:cNvPr id="11" name="AutoShape 2"/>
          <p:cNvSpPr>
            <a:spLocks noChangeArrowheads="1"/>
          </p:cNvSpPr>
          <p:nvPr/>
        </p:nvSpPr>
        <p:spPr bwMode="auto">
          <a:xfrm>
            <a:off x="1104900" y="0"/>
            <a:ext cx="6934200" cy="1614368"/>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600" b="1" dirty="0" smtClean="0">
                <a:solidFill>
                  <a:srgbClr val="C00000"/>
                </a:solidFill>
                <a:latin typeface="Calibri" panose="020F0502020204030204" pitchFamily="34" charset="0"/>
              </a:rPr>
              <a:t>3. They Are In No Way </a:t>
            </a:r>
          </a:p>
          <a:p>
            <a:pPr algn="ctr" eaLnBrk="1" hangingPunct="1">
              <a:spcBef>
                <a:spcPts val="0"/>
              </a:spcBef>
              <a:buNone/>
            </a:pPr>
            <a:r>
              <a:rPr lang="en-US" altLang="en-US" sz="3600" b="1" dirty="0" smtClean="0">
                <a:solidFill>
                  <a:srgbClr val="C00000"/>
                </a:solidFill>
                <a:latin typeface="Calibri" panose="020F0502020204030204" pitchFamily="34" charset="0"/>
              </a:rPr>
              <a:t>Related To Human Merit </a:t>
            </a:r>
            <a:endParaRPr lang="en-US" alt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73880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82" name="Rectangle 2"/>
          <p:cNvSpPr>
            <a:spLocks noChangeArrowheads="1"/>
          </p:cNvSpPr>
          <p:nvPr/>
        </p:nvSpPr>
        <p:spPr bwMode="auto">
          <a:xfrm>
            <a:off x="443344" y="1752600"/>
            <a:ext cx="836787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4488" indent="-344488" eaLnBrk="1" hangingPunct="1">
              <a:spcBef>
                <a:spcPts val="600"/>
              </a:spcBef>
              <a:spcAft>
                <a:spcPts val="600"/>
              </a:spcAft>
              <a:buFontTx/>
              <a:buNone/>
            </a:pPr>
            <a:r>
              <a:rPr lang="en-US" altLang="en-US" sz="2800" b="1" dirty="0" smtClean="0">
                <a:solidFill>
                  <a:srgbClr val="0000FF"/>
                </a:solidFill>
                <a:latin typeface="Calibri" panose="020F0502020204030204" pitchFamily="34" charset="0"/>
              </a:rPr>
              <a:t>HUMAN MERIT MUST BE EXCLUDED</a:t>
            </a:r>
            <a:r>
              <a:rPr lang="en-US" altLang="en-US" sz="2800" b="1" dirty="0" smtClean="0">
                <a:latin typeface="Calibri" panose="020F0502020204030204" pitchFamily="34" charset="0"/>
              </a:rPr>
              <a:t>: </a:t>
            </a:r>
          </a:p>
          <a:p>
            <a:pPr marL="461963" indent="-461963" algn="just" eaLnBrk="1" hangingPunct="1">
              <a:spcBef>
                <a:spcPts val="600"/>
              </a:spcBef>
              <a:spcAft>
                <a:spcPts val="600"/>
              </a:spcAft>
            </a:pPr>
            <a:r>
              <a:rPr lang="en-US" altLang="en-US" sz="2800" dirty="0">
                <a:latin typeface="Calibri" panose="020F0502020204030204" pitchFamily="34" charset="0"/>
              </a:rPr>
              <a:t>They are made to stand on the unchanging Person and merit of the eternal Son of God. </a:t>
            </a:r>
            <a:endParaRPr lang="en-US" altLang="en-US" sz="2800" dirty="0" smtClean="0">
              <a:latin typeface="Calibri" panose="020F0502020204030204" pitchFamily="34" charset="0"/>
            </a:endParaRPr>
          </a:p>
          <a:p>
            <a:pPr marL="461963" indent="-461963" algn="just" eaLnBrk="1" hangingPunct="1">
              <a:spcBef>
                <a:spcPts val="600"/>
              </a:spcBef>
              <a:spcAft>
                <a:spcPts val="600"/>
              </a:spcAft>
            </a:pPr>
            <a:r>
              <a:rPr lang="en-US" altLang="en-US" sz="2800" dirty="0" smtClean="0">
                <a:latin typeface="Calibri" panose="020F0502020204030204" pitchFamily="34" charset="0"/>
              </a:rPr>
              <a:t>The </a:t>
            </a:r>
            <a:r>
              <a:rPr lang="en-US" altLang="en-US" sz="2800" dirty="0">
                <a:latin typeface="Calibri" panose="020F0502020204030204" pitchFamily="34" charset="0"/>
              </a:rPr>
              <a:t>Christian is </a:t>
            </a:r>
            <a:r>
              <a:rPr lang="en-US" altLang="en-US" sz="2800" dirty="0" smtClean="0">
                <a:latin typeface="Calibri" panose="020F0502020204030204" pitchFamily="34" charset="0"/>
              </a:rPr>
              <a:t>“highly favored and “accepted </a:t>
            </a:r>
            <a:r>
              <a:rPr lang="en-US" altLang="en-US" sz="2800" dirty="0">
                <a:latin typeface="Calibri" panose="020F0502020204030204" pitchFamily="34" charset="0"/>
              </a:rPr>
              <a:t>(now and forever) </a:t>
            </a:r>
            <a:r>
              <a:rPr lang="en-US" altLang="en-US" sz="2800" b="1" i="1" dirty="0">
                <a:solidFill>
                  <a:srgbClr val="0000FF"/>
                </a:solidFill>
                <a:latin typeface="Calibri" panose="020F0502020204030204" pitchFamily="34" charset="0"/>
              </a:rPr>
              <a:t>in the </a:t>
            </a:r>
            <a:r>
              <a:rPr lang="en-US" altLang="en-US" sz="2800" b="1" i="1" dirty="0" smtClean="0">
                <a:solidFill>
                  <a:srgbClr val="0000FF"/>
                </a:solidFill>
                <a:latin typeface="Calibri" panose="020F0502020204030204" pitchFamily="34" charset="0"/>
              </a:rPr>
              <a:t>beloved</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sp>
        <p:nvSpPr>
          <p:cNvPr id="4" name="AutoShape 2"/>
          <p:cNvSpPr>
            <a:spLocks noChangeArrowheads="1"/>
          </p:cNvSpPr>
          <p:nvPr/>
        </p:nvSpPr>
        <p:spPr bwMode="auto">
          <a:xfrm>
            <a:off x="1104900" y="0"/>
            <a:ext cx="6934200" cy="1614368"/>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600" b="1" dirty="0" smtClean="0">
                <a:solidFill>
                  <a:srgbClr val="C00000"/>
                </a:solidFill>
                <a:latin typeface="Calibri" panose="020F0502020204030204" pitchFamily="34" charset="0"/>
              </a:rPr>
              <a:t>3. They Are In No Way </a:t>
            </a:r>
          </a:p>
          <a:p>
            <a:pPr algn="ctr" eaLnBrk="1" hangingPunct="1">
              <a:spcBef>
                <a:spcPts val="0"/>
              </a:spcBef>
              <a:buNone/>
            </a:pPr>
            <a:r>
              <a:rPr lang="en-US" altLang="en-US" sz="3600" b="1" dirty="0" smtClean="0">
                <a:solidFill>
                  <a:srgbClr val="C00000"/>
                </a:solidFill>
                <a:latin typeface="Calibri" panose="020F0502020204030204" pitchFamily="34" charset="0"/>
              </a:rPr>
              <a:t>Related To Human Merit </a:t>
            </a:r>
            <a:endParaRPr lang="en-US" altLang="en-US" sz="3600" b="1" dirty="0">
              <a:solidFill>
                <a:srgbClr val="C00000"/>
              </a:solidFill>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178" y="128257"/>
            <a:ext cx="886422" cy="731520"/>
          </a:xfrm>
          <a:prstGeom prst="ellipse">
            <a:avLst/>
          </a:prstGeom>
          <a:ln>
            <a:noFill/>
          </a:ln>
          <a:effectLst>
            <a:softEdge rad="112500"/>
          </a:effectLst>
        </p:spPr>
      </p:pic>
      <p:sp>
        <p:nvSpPr>
          <p:cNvPr id="5" name="Rectangle 4"/>
          <p:cNvSpPr/>
          <p:nvPr/>
        </p:nvSpPr>
        <p:spPr>
          <a:xfrm>
            <a:off x="595745" y="4521577"/>
            <a:ext cx="3442855" cy="1892826"/>
          </a:xfrm>
          <a:prstGeom prst="rect">
            <a:avLst/>
          </a:prstGeom>
          <a:solidFill>
            <a:schemeClr val="bg1"/>
          </a:solidFill>
          <a:ln w="28575">
            <a:solidFill>
              <a:srgbClr val="C00000"/>
            </a:solidFill>
            <a:miter lim="800000"/>
            <a:headEnd/>
            <a:tailEnd/>
          </a:ln>
        </p:spPr>
        <p:txBody>
          <a:bodyPr wrap="square">
            <a:spAutoFit/>
          </a:bodyPr>
          <a:lstStyle/>
          <a:p>
            <a:pPr algn="ctr">
              <a:spcAft>
                <a:spcPts val="600"/>
              </a:spcAft>
            </a:pPr>
            <a:r>
              <a:rPr lang="en-US" sz="2800" b="1" dirty="0" smtClean="0">
                <a:latin typeface="Calibri" panose="020F0502020204030204" pitchFamily="34" charset="0"/>
              </a:rPr>
              <a:t>Eph. </a:t>
            </a:r>
            <a:r>
              <a:rPr lang="en-US" sz="2800" b="1" dirty="0">
                <a:latin typeface="Calibri" panose="020F0502020204030204" pitchFamily="34" charset="0"/>
              </a:rPr>
              <a:t>1:6 </a:t>
            </a:r>
          </a:p>
          <a:p>
            <a:pPr algn="just">
              <a:spcAft>
                <a:spcPts val="600"/>
              </a:spcAft>
            </a:pPr>
            <a:r>
              <a:rPr lang="en-US" sz="2800" dirty="0" smtClean="0">
                <a:latin typeface="Calibri" panose="020F0502020204030204" pitchFamily="34" charset="0"/>
              </a:rPr>
              <a:t>“…</a:t>
            </a:r>
            <a:r>
              <a:rPr lang="en-US" sz="2800" dirty="0" smtClean="0">
                <a:latin typeface="Calibri" panose="020F0502020204030204" pitchFamily="34" charset="0"/>
              </a:rPr>
              <a:t>His </a:t>
            </a:r>
            <a:r>
              <a:rPr lang="en-US" sz="2800" dirty="0">
                <a:latin typeface="Calibri" panose="020F0502020204030204" pitchFamily="34" charset="0"/>
              </a:rPr>
              <a:t>grace, which He </a:t>
            </a:r>
            <a:r>
              <a:rPr lang="en-US" sz="2800" b="1" dirty="0">
                <a:solidFill>
                  <a:srgbClr val="0000FF"/>
                </a:solidFill>
                <a:latin typeface="Calibri" panose="020F0502020204030204" pitchFamily="34" charset="0"/>
              </a:rPr>
              <a:t>freely bestowed</a:t>
            </a:r>
            <a:r>
              <a:rPr lang="en-US" sz="2800" dirty="0">
                <a:latin typeface="Calibri" panose="020F0502020204030204" pitchFamily="34" charset="0"/>
              </a:rPr>
              <a:t> on us in the Beloved</a:t>
            </a:r>
            <a:r>
              <a:rPr lang="en-US" sz="2800" dirty="0" smtClean="0">
                <a:latin typeface="Calibri" panose="020F0502020204030204" pitchFamily="34" charset="0"/>
              </a:rPr>
              <a:t>.” </a:t>
            </a:r>
            <a:endParaRPr lang="en-US" sz="2800" dirty="0">
              <a:latin typeface="Calibri" panose="020F0502020204030204" pitchFamily="34" charset="0"/>
            </a:endParaRPr>
          </a:p>
        </p:txBody>
      </p:sp>
      <p:sp>
        <p:nvSpPr>
          <p:cNvPr id="9" name="Rectangle 6"/>
          <p:cNvSpPr>
            <a:spLocks noChangeArrowheads="1"/>
          </p:cNvSpPr>
          <p:nvPr/>
        </p:nvSpPr>
        <p:spPr bwMode="auto">
          <a:xfrm>
            <a:off x="4419600" y="4507974"/>
            <a:ext cx="4114800" cy="1892826"/>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800" b="1" dirty="0">
                <a:latin typeface="Calibri" panose="020F0502020204030204" pitchFamily="34" charset="0"/>
              </a:rPr>
              <a:t>Rom 15:7</a:t>
            </a:r>
          </a:p>
          <a:p>
            <a:pPr algn="just"/>
            <a:r>
              <a:rPr lang="en-US" altLang="en-US" sz="2800" dirty="0" smtClean="0">
                <a:latin typeface="Calibri" panose="020F0502020204030204" pitchFamily="34" charset="0"/>
              </a:rPr>
              <a:t>“…</a:t>
            </a:r>
            <a:r>
              <a:rPr lang="en-US" altLang="en-US" sz="2800" dirty="0" smtClean="0">
                <a:latin typeface="Calibri" panose="020F0502020204030204" pitchFamily="34" charset="0"/>
              </a:rPr>
              <a:t>accept </a:t>
            </a:r>
            <a:r>
              <a:rPr lang="en-US" altLang="en-US" sz="2800" dirty="0">
                <a:latin typeface="Calibri" panose="020F0502020204030204" pitchFamily="34" charset="0"/>
              </a:rPr>
              <a:t>one another, </a:t>
            </a:r>
            <a:r>
              <a:rPr lang="en-US" altLang="en-US" sz="2800" b="1" dirty="0">
                <a:solidFill>
                  <a:srgbClr val="0000FF"/>
                </a:solidFill>
                <a:latin typeface="Calibri" panose="020F0502020204030204" pitchFamily="34" charset="0"/>
              </a:rPr>
              <a:t>just as Christ also accepted us </a:t>
            </a:r>
            <a:r>
              <a:rPr lang="en-US" altLang="en-US" sz="2800" dirty="0">
                <a:latin typeface="Calibri" panose="020F0502020204030204" pitchFamily="34" charset="0"/>
              </a:rPr>
              <a:t>to the glory of God</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sp>
        <p:nvSpPr>
          <p:cNvPr id="2" name="Rectangle 1"/>
          <p:cNvSpPr/>
          <p:nvPr/>
        </p:nvSpPr>
        <p:spPr>
          <a:xfrm>
            <a:off x="2221607" y="6477000"/>
            <a:ext cx="4700786" cy="246221"/>
          </a:xfrm>
          <a:prstGeom prst="rect">
            <a:avLst/>
          </a:prstGeom>
        </p:spPr>
        <p:txBody>
          <a:bodyPr wrap="square">
            <a:spAutoFit/>
          </a:bodyPr>
          <a:lstStyle/>
          <a:p>
            <a:pPr marL="344488" indent="-344488" algn="ctr" eaLnBrk="1" hangingPunct="1">
              <a:spcBef>
                <a:spcPts val="600"/>
              </a:spcBef>
              <a:spcAft>
                <a:spcPts val="600"/>
              </a:spcAft>
            </a:pPr>
            <a:r>
              <a:rPr lang="en-US" altLang="en-US" sz="1000" dirty="0">
                <a:latin typeface="Calibri" panose="020F0502020204030204" pitchFamily="34" charset="0"/>
              </a:rPr>
              <a:t>Chafer, L. S. (1922). Salvation (p. 58). Philadelphia, PA: Sunday School Times Company.</a:t>
            </a:r>
          </a:p>
        </p:txBody>
      </p:sp>
    </p:spTree>
    <p:extLst>
      <p:ext uri="{BB962C8B-B14F-4D97-AF65-F5344CB8AC3E}">
        <p14:creationId xmlns:p14="http://schemas.microsoft.com/office/powerpoint/2010/main" val="2948311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9" name="Rectangle 3"/>
          <p:cNvSpPr>
            <a:spLocks noChangeArrowheads="1"/>
          </p:cNvSpPr>
          <p:nvPr/>
        </p:nvSpPr>
        <p:spPr bwMode="auto">
          <a:xfrm>
            <a:off x="323850" y="1666875"/>
            <a:ext cx="836295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1313" indent="-3413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spcAft>
                <a:spcPts val="600"/>
              </a:spcAft>
              <a:buNone/>
            </a:pPr>
            <a:r>
              <a:rPr lang="en-US" altLang="en-US" sz="2800" b="1" dirty="0">
                <a:solidFill>
                  <a:srgbClr val="0000FF"/>
                </a:solidFill>
                <a:latin typeface="Calibri" panose="020F0502020204030204" pitchFamily="34" charset="0"/>
              </a:rPr>
              <a:t>HUMAN MERIT MUST BE EXCLUDED</a:t>
            </a:r>
            <a:r>
              <a:rPr lang="en-US" altLang="en-US" sz="2800" b="1" dirty="0">
                <a:latin typeface="Calibri" panose="020F0502020204030204" pitchFamily="34" charset="0"/>
              </a:rPr>
              <a:t>: </a:t>
            </a:r>
            <a:endParaRPr lang="en-US" altLang="en-US" sz="2800" dirty="0" smtClean="0">
              <a:latin typeface="Calibri" panose="020F0502020204030204" pitchFamily="34" charset="0"/>
            </a:endParaRPr>
          </a:p>
          <a:p>
            <a:pPr marL="461963" indent="-461963" algn="just" eaLnBrk="1" hangingPunct="1">
              <a:spcBef>
                <a:spcPct val="0"/>
              </a:spcBef>
              <a:spcAft>
                <a:spcPts val="600"/>
              </a:spcAft>
            </a:pPr>
            <a:r>
              <a:rPr lang="en-US" altLang="en-US" sz="2800" dirty="0" smtClean="0">
                <a:latin typeface="Calibri" panose="020F0502020204030204" pitchFamily="34" charset="0"/>
              </a:rPr>
              <a:t>The </a:t>
            </a:r>
            <a:r>
              <a:rPr lang="en-US" altLang="en-US" sz="2800" dirty="0">
                <a:latin typeface="Calibri" panose="020F0502020204030204" pitchFamily="34" charset="0"/>
              </a:rPr>
              <a:t>imparted life of God is as eternal in its character as its Fountain Head. Hence the Word of His grace: “I give unto them </a:t>
            </a:r>
            <a:r>
              <a:rPr lang="en-US" altLang="en-US" sz="2800" b="1" dirty="0">
                <a:solidFill>
                  <a:srgbClr val="0000FF"/>
                </a:solidFill>
                <a:latin typeface="Calibri" panose="020F0502020204030204" pitchFamily="34" charset="0"/>
              </a:rPr>
              <a:t>eternal life </a:t>
            </a:r>
            <a:r>
              <a:rPr lang="en-US" altLang="en-US" sz="2800" dirty="0">
                <a:latin typeface="Calibri" panose="020F0502020204030204" pitchFamily="34" charset="0"/>
              </a:rPr>
              <a:t>and they shall never perish.” </a:t>
            </a:r>
            <a:endParaRPr lang="en-US" altLang="en-US" sz="2800" dirty="0" smtClean="0">
              <a:latin typeface="Calibri" panose="020F0502020204030204" pitchFamily="34" charset="0"/>
            </a:endParaRPr>
          </a:p>
          <a:p>
            <a:pPr marL="461963" indent="-461963" algn="just" eaLnBrk="1" hangingPunct="1">
              <a:spcBef>
                <a:spcPct val="0"/>
              </a:spcBef>
              <a:spcAft>
                <a:spcPts val="600"/>
              </a:spcAft>
            </a:pPr>
            <a:r>
              <a:rPr lang="en-US" altLang="en-US" sz="2800" dirty="0" smtClean="0">
                <a:latin typeface="Calibri" panose="020F0502020204030204" pitchFamily="34" charset="0"/>
              </a:rPr>
              <a:t>The </a:t>
            </a:r>
            <a:r>
              <a:rPr lang="en-US" altLang="en-US" sz="2800" dirty="0">
                <a:latin typeface="Calibri" panose="020F0502020204030204" pitchFamily="34" charset="0"/>
              </a:rPr>
              <a:t>consciousness and personal realization of such relationship to God may vary with the daily walk of the believer; but </a:t>
            </a:r>
            <a:r>
              <a:rPr lang="en-US" altLang="en-US" sz="2800" b="1" dirty="0">
                <a:solidFill>
                  <a:srgbClr val="0000FF"/>
                </a:solidFill>
                <a:latin typeface="Calibri" panose="020F0502020204030204" pitchFamily="34" charset="0"/>
              </a:rPr>
              <a:t>the abiding facts of the new being are never subject to change in time or eternity</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sp>
        <p:nvSpPr>
          <p:cNvPr id="4" name="AutoShape 2"/>
          <p:cNvSpPr>
            <a:spLocks noChangeArrowheads="1"/>
          </p:cNvSpPr>
          <p:nvPr/>
        </p:nvSpPr>
        <p:spPr bwMode="auto">
          <a:xfrm>
            <a:off x="883444" y="76200"/>
            <a:ext cx="7377113" cy="12954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600" b="1" dirty="0">
                <a:solidFill>
                  <a:srgbClr val="C00000"/>
                </a:solidFill>
                <a:latin typeface="Calibri" panose="020F0502020204030204" pitchFamily="34" charset="0"/>
              </a:rPr>
              <a:t>4. </a:t>
            </a:r>
            <a:r>
              <a:rPr lang="en-US" altLang="en-US" sz="3600" b="1" dirty="0" smtClean="0">
                <a:solidFill>
                  <a:srgbClr val="C00000"/>
                </a:solidFill>
                <a:latin typeface="Calibri" panose="020F0502020204030204" pitchFamily="34" charset="0"/>
              </a:rPr>
              <a:t>They Are Eternal In Their Character</a:t>
            </a:r>
            <a:endParaRPr lang="en-US" altLang="en-US" sz="3600" b="1" dirty="0">
              <a:solidFill>
                <a:srgbClr val="C00000"/>
              </a:solidFill>
              <a:latin typeface="Calibri" panose="020F050202020403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131077"/>
            <a:ext cx="886422" cy="731520"/>
          </a:xfrm>
          <a:prstGeom prst="ellipse">
            <a:avLst/>
          </a:prstGeom>
          <a:ln>
            <a:noFill/>
          </a:ln>
          <a:effectLst>
            <a:softEdge rad="112500"/>
          </a:effectLst>
        </p:spPr>
      </p:pic>
      <p:sp>
        <p:nvSpPr>
          <p:cNvPr id="2" name="Rectangle 1"/>
          <p:cNvSpPr/>
          <p:nvPr/>
        </p:nvSpPr>
        <p:spPr>
          <a:xfrm>
            <a:off x="1752600" y="6400800"/>
            <a:ext cx="5638800" cy="246221"/>
          </a:xfrm>
          <a:prstGeom prst="rect">
            <a:avLst/>
          </a:prstGeom>
        </p:spPr>
        <p:txBody>
          <a:bodyPr wrap="square">
            <a:spAutoFit/>
          </a:bodyPr>
          <a:lstStyle/>
          <a:p>
            <a:pPr algn="ctr" eaLnBrk="1" hangingPunct="1">
              <a:spcAft>
                <a:spcPts val="600"/>
              </a:spcAft>
            </a:pPr>
            <a:r>
              <a:rPr lang="en-US" altLang="en-US" sz="1000" dirty="0">
                <a:latin typeface="Calibri" panose="020F0502020204030204" pitchFamily="34" charset="0"/>
              </a:rPr>
              <a:t>Chafer, L. S. (1922). Salvation (pp. 58–59). Philadelphia, PA: Sunday School Times Company.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Rectangle 9"/>
          <p:cNvSpPr>
            <a:spLocks noChangeArrowheads="1"/>
          </p:cNvSpPr>
          <p:nvPr/>
        </p:nvSpPr>
        <p:spPr bwMode="auto">
          <a:xfrm>
            <a:off x="895350" y="4935885"/>
            <a:ext cx="7353300" cy="1769715"/>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600" b="1" dirty="0">
                <a:latin typeface="Calibri" panose="020F0502020204030204" pitchFamily="34" charset="0"/>
              </a:rPr>
              <a:t>2 Thessalonians 2:16 </a:t>
            </a:r>
          </a:p>
          <a:p>
            <a:pPr algn="just">
              <a:spcAft>
                <a:spcPts val="600"/>
              </a:spcAft>
            </a:pPr>
            <a:r>
              <a:rPr lang="en-US" altLang="en-US" sz="2600" dirty="0">
                <a:latin typeface="Calibri" panose="020F0502020204030204" pitchFamily="34" charset="0"/>
              </a:rPr>
              <a:t>Now may our Lord Jesus Christ Himself and God our Father, who has loved us and given us </a:t>
            </a:r>
            <a:r>
              <a:rPr lang="en-US" altLang="en-US" sz="2600" b="1" u="sng" dirty="0">
                <a:latin typeface="Calibri" panose="020F0502020204030204" pitchFamily="34" charset="0"/>
              </a:rPr>
              <a:t>eternal</a:t>
            </a:r>
            <a:r>
              <a:rPr lang="en-US" altLang="en-US" sz="2600" dirty="0">
                <a:latin typeface="Calibri" panose="020F0502020204030204" pitchFamily="34" charset="0"/>
              </a:rPr>
              <a:t> </a:t>
            </a:r>
            <a:r>
              <a:rPr lang="en-US" altLang="en-US" sz="2600" b="1" u="sng" dirty="0">
                <a:latin typeface="Calibri" panose="020F0502020204030204" pitchFamily="34" charset="0"/>
              </a:rPr>
              <a:t>comfort</a:t>
            </a:r>
            <a:r>
              <a:rPr lang="en-US" altLang="en-US" sz="2600" dirty="0">
                <a:latin typeface="Calibri" panose="020F0502020204030204" pitchFamily="34" charset="0"/>
              </a:rPr>
              <a:t> and good hope by grace,</a:t>
            </a:r>
          </a:p>
        </p:txBody>
      </p:sp>
      <p:sp>
        <p:nvSpPr>
          <p:cNvPr id="18437" name="Rectangle 6"/>
          <p:cNvSpPr>
            <a:spLocks noChangeArrowheads="1"/>
          </p:cNvSpPr>
          <p:nvPr/>
        </p:nvSpPr>
        <p:spPr bwMode="auto">
          <a:xfrm>
            <a:off x="895350" y="3340150"/>
            <a:ext cx="7353300" cy="1369606"/>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600" b="1" dirty="0">
                <a:latin typeface="Calibri" panose="020F0502020204030204" pitchFamily="34" charset="0"/>
              </a:rPr>
              <a:t>2 Corinthians </a:t>
            </a:r>
            <a:r>
              <a:rPr lang="en-US" altLang="en-US" sz="2600" b="1" dirty="0" smtClean="0">
                <a:latin typeface="Calibri" panose="020F0502020204030204" pitchFamily="34" charset="0"/>
              </a:rPr>
              <a:t>4:17</a:t>
            </a:r>
            <a:endParaRPr lang="en-US" altLang="en-US" sz="2600" b="1" dirty="0">
              <a:latin typeface="Calibri" panose="020F0502020204030204" pitchFamily="34" charset="0"/>
            </a:endParaRPr>
          </a:p>
          <a:p>
            <a:pPr algn="just">
              <a:spcAft>
                <a:spcPts val="600"/>
              </a:spcAft>
            </a:pPr>
            <a:r>
              <a:rPr lang="en-US" altLang="en-US" sz="2600" dirty="0" smtClean="0">
                <a:latin typeface="Calibri" panose="020F0502020204030204" pitchFamily="34" charset="0"/>
              </a:rPr>
              <a:t>For </a:t>
            </a:r>
            <a:r>
              <a:rPr lang="en-US" altLang="en-US" sz="2600" dirty="0">
                <a:latin typeface="Calibri" panose="020F0502020204030204" pitchFamily="34" charset="0"/>
              </a:rPr>
              <a:t>momentary, light affliction is producing for us an </a:t>
            </a:r>
            <a:r>
              <a:rPr lang="en-US" altLang="en-US" sz="2600" b="1" u="sng" dirty="0">
                <a:latin typeface="Calibri" panose="020F0502020204030204" pitchFamily="34" charset="0"/>
              </a:rPr>
              <a:t>eternal</a:t>
            </a:r>
            <a:r>
              <a:rPr lang="en-US" altLang="en-US" sz="2600" dirty="0">
                <a:latin typeface="Calibri" panose="020F0502020204030204" pitchFamily="34" charset="0"/>
              </a:rPr>
              <a:t> weight of </a:t>
            </a:r>
            <a:r>
              <a:rPr lang="en-US" altLang="en-US" sz="2600" b="1" u="sng" dirty="0">
                <a:latin typeface="Calibri" panose="020F0502020204030204" pitchFamily="34" charset="0"/>
              </a:rPr>
              <a:t>glory</a:t>
            </a:r>
            <a:r>
              <a:rPr lang="en-US" altLang="en-US" sz="2600" b="1" dirty="0">
                <a:latin typeface="Calibri" panose="020F0502020204030204" pitchFamily="34" charset="0"/>
              </a:rPr>
              <a:t> </a:t>
            </a:r>
            <a:r>
              <a:rPr lang="en-US" altLang="en-US" sz="2600" dirty="0">
                <a:latin typeface="Calibri" panose="020F0502020204030204" pitchFamily="34" charset="0"/>
              </a:rPr>
              <a:t>far beyond all comparison,</a:t>
            </a:r>
          </a:p>
        </p:txBody>
      </p:sp>
      <p:sp>
        <p:nvSpPr>
          <p:cNvPr id="18438" name="Rectangle 7"/>
          <p:cNvSpPr>
            <a:spLocks noChangeArrowheads="1"/>
          </p:cNvSpPr>
          <p:nvPr/>
        </p:nvSpPr>
        <p:spPr bwMode="auto">
          <a:xfrm>
            <a:off x="895350" y="1371600"/>
            <a:ext cx="7353300" cy="1769715"/>
          </a:xfrm>
          <a:prstGeom prst="rect">
            <a:avLst/>
          </a:prstGeom>
          <a:solidFill>
            <a:schemeClr val="bg1"/>
          </a:solidFill>
          <a:ln w="28575">
            <a:solidFill>
              <a:srgbClr val="C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600"/>
              </a:spcAft>
            </a:pPr>
            <a:r>
              <a:rPr lang="en-US" altLang="en-US" sz="2600" b="1" dirty="0">
                <a:latin typeface="Calibri" panose="020F0502020204030204" pitchFamily="34" charset="0"/>
              </a:rPr>
              <a:t>John 6:40</a:t>
            </a:r>
          </a:p>
          <a:p>
            <a:pPr algn="just">
              <a:spcAft>
                <a:spcPts val="600"/>
              </a:spcAft>
            </a:pPr>
            <a:r>
              <a:rPr lang="en-US" altLang="en-US" sz="2600" dirty="0">
                <a:solidFill>
                  <a:srgbClr val="C00000"/>
                </a:solidFill>
                <a:latin typeface="Calibri" panose="020F0502020204030204" pitchFamily="34" charset="0"/>
              </a:rPr>
              <a:t>“For this is the will of My Father, that everyone who beholds the Son and believes in Him will have </a:t>
            </a:r>
            <a:r>
              <a:rPr lang="en-US" altLang="en-US" sz="2600" b="1" u="sng" dirty="0">
                <a:solidFill>
                  <a:srgbClr val="C00000"/>
                </a:solidFill>
                <a:latin typeface="Calibri" panose="020F0502020204030204" pitchFamily="34" charset="0"/>
              </a:rPr>
              <a:t>eternal</a:t>
            </a:r>
            <a:r>
              <a:rPr lang="en-US" altLang="en-US" sz="2600" dirty="0">
                <a:solidFill>
                  <a:srgbClr val="C00000"/>
                </a:solidFill>
                <a:latin typeface="Calibri" panose="020F0502020204030204" pitchFamily="34" charset="0"/>
              </a:rPr>
              <a:t> </a:t>
            </a:r>
            <a:r>
              <a:rPr lang="en-US" altLang="en-US" sz="2600" b="1" u="sng" dirty="0">
                <a:solidFill>
                  <a:srgbClr val="C00000"/>
                </a:solidFill>
                <a:latin typeface="Calibri" panose="020F0502020204030204" pitchFamily="34" charset="0"/>
              </a:rPr>
              <a:t>life</a:t>
            </a:r>
            <a:r>
              <a:rPr lang="en-US" altLang="en-US" sz="2600" dirty="0">
                <a:solidFill>
                  <a:srgbClr val="C00000"/>
                </a:solidFill>
                <a:latin typeface="Calibri" panose="020F0502020204030204" pitchFamily="34" charset="0"/>
              </a:rPr>
              <a:t>, and I Myself will raise him up on the last day.”</a:t>
            </a:r>
          </a:p>
        </p:txBody>
      </p:sp>
      <p:sp>
        <p:nvSpPr>
          <p:cNvPr id="7" name="AutoShape 2"/>
          <p:cNvSpPr>
            <a:spLocks noChangeArrowheads="1"/>
          </p:cNvSpPr>
          <p:nvPr/>
        </p:nvSpPr>
        <p:spPr bwMode="auto">
          <a:xfrm>
            <a:off x="883444" y="76200"/>
            <a:ext cx="7377113" cy="12954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600" b="1" dirty="0">
                <a:solidFill>
                  <a:srgbClr val="C00000"/>
                </a:solidFill>
                <a:latin typeface="Calibri" panose="020F0502020204030204" pitchFamily="34" charset="0"/>
              </a:rPr>
              <a:t>4. </a:t>
            </a:r>
            <a:r>
              <a:rPr lang="en-US" altLang="en-US" sz="3600" b="1" dirty="0" smtClean="0">
                <a:solidFill>
                  <a:srgbClr val="C00000"/>
                </a:solidFill>
                <a:latin typeface="Calibri" panose="020F0502020204030204" pitchFamily="34" charset="0"/>
              </a:rPr>
              <a:t>They Are Eternal In Their Character</a:t>
            </a:r>
            <a:endParaRPr lang="en-US" altLang="en-US" sz="3600" b="1" dirty="0">
              <a:solidFill>
                <a:srgbClr val="C00000"/>
              </a:solidFill>
              <a:latin typeface="Calibri" panose="020F050202020403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178" y="128257"/>
            <a:ext cx="886422" cy="73152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37" grpId="0" animBg="1"/>
      <p:bldP spid="1843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990600" y="76200"/>
            <a:ext cx="7162800" cy="1600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400" b="1" dirty="0">
                <a:solidFill>
                  <a:srgbClr val="C00000"/>
                </a:solidFill>
                <a:latin typeface="Calibri" panose="020F0502020204030204" pitchFamily="34" charset="0"/>
              </a:rPr>
              <a:t>5. </a:t>
            </a:r>
            <a:r>
              <a:rPr lang="en-US" altLang="en-US" sz="3400" b="1" dirty="0" smtClean="0">
                <a:solidFill>
                  <a:srgbClr val="C00000"/>
                </a:solidFill>
                <a:latin typeface="Calibri" panose="020F0502020204030204" pitchFamily="34" charset="0"/>
              </a:rPr>
              <a:t>They Are Known Only Through The </a:t>
            </a:r>
          </a:p>
          <a:p>
            <a:pPr algn="ctr" eaLnBrk="1" hangingPunct="1">
              <a:spcBef>
                <a:spcPts val="0"/>
              </a:spcBef>
              <a:buNone/>
            </a:pPr>
            <a:r>
              <a:rPr lang="en-US" altLang="en-US" sz="3400" b="1" dirty="0" smtClean="0">
                <a:solidFill>
                  <a:srgbClr val="C00000"/>
                </a:solidFill>
                <a:latin typeface="Calibri" panose="020F0502020204030204" pitchFamily="34" charset="0"/>
              </a:rPr>
              <a:t>Divine Revelation of The Word of God</a:t>
            </a:r>
            <a:endParaRPr lang="en-US" altLang="en-US" sz="3400" b="1" dirty="0">
              <a:solidFill>
                <a:srgbClr val="C00000"/>
              </a:solidFill>
              <a:latin typeface="Calibri" panose="020F050202020403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3400" y="131077"/>
            <a:ext cx="886422" cy="731520"/>
          </a:xfrm>
          <a:prstGeom prst="ellipse">
            <a:avLst/>
          </a:prstGeom>
          <a:ln>
            <a:noFill/>
          </a:ln>
          <a:effectLst>
            <a:softEdge rad="112500"/>
          </a:effectLst>
        </p:spPr>
      </p:pic>
      <p:sp>
        <p:nvSpPr>
          <p:cNvPr id="2" name="Rectangle 1"/>
          <p:cNvSpPr/>
          <p:nvPr/>
        </p:nvSpPr>
        <p:spPr>
          <a:xfrm>
            <a:off x="228600" y="1828800"/>
            <a:ext cx="8686800" cy="1384995"/>
          </a:xfrm>
          <a:prstGeom prst="rect">
            <a:avLst/>
          </a:prstGeom>
        </p:spPr>
        <p:txBody>
          <a:bodyPr wrap="square">
            <a:spAutoFit/>
          </a:bodyPr>
          <a:lstStyle/>
          <a:p>
            <a:pPr marL="457200" indent="-457200" eaLnBrk="1" hangingPunct="1">
              <a:spcAft>
                <a:spcPts val="600"/>
              </a:spcAft>
              <a:buFont typeface="Arial" panose="020B0604020202020204" pitchFamily="34" charset="0"/>
              <a:buChar char="•"/>
            </a:pPr>
            <a:r>
              <a:rPr lang="en-US" sz="2800" dirty="0">
                <a:latin typeface="Calibri" panose="020F0502020204030204" pitchFamily="34" charset="0"/>
              </a:rPr>
              <a:t>They defy human imagination, and since they cannot be </a:t>
            </a:r>
            <a:r>
              <a:rPr lang="en-US" sz="2800" dirty="0" smtClean="0">
                <a:latin typeface="Calibri" panose="020F0502020204030204" pitchFamily="34" charset="0"/>
              </a:rPr>
              <a:t>experienced, </a:t>
            </a:r>
            <a:r>
              <a:rPr lang="en-US" sz="2800" dirty="0">
                <a:latin typeface="Calibri" panose="020F0502020204030204" pitchFamily="34" charset="0"/>
              </a:rPr>
              <a:t>their reality can be entered into </a:t>
            </a:r>
            <a:r>
              <a:rPr lang="en-US" sz="2800" b="1" dirty="0">
                <a:solidFill>
                  <a:srgbClr val="0000FF"/>
                </a:solidFill>
                <a:latin typeface="Calibri" panose="020F0502020204030204" pitchFamily="34" charset="0"/>
              </a:rPr>
              <a:t>only by believing the Word of God</a:t>
            </a:r>
            <a:r>
              <a:rPr lang="en-US" sz="2800" dirty="0">
                <a:latin typeface="Calibri" panose="020F0502020204030204" pitchFamily="34" charset="0"/>
              </a:rPr>
              <a:t>. </a:t>
            </a:r>
          </a:p>
        </p:txBody>
      </p:sp>
      <p:sp>
        <p:nvSpPr>
          <p:cNvPr id="3" name="Rectangle 2"/>
          <p:cNvSpPr/>
          <p:nvPr/>
        </p:nvSpPr>
        <p:spPr>
          <a:xfrm>
            <a:off x="2247900" y="6459379"/>
            <a:ext cx="4648200" cy="246221"/>
          </a:xfrm>
          <a:prstGeom prst="rect">
            <a:avLst/>
          </a:prstGeom>
        </p:spPr>
        <p:txBody>
          <a:bodyPr wrap="square">
            <a:spAutoFit/>
          </a:bodyPr>
          <a:lstStyle/>
          <a:p>
            <a:pPr marL="0" lvl="1"/>
            <a:r>
              <a:rPr lang="en-US" sz="1000" dirty="0">
                <a:latin typeface="Calibri" panose="020F0502020204030204" pitchFamily="34" charset="0"/>
              </a:rPr>
              <a:t>Chafer, L. S. (1922). </a:t>
            </a:r>
            <a:r>
              <a:rPr lang="en-US" sz="1000" i="1" dirty="0">
                <a:latin typeface="Calibri" panose="020F0502020204030204" pitchFamily="34" charset="0"/>
              </a:rPr>
              <a:t>Salvation</a:t>
            </a:r>
            <a:r>
              <a:rPr lang="en-US" sz="1000" dirty="0">
                <a:latin typeface="Calibri" panose="020F0502020204030204" pitchFamily="34" charset="0"/>
              </a:rPr>
              <a:t> (p. 59). Philadelphia, PA: Sunday School Times Company.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562" y="3276600"/>
            <a:ext cx="3952875" cy="296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89" y="1645920"/>
            <a:ext cx="8735022" cy="5212080"/>
          </a:xfrm>
          <a:prstGeom prst="rect">
            <a:avLst/>
          </a:prstGeom>
        </p:spPr>
      </p:pic>
      <p:sp>
        <p:nvSpPr>
          <p:cNvPr id="20486" name="Rectangle 9"/>
          <p:cNvSpPr>
            <a:spLocks noChangeArrowheads="1"/>
          </p:cNvSpPr>
          <p:nvPr/>
        </p:nvSpPr>
        <p:spPr bwMode="auto">
          <a:xfrm>
            <a:off x="1594173" y="3145304"/>
            <a:ext cx="5955655" cy="969496"/>
          </a:xfrm>
          <a:prstGeom prst="rect">
            <a:avLst/>
          </a:prstGeom>
          <a:solidFill>
            <a:schemeClr val="bg1">
              <a:alpha val="70000"/>
            </a:schemeClr>
          </a:solidFill>
          <a:ln w="28575">
            <a:noFill/>
            <a:miter lim="800000"/>
            <a:headEnd/>
            <a:tailEnd/>
          </a:ln>
        </p:spPr>
        <p:txBody>
          <a:bodyPr wrap="square">
            <a:spAutoFit/>
          </a:bodyPr>
          <a:lstStyle/>
          <a:p>
            <a:pPr algn="ctr">
              <a:spcAft>
                <a:spcPts val="600"/>
              </a:spcAft>
            </a:pPr>
            <a:r>
              <a:rPr lang="en-US" altLang="en-US" sz="2600" b="1" dirty="0">
                <a:latin typeface="Calibri" panose="020F0502020204030204" pitchFamily="34" charset="0"/>
              </a:rPr>
              <a:t>Hebrews 4:12</a:t>
            </a:r>
          </a:p>
          <a:p>
            <a:pPr algn="ctr">
              <a:spcAft>
                <a:spcPts val="600"/>
              </a:spcAft>
            </a:pPr>
            <a:r>
              <a:rPr lang="en-US" altLang="en-US" sz="2600" dirty="0">
                <a:latin typeface="Calibri" panose="020F0502020204030204" pitchFamily="34" charset="0"/>
              </a:rPr>
              <a:t>For the word of God is </a:t>
            </a:r>
            <a:r>
              <a:rPr lang="en-US" altLang="en-US" sz="2600" b="1" dirty="0">
                <a:solidFill>
                  <a:srgbClr val="0000FF"/>
                </a:solidFill>
                <a:latin typeface="Calibri" panose="020F0502020204030204" pitchFamily="34" charset="0"/>
              </a:rPr>
              <a:t>living and active</a:t>
            </a:r>
            <a:r>
              <a:rPr lang="en-US" altLang="en-US" sz="2600" dirty="0">
                <a:latin typeface="Calibri" panose="020F0502020204030204" pitchFamily="34" charset="0"/>
              </a:rPr>
              <a:t>….</a:t>
            </a:r>
            <a:endParaRPr lang="en-US" altLang="en-US" sz="2600" dirty="0">
              <a:latin typeface="Calibri" panose="020F0502020204030204" pitchFamily="34" charset="0"/>
            </a:endParaRPr>
          </a:p>
        </p:txBody>
      </p:sp>
      <p:sp>
        <p:nvSpPr>
          <p:cNvPr id="20485" name="Rectangle 6"/>
          <p:cNvSpPr>
            <a:spLocks noChangeArrowheads="1"/>
          </p:cNvSpPr>
          <p:nvPr/>
        </p:nvSpPr>
        <p:spPr bwMode="auto">
          <a:xfrm>
            <a:off x="984573" y="4267200"/>
            <a:ext cx="7168828" cy="2169825"/>
          </a:xfrm>
          <a:prstGeom prst="rect">
            <a:avLst/>
          </a:prstGeom>
          <a:solidFill>
            <a:schemeClr val="bg1">
              <a:alpha val="70000"/>
            </a:schemeClr>
          </a:solidFill>
          <a:ln w="28575">
            <a:noFill/>
            <a:miter lim="800000"/>
            <a:headEnd/>
            <a:tailEnd/>
          </a:ln>
        </p:spPr>
        <p:txBody>
          <a:bodyPr wrap="square">
            <a:spAutoFit/>
          </a:bodyPr>
          <a:lstStyle/>
          <a:p>
            <a:pPr algn="ctr">
              <a:spcAft>
                <a:spcPts val="600"/>
              </a:spcAft>
            </a:pPr>
            <a:r>
              <a:rPr lang="en-US" altLang="en-US" sz="2600" b="1" dirty="0">
                <a:latin typeface="Calibri" panose="020F0502020204030204" pitchFamily="34" charset="0"/>
              </a:rPr>
              <a:t>1 Thessalonians 2:13</a:t>
            </a:r>
          </a:p>
          <a:p>
            <a:pPr algn="ctr">
              <a:spcAft>
                <a:spcPts val="600"/>
              </a:spcAft>
            </a:pPr>
            <a:r>
              <a:rPr lang="en-US" altLang="en-US" sz="2600" dirty="0">
                <a:latin typeface="Calibri" panose="020F0502020204030204" pitchFamily="34" charset="0"/>
              </a:rPr>
              <a:t>“…you </a:t>
            </a:r>
            <a:r>
              <a:rPr lang="en-US" altLang="en-US" sz="2600" dirty="0">
                <a:latin typeface="Calibri" panose="020F0502020204030204" pitchFamily="34" charset="0"/>
              </a:rPr>
              <a:t>received </a:t>
            </a:r>
            <a:r>
              <a:rPr lang="en-US" altLang="en-US" sz="2600" b="1" dirty="0">
                <a:solidFill>
                  <a:srgbClr val="0000FF"/>
                </a:solidFill>
                <a:latin typeface="Calibri" panose="020F0502020204030204" pitchFamily="34" charset="0"/>
              </a:rPr>
              <a:t>the word of God </a:t>
            </a:r>
            <a:r>
              <a:rPr lang="en-US" altLang="en-US" sz="2600" dirty="0">
                <a:latin typeface="Calibri" panose="020F0502020204030204" pitchFamily="34" charset="0"/>
              </a:rPr>
              <a:t>which you heard from us</a:t>
            </a:r>
            <a:r>
              <a:rPr lang="en-US" altLang="en-US" sz="2600" dirty="0">
                <a:latin typeface="Calibri" panose="020F0502020204030204" pitchFamily="34" charset="0"/>
              </a:rPr>
              <a:t>,…not </a:t>
            </a:r>
            <a:r>
              <a:rPr lang="en-US" altLang="en-US" sz="2600" dirty="0">
                <a:latin typeface="Calibri" panose="020F0502020204030204" pitchFamily="34" charset="0"/>
              </a:rPr>
              <a:t>as the word of men, but for what it really is, the word of God, which also </a:t>
            </a:r>
            <a:r>
              <a:rPr lang="en-US" altLang="en-US" sz="2600" b="1" dirty="0">
                <a:solidFill>
                  <a:srgbClr val="0000FF"/>
                </a:solidFill>
                <a:latin typeface="Calibri" panose="020F0502020204030204" pitchFamily="34" charset="0"/>
              </a:rPr>
              <a:t>performs its work in you who believe</a:t>
            </a:r>
            <a:r>
              <a:rPr lang="en-US" altLang="en-US" sz="2600" dirty="0">
                <a:latin typeface="Calibri" panose="020F0502020204030204" pitchFamily="34" charset="0"/>
              </a:rPr>
              <a:t>.”</a:t>
            </a:r>
            <a:endParaRPr lang="en-US" altLang="en-US" sz="2600" dirty="0">
              <a:latin typeface="Calibri" panose="020F0502020204030204" pitchFamily="34" charset="0"/>
            </a:endParaRPr>
          </a:p>
        </p:txBody>
      </p:sp>
      <p:sp>
        <p:nvSpPr>
          <p:cNvPr id="7" name="AutoShape 2"/>
          <p:cNvSpPr>
            <a:spLocks noChangeArrowheads="1"/>
          </p:cNvSpPr>
          <p:nvPr/>
        </p:nvSpPr>
        <p:spPr bwMode="auto">
          <a:xfrm>
            <a:off x="990600" y="76200"/>
            <a:ext cx="7162800" cy="16002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3400" b="1" dirty="0">
                <a:solidFill>
                  <a:srgbClr val="C00000"/>
                </a:solidFill>
                <a:latin typeface="Calibri" panose="020F0502020204030204" pitchFamily="34" charset="0"/>
              </a:rPr>
              <a:t>5. </a:t>
            </a:r>
            <a:r>
              <a:rPr lang="en-US" altLang="en-US" sz="3400" b="1" dirty="0" smtClean="0">
                <a:solidFill>
                  <a:srgbClr val="C00000"/>
                </a:solidFill>
                <a:latin typeface="Calibri" panose="020F0502020204030204" pitchFamily="34" charset="0"/>
              </a:rPr>
              <a:t>They Are Known Only Through The </a:t>
            </a:r>
          </a:p>
          <a:p>
            <a:pPr algn="ctr" eaLnBrk="1" hangingPunct="1">
              <a:spcBef>
                <a:spcPts val="0"/>
              </a:spcBef>
              <a:buNone/>
            </a:pPr>
            <a:r>
              <a:rPr lang="en-US" altLang="en-US" sz="3400" b="1" dirty="0" smtClean="0">
                <a:solidFill>
                  <a:srgbClr val="C00000"/>
                </a:solidFill>
                <a:latin typeface="Calibri" panose="020F0502020204030204" pitchFamily="34" charset="0"/>
              </a:rPr>
              <a:t>Divine Revelation of The Word of God</a:t>
            </a:r>
            <a:endParaRPr lang="en-US" altLang="en-US" sz="3400" b="1" dirty="0">
              <a:solidFill>
                <a:srgbClr val="C00000"/>
              </a:solidFill>
              <a:latin typeface="Calibri" panose="020F050202020403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178" y="128257"/>
            <a:ext cx="886422" cy="731520"/>
          </a:xfrm>
          <a:prstGeom prst="ellipse">
            <a:avLst/>
          </a:prstGeom>
          <a:ln>
            <a:noFill/>
          </a:ln>
          <a:effectLst>
            <a:softEdge rad="112500"/>
          </a:effectLst>
        </p:spPr>
      </p:pic>
      <p:sp>
        <p:nvSpPr>
          <p:cNvPr id="2" name="Rectangle 1"/>
          <p:cNvSpPr/>
          <p:nvPr/>
        </p:nvSpPr>
        <p:spPr>
          <a:xfrm>
            <a:off x="984572" y="2002304"/>
            <a:ext cx="7174856" cy="969496"/>
          </a:xfrm>
          <a:prstGeom prst="rect">
            <a:avLst/>
          </a:prstGeom>
          <a:solidFill>
            <a:schemeClr val="bg1">
              <a:alpha val="70000"/>
            </a:schemeClr>
          </a:solidFill>
          <a:ln w="28575">
            <a:noFill/>
            <a:miter lim="800000"/>
            <a:headEnd/>
            <a:tailEnd/>
          </a:ln>
        </p:spPr>
        <p:txBody>
          <a:bodyPr wrap="square">
            <a:spAutoFit/>
          </a:bodyPr>
          <a:lstStyle/>
          <a:p>
            <a:pPr algn="ctr">
              <a:spcAft>
                <a:spcPts val="600"/>
              </a:spcAft>
            </a:pPr>
            <a:r>
              <a:rPr lang="en-US" sz="2600" b="1" dirty="0">
                <a:latin typeface="Calibri" panose="020F0502020204030204" pitchFamily="34" charset="0"/>
              </a:rPr>
              <a:t>Romans </a:t>
            </a:r>
            <a:r>
              <a:rPr lang="en-US" sz="2600" b="1" dirty="0" smtClean="0">
                <a:latin typeface="Calibri" panose="020F0502020204030204" pitchFamily="34" charset="0"/>
              </a:rPr>
              <a:t>12:2</a:t>
            </a:r>
            <a:endParaRPr lang="en-US" sz="2600" b="1" dirty="0">
              <a:latin typeface="Calibri" panose="020F0502020204030204" pitchFamily="34" charset="0"/>
            </a:endParaRPr>
          </a:p>
          <a:p>
            <a:pPr>
              <a:spcAft>
                <a:spcPts val="600"/>
              </a:spcAft>
            </a:pPr>
            <a:r>
              <a:rPr lang="en-US" sz="2600" dirty="0" smtClean="0">
                <a:latin typeface="Calibri" panose="020F0502020204030204" pitchFamily="34" charset="0"/>
              </a:rPr>
              <a:t>“…be </a:t>
            </a:r>
            <a:r>
              <a:rPr lang="en-US" sz="2600" dirty="0">
                <a:latin typeface="Calibri" panose="020F0502020204030204" pitchFamily="34" charset="0"/>
              </a:rPr>
              <a:t>transformed by the </a:t>
            </a:r>
            <a:r>
              <a:rPr lang="en-US" sz="2600" b="1" dirty="0">
                <a:solidFill>
                  <a:srgbClr val="0000FF"/>
                </a:solidFill>
                <a:latin typeface="Calibri" panose="020F0502020204030204" pitchFamily="34" charset="0"/>
              </a:rPr>
              <a:t>renewing of your </a:t>
            </a:r>
            <a:r>
              <a:rPr lang="en-US" sz="2600" b="1" dirty="0">
                <a:solidFill>
                  <a:srgbClr val="0000FF"/>
                </a:solidFill>
                <a:latin typeface="Calibri" panose="020F0502020204030204" pitchFamily="34" charset="0"/>
              </a:rPr>
              <a:t>mind</a:t>
            </a:r>
            <a:r>
              <a:rPr lang="en-US" sz="2600" dirty="0" smtClean="0">
                <a:latin typeface="Calibri" panose="020F0502020204030204" pitchFamily="34" charset="0"/>
              </a:rPr>
              <a:t>...”</a:t>
            </a:r>
            <a:endParaRPr lang="en-US" sz="2600" dirty="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463" y="1371600"/>
            <a:ext cx="6727074" cy="5029200"/>
          </a:xfrm>
          <a:prstGeom prst="rect">
            <a:avLst/>
          </a:prstGeom>
          <a:ln w="38100">
            <a:solidFill>
              <a:srgbClr val="C00000"/>
            </a:solidFill>
          </a:ln>
        </p:spPr>
      </p:pic>
    </p:spTree>
    <p:extLst>
      <p:ext uri="{BB962C8B-B14F-4D97-AF65-F5344CB8AC3E}">
        <p14:creationId xmlns:p14="http://schemas.microsoft.com/office/powerpoint/2010/main" val="2911991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371600" y="1608415"/>
            <a:ext cx="73152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1" indent="-457200" eaLnBrk="1" hangingPunct="1">
              <a:spcBef>
                <a:spcPts val="600"/>
              </a:spcBef>
              <a:spcAft>
                <a:spcPts val="600"/>
              </a:spcAft>
              <a:buClr>
                <a:schemeClr val="tx1"/>
              </a:buClr>
              <a:buSzPct val="100000"/>
              <a:buFont typeface="+mj-lt"/>
              <a:buAutoNum type="arabicParenR"/>
            </a:pPr>
            <a:r>
              <a:rPr lang="en-US" altLang="en-US" b="1" dirty="0" smtClean="0">
                <a:latin typeface="Calibri" panose="020F0502020204030204" pitchFamily="34" charset="0"/>
              </a:rPr>
              <a:t>not</a:t>
            </a:r>
            <a:r>
              <a:rPr lang="en-US" altLang="en-US" b="1" dirty="0" smtClean="0">
                <a:solidFill>
                  <a:srgbClr val="0000FF"/>
                </a:solidFill>
                <a:latin typeface="Calibri" panose="020F0502020204030204" pitchFamily="34" charset="0"/>
              </a:rPr>
              <a:t> </a:t>
            </a:r>
            <a:r>
              <a:rPr lang="en-US" altLang="en-US" b="1" dirty="0">
                <a:solidFill>
                  <a:srgbClr val="0000FF"/>
                </a:solidFill>
                <a:latin typeface="Calibri" panose="020F0502020204030204" pitchFamily="34" charset="0"/>
              </a:rPr>
              <a:t>experienced</a:t>
            </a:r>
          </a:p>
          <a:p>
            <a:pPr marL="457200" lvl="1" indent="-457200" eaLnBrk="1" hangingPunct="1">
              <a:spcBef>
                <a:spcPts val="600"/>
              </a:spcBef>
              <a:spcAft>
                <a:spcPts val="600"/>
              </a:spcAft>
              <a:buClr>
                <a:schemeClr val="tx1"/>
              </a:buClr>
              <a:buSzPct val="100000"/>
              <a:buFont typeface="+mj-lt"/>
              <a:buAutoNum type="arabicParenR"/>
            </a:pPr>
            <a:r>
              <a:rPr lang="en-US" altLang="en-US" b="1" dirty="0" smtClean="0">
                <a:latin typeface="Calibri" panose="020F0502020204030204" pitchFamily="34" charset="0"/>
              </a:rPr>
              <a:t>not</a:t>
            </a:r>
            <a:r>
              <a:rPr lang="en-US" altLang="en-US" b="1" dirty="0" smtClean="0">
                <a:solidFill>
                  <a:srgbClr val="0000FF"/>
                </a:solidFill>
                <a:latin typeface="Calibri" panose="020F0502020204030204" pitchFamily="34" charset="0"/>
              </a:rPr>
              <a:t> </a:t>
            </a:r>
            <a:r>
              <a:rPr lang="en-US" altLang="en-US" b="1" dirty="0">
                <a:solidFill>
                  <a:srgbClr val="0000FF"/>
                </a:solidFill>
                <a:latin typeface="Calibri" panose="020F0502020204030204" pitchFamily="34" charset="0"/>
              </a:rPr>
              <a:t>progressive</a:t>
            </a:r>
          </a:p>
          <a:p>
            <a:pPr marL="457200" lvl="1" indent="-457200" eaLnBrk="1" hangingPunct="1">
              <a:spcBef>
                <a:spcPts val="600"/>
              </a:spcBef>
              <a:spcAft>
                <a:spcPts val="600"/>
              </a:spcAft>
              <a:buClr>
                <a:schemeClr val="tx1"/>
              </a:buClr>
              <a:buSzPct val="100000"/>
              <a:buFont typeface="+mj-lt"/>
              <a:buAutoNum type="arabicParenR"/>
            </a:pPr>
            <a:r>
              <a:rPr lang="en-US" altLang="en-US" b="1" dirty="0">
                <a:latin typeface="Calibri" panose="020F0502020204030204" pitchFamily="34" charset="0"/>
              </a:rPr>
              <a:t>not </a:t>
            </a:r>
            <a:r>
              <a:rPr lang="en-US" altLang="en-US" b="1" dirty="0" smtClean="0">
                <a:solidFill>
                  <a:srgbClr val="0000FF"/>
                </a:solidFill>
                <a:latin typeface="Calibri" panose="020F0502020204030204" pitchFamily="34" charset="0"/>
              </a:rPr>
              <a:t>related </a:t>
            </a:r>
            <a:r>
              <a:rPr lang="en-US" altLang="en-US" b="1" dirty="0">
                <a:solidFill>
                  <a:srgbClr val="0000FF"/>
                </a:solidFill>
                <a:latin typeface="Calibri" panose="020F0502020204030204" pitchFamily="34" charset="0"/>
              </a:rPr>
              <a:t>to human merit</a:t>
            </a:r>
          </a:p>
          <a:p>
            <a:pPr marL="457200" lvl="1" indent="-457200" eaLnBrk="1" hangingPunct="1">
              <a:spcBef>
                <a:spcPts val="600"/>
              </a:spcBef>
              <a:spcAft>
                <a:spcPts val="600"/>
              </a:spcAft>
              <a:buClr>
                <a:schemeClr val="tx1"/>
              </a:buClr>
              <a:buSzPct val="100000"/>
              <a:buFont typeface="+mj-lt"/>
              <a:buAutoNum type="arabicParenR"/>
            </a:pPr>
            <a:r>
              <a:rPr lang="en-US" altLang="en-US" b="1" dirty="0" smtClean="0">
                <a:solidFill>
                  <a:srgbClr val="0000FF"/>
                </a:solidFill>
                <a:latin typeface="Calibri" panose="020F0502020204030204" pitchFamily="34" charset="0"/>
              </a:rPr>
              <a:t>not </a:t>
            </a:r>
            <a:r>
              <a:rPr lang="en-US" altLang="en-US" b="1" dirty="0">
                <a:solidFill>
                  <a:srgbClr val="0000FF"/>
                </a:solidFill>
                <a:latin typeface="Calibri" panose="020F0502020204030204" pitchFamily="34" charset="0"/>
              </a:rPr>
              <a:t>temporal </a:t>
            </a:r>
            <a:r>
              <a:rPr lang="en-US" altLang="en-US" b="1" dirty="0" smtClean="0">
                <a:solidFill>
                  <a:srgbClr val="0000FF"/>
                </a:solidFill>
                <a:latin typeface="Calibri" panose="020F0502020204030204" pitchFamily="34" charset="0"/>
              </a:rPr>
              <a:t>but </a:t>
            </a:r>
            <a:r>
              <a:rPr lang="en-US" altLang="en-US" b="1" dirty="0" smtClean="0">
                <a:latin typeface="Calibri" panose="020F0502020204030204" pitchFamily="34" charset="0"/>
              </a:rPr>
              <a:t>eternal in </a:t>
            </a:r>
            <a:r>
              <a:rPr lang="en-US" altLang="en-US" b="1" dirty="0">
                <a:latin typeface="Calibri" panose="020F0502020204030204" pitchFamily="34" charset="0"/>
              </a:rPr>
              <a:t>their </a:t>
            </a:r>
            <a:r>
              <a:rPr lang="en-US" altLang="en-US" b="1" dirty="0">
                <a:solidFill>
                  <a:srgbClr val="0000FF"/>
                </a:solidFill>
                <a:latin typeface="Calibri" panose="020F0502020204030204" pitchFamily="34" charset="0"/>
              </a:rPr>
              <a:t>character</a:t>
            </a:r>
          </a:p>
          <a:p>
            <a:pPr marL="457200" lvl="1" indent="-457200" eaLnBrk="1" hangingPunct="1">
              <a:spcBef>
                <a:spcPts val="600"/>
              </a:spcBef>
              <a:spcAft>
                <a:spcPts val="600"/>
              </a:spcAft>
              <a:buClr>
                <a:schemeClr val="tx1"/>
              </a:buClr>
              <a:buSzPct val="100000"/>
              <a:buFont typeface="+mj-lt"/>
              <a:buAutoNum type="arabicParenR"/>
            </a:pPr>
            <a:r>
              <a:rPr lang="en-US" altLang="en-US" b="1" dirty="0">
                <a:solidFill>
                  <a:srgbClr val="0000FF"/>
                </a:solidFill>
                <a:latin typeface="Calibri" panose="020F0502020204030204" pitchFamily="34" charset="0"/>
              </a:rPr>
              <a:t>not </a:t>
            </a:r>
            <a:r>
              <a:rPr lang="en-US" altLang="en-US" b="1" dirty="0">
                <a:solidFill>
                  <a:srgbClr val="0000FF"/>
                </a:solidFill>
                <a:latin typeface="Calibri" panose="020F0502020204030204" pitchFamily="34" charset="0"/>
              </a:rPr>
              <a:t>known </a:t>
            </a:r>
            <a:r>
              <a:rPr lang="en-US" altLang="en-US" b="1" dirty="0" smtClean="0">
                <a:latin typeface="Calibri" panose="020F0502020204030204" pitchFamily="34" charset="0"/>
              </a:rPr>
              <a:t>by any other means than </a:t>
            </a:r>
            <a:r>
              <a:rPr lang="en-US" altLang="en-US" b="1" dirty="0" smtClean="0">
                <a:solidFill>
                  <a:srgbClr val="0000FF"/>
                </a:solidFill>
                <a:latin typeface="Calibri" panose="020F0502020204030204" pitchFamily="34" charset="0"/>
              </a:rPr>
              <a:t>divine </a:t>
            </a:r>
            <a:r>
              <a:rPr lang="en-US" altLang="en-US" b="1" dirty="0">
                <a:solidFill>
                  <a:srgbClr val="0000FF"/>
                </a:solidFill>
                <a:latin typeface="Calibri" panose="020F0502020204030204" pitchFamily="34" charset="0"/>
              </a:rPr>
              <a:t>revelation of the Word of </a:t>
            </a:r>
            <a:r>
              <a:rPr lang="en-US" altLang="en-US" b="1" dirty="0" smtClean="0">
                <a:solidFill>
                  <a:srgbClr val="0000FF"/>
                </a:solidFill>
                <a:latin typeface="Calibri" panose="020F0502020204030204" pitchFamily="34" charset="0"/>
              </a:rPr>
              <a:t>God</a:t>
            </a:r>
          </a:p>
          <a:p>
            <a:pPr marL="0" lvl="1" indent="0" eaLnBrk="1" hangingPunct="1">
              <a:spcBef>
                <a:spcPts val="600"/>
              </a:spcBef>
              <a:spcAft>
                <a:spcPts val="600"/>
              </a:spcAft>
              <a:buClr>
                <a:schemeClr val="tx1"/>
              </a:buClr>
              <a:buSzPct val="100000"/>
              <a:buNone/>
            </a:pPr>
            <a:r>
              <a:rPr lang="en-US" altLang="en-US" b="1" dirty="0">
                <a:latin typeface="Calibri" panose="020F0502020204030204" pitchFamily="34" charset="0"/>
              </a:rPr>
              <a:t>So What are the Riches of Divine Grace?</a:t>
            </a:r>
            <a:endParaRPr lang="en-US" altLang="en-US" b="1" dirty="0">
              <a:latin typeface="Calibri" panose="020F0502020204030204" pitchFamily="34" charset="0"/>
            </a:endParaRPr>
          </a:p>
        </p:txBody>
      </p:sp>
      <p:sp>
        <p:nvSpPr>
          <p:cNvPr id="8" name="AutoShape 2"/>
          <p:cNvSpPr>
            <a:spLocks noChangeArrowheads="1"/>
          </p:cNvSpPr>
          <p:nvPr/>
        </p:nvSpPr>
        <p:spPr bwMode="auto">
          <a:xfrm>
            <a:off x="1104900" y="76200"/>
            <a:ext cx="6934200" cy="1440716"/>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C00000"/>
                </a:solidFill>
                <a:latin typeface="Calibri" panose="020F0502020204030204" pitchFamily="34" charset="0"/>
              </a:rPr>
              <a:t>The Essential Character of </a:t>
            </a:r>
          </a:p>
          <a:p>
            <a:pPr algn="ctr" eaLnBrk="1" hangingPunct="1">
              <a:spcBef>
                <a:spcPct val="0"/>
              </a:spcBef>
              <a:buFontTx/>
              <a:buNone/>
            </a:pPr>
            <a:r>
              <a:rPr lang="en-US" altLang="en-US" sz="3600" b="1" dirty="0">
                <a:solidFill>
                  <a:srgbClr val="C00000"/>
                </a:solidFill>
                <a:latin typeface="Calibri" panose="020F0502020204030204" pitchFamily="34" charset="0"/>
              </a:rPr>
              <a:t>The Riches of Divine Grace</a:t>
            </a:r>
          </a:p>
        </p:txBody>
      </p:sp>
    </p:spTree>
    <p:extLst>
      <p:ext uri="{BB962C8B-B14F-4D97-AF65-F5344CB8AC3E}">
        <p14:creationId xmlns:p14="http://schemas.microsoft.com/office/powerpoint/2010/main" val="65097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838200" y="1143000"/>
            <a:ext cx="7467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None/>
            </a:pPr>
            <a:r>
              <a:rPr lang="en-US" altLang="en-US" sz="3000" b="1" dirty="0">
                <a:latin typeface="Calibri" panose="020F0502020204030204" pitchFamily="34" charset="0"/>
              </a:rPr>
              <a:t>The Riches of Divine Grace </a:t>
            </a:r>
            <a:r>
              <a:rPr lang="en-US" altLang="en-US" sz="3000" b="1" dirty="0" smtClean="0">
                <a:solidFill>
                  <a:srgbClr val="0000FF"/>
                </a:solidFill>
                <a:latin typeface="Calibri" panose="020F0502020204030204" pitchFamily="34" charset="0"/>
              </a:rPr>
              <a:t>include all the </a:t>
            </a:r>
            <a:r>
              <a:rPr lang="en-US" altLang="en-US" sz="3000" b="1" dirty="0">
                <a:solidFill>
                  <a:srgbClr val="0000FF"/>
                </a:solidFill>
                <a:latin typeface="Calibri" panose="020F0502020204030204" pitchFamily="34" charset="0"/>
              </a:rPr>
              <a:t>things which are </a:t>
            </a:r>
            <a:r>
              <a:rPr lang="en-US" altLang="en-US" sz="3000" b="1" dirty="0">
                <a:latin typeface="Calibri" panose="020F0502020204030204" pitchFamily="34" charset="0"/>
              </a:rPr>
              <a:t>divinely accomplished</a:t>
            </a:r>
            <a:r>
              <a:rPr lang="en-US" altLang="en-US" sz="3000" b="1" dirty="0">
                <a:solidFill>
                  <a:srgbClr val="0000FF"/>
                </a:solidFill>
                <a:latin typeface="Calibri" panose="020F0502020204030204" pitchFamily="34" charset="0"/>
              </a:rPr>
              <a:t> in and for </a:t>
            </a:r>
            <a:r>
              <a:rPr lang="en-US" altLang="en-US" sz="3000" b="1" dirty="0" smtClean="0">
                <a:solidFill>
                  <a:srgbClr val="0000FF"/>
                </a:solidFill>
                <a:latin typeface="Calibri" panose="020F0502020204030204" pitchFamily="34" charset="0"/>
              </a:rPr>
              <a:t>the </a:t>
            </a:r>
            <a:r>
              <a:rPr lang="en-US" altLang="en-US" sz="3000" b="1" dirty="0">
                <a:solidFill>
                  <a:srgbClr val="0000FF"/>
                </a:solidFill>
                <a:latin typeface="Calibri" panose="020F0502020204030204" pitchFamily="34" charset="0"/>
              </a:rPr>
              <a:t>individual </a:t>
            </a:r>
            <a:r>
              <a:rPr lang="en-US" altLang="en-US" sz="3000" b="1" dirty="0">
                <a:latin typeface="Calibri" panose="020F0502020204030204" pitchFamily="34" charset="0"/>
              </a:rPr>
              <a:t>at the </a:t>
            </a:r>
            <a:r>
              <a:rPr lang="en-US" altLang="en-US" sz="3000" b="1" dirty="0" smtClean="0">
                <a:latin typeface="Calibri" panose="020F0502020204030204" pitchFamily="34" charset="0"/>
              </a:rPr>
              <a:t>moment </a:t>
            </a:r>
            <a:r>
              <a:rPr lang="en-US" altLang="en-US" sz="3000" b="1" dirty="0">
                <a:latin typeface="Calibri" panose="020F0502020204030204" pitchFamily="34" charset="0"/>
              </a:rPr>
              <a:t>of </a:t>
            </a:r>
            <a:r>
              <a:rPr lang="en-US" altLang="en-US" sz="3000" b="1" dirty="0" smtClean="0">
                <a:latin typeface="Calibri" panose="020F0502020204030204" pitchFamily="34" charset="0"/>
              </a:rPr>
              <a:t>believing.</a:t>
            </a:r>
            <a:endParaRPr lang="en-US" altLang="en-US" sz="3000" b="1" dirty="0">
              <a:latin typeface="Calibri" panose="020F0502020204030204" pitchFamily="34" charset="0"/>
            </a:endParaRPr>
          </a:p>
        </p:txBody>
      </p:sp>
      <p:sp>
        <p:nvSpPr>
          <p:cNvPr id="6" name="AutoShape 2"/>
          <p:cNvSpPr>
            <a:spLocks noChangeArrowheads="1"/>
          </p:cNvSpPr>
          <p:nvPr/>
        </p:nvSpPr>
        <p:spPr bwMode="auto">
          <a:xfrm>
            <a:off x="495300" y="0"/>
            <a:ext cx="8153400" cy="10668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What Should I Take Away From This?</a:t>
            </a:r>
            <a:endParaRPr lang="en-US" altLang="en-US" sz="3600" b="1" dirty="0">
              <a:solidFill>
                <a:srgbClr val="C00000"/>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19" y="2286000"/>
            <a:ext cx="5476562" cy="4513650"/>
          </a:xfrm>
          <a:prstGeom prst="rect">
            <a:avLst/>
          </a:prstGeom>
        </p:spPr>
      </p:pic>
    </p:spTree>
    <p:extLst>
      <p:ext uri="{BB962C8B-B14F-4D97-AF65-F5344CB8AC3E}">
        <p14:creationId xmlns:p14="http://schemas.microsoft.com/office/powerpoint/2010/main" val="3240273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059472" y="1219200"/>
            <a:ext cx="5025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spcAft>
                <a:spcPts val="1200"/>
              </a:spcAft>
              <a:buNone/>
            </a:pPr>
            <a:r>
              <a:rPr lang="en-US" altLang="en-US" sz="3600" b="1" dirty="0" smtClean="0">
                <a:latin typeface="Calibri" panose="020F0502020204030204" pitchFamily="34" charset="0"/>
              </a:rPr>
              <a:t>33 </a:t>
            </a:r>
            <a:r>
              <a:rPr lang="en-US" altLang="en-US" sz="3600" b="1" dirty="0">
                <a:latin typeface="Calibri" panose="020F0502020204030204" pitchFamily="34" charset="0"/>
              </a:rPr>
              <a:t>Riches of Divine Grace</a:t>
            </a:r>
          </a:p>
        </p:txBody>
      </p:sp>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a:solidFill>
                  <a:srgbClr val="C00000"/>
                </a:solidFill>
                <a:latin typeface="Calibri" panose="020F0502020204030204" pitchFamily="34" charset="0"/>
              </a:rPr>
              <a:t>The Riches of Divine Grace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31077"/>
            <a:ext cx="1108028" cy="914400"/>
          </a:xfrm>
          <a:prstGeom prst="ellipse">
            <a:avLst/>
          </a:prstGeom>
          <a:ln>
            <a:noFill/>
          </a:ln>
          <a:effectLst>
            <a:softEdge rad="1125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2600" y="2097212"/>
            <a:ext cx="2650430" cy="3657600"/>
          </a:xfrm>
          <a:prstGeom prst="rect">
            <a:avLst/>
          </a:prstGeom>
          <a:ln w="57150">
            <a:solidFill>
              <a:schemeClr val="bg1"/>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1981200"/>
            <a:ext cx="2895599" cy="3889625"/>
          </a:xfrm>
          <a:prstGeom prst="rect">
            <a:avLst/>
          </a:prstGeom>
        </p:spPr>
      </p:pic>
    </p:spTree>
    <p:extLst>
      <p:ext uri="{BB962C8B-B14F-4D97-AF65-F5344CB8AC3E}">
        <p14:creationId xmlns:p14="http://schemas.microsoft.com/office/powerpoint/2010/main" val="3574245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059472" y="1219200"/>
            <a:ext cx="5025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spcAft>
                <a:spcPts val="1200"/>
              </a:spcAft>
              <a:buNone/>
            </a:pPr>
            <a:r>
              <a:rPr lang="en-US" altLang="en-US" sz="3600" b="1" dirty="0" smtClean="0">
                <a:latin typeface="Calibri" panose="020F0502020204030204" pitchFamily="34" charset="0"/>
              </a:rPr>
              <a:t>33 </a:t>
            </a:r>
            <a:r>
              <a:rPr lang="en-US" altLang="en-US" sz="3600" b="1" dirty="0">
                <a:latin typeface="Calibri" panose="020F0502020204030204" pitchFamily="34" charset="0"/>
              </a:rPr>
              <a:t>Riches of Divine Grace</a:t>
            </a:r>
          </a:p>
        </p:txBody>
      </p:sp>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a:solidFill>
                  <a:srgbClr val="C00000"/>
                </a:solidFill>
                <a:latin typeface="Calibri" panose="020F0502020204030204" pitchFamily="34" charset="0"/>
              </a:rPr>
              <a:t>The Riches of Divine Grace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31077"/>
            <a:ext cx="1108028" cy="914400"/>
          </a:xfrm>
          <a:prstGeom prst="ellipse">
            <a:avLst/>
          </a:prstGeom>
          <a:ln>
            <a:noFill/>
          </a:ln>
          <a:effectLst>
            <a:softEdge rad="112500"/>
          </a:effectLst>
        </p:spPr>
      </p:pic>
      <p:sp>
        <p:nvSpPr>
          <p:cNvPr id="9" name="Rectangle 3"/>
          <p:cNvSpPr txBox="1">
            <a:spLocks noChangeArrowheads="1"/>
          </p:cNvSpPr>
          <p:nvPr/>
        </p:nvSpPr>
        <p:spPr bwMode="auto">
          <a:xfrm>
            <a:off x="609600" y="6096000"/>
            <a:ext cx="7924800" cy="609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a:defRPr/>
            </a:pPr>
            <a:r>
              <a:rPr lang="en-US" b="1" kern="0" dirty="0" smtClean="0">
                <a:solidFill>
                  <a:srgbClr val="0000FF"/>
                </a:solidFill>
                <a:effectLst/>
                <a:latin typeface="Calibri" panose="020F0502020204030204" pitchFamily="34" charset="0"/>
              </a:rPr>
              <a:t>HANDOUTS ARE AVAILABLE IN THE FOYER</a:t>
            </a:r>
            <a:endParaRPr lang="en-US" sz="3600" b="1" kern="0" dirty="0" smtClean="0">
              <a:solidFill>
                <a:srgbClr val="0000FF"/>
              </a:solidFill>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300" y="1905000"/>
            <a:ext cx="27894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1725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104900" y="2286000"/>
            <a:ext cx="6934200" cy="26670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smtClean="0">
                <a:solidFill>
                  <a:srgbClr val="C00000"/>
                </a:solidFill>
                <a:latin typeface="Calibri" panose="020F0502020204030204" pitchFamily="34" charset="0"/>
              </a:rPr>
              <a:t>Conclusion</a:t>
            </a:r>
            <a:endParaRPr lang="en-US" altLang="en-US" sz="5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567654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14400" y="1383030"/>
            <a:ext cx="7315200" cy="1969770"/>
          </a:xfrm>
          <a:prstGeom prst="rect">
            <a:avLst/>
          </a:prstGeom>
          <a:solidFill>
            <a:schemeClr val="bg1"/>
          </a:solidFill>
          <a:ln w="28575">
            <a:solidFill>
              <a:srgbClr val="FF0000"/>
            </a:solidFill>
          </a:ln>
        </p:spPr>
        <p:txBody>
          <a:bodyPr wrap="square">
            <a:spAutoFit/>
          </a:bodyPr>
          <a:lstStyle/>
          <a:p>
            <a:pPr algn="ctr">
              <a:spcBef>
                <a:spcPts val="600"/>
              </a:spcBef>
              <a:spcAft>
                <a:spcPts val="600"/>
              </a:spcAft>
            </a:pPr>
            <a:r>
              <a:rPr lang="en-US" sz="2800" b="1" dirty="0">
                <a:latin typeface="Calibri" panose="020F0502020204030204" pitchFamily="34" charset="0"/>
              </a:rPr>
              <a:t>Romans 8:32 </a:t>
            </a:r>
          </a:p>
          <a:p>
            <a:pPr algn="just">
              <a:spcBef>
                <a:spcPts val="600"/>
              </a:spcBef>
              <a:spcAft>
                <a:spcPts val="600"/>
              </a:spcAft>
            </a:pPr>
            <a:r>
              <a:rPr lang="en-US" sz="2800" dirty="0" smtClean="0">
                <a:latin typeface="Calibri" panose="020F0502020204030204" pitchFamily="34" charset="0"/>
              </a:rPr>
              <a:t>He </a:t>
            </a:r>
            <a:r>
              <a:rPr lang="en-US" sz="2800" dirty="0">
                <a:latin typeface="Calibri" panose="020F0502020204030204" pitchFamily="34" charset="0"/>
              </a:rPr>
              <a:t>who did not spare His own Son, but delivered Him over for us all, </a:t>
            </a:r>
            <a:r>
              <a:rPr lang="en-US" sz="2800" b="1" dirty="0">
                <a:solidFill>
                  <a:srgbClr val="0000FF"/>
                </a:solidFill>
                <a:latin typeface="Calibri" panose="020F0502020204030204" pitchFamily="34" charset="0"/>
              </a:rPr>
              <a:t>how will He not also with Him </a:t>
            </a:r>
            <a:r>
              <a:rPr lang="en-US" sz="2800" b="1" u="sng" dirty="0">
                <a:solidFill>
                  <a:srgbClr val="0000FF"/>
                </a:solidFill>
                <a:latin typeface="Calibri" panose="020F0502020204030204" pitchFamily="34" charset="0"/>
              </a:rPr>
              <a:t>freely</a:t>
            </a:r>
            <a:r>
              <a:rPr lang="en-US" sz="2800" b="1" dirty="0">
                <a:solidFill>
                  <a:srgbClr val="0000FF"/>
                </a:solidFill>
                <a:latin typeface="Calibri" panose="020F0502020204030204" pitchFamily="34" charset="0"/>
              </a:rPr>
              <a:t> give us all things?</a:t>
            </a:r>
          </a:p>
        </p:txBody>
      </p:sp>
      <p:sp>
        <p:nvSpPr>
          <p:cNvPr id="8" name="Rectangle 7"/>
          <p:cNvSpPr/>
          <p:nvPr/>
        </p:nvSpPr>
        <p:spPr>
          <a:xfrm>
            <a:off x="914400" y="3657600"/>
            <a:ext cx="7315200" cy="1969770"/>
          </a:xfrm>
          <a:prstGeom prst="rect">
            <a:avLst/>
          </a:prstGeom>
          <a:solidFill>
            <a:schemeClr val="bg1"/>
          </a:solidFill>
          <a:ln w="28575">
            <a:solidFill>
              <a:srgbClr val="FF0000"/>
            </a:solidFill>
          </a:ln>
        </p:spPr>
        <p:txBody>
          <a:bodyPr wrap="square">
            <a:spAutoFit/>
          </a:bodyPr>
          <a:lstStyle/>
          <a:p>
            <a:pPr algn="ctr">
              <a:spcBef>
                <a:spcPts val="600"/>
              </a:spcBef>
              <a:spcAft>
                <a:spcPts val="600"/>
              </a:spcAft>
            </a:pPr>
            <a:r>
              <a:rPr lang="en-US" sz="2800" b="1" dirty="0">
                <a:latin typeface="Calibri" panose="020F0502020204030204" pitchFamily="34" charset="0"/>
              </a:rPr>
              <a:t>1 Corinthians 2:12</a:t>
            </a:r>
          </a:p>
          <a:p>
            <a:pPr algn="just">
              <a:spcBef>
                <a:spcPts val="600"/>
              </a:spcBef>
              <a:spcAft>
                <a:spcPts val="600"/>
              </a:spcAft>
            </a:pPr>
            <a:r>
              <a:rPr lang="en-US" sz="2800" dirty="0" smtClean="0">
                <a:latin typeface="Calibri" panose="020F0502020204030204" pitchFamily="34" charset="0"/>
              </a:rPr>
              <a:t>Now </a:t>
            </a:r>
            <a:r>
              <a:rPr lang="en-US" sz="2800" dirty="0">
                <a:latin typeface="Calibri" panose="020F0502020204030204" pitchFamily="34" charset="0"/>
              </a:rPr>
              <a:t>we have received, not the spirit of the world, but the Spirit who is from God, so that </a:t>
            </a:r>
            <a:r>
              <a:rPr lang="en-US" sz="2800" b="1" dirty="0">
                <a:solidFill>
                  <a:srgbClr val="0000FF"/>
                </a:solidFill>
                <a:latin typeface="Calibri" panose="020F0502020204030204" pitchFamily="34" charset="0"/>
              </a:rPr>
              <a:t>we may </a:t>
            </a:r>
            <a:r>
              <a:rPr lang="en-US" sz="2800" b="1" u="sng" dirty="0">
                <a:solidFill>
                  <a:srgbClr val="0000FF"/>
                </a:solidFill>
                <a:latin typeface="Calibri" panose="020F0502020204030204" pitchFamily="34" charset="0"/>
              </a:rPr>
              <a:t>know</a:t>
            </a:r>
            <a:r>
              <a:rPr lang="en-US" sz="2800" b="1" dirty="0">
                <a:solidFill>
                  <a:srgbClr val="0000FF"/>
                </a:solidFill>
                <a:latin typeface="Calibri" panose="020F0502020204030204" pitchFamily="34" charset="0"/>
              </a:rPr>
              <a:t> the things </a:t>
            </a:r>
            <a:r>
              <a:rPr lang="en-US" sz="2800" b="1" u="sng" dirty="0">
                <a:solidFill>
                  <a:srgbClr val="0000FF"/>
                </a:solidFill>
                <a:latin typeface="Calibri" panose="020F0502020204030204" pitchFamily="34" charset="0"/>
              </a:rPr>
              <a:t>freely</a:t>
            </a:r>
            <a:r>
              <a:rPr lang="en-US" sz="2800" b="1" dirty="0">
                <a:solidFill>
                  <a:srgbClr val="0000FF"/>
                </a:solidFill>
                <a:latin typeface="Calibri" panose="020F0502020204030204" pitchFamily="34" charset="0"/>
              </a:rPr>
              <a:t> given to us by God,</a:t>
            </a:r>
          </a:p>
        </p:txBody>
      </p:sp>
      <p:sp>
        <p:nvSpPr>
          <p:cNvPr id="9" name="AutoShape 2"/>
          <p:cNvSpPr>
            <a:spLocks noChangeArrowheads="1"/>
          </p:cNvSpPr>
          <p:nvPr/>
        </p:nvSpPr>
        <p:spPr bwMode="auto">
          <a:xfrm>
            <a:off x="495300" y="0"/>
            <a:ext cx="8153400" cy="10668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What Should I Take Away From This?</a:t>
            </a:r>
            <a:endParaRPr lang="en-US" alt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4199496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495300" y="0"/>
            <a:ext cx="8153400" cy="10668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What Should I Take Away From This?</a:t>
            </a:r>
            <a:endParaRPr lang="en-US" altLang="en-US" sz="3600" b="1" dirty="0">
              <a:solidFill>
                <a:srgbClr val="C00000"/>
              </a:solidFill>
              <a:latin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447800"/>
            <a:ext cx="3344153" cy="2743200"/>
          </a:xfrm>
          <a:prstGeom prst="rect">
            <a:avLst/>
          </a:prstGeom>
        </p:spPr>
      </p:pic>
      <p:sp>
        <p:nvSpPr>
          <p:cNvPr id="9" name="Content Placeholder 4"/>
          <p:cNvSpPr txBox="1">
            <a:spLocks/>
          </p:cNvSpPr>
          <p:nvPr/>
        </p:nvSpPr>
        <p:spPr>
          <a:xfrm>
            <a:off x="3657600" y="1295400"/>
            <a:ext cx="5257800" cy="40386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smtClean="0">
                <a:latin typeface="Calibri" panose="020F0502020204030204" pitchFamily="34" charset="0"/>
              </a:rPr>
              <a:t>FOR THE BELIEVER</a:t>
            </a:r>
          </a:p>
          <a:p>
            <a:pPr marL="0" lvl="1" indent="0" algn="just">
              <a:buNone/>
            </a:pPr>
            <a:r>
              <a:rPr lang="en-US" dirty="0" smtClean="0">
                <a:latin typeface="Calibri" panose="020F0502020204030204" pitchFamily="34" charset="0"/>
              </a:rPr>
              <a:t>A </a:t>
            </a:r>
            <a:r>
              <a:rPr lang="en-US" b="1" u="sng" dirty="0" smtClean="0">
                <a:solidFill>
                  <a:srgbClr val="0000FF"/>
                </a:solidFill>
                <a:latin typeface="Calibri" panose="020F0502020204030204" pitchFamily="34" charset="0"/>
              </a:rPr>
              <a:t>consistent</a:t>
            </a:r>
            <a:r>
              <a:rPr lang="en-US" dirty="0" smtClean="0">
                <a:latin typeface="Calibri" panose="020F0502020204030204" pitchFamily="34" charset="0"/>
              </a:rPr>
              <a:t>, victorious, mirroring of our </a:t>
            </a:r>
            <a:r>
              <a:rPr lang="en-US" i="1" dirty="0" smtClean="0">
                <a:latin typeface="Calibri" panose="020F0502020204030204" pitchFamily="34" charset="0"/>
              </a:rPr>
              <a:t>position in Christ</a:t>
            </a:r>
            <a:r>
              <a:rPr lang="en-US" dirty="0" smtClean="0">
                <a:latin typeface="Calibri" panose="020F0502020204030204" pitchFamily="34" charset="0"/>
              </a:rPr>
              <a:t>, in our daily, conditional walk is only realized through </a:t>
            </a:r>
            <a:r>
              <a:rPr lang="en-US" b="1" u="sng" dirty="0" smtClean="0">
                <a:solidFill>
                  <a:srgbClr val="0000FF"/>
                </a:solidFill>
                <a:latin typeface="Calibri" panose="020F0502020204030204" pitchFamily="34" charset="0"/>
              </a:rPr>
              <a:t>knowing</a:t>
            </a:r>
            <a:r>
              <a:rPr lang="en-US" dirty="0" smtClean="0">
                <a:latin typeface="Calibri" panose="020F0502020204030204" pitchFamily="34" charset="0"/>
              </a:rPr>
              <a:t> “Who We Are In Christ” and then </a:t>
            </a:r>
            <a:r>
              <a:rPr lang="en-US" b="1" u="sng" dirty="0" smtClean="0">
                <a:solidFill>
                  <a:srgbClr val="0000FF"/>
                </a:solidFill>
                <a:latin typeface="Calibri" panose="020F0502020204030204" pitchFamily="34" charset="0"/>
              </a:rPr>
              <a:t>allowing</a:t>
            </a:r>
            <a:r>
              <a:rPr lang="en-US" dirty="0" smtClean="0">
                <a:latin typeface="Calibri" panose="020F0502020204030204" pitchFamily="34" charset="0"/>
              </a:rPr>
              <a:t> the Holy Spirit to </a:t>
            </a:r>
            <a:r>
              <a:rPr lang="en-US" b="1" u="sng" dirty="0" smtClean="0">
                <a:solidFill>
                  <a:srgbClr val="0000FF"/>
                </a:solidFill>
                <a:latin typeface="Calibri" panose="020F0502020204030204" pitchFamily="34" charset="0"/>
              </a:rPr>
              <a:t>manifest</a:t>
            </a:r>
            <a:r>
              <a:rPr lang="en-US" dirty="0" smtClean="0">
                <a:latin typeface="Calibri" panose="020F0502020204030204" pitchFamily="34" charset="0"/>
              </a:rPr>
              <a:t> that reality in our mortal flesh. </a:t>
            </a:r>
          </a:p>
        </p:txBody>
      </p:sp>
    </p:spTree>
    <p:extLst>
      <p:ext uri="{BB962C8B-B14F-4D97-AF65-F5344CB8AC3E}">
        <p14:creationId xmlns:p14="http://schemas.microsoft.com/office/powerpoint/2010/main" val="2028946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6200" y="1295400"/>
            <a:ext cx="5029200" cy="3733800"/>
          </a:xfrm>
        </p:spPr>
        <p:txBody>
          <a:bodyPr/>
          <a:lstStyle/>
          <a:p>
            <a:pPr marL="0" indent="0">
              <a:buNone/>
            </a:pPr>
            <a:r>
              <a:rPr lang="en-US" sz="2800" b="1" dirty="0" smtClean="0">
                <a:latin typeface="Calibri" panose="020F0502020204030204" pitchFamily="34" charset="0"/>
              </a:rPr>
              <a:t>FOR THE UNBELIEVER</a:t>
            </a:r>
          </a:p>
          <a:p>
            <a:pPr marL="0" lvl="1" indent="0" algn="just">
              <a:buNone/>
            </a:pPr>
            <a:r>
              <a:rPr lang="en-US" dirty="0" smtClean="0">
                <a:latin typeface="Calibri" panose="020F0502020204030204" pitchFamily="34" charset="0"/>
              </a:rPr>
              <a:t>God </a:t>
            </a:r>
            <a:r>
              <a:rPr lang="en-US" dirty="0" smtClean="0">
                <a:latin typeface="Calibri" panose="020F0502020204030204" pitchFamily="34" charset="0"/>
              </a:rPr>
              <a:t>has provided a Way for you to have and experience New Life in Christ. This New Life in Christ is received as a free gift, by faith alone, and makes available to you all of God’s Divine Riches of Grace.</a:t>
            </a:r>
            <a:endParaRPr lang="en-US" dirty="0">
              <a:latin typeface="Calibri" panose="020F0502020204030204" pitchFamily="34" charset="0"/>
            </a:endParaRPr>
          </a:p>
        </p:txBody>
      </p:sp>
      <p:sp>
        <p:nvSpPr>
          <p:cNvPr id="6" name="AutoShape 2"/>
          <p:cNvSpPr>
            <a:spLocks noChangeArrowheads="1"/>
          </p:cNvSpPr>
          <p:nvPr/>
        </p:nvSpPr>
        <p:spPr bwMode="auto">
          <a:xfrm>
            <a:off x="495300" y="0"/>
            <a:ext cx="8153400" cy="1066800"/>
          </a:xfrm>
          <a:prstGeom prst="horizontalScroll">
            <a:avLst>
              <a:gd name="adj" fmla="val 12500"/>
            </a:avLst>
          </a:prstGeom>
          <a:solidFill>
            <a:srgbClr val="FFFF99"/>
          </a:solidFill>
          <a:ln w="9525">
            <a:solidFill>
              <a:schemeClr val="tx1"/>
            </a:solidFill>
            <a:round/>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What Should I Take Away From This?</a:t>
            </a:r>
            <a:endParaRPr lang="en-US" altLang="en-US" sz="3600" b="1" dirty="0">
              <a:solidFill>
                <a:srgbClr val="C00000"/>
              </a:solidFill>
              <a:latin typeface="Calibri" panose="020F0502020204030204" pitchFamily="34" charset="0"/>
            </a:endParaRPr>
          </a:p>
        </p:txBody>
      </p:sp>
      <p:sp>
        <p:nvSpPr>
          <p:cNvPr id="2" name="Rectangle 1"/>
          <p:cNvSpPr/>
          <p:nvPr/>
        </p:nvSpPr>
        <p:spPr>
          <a:xfrm>
            <a:off x="152400" y="1447800"/>
            <a:ext cx="3581400" cy="2754600"/>
          </a:xfrm>
          <a:prstGeom prst="rect">
            <a:avLst/>
          </a:prstGeom>
          <a:solidFill>
            <a:schemeClr val="bg1"/>
          </a:solidFill>
          <a:ln w="28575">
            <a:solidFill>
              <a:schemeClr val="tx1"/>
            </a:solidFill>
          </a:ln>
        </p:spPr>
        <p:txBody>
          <a:bodyPr wrap="square">
            <a:spAutoFit/>
          </a:bodyPr>
          <a:lstStyle/>
          <a:p>
            <a:pPr algn="ctr">
              <a:spcBef>
                <a:spcPts val="0"/>
              </a:spcBef>
              <a:spcAft>
                <a:spcPts val="600"/>
              </a:spcAft>
            </a:pPr>
            <a:r>
              <a:rPr lang="en-US" sz="2800" b="1" dirty="0">
                <a:latin typeface="Calibri" panose="020F0502020204030204" pitchFamily="34" charset="0"/>
              </a:rPr>
              <a:t>John </a:t>
            </a:r>
            <a:r>
              <a:rPr lang="en-US" sz="2800" b="1" dirty="0" smtClean="0">
                <a:latin typeface="Calibri" panose="020F0502020204030204" pitchFamily="34" charset="0"/>
              </a:rPr>
              <a:t>14:6 </a:t>
            </a:r>
            <a:endParaRPr lang="en-US" sz="2800" b="1" dirty="0">
              <a:latin typeface="Calibri" panose="020F0502020204030204" pitchFamily="34" charset="0"/>
            </a:endParaRPr>
          </a:p>
          <a:p>
            <a:pPr algn="just">
              <a:spcBef>
                <a:spcPts val="0"/>
              </a:spcBef>
              <a:spcAft>
                <a:spcPts val="600"/>
              </a:spcAft>
            </a:pPr>
            <a:r>
              <a:rPr lang="en-US" sz="2800" dirty="0" smtClean="0">
                <a:latin typeface="Calibri" panose="020F0502020204030204" pitchFamily="34" charset="0"/>
              </a:rPr>
              <a:t>Jesus </a:t>
            </a:r>
            <a:r>
              <a:rPr lang="en-US" sz="2800" dirty="0">
                <a:latin typeface="Calibri" panose="020F0502020204030204" pitchFamily="34" charset="0"/>
              </a:rPr>
              <a:t>said to him, </a:t>
            </a:r>
            <a:r>
              <a:rPr lang="en-US" sz="2800" b="1" dirty="0">
                <a:solidFill>
                  <a:srgbClr val="C00000"/>
                </a:solidFill>
                <a:latin typeface="Calibri" panose="020F0502020204030204" pitchFamily="34" charset="0"/>
              </a:rPr>
              <a:t>“I am the way, and the truth, and the life; no one comes to the Father but through Me</a:t>
            </a:r>
            <a:r>
              <a:rPr lang="en-US" sz="2800" b="1" dirty="0" smtClean="0">
                <a:solidFill>
                  <a:srgbClr val="C00000"/>
                </a:solidFill>
                <a:latin typeface="Calibri" panose="020F0502020204030204" pitchFamily="34" charset="0"/>
              </a:rPr>
              <a:t>.” </a:t>
            </a:r>
            <a:endParaRPr lang="en-US" sz="28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477899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07" y="228600"/>
            <a:ext cx="8568986" cy="6400800"/>
          </a:xfrm>
          <a:prstGeom prst="rect">
            <a:avLst/>
          </a:prstGeom>
          <a:solidFill>
            <a:schemeClr val="bg1"/>
          </a:solidFill>
          <a:ln>
            <a:solidFill>
              <a:schemeClr val="tx1"/>
            </a:solidFill>
          </a:ln>
        </p:spPr>
      </p:pic>
      <p:sp>
        <p:nvSpPr>
          <p:cNvPr id="4" name="Rectangle 3"/>
          <p:cNvSpPr/>
          <p:nvPr/>
        </p:nvSpPr>
        <p:spPr>
          <a:xfrm>
            <a:off x="990600" y="1215830"/>
            <a:ext cx="7086600" cy="4339650"/>
          </a:xfrm>
          <a:prstGeom prst="rect">
            <a:avLst/>
          </a:prstGeom>
          <a:noFill/>
          <a:ln w="28575">
            <a:noFill/>
          </a:ln>
        </p:spPr>
        <p:txBody>
          <a:bodyPr wrap="square">
            <a:spAutoFit/>
          </a:bodyPr>
          <a:lstStyle/>
          <a:p>
            <a:pPr algn="ctr">
              <a:spcBef>
                <a:spcPts val="600"/>
              </a:spcBef>
              <a:spcAft>
                <a:spcPts val="600"/>
              </a:spcAft>
            </a:pPr>
            <a:r>
              <a:rPr lang="en-US" sz="3800" b="1" dirty="0">
                <a:latin typeface="Calibri" panose="020F0502020204030204" pitchFamily="34" charset="0"/>
              </a:rPr>
              <a:t>Numbers 6:24–26</a:t>
            </a:r>
          </a:p>
          <a:p>
            <a:pPr algn="just">
              <a:spcBef>
                <a:spcPts val="600"/>
              </a:spcBef>
              <a:spcAft>
                <a:spcPts val="600"/>
              </a:spcAft>
            </a:pPr>
            <a:r>
              <a:rPr lang="en-US" sz="3800" b="1" baseline="30000" dirty="0">
                <a:latin typeface="Calibri" panose="020F0502020204030204" pitchFamily="34" charset="0"/>
              </a:rPr>
              <a:t>24</a:t>
            </a:r>
            <a:r>
              <a:rPr lang="en-US" sz="3800" b="1" dirty="0">
                <a:latin typeface="Calibri" panose="020F0502020204030204" pitchFamily="34" charset="0"/>
              </a:rPr>
              <a:t> The Lord </a:t>
            </a:r>
            <a:r>
              <a:rPr lang="en-US" sz="3800" b="1" dirty="0">
                <a:solidFill>
                  <a:srgbClr val="0000FF"/>
                </a:solidFill>
                <a:latin typeface="Calibri" panose="020F0502020204030204" pitchFamily="34" charset="0"/>
              </a:rPr>
              <a:t>bless you</a:t>
            </a:r>
            <a:r>
              <a:rPr lang="en-US" sz="3800" b="1" dirty="0">
                <a:latin typeface="Calibri" panose="020F0502020204030204" pitchFamily="34" charset="0"/>
              </a:rPr>
              <a:t>, and </a:t>
            </a:r>
            <a:r>
              <a:rPr lang="en-US" sz="3800" b="1" dirty="0">
                <a:solidFill>
                  <a:srgbClr val="0000FF"/>
                </a:solidFill>
                <a:latin typeface="Calibri" panose="020F0502020204030204" pitchFamily="34" charset="0"/>
              </a:rPr>
              <a:t>keep you</a:t>
            </a:r>
            <a:r>
              <a:rPr lang="en-US" sz="3800" b="1" dirty="0">
                <a:latin typeface="Calibri" panose="020F0502020204030204" pitchFamily="34" charset="0"/>
              </a:rPr>
              <a:t>; </a:t>
            </a:r>
            <a:r>
              <a:rPr lang="en-US" sz="3800" b="1" baseline="30000" dirty="0">
                <a:latin typeface="Calibri" panose="020F0502020204030204" pitchFamily="34" charset="0"/>
              </a:rPr>
              <a:t>25</a:t>
            </a:r>
            <a:r>
              <a:rPr lang="en-US" sz="3800" b="1" dirty="0">
                <a:latin typeface="Calibri" panose="020F0502020204030204" pitchFamily="34" charset="0"/>
              </a:rPr>
              <a:t> The Lord </a:t>
            </a:r>
            <a:r>
              <a:rPr lang="en-US" sz="3800" b="1" dirty="0">
                <a:solidFill>
                  <a:srgbClr val="0000FF"/>
                </a:solidFill>
                <a:latin typeface="Calibri" panose="020F0502020204030204" pitchFamily="34" charset="0"/>
              </a:rPr>
              <a:t>make His face shine on you</a:t>
            </a:r>
            <a:r>
              <a:rPr lang="en-US" sz="3800" b="1" dirty="0">
                <a:latin typeface="Calibri" panose="020F0502020204030204" pitchFamily="34" charset="0"/>
              </a:rPr>
              <a:t>, And b</a:t>
            </a:r>
            <a:r>
              <a:rPr lang="en-US" sz="3800" b="1" dirty="0">
                <a:solidFill>
                  <a:srgbClr val="0000FF"/>
                </a:solidFill>
                <a:latin typeface="Calibri" panose="020F0502020204030204" pitchFamily="34" charset="0"/>
              </a:rPr>
              <a:t>e gracious to you</a:t>
            </a:r>
            <a:r>
              <a:rPr lang="en-US" sz="3800" b="1" dirty="0">
                <a:latin typeface="Calibri" panose="020F0502020204030204" pitchFamily="34" charset="0"/>
              </a:rPr>
              <a:t>; </a:t>
            </a:r>
            <a:r>
              <a:rPr lang="en-US" sz="3800" b="1" baseline="30000" dirty="0">
                <a:latin typeface="Calibri" panose="020F0502020204030204" pitchFamily="34" charset="0"/>
              </a:rPr>
              <a:t>26</a:t>
            </a:r>
            <a:r>
              <a:rPr lang="en-US" sz="3800" b="1" dirty="0">
                <a:latin typeface="Calibri" panose="020F0502020204030204" pitchFamily="34" charset="0"/>
              </a:rPr>
              <a:t> The Lord </a:t>
            </a:r>
            <a:r>
              <a:rPr lang="en-US" sz="3800" b="1" dirty="0">
                <a:solidFill>
                  <a:srgbClr val="0000FF"/>
                </a:solidFill>
                <a:latin typeface="Calibri" panose="020F0502020204030204" pitchFamily="34" charset="0"/>
              </a:rPr>
              <a:t>lift up His countenance on you</a:t>
            </a:r>
            <a:r>
              <a:rPr lang="en-US" sz="3800" b="1" dirty="0">
                <a:latin typeface="Calibri" panose="020F0502020204030204" pitchFamily="34" charset="0"/>
              </a:rPr>
              <a:t>, And </a:t>
            </a:r>
            <a:r>
              <a:rPr lang="en-US" sz="3800" b="1" dirty="0">
                <a:solidFill>
                  <a:srgbClr val="0000FF"/>
                </a:solidFill>
                <a:latin typeface="Calibri" panose="020F0502020204030204" pitchFamily="34" charset="0"/>
              </a:rPr>
              <a:t>give you peace</a:t>
            </a:r>
            <a:r>
              <a:rPr lang="en-US" sz="3800" b="1" dirty="0">
                <a:latin typeface="Calibri" panose="020F0502020204030204" pitchFamily="34" charset="0"/>
              </a:rPr>
              <a:t>.’ </a:t>
            </a:r>
          </a:p>
        </p:txBody>
      </p:sp>
    </p:spTree>
    <p:extLst>
      <p:ext uri="{BB962C8B-B14F-4D97-AF65-F5344CB8AC3E}">
        <p14:creationId xmlns:p14="http://schemas.microsoft.com/office/powerpoint/2010/main" val="62409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163" y="1371600"/>
            <a:ext cx="6731674" cy="5029200"/>
          </a:xfrm>
          <a:prstGeom prst="rect">
            <a:avLst/>
          </a:prstGeom>
          <a:ln w="38100">
            <a:solidFill>
              <a:srgbClr val="C00000"/>
            </a:solidFill>
          </a:ln>
        </p:spPr>
      </p:pic>
      <p:sp>
        <p:nvSpPr>
          <p:cNvPr id="6"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47818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163" y="1371600"/>
            <a:ext cx="6731674" cy="5029200"/>
          </a:xfrm>
          <a:prstGeom prst="rect">
            <a:avLst/>
          </a:prstGeom>
          <a:ln w="38100">
            <a:solidFill>
              <a:srgbClr val="C00000"/>
            </a:solidFill>
          </a:ln>
        </p:spPr>
      </p:pic>
      <p:sp>
        <p:nvSpPr>
          <p:cNvPr id="9"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469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sp>
        <p:nvSpPr>
          <p:cNvPr id="5" name="Title 1"/>
          <p:cNvSpPr>
            <a:spLocks noGrp="1"/>
          </p:cNvSpPr>
          <p:nvPr>
            <p:ph type="title"/>
          </p:nvPr>
        </p:nvSpPr>
        <p:spPr>
          <a:xfrm>
            <a:off x="571500" y="1143000"/>
            <a:ext cx="8001000" cy="914400"/>
          </a:xfrm>
        </p:spPr>
        <p:txBody>
          <a:bodyPr/>
          <a:lstStyle/>
          <a:p>
            <a:pPr eaLnBrk="1" hangingPunct="1"/>
            <a:r>
              <a:rPr lang="en-US" altLang="en-US" sz="2800" b="1" dirty="0" smtClean="0">
                <a:solidFill>
                  <a:schemeClr val="tx1">
                    <a:lumMod val="95000"/>
                    <a:lumOff val="5000"/>
                  </a:schemeClr>
                </a:solidFill>
                <a:latin typeface="Calibri" panose="020F0502020204030204" pitchFamily="34" charset="0"/>
                <a:ea typeface="+mn-ea"/>
                <a:cs typeface="+mn-cs"/>
              </a:rPr>
              <a:t>SO WHY AREN‘T WE ENJOYING CONTINUOUS SPIRITUAL VICTORY IN OUR LIVES? </a:t>
            </a:r>
            <a:endParaRPr lang="en-US" altLang="en-US" sz="2800" b="1" dirty="0">
              <a:solidFill>
                <a:schemeClr val="tx1">
                  <a:lumMod val="95000"/>
                  <a:lumOff val="5000"/>
                </a:schemeClr>
              </a:solidFill>
              <a:latin typeface="Calibri" panose="020F0502020204030204" pitchFamily="34" charset="0"/>
              <a:ea typeface="+mn-ea"/>
              <a:cs typeface="+mn-cs"/>
            </a:endParaRPr>
          </a:p>
        </p:txBody>
      </p:sp>
      <p:sp>
        <p:nvSpPr>
          <p:cNvPr id="6" name="Rectangle 5"/>
          <p:cNvSpPr/>
          <p:nvPr/>
        </p:nvSpPr>
        <p:spPr>
          <a:xfrm>
            <a:off x="781050" y="2275344"/>
            <a:ext cx="7905750" cy="4278094"/>
          </a:xfrm>
          <a:prstGeom prst="rect">
            <a:avLst/>
          </a:prstGeom>
        </p:spPr>
        <p:txBody>
          <a:bodyPr wrap="square">
            <a:spAutoFit/>
          </a:bodyPr>
          <a:lstStyle/>
          <a:p>
            <a:pPr marL="514350" indent="-514350" algn="just">
              <a:spcAft>
                <a:spcPts val="600"/>
              </a:spcAft>
              <a:buAutoNum type="arabicPeriod"/>
            </a:pPr>
            <a:r>
              <a:rPr lang="en-US" sz="2800" dirty="0" smtClean="0">
                <a:latin typeface="Calibri" panose="020F0502020204030204" pitchFamily="34" charset="0"/>
              </a:rPr>
              <a:t>We aren’t competing </a:t>
            </a:r>
            <a:r>
              <a:rPr lang="en-US" sz="2800" b="1" i="1" dirty="0" smtClean="0">
                <a:solidFill>
                  <a:srgbClr val="0000FF"/>
                </a:solidFill>
                <a:latin typeface="Calibri" panose="020F0502020204030204" pitchFamily="34" charset="0"/>
              </a:rPr>
              <a:t>according to the set rules</a:t>
            </a:r>
            <a:r>
              <a:rPr lang="en-US" sz="2800" dirty="0" smtClean="0">
                <a:latin typeface="Calibri" panose="020F0502020204030204" pitchFamily="34" charset="0"/>
              </a:rPr>
              <a:t>.</a:t>
            </a:r>
          </a:p>
          <a:p>
            <a:pPr marL="514350" indent="-514350" algn="just">
              <a:spcAft>
                <a:spcPts val="600"/>
              </a:spcAft>
              <a:buAutoNum type="arabicPeriod"/>
            </a:pPr>
            <a:r>
              <a:rPr lang="en-US" sz="2800" dirty="0" smtClean="0">
                <a:latin typeface="Calibri" panose="020F0502020204030204" pitchFamily="34" charset="0"/>
              </a:rPr>
              <a:t>We’re aren’t competing to win because </a:t>
            </a:r>
            <a:r>
              <a:rPr lang="en-US" sz="2800" b="1" i="1" dirty="0">
                <a:solidFill>
                  <a:srgbClr val="0000FF"/>
                </a:solidFill>
                <a:latin typeface="Calibri" panose="020F0502020204030204" pitchFamily="34" charset="0"/>
              </a:rPr>
              <a:t>our aim is off</a:t>
            </a:r>
            <a:r>
              <a:rPr lang="en-US" sz="2800" dirty="0" smtClean="0">
                <a:latin typeface="Calibri" panose="020F0502020204030204" pitchFamily="34" charset="0"/>
              </a:rPr>
              <a:t>.</a:t>
            </a:r>
          </a:p>
          <a:p>
            <a:pPr marL="514350" indent="-514350" algn="just">
              <a:spcAft>
                <a:spcPts val="600"/>
              </a:spcAft>
              <a:buAutoNum type="arabicPeriod"/>
            </a:pPr>
            <a:r>
              <a:rPr lang="en-US" sz="2800" dirty="0" smtClean="0">
                <a:latin typeface="Calibri" panose="020F0502020204030204" pitchFamily="34" charset="0"/>
              </a:rPr>
              <a:t>We aren’t </a:t>
            </a:r>
            <a:r>
              <a:rPr lang="en-US" sz="2800" b="1" i="1" dirty="0">
                <a:solidFill>
                  <a:srgbClr val="0000FF"/>
                </a:solidFill>
                <a:latin typeface="Calibri" panose="020F0502020204030204" pitchFamily="34" charset="0"/>
              </a:rPr>
              <a:t>prepared</a:t>
            </a:r>
            <a:r>
              <a:rPr lang="en-US" sz="2800" b="1" i="1" dirty="0">
                <a:solidFill>
                  <a:srgbClr val="0000FF"/>
                </a:solidFill>
                <a:latin typeface="Calibri" panose="020F0502020204030204" pitchFamily="34" charset="0"/>
              </a:rPr>
              <a:t> to receive</a:t>
            </a:r>
            <a:r>
              <a:rPr lang="en-US" sz="2800" dirty="0" smtClean="0">
                <a:latin typeface="Calibri" panose="020F0502020204030204" pitchFamily="34" charset="0"/>
              </a:rPr>
              <a:t> Christ’s victory baton.</a:t>
            </a:r>
          </a:p>
          <a:p>
            <a:pPr marL="514350" indent="-514350" algn="just">
              <a:spcAft>
                <a:spcPts val="600"/>
              </a:spcAft>
              <a:buFontTx/>
              <a:buAutoNum type="arabicPeriod"/>
            </a:pPr>
            <a:r>
              <a:rPr lang="en-US" sz="2800" dirty="0">
                <a:latin typeface="Calibri" panose="020F0502020204030204" pitchFamily="34" charset="0"/>
              </a:rPr>
              <a:t>In our ignorance, we attempt to secure our own victory by means of </a:t>
            </a:r>
            <a:r>
              <a:rPr lang="en-US" sz="2800" b="1" i="1" dirty="0">
                <a:solidFill>
                  <a:srgbClr val="0000FF"/>
                </a:solidFill>
                <a:latin typeface="Calibri" panose="020F0502020204030204" pitchFamily="34" charset="0"/>
              </a:rPr>
              <a:t>the Law and the Flesh</a:t>
            </a:r>
            <a:r>
              <a:rPr lang="en-US" sz="2800" dirty="0">
                <a:latin typeface="Calibri" panose="020F0502020204030204" pitchFamily="34" charset="0"/>
              </a:rPr>
              <a:t>.</a:t>
            </a:r>
          </a:p>
          <a:p>
            <a:pPr marL="514350" indent="-514350" algn="just">
              <a:spcAft>
                <a:spcPts val="600"/>
              </a:spcAft>
              <a:buAutoNum type="arabicPeriod"/>
            </a:pPr>
            <a:r>
              <a:rPr lang="en-US" sz="2800" dirty="0" smtClean="0">
                <a:latin typeface="Calibri" panose="020F0502020204030204" pitchFamily="34" charset="0"/>
              </a:rPr>
              <a:t>We do not sufficiently understand what </a:t>
            </a:r>
            <a:r>
              <a:rPr lang="en-US" sz="2800" b="1" i="1" dirty="0">
                <a:solidFill>
                  <a:srgbClr val="0000FF"/>
                </a:solidFill>
                <a:latin typeface="Calibri" panose="020F0502020204030204" pitchFamily="34" charset="0"/>
              </a:rPr>
              <a:t>Christ’s victory at the Cross secured for us</a:t>
            </a:r>
            <a:r>
              <a:rPr lang="en-US" sz="2800" dirty="0" smtClean="0">
                <a:latin typeface="Calibri" panose="020F0502020204030204" pitchFamily="34" charset="0"/>
              </a:rPr>
              <a:t>.</a:t>
            </a:r>
          </a:p>
        </p:txBody>
      </p:sp>
    </p:spTree>
    <p:extLst>
      <p:ext uri="{BB962C8B-B14F-4D97-AF65-F5344CB8AC3E}">
        <p14:creationId xmlns:p14="http://schemas.microsoft.com/office/powerpoint/2010/main" val="174862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Box 3"/>
          <p:cNvSpPr txBox="1">
            <a:spLocks noChangeArrowheads="1"/>
          </p:cNvSpPr>
          <p:nvPr/>
        </p:nvSpPr>
        <p:spPr bwMode="auto">
          <a:xfrm>
            <a:off x="2971800" y="1676400"/>
            <a:ext cx="6019800" cy="4970591"/>
          </a:xfrm>
          <a:prstGeom prst="rect">
            <a:avLst/>
          </a:prstGeom>
          <a:solidFill>
            <a:schemeClr val="bg1"/>
          </a:solidFill>
          <a:ln w="28575">
            <a:solidFill>
              <a:srgbClr val="C0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Aft>
                <a:spcPts val="600"/>
              </a:spcAft>
              <a:defRPr/>
            </a:pPr>
            <a:r>
              <a:rPr lang="en-US" sz="2600" b="1" dirty="0"/>
              <a:t>Luke 10:25–28</a:t>
            </a:r>
          </a:p>
          <a:p>
            <a:pPr algn="just">
              <a:spcAft>
                <a:spcPts val="600"/>
              </a:spcAft>
              <a:defRPr/>
            </a:pPr>
            <a:r>
              <a:rPr lang="en-US" sz="2600" baseline="30000" dirty="0" smtClean="0">
                <a:cs typeface="Arial" panose="020B0604020202020204" pitchFamily="34" charset="0"/>
              </a:rPr>
              <a:t>25</a:t>
            </a:r>
            <a:r>
              <a:rPr lang="en-US" sz="2600" dirty="0" smtClean="0"/>
              <a:t>And </a:t>
            </a:r>
            <a:r>
              <a:rPr lang="en-US" sz="2600" dirty="0"/>
              <a:t>a lawyer stood up and put Him to the test, saying, “Teacher, what shall I do to inherit eternal life?” </a:t>
            </a:r>
            <a:r>
              <a:rPr lang="en-US" sz="2600" baseline="30000" dirty="0" smtClean="0">
                <a:cs typeface="Arial" panose="020B0604020202020204" pitchFamily="34" charset="0"/>
              </a:rPr>
              <a:t>26</a:t>
            </a:r>
            <a:r>
              <a:rPr lang="en-US" sz="2600" dirty="0" smtClean="0"/>
              <a:t>And </a:t>
            </a:r>
            <a:r>
              <a:rPr lang="en-US" sz="2600" dirty="0"/>
              <a:t>[Jesus] said to him, </a:t>
            </a:r>
            <a:r>
              <a:rPr lang="en-US" sz="2600" dirty="0">
                <a:solidFill>
                  <a:srgbClr val="C00000"/>
                </a:solidFill>
              </a:rPr>
              <a:t>“What is written in the Law? How does it read to you?” </a:t>
            </a:r>
            <a:r>
              <a:rPr lang="en-US" sz="2600" baseline="30000" dirty="0" smtClean="0">
                <a:cs typeface="Arial" panose="020B0604020202020204" pitchFamily="34" charset="0"/>
              </a:rPr>
              <a:t>27</a:t>
            </a:r>
            <a:r>
              <a:rPr lang="en-US" sz="2600" dirty="0" smtClean="0"/>
              <a:t>And </a:t>
            </a:r>
            <a:r>
              <a:rPr lang="en-US" sz="2600" dirty="0"/>
              <a:t>he answered, “You shall love the Lord your God with all your heart, and with all your soul, and with all your strength, and with all your mind; and your neighbor as yourself.” </a:t>
            </a:r>
            <a:r>
              <a:rPr lang="en-US" sz="2600" baseline="30000" dirty="0" smtClean="0">
                <a:cs typeface="Arial" panose="020B0604020202020204" pitchFamily="34" charset="0"/>
              </a:rPr>
              <a:t>28</a:t>
            </a:r>
            <a:r>
              <a:rPr lang="en-US" sz="2600" dirty="0" smtClean="0"/>
              <a:t>And </a:t>
            </a:r>
            <a:r>
              <a:rPr lang="en-US" sz="2600" dirty="0"/>
              <a:t>[Jesus] said to him, </a:t>
            </a:r>
            <a:r>
              <a:rPr lang="en-US" sz="2600" dirty="0">
                <a:solidFill>
                  <a:srgbClr val="C00000"/>
                </a:solidFill>
              </a:rPr>
              <a:t>“You have answered correctly; </a:t>
            </a:r>
            <a:r>
              <a:rPr lang="en-US" sz="2600" b="1" u="sng" dirty="0">
                <a:solidFill>
                  <a:srgbClr val="C00000"/>
                </a:solidFill>
              </a:rPr>
              <a:t>do this and you will live</a:t>
            </a:r>
            <a:r>
              <a:rPr lang="en-US" sz="2600" dirty="0">
                <a:solidFill>
                  <a:srgbClr val="C00000"/>
                </a:solidFill>
              </a:rPr>
              <a:t>.” </a:t>
            </a:r>
          </a:p>
        </p:txBody>
      </p:sp>
      <p:sp>
        <p:nvSpPr>
          <p:cNvPr id="4" name="AutoShape 2"/>
          <p:cNvSpPr>
            <a:spLocks noChangeArrowheads="1"/>
          </p:cNvSpPr>
          <p:nvPr/>
        </p:nvSpPr>
        <p:spPr bwMode="auto">
          <a:xfrm>
            <a:off x="1885950" y="76200"/>
            <a:ext cx="5372100" cy="10668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None/>
            </a:pPr>
            <a:r>
              <a:rPr lang="en-US" altLang="en-US" sz="3600" b="1" dirty="0" smtClean="0">
                <a:solidFill>
                  <a:srgbClr val="C00000"/>
                </a:solidFill>
                <a:latin typeface="Calibri" panose="020F0502020204030204" pitchFamily="34" charset="0"/>
              </a:rPr>
              <a:t>Introduction</a:t>
            </a:r>
            <a:endParaRPr lang="en-US" altLang="en-US" sz="3600" b="1" dirty="0">
              <a:solidFill>
                <a:srgbClr val="C00000"/>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52" y="1752600"/>
            <a:ext cx="2585331" cy="3200400"/>
          </a:xfrm>
          <a:prstGeom prst="rect">
            <a:avLst/>
          </a:prstGeom>
          <a:ln w="38100">
            <a:solidFill>
              <a:schemeClr val="bg1"/>
            </a:solidFill>
          </a:ln>
        </p:spPr>
      </p:pic>
      <p:sp>
        <p:nvSpPr>
          <p:cNvPr id="7" name="Title 1"/>
          <p:cNvSpPr>
            <a:spLocks noGrp="1"/>
          </p:cNvSpPr>
          <p:nvPr>
            <p:ph type="title"/>
          </p:nvPr>
        </p:nvSpPr>
        <p:spPr>
          <a:xfrm>
            <a:off x="571500" y="1143000"/>
            <a:ext cx="8001000" cy="533400"/>
          </a:xfrm>
        </p:spPr>
        <p:txBody>
          <a:bodyPr/>
          <a:lstStyle/>
          <a:p>
            <a:pPr eaLnBrk="1" hangingPunct="1"/>
            <a:r>
              <a:rPr lang="en-US" altLang="en-US" sz="2800" b="1" dirty="0" smtClean="0">
                <a:solidFill>
                  <a:schemeClr val="tx1">
                    <a:lumMod val="95000"/>
                    <a:lumOff val="5000"/>
                  </a:schemeClr>
                </a:solidFill>
                <a:latin typeface="Calibri" panose="020F0502020204030204" pitchFamily="34" charset="0"/>
                <a:ea typeface="+mn-ea"/>
                <a:cs typeface="+mn-cs"/>
              </a:rPr>
              <a:t>THE DILEMMA – NO ENABLEMENT UNDER THE LAW!</a:t>
            </a:r>
            <a:endParaRPr lang="en-US" altLang="en-US" sz="2800" b="1" dirty="0">
              <a:solidFill>
                <a:schemeClr val="tx1">
                  <a:lumMod val="95000"/>
                  <a:lumOff val="5000"/>
                </a:schemeClr>
              </a:solidFill>
              <a:latin typeface="Calibri" panose="020F0502020204030204" pitchFamily="34" charset="0"/>
              <a:ea typeface="+mn-ea"/>
              <a:cs typeface="+mn-cs"/>
            </a:endParaRPr>
          </a:p>
        </p:txBody>
      </p:sp>
    </p:spTree>
    <p:extLst>
      <p:ext uri="{BB962C8B-B14F-4D97-AF65-F5344CB8AC3E}">
        <p14:creationId xmlns:p14="http://schemas.microsoft.com/office/powerpoint/2010/main" val="12936681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20320</TotalTime>
  <Words>6181</Words>
  <Application>Microsoft Office PowerPoint</Application>
  <PresentationFormat>On-screen Show (4:3)</PresentationFormat>
  <Paragraphs>543</Paragraphs>
  <Slides>58</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Wingdings</vt:lpstr>
      <vt:lpstr>Default Design</vt:lpstr>
      <vt:lpstr>PowerPoint Presentation</vt:lpstr>
      <vt:lpstr>PowerPoint Presentation</vt:lpstr>
      <vt:lpstr>JOHN WOODEN ON WINNING</vt:lpstr>
      <vt:lpstr>PowerPoint Presentation</vt:lpstr>
      <vt:lpstr>PowerPoint Presentation</vt:lpstr>
      <vt:lpstr>PowerPoint Presentation</vt:lpstr>
      <vt:lpstr>PowerPoint Presentation</vt:lpstr>
      <vt:lpstr>SO WHY AREN‘T WE ENJOYING CONTINUOUS SPIRITUAL VICTORY IN OUR LIVES? </vt:lpstr>
      <vt:lpstr>THE DILEMMA – NO ENABLEMENT UNDER THE LAW!</vt:lpstr>
      <vt:lpstr>THE DILEMMA – NO ENABLEMENT TROUGH THE FLESH!</vt:lpstr>
      <vt:lpstr>THE DILEMMA – NO ENABLEMENT TROUGH THE FLESH!</vt:lpstr>
      <vt:lpstr>THE DILEMMA – NO ENABLEMENT TROUGH THE FLESH!</vt:lpstr>
      <vt:lpstr>The Sad Case of the Ill-informed Passenger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Raytheon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henderson</dc:creator>
  <cp:lastModifiedBy>Jim McGowan</cp:lastModifiedBy>
  <cp:revision>951</cp:revision>
  <cp:lastPrinted>2016-02-06T20:14:17Z</cp:lastPrinted>
  <dcterms:created xsi:type="dcterms:W3CDTF">2005-09-24T01:23:13Z</dcterms:created>
  <dcterms:modified xsi:type="dcterms:W3CDTF">2016-02-06T20:14:45Z</dcterms:modified>
</cp:coreProperties>
</file>