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1045" r:id="rId2"/>
    <p:sldId id="1046" r:id="rId3"/>
    <p:sldId id="1100" r:id="rId4"/>
    <p:sldId id="1101" r:id="rId5"/>
    <p:sldId id="1102" r:id="rId6"/>
    <p:sldId id="1103" r:id="rId7"/>
    <p:sldId id="1262" r:id="rId8"/>
    <p:sldId id="1304" r:id="rId9"/>
    <p:sldId id="1306" r:id="rId10"/>
    <p:sldId id="1464" r:id="rId11"/>
    <p:sldId id="1466" r:id="rId12"/>
    <p:sldId id="1467" r:id="rId13"/>
    <p:sldId id="1468" r:id="rId14"/>
    <p:sldId id="1469" r:id="rId15"/>
    <p:sldId id="1465" r:id="rId16"/>
    <p:sldId id="1470" r:id="rId17"/>
    <p:sldId id="1509" r:id="rId18"/>
    <p:sldId id="1510" r:id="rId19"/>
    <p:sldId id="1473" r:id="rId20"/>
    <p:sldId id="1511" r:id="rId21"/>
    <p:sldId id="1512" r:id="rId22"/>
    <p:sldId id="1480" r:id="rId23"/>
    <p:sldId id="1517" r:id="rId24"/>
    <p:sldId id="1481" r:id="rId25"/>
    <p:sldId id="1521" r:id="rId26"/>
    <p:sldId id="1494" r:id="rId27"/>
    <p:sldId id="1522" r:id="rId28"/>
    <p:sldId id="1523" r:id="rId29"/>
    <p:sldId id="1524" r:id="rId30"/>
    <p:sldId id="1525" r:id="rId31"/>
    <p:sldId id="1526" r:id="rId32"/>
    <p:sldId id="1527" r:id="rId33"/>
    <p:sldId id="1528" r:id="rId34"/>
    <p:sldId id="1529" r:id="rId35"/>
    <p:sldId id="1507" r:id="rId36"/>
    <p:sldId id="1530" r:id="rId37"/>
    <p:sldId id="1531" r:id="rId38"/>
    <p:sldId id="1483" r:id="rId39"/>
    <p:sldId id="1532" r:id="rId40"/>
    <p:sldId id="1533" r:id="rId41"/>
    <p:sldId id="1534" r:id="rId42"/>
    <p:sldId id="1535" r:id="rId43"/>
    <p:sldId id="1354" r:id="rId44"/>
    <p:sldId id="1536" r:id="rId45"/>
    <p:sldId id="1463" r:id="rId4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FFCC"/>
    <a:srgbClr val="0000FF"/>
    <a:srgbClr val="FFFF99"/>
    <a:srgbClr val="0099FF"/>
    <a:srgbClr val="FFFF00"/>
    <a:srgbClr val="A50021"/>
    <a:srgbClr val="CCECFF"/>
    <a:srgbClr val="E1C5B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5370" autoAdjust="0"/>
  </p:normalViewPr>
  <p:slideViewPr>
    <p:cSldViewPr>
      <p:cViewPr varScale="1">
        <p:scale>
          <a:sx n="75" d="100"/>
          <a:sy n="75" d="100"/>
        </p:scale>
        <p:origin x="-90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/>
            </a:lvl1pPr>
          </a:lstStyle>
          <a:p>
            <a:fld id="{416C2B2E-E9D7-4230-8EE4-F98D0B6BB1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/>
              <a:pPr>
                <a:defRPr/>
              </a:pPr>
              <a:t>2/20/2016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6" rIns="96632" bIns="4831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416425"/>
            <a:ext cx="55038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/>
            </a:lvl1pPr>
          </a:lstStyle>
          <a:p>
            <a:fld id="{3D084339-C7C3-4022-975D-A91B6BCBB8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=""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34306A-9547-419F-A264-AAB67C05F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579329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=""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=""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=""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=""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=""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=""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=""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=""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76912B-AC69-41FE-A101-09E856C32C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alvarychapelsavinggrace.com/teachings/wp-content/uploads/2010/07/2_timothy_tit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152400"/>
            <a:ext cx="86995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mtClean="0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09800"/>
            <a:ext cx="5638800" cy="1524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 LAST DAYS APOSTASY OF THE CHURCH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962400"/>
            <a:ext cx="3048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anose="020F0502020204030204" pitchFamily="34" charset="0"/>
              </a:rPr>
              <a:t>Dr. Andy Woods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609600"/>
            <a:ext cx="5410200" cy="6508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Calibri" panose="020F0502020204030204" pitchFamily="34" charset="0"/>
              </a:rPr>
              <a:t>Definition of Apostasy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449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 err="1">
                <a:latin typeface="Calibri" panose="020F0502020204030204" pitchFamily="34" charset="0"/>
              </a:rPr>
              <a:t>apos</a:t>
            </a:r>
            <a:r>
              <a:rPr lang="en-US" sz="2800" dirty="0">
                <a:latin typeface="Calibri" panose="020F0502020204030204" pitchFamily="34" charset="0"/>
              </a:rPr>
              <a:t> = away from</a:t>
            </a:r>
          </a:p>
          <a:p>
            <a:pPr eaLnBrk="1" hangingPunct="1">
              <a:defRPr/>
            </a:pPr>
            <a:r>
              <a:rPr lang="en-US" sz="2800" i="1" dirty="0" err="1" smtClean="0">
                <a:latin typeface="Calibri" panose="020F0502020204030204" pitchFamily="34" charset="0"/>
              </a:rPr>
              <a:t>hist</a:t>
            </a:r>
            <a:r>
              <a:rPr lang="en-US" sz="2800" i="1" dirty="0" err="1" smtClean="0">
                <a:latin typeface="Calibri" panose="020F0502020204030204" pitchFamily="34" charset="0"/>
                <a:cs typeface="Arial" charset="0"/>
              </a:rPr>
              <a:t>ēmi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= to stand</a:t>
            </a:r>
          </a:p>
          <a:p>
            <a:pPr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Apostasy </a:t>
            </a:r>
            <a:r>
              <a:rPr lang="en-US" sz="2800" dirty="0">
                <a:latin typeface="Calibri" panose="020F0502020204030204" pitchFamily="34" charset="0"/>
              </a:rPr>
              <a:t>= to stand away from</a:t>
            </a:r>
          </a:p>
          <a:p>
            <a:pPr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Apostasy </a:t>
            </a:r>
            <a:r>
              <a:rPr lang="en-US" sz="2800" dirty="0">
                <a:latin typeface="Calibri" panose="020F0502020204030204" pitchFamily="34" charset="0"/>
              </a:rPr>
              <a:t>= a departure from known (or previously embraced) truth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003675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Calibri" panose="020F0502020204030204" pitchFamily="34" charset="0"/>
              </a:rPr>
              <a:t>Ten Characteristics of Apostasy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953000" cy="4525963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Sign of the last days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 massive NT subject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Impacts every major doctrine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Primarily internal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Knows no limits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921" r="8911"/>
          <a:stretch>
            <a:fillRect/>
          </a:stretch>
        </p:blipFill>
        <p:spPr bwMode="auto">
          <a:xfrm>
            <a:off x="5486400" y="1371600"/>
            <a:ext cx="3200400" cy="4257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524000"/>
            <a:ext cx="5257800" cy="4343400"/>
          </a:xfrm>
        </p:spPr>
        <p:txBody>
          <a:bodyPr/>
          <a:lstStyle/>
          <a:p>
            <a:pPr marL="571500" indent="-5715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 startAt="6"/>
            </a:pPr>
            <a:r>
              <a:rPr lang="en-US" sz="2800" dirty="0" smtClean="0">
                <a:effectLst/>
                <a:latin typeface="Calibri" panose="020F0502020204030204" pitchFamily="34" charset="0"/>
              </a:rPr>
              <a:t>Can happen quickly</a:t>
            </a:r>
          </a:p>
          <a:p>
            <a:pPr marL="571500" indent="-5715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 startAt="6"/>
            </a:pPr>
            <a:r>
              <a:rPr lang="en-US" sz="2800" dirty="0" smtClean="0">
                <a:effectLst/>
                <a:latin typeface="Calibri" panose="020F0502020204030204" pitchFamily="34" charset="0"/>
              </a:rPr>
              <a:t>Satanically energized</a:t>
            </a:r>
          </a:p>
          <a:p>
            <a:pPr marL="571500" indent="-5715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 startAt="6"/>
            </a:pPr>
            <a:r>
              <a:rPr lang="en-US" sz="2800" dirty="0" smtClean="0">
                <a:effectLst/>
                <a:latin typeface="Calibri" panose="020F0502020204030204" pitchFamily="34" charset="0"/>
              </a:rPr>
              <a:t>Destructive</a:t>
            </a:r>
          </a:p>
          <a:p>
            <a:pPr marL="571500" indent="-5715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 startAt="6"/>
            </a:pPr>
            <a:r>
              <a:rPr lang="en-US" sz="2800" dirty="0" smtClean="0">
                <a:effectLst/>
                <a:latin typeface="Calibri" panose="020F0502020204030204" pitchFamily="34" charset="0"/>
              </a:rPr>
              <a:t>Makes life difficult for the man of God</a:t>
            </a:r>
          </a:p>
          <a:p>
            <a:pPr marL="571500" indent="-5715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 startAt="6"/>
            </a:pPr>
            <a:r>
              <a:rPr lang="en-US" sz="2800" dirty="0" smtClean="0">
                <a:effectLst/>
                <a:latin typeface="Calibri" panose="020F0502020204030204" pitchFamily="34" charset="0"/>
              </a:rPr>
              <a:t>Impacts those who have not taken preventive measures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962275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Calibri" panose="020F0502020204030204" pitchFamily="34" charset="0"/>
              </a:rPr>
              <a:t>Ten Characteristics of Apostasy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2 Timothy 3:1‒4:6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latin typeface="Calibri" panose="020F0502020204030204" pitchFamily="34" charset="0"/>
              </a:rPr>
              <a:t>What to Do in the 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latin typeface="Calibri" panose="020F0502020204030204" pitchFamily="34" charset="0"/>
              </a:rPr>
              <a:t>Midst of the Apostasy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The examples (3:8-9)</a:t>
            </a:r>
            <a:endParaRPr lang="en-US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The Antidote (3:10‒4:8)</a:t>
            </a:r>
            <a:endParaRPr lang="en-US" dirty="0">
              <a:latin typeface="Calibri" panose="020F0502020204030204" pitchFamily="34" charset="0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Preach the Word (3:14‒4:8)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The examples (3:8-9)</a:t>
            </a:r>
            <a:endParaRPr lang="en-US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The Antidote (3:10‒4:8)</a:t>
            </a:r>
            <a:endParaRPr lang="en-US" dirty="0">
              <a:latin typeface="Calibri" panose="020F0502020204030204" pitchFamily="34" charset="0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Preach the Word (3:14‒4:8)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545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 smtClean="0">
                <a:solidFill>
                  <a:srgbClr val="FFFFCC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ea typeface="+mn-ea"/>
                <a:cs typeface="+mn-cs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The examples (3:8-9)</a:t>
            </a:r>
            <a:endParaRPr lang="en-US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The Antidote (3:10‒4:8)</a:t>
            </a:r>
            <a:endParaRPr lang="en-US" dirty="0">
              <a:latin typeface="Calibri" panose="020F0502020204030204" pitchFamily="34" charset="0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Preach the Word (3:14‒4:8)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225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A. The Evil  (3:1-7)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Difficulty &amp; danger (1)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Misplaced Love  (2, 4)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Pride 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Alpha privitives (2-3)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Four concluding characteristics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43755" cy="2285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racepointdevotions.org/wp-content/uploads/2010/08/Race-Tit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304800"/>
            <a:ext cx="79025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A. The Evil  (3:1-7)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</a:rPr>
              <a:t>Difficulty &amp; danger (1)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Misplaced Love  (2, 4)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Pride 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Alpha privitives (2-3)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Four concluding characteristics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43755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7184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A. The Evil  (3:1-7)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Difficulty &amp; danger (1)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Misplaced Love  (2, 4)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Pride 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Alpha privitives (2-3)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Four concluding characteristics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43755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2428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2. Misplaced love  (2, 4)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495800" cy="26670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Lovers of self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Lovers of money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Lovers of pleasure rather than lovers of God (4)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043755" cy="2285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A. The Evil  (3:1-7)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Difficulty &amp; danger (1)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Misplaced Love  (2, 4)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Pride 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Alpha privitives (2-3)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Four concluding characteristics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43755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0267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3. Pride  (2)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2590800" cy="2895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Boastful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Arrogant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Revilers (2)</a:t>
            </a:r>
          </a:p>
        </p:txBody>
      </p:sp>
      <p:pic>
        <p:nvPicPr>
          <p:cNvPr id="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4491555" cy="3373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A. The Evil  (3:1-7)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Difficulty &amp; danger (1)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Misplaced Love  (2, 4)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Pride 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Alpha privitives (2-3)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Four concluding characteristics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43755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4459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 smtClean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 smtClean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30827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 smtClean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8872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 smtClean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44901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</a:rPr>
              <a:t>2 Timothy Introduction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The Call to Christian Perseverance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 smtClean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1708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 smtClean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1377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i="1" u="sng" dirty="0">
                <a:solidFill>
                  <a:srgbClr val="FFFFCC"/>
                </a:solidFill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4141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5710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9046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661" y="703852"/>
            <a:ext cx="6358679" cy="5450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0513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A. The Evil  (3:1-7)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Difficulty &amp; danger (1)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Misplaced Love  (2, 4)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Pride 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Alpha privitives (2-3)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Four concluding characteristics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43755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1352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5. Four Concluding Characteristics  (5-7)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371600"/>
            <a:ext cx="5185845" cy="35052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Treacherous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Reckless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Conceited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Holding to a form of godliness but denying its power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645" y="1419726"/>
            <a:ext cx="3348555" cy="25426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5. Four Concluding Characteristics  (5-7)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371600"/>
            <a:ext cx="5185845" cy="35052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</a:rPr>
              <a:t>Treacherous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Reckless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Conceited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Holding to a form of godliness but denying its power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645" y="1419726"/>
            <a:ext cx="3348555" cy="254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122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0" y="228600"/>
            <a:ext cx="57150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latin typeface="Calibri" panose="020F0502020204030204" pitchFamily="34" charset="0"/>
                <a:cs typeface="Arial" pitchFamily="34" charset="0"/>
              </a:rPr>
              <a:t>Answering </a:t>
            </a:r>
            <a:r>
              <a:rPr lang="en-US" sz="4000" kern="1200" dirty="0" smtClean="0">
                <a:latin typeface="Calibri" panose="020F0502020204030204" pitchFamily="34" charset="0"/>
                <a:cs typeface="Arial" pitchFamily="34" charset="0"/>
              </a:rPr>
              <a:t>Nine </a:t>
            </a:r>
            <a:r>
              <a:rPr lang="en-US" sz="4000" kern="1200" dirty="0">
                <a:latin typeface="Calibri" panose="020F0502020204030204" pitchFamily="34" charset="0"/>
                <a:cs typeface="Arial" pitchFamily="34" charset="0"/>
              </a:rPr>
              <a:t>Questions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619250"/>
            <a:ext cx="8191500" cy="4876800"/>
          </a:xfrm>
        </p:spPr>
        <p:txBody>
          <a:bodyPr/>
          <a:lstStyle/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Who wrote it?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Paul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What do we know about the author?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An Apostle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To whom was it written?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Timothy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When was it written? -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A.D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.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67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Where was it written from? –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Rome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Why 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was it written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Timothy’s timidity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is it about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Perseverance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What 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is inside (outline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)?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4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part outline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makes the book different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Paul’s final word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0484" name="Picture 2" descr="http://iconreader.files.wordpress.com/2010/08/12_johntheologi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1111827" cy="1389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5. Four Concluding Characteristics  (5-7)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371600"/>
            <a:ext cx="5185845" cy="35052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Treacherous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Reckless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Conceited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Holding to a form of godliness but denying its power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645" y="1419726"/>
            <a:ext cx="3348555" cy="254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1726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5. Four Concluding Characteristics  (5-7)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371600"/>
            <a:ext cx="5185845" cy="35052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Treacherous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Reckless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Conceited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Holding to a form of godliness but denying its power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645" y="1419726"/>
            <a:ext cx="3348555" cy="254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7857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5. Four Concluding Characteristics  (5-7)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371600"/>
            <a:ext cx="5185845" cy="35052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Treacherous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Reckless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Conceited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Holding to a form of godliness but denying its power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645" y="1419726"/>
            <a:ext cx="3348555" cy="254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5280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smtClean="0"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A. The Evil  (3:1-7)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Difficulty &amp; danger (1)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Misplaced Love  (2, 4)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Pride 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Alpha privitives (2-3)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Four concluding characteristics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43755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1289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276600"/>
            <a:ext cx="5867400" cy="255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latin typeface="Calibri" panose="020F0502020204030204" pitchFamily="34" charset="0"/>
                <a:cs typeface="Arial" charset="0"/>
              </a:rPr>
              <a:t>“The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bless you and </a:t>
            </a:r>
            <a:r>
              <a:rPr lang="en-US" sz="3200" dirty="0" smtClean="0">
                <a:latin typeface="Calibri" panose="020F0502020204030204" pitchFamily="34" charset="0"/>
                <a:cs typeface="Arial" charset="0"/>
              </a:rPr>
              <a:t>keep you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; </a:t>
            </a:r>
            <a:r>
              <a:rPr lang="en-US" sz="3200" baseline="30000" dirty="0">
                <a:latin typeface="Calibri" panose="020F0502020204030204" pitchFamily="34" charset="0"/>
                <a:cs typeface="Arial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make his face shine on you and be gracious to you; </a:t>
            </a:r>
            <a:r>
              <a:rPr lang="en-US" sz="3200" baseline="30000" dirty="0">
                <a:latin typeface="Calibri" panose="020F0502020204030204" pitchFamily="34" charset="0"/>
                <a:cs typeface="Arial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turn his face toward you and give you peace.” (NIV)</a:t>
            </a:r>
          </a:p>
        </p:txBody>
      </p:sp>
      <p:pic>
        <p:nvPicPr>
          <p:cNvPr id="63491" name="Picture 3" descr="http://www.edgarphillips.org/wordpress/wp-content/uploads/2010/08/high-priest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09600" y="3419249"/>
            <a:ext cx="1906588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3492" name="Picture 5" descr="http://mkmmin.tripod.com/images/AaronicBlessingU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00" y="609600"/>
            <a:ext cx="3149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mtClean="0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mtClean="0">
                <a:latin typeface="Calibri" panose="020F0502020204030204" pitchFamily="34" charset="0"/>
              </a:rPr>
              <a:t>Four Part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mtClean="0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</a:rPr>
              <a:t>2 Timothy 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Ten Metaphors Illustrating Endurance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smtClean="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486400" cy="48006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22532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8265</TotalTime>
  <Words>1527</Words>
  <Application>Microsoft Office PowerPoint</Application>
  <PresentationFormat>On-screen Show (4:3)</PresentationFormat>
  <Paragraphs>265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Azure</vt:lpstr>
      <vt:lpstr>Slide 1</vt:lpstr>
      <vt:lpstr>Slide 2</vt:lpstr>
      <vt:lpstr>2 Timothy Introduction</vt:lpstr>
      <vt:lpstr>Answering Nine Questions</vt:lpstr>
      <vt:lpstr>Four Part Structure</vt:lpstr>
      <vt:lpstr>Four Part Structure</vt:lpstr>
      <vt:lpstr>Four Part Structure</vt:lpstr>
      <vt:lpstr>2 Timothy 2</vt:lpstr>
      <vt:lpstr>Ten Metaphors</vt:lpstr>
      <vt:lpstr>Four Part Structure</vt:lpstr>
      <vt:lpstr>THE LAST DAYS APOSTASY OF THE CHURCH</vt:lpstr>
      <vt:lpstr>Definition of Apostasy</vt:lpstr>
      <vt:lpstr>Ten Characteristics of Apostasy</vt:lpstr>
      <vt:lpstr>Ten Characteristics of Apostasy</vt:lpstr>
      <vt:lpstr>2 Timothy 3:1‒4:6</vt:lpstr>
      <vt:lpstr>Apostasy  (3:1‒4:8)</vt:lpstr>
      <vt:lpstr>Apostasy  (3:1‒4:8)</vt:lpstr>
      <vt:lpstr>Apostasy  (3:1‒4:8)</vt:lpstr>
      <vt:lpstr>A. The Evil  (3:1-7)</vt:lpstr>
      <vt:lpstr>A. The Evil  (3:1-7)</vt:lpstr>
      <vt:lpstr>A. The Evil  (3:1-7)</vt:lpstr>
      <vt:lpstr>2. Misplaced love  (2, 4)</vt:lpstr>
      <vt:lpstr>A. The Evil  (3:1-7)</vt:lpstr>
      <vt:lpstr>3. Pride  (2)</vt:lpstr>
      <vt:lpstr>A. The Evil  (3:1-7)</vt:lpstr>
      <vt:lpstr>4. Alpha Privitives  (2-3)</vt:lpstr>
      <vt:lpstr>4. Alpha Privitives  (2-3)</vt:lpstr>
      <vt:lpstr>4. Alpha Privitives  (2-3)</vt:lpstr>
      <vt:lpstr>4. Alpha Privitives  (2-3)</vt:lpstr>
      <vt:lpstr>4. Alpha Privitives  (2-3)</vt:lpstr>
      <vt:lpstr>4. Alpha Privitives  (2-3)</vt:lpstr>
      <vt:lpstr>4. Alpha Privitives  (2-3)</vt:lpstr>
      <vt:lpstr>4. Alpha Privitives  (2-3)</vt:lpstr>
      <vt:lpstr>4. Alpha Privitives  (2-3)</vt:lpstr>
      <vt:lpstr>Slide 35</vt:lpstr>
      <vt:lpstr>4. Alpha Privitives  (2-3)</vt:lpstr>
      <vt:lpstr>A. The Evil  (3:1-7)</vt:lpstr>
      <vt:lpstr>5. Four Concluding Characteristics  (5-7)</vt:lpstr>
      <vt:lpstr>5. Four Concluding Characteristics  (5-7)</vt:lpstr>
      <vt:lpstr>5. Four Concluding Characteristics  (5-7)</vt:lpstr>
      <vt:lpstr>5. Four Concluding Characteristics  (5-7)</vt:lpstr>
      <vt:lpstr>5. Four Concluding Characteristics  (5-7)</vt:lpstr>
      <vt:lpstr>Conclusion</vt:lpstr>
      <vt:lpstr>A. The Evil  (3:1-7)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Duty to Love - Rom. 12:9-13</dc:title>
  <dc:subject>Divine Righteousness Revealed</dc:subject>
  <dc:creator>A. Woods</dc:creator>
  <dc:description>Modified by Jim McGowan</dc:description>
  <cp:lastModifiedBy>Andy Woods</cp:lastModifiedBy>
  <cp:revision>917</cp:revision>
  <cp:lastPrinted>2011-06-25T18:12:52Z</cp:lastPrinted>
  <dcterms:created xsi:type="dcterms:W3CDTF">2009-03-17T12:21:13Z</dcterms:created>
  <dcterms:modified xsi:type="dcterms:W3CDTF">2016-02-21T04:28:52Z</dcterms:modified>
</cp:coreProperties>
</file>