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7" r:id="rId2"/>
    <p:sldId id="258" r:id="rId3"/>
    <p:sldId id="259" r:id="rId4"/>
    <p:sldId id="260" r:id="rId5"/>
    <p:sldId id="261" r:id="rId6"/>
    <p:sldId id="318" r:id="rId7"/>
    <p:sldId id="325" r:id="rId8"/>
    <p:sldId id="326" r:id="rId9"/>
    <p:sldId id="262" r:id="rId10"/>
    <p:sldId id="263" r:id="rId11"/>
    <p:sldId id="264" r:id="rId12"/>
    <p:sldId id="265" r:id="rId13"/>
    <p:sldId id="266" r:id="rId14"/>
    <p:sldId id="319" r:id="rId15"/>
    <p:sldId id="320" r:id="rId16"/>
    <p:sldId id="267" r:id="rId17"/>
    <p:sldId id="268" r:id="rId18"/>
    <p:sldId id="269" r:id="rId19"/>
    <p:sldId id="270" r:id="rId20"/>
    <p:sldId id="271" r:id="rId21"/>
    <p:sldId id="272" r:id="rId22"/>
    <p:sldId id="273" r:id="rId23"/>
    <p:sldId id="321" r:id="rId24"/>
    <p:sldId id="322" r:id="rId25"/>
    <p:sldId id="274" r:id="rId26"/>
    <p:sldId id="327" r:id="rId27"/>
    <p:sldId id="275" r:id="rId28"/>
    <p:sldId id="276" r:id="rId29"/>
    <p:sldId id="277" r:id="rId30"/>
    <p:sldId id="278" r:id="rId31"/>
    <p:sldId id="279" r:id="rId32"/>
    <p:sldId id="280" r:id="rId33"/>
    <p:sldId id="281" r:id="rId34"/>
    <p:sldId id="282" r:id="rId35"/>
    <p:sldId id="283" r:id="rId36"/>
    <p:sldId id="314" r:id="rId37"/>
    <p:sldId id="324" r:id="rId38"/>
    <p:sldId id="316" r:id="rId39"/>
    <p:sldId id="317" r:id="rId4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FFCC"/>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151" autoAdjust="0"/>
  </p:normalViewPr>
  <p:slideViewPr>
    <p:cSldViewPr snapToGrid="0">
      <p:cViewPr varScale="1">
        <p:scale>
          <a:sx n="76" d="100"/>
          <a:sy n="76" d="100"/>
        </p:scale>
        <p:origin x="108" y="4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r>
              <a:rPr lang="en-US"/>
              <a:t>Dr. Andy Woods - Soteriology</a:t>
            </a:r>
          </a:p>
        </p:txBody>
      </p:sp>
      <p:sp>
        <p:nvSpPr>
          <p:cNvPr id="3" name="Date Placeholder 2"/>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E78D141F-99F3-4835-A0AF-B05F77794DD5}" type="datetimeFigureOut">
              <a:rPr lang="en-US" smtClean="0"/>
              <a:pPr/>
              <a:t>2/25/2016</a:t>
            </a:fld>
            <a:endParaRPr lang="en-US"/>
          </a:p>
        </p:txBody>
      </p:sp>
      <p:sp>
        <p:nvSpPr>
          <p:cNvPr id="4" name="Footer Placeholder 3"/>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r>
              <a:rPr lang="en-US"/>
              <a:t>Sugar Land Bible Church</a:t>
            </a:r>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F4AC4ED8-28FA-4E09-BFBE-27FC893FBB83}" type="slidenum">
              <a:rPr lang="en-US" smtClean="0"/>
              <a:pPr/>
              <a:t>‹#›</a:t>
            </a:fld>
            <a:endParaRPr lang="en-US"/>
          </a:p>
        </p:txBody>
      </p:sp>
    </p:spTree>
    <p:extLst>
      <p:ext uri="{BB962C8B-B14F-4D97-AF65-F5344CB8AC3E}">
        <p14:creationId xmlns:p14="http://schemas.microsoft.com/office/powerpoint/2010/main" val="367782652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r>
              <a:rPr lang="en-US"/>
              <a:t>Dr. Andy Woods - Soteriology</a:t>
            </a:r>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890A1E49-7911-446F-8B3D-BE0176067052}" type="datetimeFigureOut">
              <a:rPr lang="en-US" smtClean="0"/>
              <a:pPr/>
              <a:t>2/25/2016</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r>
              <a:rPr lang="en-US"/>
              <a:t>Sugar Land Bible Church</a:t>
            </a:r>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685F063A-EE40-4242-B79D-A02668FB9303}" type="slidenum">
              <a:rPr lang="en-US" smtClean="0"/>
              <a:pPr/>
              <a:t>‹#›</a:t>
            </a:fld>
            <a:endParaRPr lang="en-US"/>
          </a:p>
        </p:txBody>
      </p:sp>
    </p:spTree>
    <p:extLst>
      <p:ext uri="{BB962C8B-B14F-4D97-AF65-F5344CB8AC3E}">
        <p14:creationId xmlns:p14="http://schemas.microsoft.com/office/powerpoint/2010/main" val="90632649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497013" y="1200150"/>
            <a:ext cx="4321175"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00176" indent="-307760">
              <a:defRPr>
                <a:solidFill>
                  <a:schemeClr val="tx1"/>
                </a:solidFill>
                <a:latin typeface="Arial" panose="020B0604020202020204" pitchFamily="34" charset="0"/>
                <a:cs typeface="Arial" panose="020B0604020202020204" pitchFamily="34" charset="0"/>
              </a:defRPr>
            </a:lvl2pPr>
            <a:lvl3pPr marL="1231042" indent="-246208">
              <a:defRPr>
                <a:solidFill>
                  <a:schemeClr val="tx1"/>
                </a:solidFill>
                <a:latin typeface="Arial" panose="020B0604020202020204" pitchFamily="34" charset="0"/>
                <a:cs typeface="Arial" panose="020B0604020202020204" pitchFamily="34" charset="0"/>
              </a:defRPr>
            </a:lvl3pPr>
            <a:lvl4pPr marL="1723458" indent="-246208">
              <a:defRPr>
                <a:solidFill>
                  <a:schemeClr val="tx1"/>
                </a:solidFill>
                <a:latin typeface="Arial" panose="020B0604020202020204" pitchFamily="34" charset="0"/>
                <a:cs typeface="Arial" panose="020B0604020202020204" pitchFamily="34" charset="0"/>
              </a:defRPr>
            </a:lvl4pPr>
            <a:lvl5pPr marL="2215876" indent="-246208">
              <a:defRPr>
                <a:solidFill>
                  <a:schemeClr val="tx1"/>
                </a:solidFill>
                <a:latin typeface="Arial" panose="020B0604020202020204" pitchFamily="34" charset="0"/>
                <a:cs typeface="Arial" panose="020B0604020202020204" pitchFamily="34" charset="0"/>
              </a:defRPr>
            </a:lvl5pPr>
            <a:lvl6pPr marL="2708293"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709"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93126"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85543"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529">
              <a:defRPr/>
            </a:pPr>
            <a:fld id="{6EFDF370-5B17-48A8-9185-C4FE029F2F51}" type="slidenum">
              <a:rPr lang="en-US" altLang="en-US" sz="1900" kern="0">
                <a:latin typeface="Calibri" panose="020F0502020204030204" pitchFamily="34" charset="0"/>
              </a:rPr>
              <a:pPr defTabSz="966529">
                <a:defRPr/>
              </a:pPr>
              <a:t>1</a:t>
            </a:fld>
            <a:endParaRPr lang="en-US" altLang="en-US" sz="1900" kern="0">
              <a:latin typeface="Calibri" panose="020F0502020204030204" pitchFamily="34" charset="0"/>
            </a:endParaRPr>
          </a:p>
        </p:txBody>
      </p:sp>
      <p:sp>
        <p:nvSpPr>
          <p:cNvPr id="2" name="Footer Placeholder 1"/>
          <p:cNvSpPr>
            <a:spLocks noGrp="1"/>
          </p:cNvSpPr>
          <p:nvPr>
            <p:ph type="ftr" sz="quarter" idx="10"/>
          </p:nvPr>
        </p:nvSpPr>
        <p:spPr/>
        <p:txBody>
          <a:bodyPr/>
          <a:lstStyle/>
          <a:p>
            <a:pPr defTabSz="966529">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046478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defTabSz="966529">
              <a:defRPr/>
            </a:pPr>
            <a:fld id="{9522E04F-F567-49DD-AD0B-95C064EB7F64}" type="slidenum">
              <a:rPr lang="en-US" sz="1900" kern="0">
                <a:solidFill>
                  <a:sysClr val="windowText" lastClr="000000"/>
                </a:solidFill>
              </a:rPr>
              <a:pPr defTabSz="966529">
                <a:defRPr/>
              </a:pPr>
              <a:t>11</a:t>
            </a:fld>
            <a:endParaRPr lang="en-US" sz="1900" kern="0">
              <a:solidFill>
                <a:sysClr val="windowText" lastClr="000000"/>
              </a:solidFill>
            </a:endParaRPr>
          </a:p>
        </p:txBody>
      </p:sp>
      <p:sp>
        <p:nvSpPr>
          <p:cNvPr id="66563" name="Rectangle 2"/>
          <p:cNvSpPr>
            <a:spLocks noGrp="1" noRot="1" noChangeAspect="1" noChangeArrowheads="1" noTextEdit="1"/>
          </p:cNvSpPr>
          <p:nvPr>
            <p:ph type="sldImg"/>
          </p:nvPr>
        </p:nvSpPr>
        <p:spPr>
          <a:xfrm>
            <a:off x="1497013" y="1200150"/>
            <a:ext cx="4321175" cy="3240088"/>
          </a:xfrm>
          <a:ln/>
        </p:spPr>
      </p:sp>
      <p:sp>
        <p:nvSpPr>
          <p:cNvPr id="66564" name="Rectangle 3"/>
          <p:cNvSpPr>
            <a:spLocks noGrp="1" noChangeArrowheads="1"/>
          </p:cNvSpPr>
          <p:nvPr>
            <p:ph type="body" idx="1"/>
          </p:nvPr>
        </p:nvSpPr>
        <p:spPr>
          <a:noFill/>
          <a:ln/>
        </p:spPr>
        <p:txBody>
          <a:bodyPr/>
          <a:lstStyle/>
          <a:p>
            <a:pPr eaLnBrk="1" hangingPunct="1"/>
            <a:endParaRPr lang="en-US"/>
          </a:p>
        </p:txBody>
      </p:sp>
      <p:sp>
        <p:nvSpPr>
          <p:cNvPr id="2" name="Footer Placeholder 1"/>
          <p:cNvSpPr>
            <a:spLocks noGrp="1"/>
          </p:cNvSpPr>
          <p:nvPr>
            <p:ph type="ftr" sz="quarter" idx="10"/>
          </p:nvPr>
        </p:nvSpPr>
        <p:spPr/>
        <p:txBody>
          <a:bodyPr/>
          <a:lstStyle/>
          <a:p>
            <a:pPr defTabSz="966529">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3149418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pPr defTabSz="966529">
              <a:defRPr/>
            </a:pPr>
            <a:fld id="{918A2773-2B3F-40B4-9CCF-B7314556B8EA}" type="slidenum">
              <a:rPr lang="en-US" sz="1900" kern="0">
                <a:solidFill>
                  <a:sysClr val="windowText" lastClr="000000"/>
                </a:solidFill>
              </a:rPr>
              <a:pPr defTabSz="966529">
                <a:defRPr/>
              </a:pPr>
              <a:t>19</a:t>
            </a:fld>
            <a:endParaRPr lang="en-US" sz="1900" kern="0">
              <a:solidFill>
                <a:sysClr val="windowText" lastClr="000000"/>
              </a:solidFill>
            </a:endParaRPr>
          </a:p>
        </p:txBody>
      </p:sp>
      <p:sp>
        <p:nvSpPr>
          <p:cNvPr id="97283" name="Rectangle 2"/>
          <p:cNvSpPr>
            <a:spLocks noGrp="1" noRot="1" noChangeAspect="1" noChangeArrowheads="1" noTextEdit="1"/>
          </p:cNvSpPr>
          <p:nvPr>
            <p:ph type="sldImg"/>
          </p:nvPr>
        </p:nvSpPr>
        <p:spPr>
          <a:xfrm>
            <a:off x="1497013" y="1200150"/>
            <a:ext cx="4321175" cy="3240088"/>
          </a:xfrm>
          <a:ln/>
        </p:spPr>
      </p:sp>
      <p:sp>
        <p:nvSpPr>
          <p:cNvPr id="97284" name="Rectangle 3"/>
          <p:cNvSpPr>
            <a:spLocks noGrp="1" noChangeArrowheads="1"/>
          </p:cNvSpPr>
          <p:nvPr>
            <p:ph type="body" idx="1"/>
          </p:nvPr>
        </p:nvSpPr>
        <p:spPr>
          <a:noFill/>
          <a:ln/>
        </p:spPr>
        <p:txBody>
          <a:bodyPr/>
          <a:lstStyle/>
          <a:p>
            <a:pPr eaLnBrk="1" hangingPunct="1"/>
            <a:endParaRPr lang="en-US" dirty="0"/>
          </a:p>
        </p:txBody>
      </p:sp>
      <p:sp>
        <p:nvSpPr>
          <p:cNvPr id="2" name="Footer Placeholder 1"/>
          <p:cNvSpPr>
            <a:spLocks noGrp="1"/>
          </p:cNvSpPr>
          <p:nvPr>
            <p:ph type="ftr" sz="quarter" idx="10"/>
          </p:nvPr>
        </p:nvSpPr>
        <p:spPr/>
        <p:txBody>
          <a:bodyPr/>
          <a:lstStyle/>
          <a:p>
            <a:pPr defTabSz="966529">
              <a:defRPr/>
            </a:pPr>
            <a:r>
              <a:rPr lang="en-US" sz="1900" kern="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077881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sacrificial system was the Old Testament equivalent of 1</a:t>
            </a:r>
            <a:r>
              <a:rPr lang="en-US" baseline="30000" dirty="0"/>
              <a:t>st</a:t>
            </a:r>
            <a:r>
              <a:rPr lang="en-US" dirty="0"/>
              <a:t> John 1:9.</a:t>
            </a:r>
          </a:p>
          <a:p>
            <a:r>
              <a:rPr lang="en-US" dirty="0"/>
              <a:t>The Law was not given to redeem Israel, but to a redeemed Israel.</a:t>
            </a:r>
          </a:p>
        </p:txBody>
      </p:sp>
      <p:sp>
        <p:nvSpPr>
          <p:cNvPr id="4" name="Header Placeholder 3"/>
          <p:cNvSpPr>
            <a:spLocks noGrp="1"/>
          </p:cNvSpPr>
          <p:nvPr>
            <p:ph type="hdr" sz="quarter" idx="10"/>
          </p:nvPr>
        </p:nvSpPr>
        <p:spPr/>
        <p:txBody>
          <a:bodyPr/>
          <a:lstStyle/>
          <a:p>
            <a:r>
              <a:rPr lang="en-US"/>
              <a:t>Dr. Andy Woods - Soteriology</a:t>
            </a:r>
          </a:p>
        </p:txBody>
      </p:sp>
      <p:sp>
        <p:nvSpPr>
          <p:cNvPr id="5" name="Footer Placeholder 4"/>
          <p:cNvSpPr>
            <a:spLocks noGrp="1"/>
          </p:cNvSpPr>
          <p:nvPr>
            <p:ph type="ftr" sz="quarter" idx="11"/>
          </p:nvPr>
        </p:nvSpPr>
        <p:spPr/>
        <p:txBody>
          <a:bodyPr/>
          <a:lstStyle/>
          <a:p>
            <a:r>
              <a:rPr lang="en-US"/>
              <a:t>Sugar Land Bible Church</a:t>
            </a:r>
          </a:p>
        </p:txBody>
      </p:sp>
      <p:sp>
        <p:nvSpPr>
          <p:cNvPr id="6" name="Slide Number Placeholder 5"/>
          <p:cNvSpPr>
            <a:spLocks noGrp="1"/>
          </p:cNvSpPr>
          <p:nvPr>
            <p:ph type="sldNum" sz="quarter" idx="12"/>
          </p:nvPr>
        </p:nvSpPr>
        <p:spPr/>
        <p:txBody>
          <a:bodyPr/>
          <a:lstStyle/>
          <a:p>
            <a:fld id="{685F063A-EE40-4242-B79D-A02668FB9303}" type="slidenum">
              <a:rPr lang="en-US" smtClean="0"/>
              <a:pPr/>
              <a:t>27</a:t>
            </a:fld>
            <a:endParaRPr lang="en-US"/>
          </a:p>
        </p:txBody>
      </p:sp>
    </p:spTree>
    <p:extLst>
      <p:ext uri="{BB962C8B-B14F-4D97-AF65-F5344CB8AC3E}">
        <p14:creationId xmlns:p14="http://schemas.microsoft.com/office/powerpoint/2010/main" val="2836912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Chronology of Christ's Life</a:t>
            </a:r>
            <a:r>
              <a:rPr lang="en-US" baseline="0" dirty="0"/>
              <a:t> </a:t>
            </a:r>
            <a:r>
              <a:rPr lang="en-US" dirty="0"/>
              <a:t>regarding Peter's conversion.</a:t>
            </a:r>
          </a:p>
          <a:p>
            <a:endParaRPr lang="en-US" dirty="0"/>
          </a:p>
        </p:txBody>
      </p:sp>
      <p:sp>
        <p:nvSpPr>
          <p:cNvPr id="4" name="Header Placeholder 3"/>
          <p:cNvSpPr>
            <a:spLocks noGrp="1"/>
          </p:cNvSpPr>
          <p:nvPr>
            <p:ph type="hdr" sz="quarter" idx="10"/>
          </p:nvPr>
        </p:nvSpPr>
        <p:spPr/>
        <p:txBody>
          <a:bodyPr/>
          <a:lstStyle/>
          <a:p>
            <a:r>
              <a:rPr lang="en-US"/>
              <a:t>Dr. Andy Woods - Soteriology</a:t>
            </a:r>
          </a:p>
        </p:txBody>
      </p:sp>
      <p:sp>
        <p:nvSpPr>
          <p:cNvPr id="5" name="Footer Placeholder 4"/>
          <p:cNvSpPr>
            <a:spLocks noGrp="1"/>
          </p:cNvSpPr>
          <p:nvPr>
            <p:ph type="ftr" sz="quarter" idx="11"/>
          </p:nvPr>
        </p:nvSpPr>
        <p:spPr/>
        <p:txBody>
          <a:bodyPr/>
          <a:lstStyle/>
          <a:p>
            <a:r>
              <a:rPr lang="en-US"/>
              <a:t>Sugar Land Bible Church</a:t>
            </a:r>
          </a:p>
        </p:txBody>
      </p:sp>
      <p:sp>
        <p:nvSpPr>
          <p:cNvPr id="6" name="Slide Number Placeholder 5"/>
          <p:cNvSpPr>
            <a:spLocks noGrp="1"/>
          </p:cNvSpPr>
          <p:nvPr>
            <p:ph type="sldNum" sz="quarter" idx="12"/>
          </p:nvPr>
        </p:nvSpPr>
        <p:spPr/>
        <p:txBody>
          <a:bodyPr/>
          <a:lstStyle/>
          <a:p>
            <a:fld id="{685F063A-EE40-4242-B79D-A02668FB9303}" type="slidenum">
              <a:rPr lang="en-US" smtClean="0"/>
              <a:pPr/>
              <a:t>28</a:t>
            </a:fld>
            <a:endParaRPr lang="en-US"/>
          </a:p>
        </p:txBody>
      </p:sp>
    </p:spTree>
    <p:extLst>
      <p:ext uri="{BB962C8B-B14F-4D97-AF65-F5344CB8AC3E}">
        <p14:creationId xmlns:p14="http://schemas.microsoft.com/office/powerpoint/2010/main" val="2139415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142792A-E7A1-4290-8036-CC456AECA72A}"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C169B7-9F62-44E4-8103-23CFE8D0D643}" type="slidenum">
              <a:rPr lang="en-US" altLang="en-US"/>
              <a:pPr>
                <a:defRPr/>
              </a:pPr>
              <a:t>‹#›</a:t>
            </a:fld>
            <a:endParaRPr lang="en-US" altLang="en-US"/>
          </a:p>
        </p:txBody>
      </p:sp>
    </p:spTree>
    <p:extLst>
      <p:ext uri="{BB962C8B-B14F-4D97-AF65-F5344CB8AC3E}">
        <p14:creationId xmlns:p14="http://schemas.microsoft.com/office/powerpoint/2010/main" val="1974310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B2D715B-B684-43CC-8C64-B61C94215F5D}"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08E0B8-9F60-4048-B105-8887EF316161}" type="slidenum">
              <a:rPr lang="en-US" altLang="en-US"/>
              <a:pPr>
                <a:defRPr/>
              </a:pPr>
              <a:t>‹#›</a:t>
            </a:fld>
            <a:endParaRPr lang="en-US" altLang="en-US"/>
          </a:p>
        </p:txBody>
      </p:sp>
    </p:spTree>
    <p:extLst>
      <p:ext uri="{BB962C8B-B14F-4D97-AF65-F5344CB8AC3E}">
        <p14:creationId xmlns:p14="http://schemas.microsoft.com/office/powerpoint/2010/main" val="3941765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6F3003A-0C19-4603-8D13-5739629E01B2}"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AE2F54-E34F-4A08-BE02-4C5F51A6F909}" type="slidenum">
              <a:rPr lang="en-US" altLang="en-US"/>
              <a:pPr>
                <a:defRPr/>
              </a:pPr>
              <a:t>‹#›</a:t>
            </a:fld>
            <a:endParaRPr lang="en-US" altLang="en-US"/>
          </a:p>
        </p:txBody>
      </p:sp>
    </p:spTree>
    <p:extLst>
      <p:ext uri="{BB962C8B-B14F-4D97-AF65-F5344CB8AC3E}">
        <p14:creationId xmlns:p14="http://schemas.microsoft.com/office/powerpoint/2010/main" val="2197860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9" rIns="92075" bIns="46039" anchor="ctr"/>
          <a:lstStyle/>
          <a:p>
            <a:pPr eaLnBrk="0" hangingPunct="0">
              <a:defRPr/>
            </a:pPr>
            <a:endParaRPr lang="en-US" sz="4400">
              <a:solidFill>
                <a:schemeClr val="tx2"/>
              </a:solidFill>
              <a:cs typeface="Arial" panose="020B060402020202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891" indent="-342891" eaLnBrk="0" hangingPunct="0">
              <a:spcBef>
                <a:spcPct val="20000"/>
              </a:spcBef>
              <a:buClr>
                <a:schemeClr val="tx2"/>
              </a:buClr>
              <a:buSzPct val="75000"/>
              <a:buFont typeface="Wingdings" pitchFamily="2" charset="2"/>
              <a:buChar char="n"/>
              <a:defRPr/>
            </a:pPr>
            <a:endParaRPr lang="en-US" sz="3200">
              <a:cs typeface="Arial" panose="020B0604020202020204" pitchFamily="34" charset="0"/>
            </a:endParaRPr>
          </a:p>
        </p:txBody>
      </p:sp>
    </p:spTree>
    <p:extLst>
      <p:ext uri="{BB962C8B-B14F-4D97-AF65-F5344CB8AC3E}">
        <p14:creationId xmlns:p14="http://schemas.microsoft.com/office/powerpoint/2010/main" val="841908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48383476"/>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526081A-6350-412E-995A-C22BE8B4AB16}"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EF0298-CB8E-4A11-A6BA-6658D4C9F754}" type="slidenum">
              <a:rPr lang="en-US" altLang="en-US"/>
              <a:pPr>
                <a:defRPr/>
              </a:pPr>
              <a:t>‹#›</a:t>
            </a:fld>
            <a:endParaRPr lang="en-US" altLang="en-US"/>
          </a:p>
        </p:txBody>
      </p:sp>
    </p:spTree>
    <p:extLst>
      <p:ext uri="{BB962C8B-B14F-4D97-AF65-F5344CB8AC3E}">
        <p14:creationId xmlns:p14="http://schemas.microsoft.com/office/powerpoint/2010/main" val="179909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9B633DF-0EE4-40FE-B09B-D3484C6EB3DF}" type="datetimeFigureOut">
              <a:rPr lang="en-US"/>
              <a:pPr>
                <a:defRPr/>
              </a:pPr>
              <a:t>2/25/2016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4956F5-5E93-47D1-B1A3-E678194BC9B2}" type="slidenum">
              <a:rPr lang="en-US" altLang="en-US"/>
              <a:pPr>
                <a:defRPr/>
              </a:pPr>
              <a:t>‹#›</a:t>
            </a:fld>
            <a:endParaRPr lang="en-US" altLang="en-US"/>
          </a:p>
        </p:txBody>
      </p:sp>
    </p:spTree>
    <p:extLst>
      <p:ext uri="{BB962C8B-B14F-4D97-AF65-F5344CB8AC3E}">
        <p14:creationId xmlns:p14="http://schemas.microsoft.com/office/powerpoint/2010/main" val="238005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DCDB46E-A7AB-40D3-9EBB-A3D4156AF76B}" type="datetimeFigureOut">
              <a:rPr lang="en-US"/>
              <a:pPr>
                <a:defRPr/>
              </a:pPr>
              <a:t>2/25/2016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83D037-37CF-4746-B046-7744609F0822}" type="slidenum">
              <a:rPr lang="en-US" altLang="en-US"/>
              <a:pPr>
                <a:defRPr/>
              </a:pPr>
              <a:t>‹#›</a:t>
            </a:fld>
            <a:endParaRPr lang="en-US" altLang="en-US"/>
          </a:p>
        </p:txBody>
      </p:sp>
    </p:spTree>
    <p:extLst>
      <p:ext uri="{BB962C8B-B14F-4D97-AF65-F5344CB8AC3E}">
        <p14:creationId xmlns:p14="http://schemas.microsoft.com/office/powerpoint/2010/main" val="3671643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6624874-5C76-43C3-9F0F-3C2B8A2FD737}" type="datetimeFigureOut">
              <a:rPr lang="en-US"/>
              <a:pPr>
                <a:defRPr/>
              </a:pPr>
              <a:t>2/25/2016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945140A-CB23-4DF5-B380-574465E0B341}" type="slidenum">
              <a:rPr lang="en-US" altLang="en-US"/>
              <a:pPr>
                <a:defRPr/>
              </a:pPr>
              <a:t>‹#›</a:t>
            </a:fld>
            <a:endParaRPr lang="en-US" altLang="en-US"/>
          </a:p>
        </p:txBody>
      </p:sp>
    </p:spTree>
    <p:extLst>
      <p:ext uri="{BB962C8B-B14F-4D97-AF65-F5344CB8AC3E}">
        <p14:creationId xmlns:p14="http://schemas.microsoft.com/office/powerpoint/2010/main" val="927322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2E054F-30EF-414B-979C-F3D27C571A78}" type="datetimeFigureOut">
              <a:rPr lang="en-US"/>
              <a:pPr>
                <a:defRPr/>
              </a:pPr>
              <a:t>2/25/2016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C1A56-6BA5-4EF4-AE6E-4B7E733150F4}" type="slidenum">
              <a:rPr lang="en-US" altLang="en-US"/>
              <a:pPr>
                <a:defRPr/>
              </a:pPr>
              <a:t>‹#›</a:t>
            </a:fld>
            <a:endParaRPr lang="en-US" altLang="en-US"/>
          </a:p>
        </p:txBody>
      </p:sp>
    </p:spTree>
    <p:extLst>
      <p:ext uri="{BB962C8B-B14F-4D97-AF65-F5344CB8AC3E}">
        <p14:creationId xmlns:p14="http://schemas.microsoft.com/office/powerpoint/2010/main" val="209447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0048B8-B8BC-4BF8-8DB0-8C6A4906B474}" type="datetimeFigureOut">
              <a:rPr lang="en-US"/>
              <a:pPr>
                <a:defRPr/>
              </a:pPr>
              <a:t>2/25/2016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AB4A3F3-2789-4DBF-92CA-32AF01B2D2BC}" type="slidenum">
              <a:rPr lang="en-US" altLang="en-US"/>
              <a:pPr>
                <a:defRPr/>
              </a:pPr>
              <a:t>‹#›</a:t>
            </a:fld>
            <a:endParaRPr lang="en-US" altLang="en-US"/>
          </a:p>
        </p:txBody>
      </p:sp>
    </p:spTree>
    <p:extLst>
      <p:ext uri="{BB962C8B-B14F-4D97-AF65-F5344CB8AC3E}">
        <p14:creationId xmlns:p14="http://schemas.microsoft.com/office/powerpoint/2010/main" val="261313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BF97EE-B804-4546-B123-D092BDC4C92E}" type="datetimeFigureOut">
              <a:rPr lang="en-US"/>
              <a:pPr>
                <a:defRPr/>
              </a:pPr>
              <a:t>2/25/2016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E3E788-3C1E-4322-8553-F3B4C7086460}" type="slidenum">
              <a:rPr lang="en-US" altLang="en-US"/>
              <a:pPr>
                <a:defRPr/>
              </a:pPr>
              <a:t>‹#›</a:t>
            </a:fld>
            <a:endParaRPr lang="en-US" altLang="en-US"/>
          </a:p>
        </p:txBody>
      </p:sp>
    </p:spTree>
    <p:extLst>
      <p:ext uri="{BB962C8B-B14F-4D97-AF65-F5344CB8AC3E}">
        <p14:creationId xmlns:p14="http://schemas.microsoft.com/office/powerpoint/2010/main" val="419075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D99B1B-6534-4491-A593-28246C6B9D95}" type="datetimeFigureOut">
              <a:rPr lang="en-US"/>
              <a:pPr>
                <a:defRPr/>
              </a:pPr>
              <a:t>2/25/2016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E4E630-9A72-452C-8AF9-38F0545DCB6C}" type="slidenum">
              <a:rPr lang="en-US" altLang="en-US"/>
              <a:pPr>
                <a:defRPr/>
              </a:pPr>
              <a:t>‹#›</a:t>
            </a:fld>
            <a:endParaRPr lang="en-US" altLang="en-US"/>
          </a:p>
        </p:txBody>
      </p:sp>
    </p:spTree>
    <p:extLst>
      <p:ext uri="{BB962C8B-B14F-4D97-AF65-F5344CB8AC3E}">
        <p14:creationId xmlns:p14="http://schemas.microsoft.com/office/powerpoint/2010/main" val="2542937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D65B563-3F22-4731-AC79-DA6FA3F3BE5C}" type="datetimeFigureOut">
              <a:rPr lang="en-US"/>
              <a:pPr>
                <a:defRPr/>
              </a:pPr>
              <a:t>2/25/2016</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453F1083-A0A1-40DA-BE8C-0E73FAD27CB9}" type="slidenum">
              <a:rPr lang="en-US" altLang="en-US"/>
              <a:pPr>
                <a:defRPr/>
              </a:pPr>
              <a:t>‹#›</a:t>
            </a:fld>
            <a:endParaRPr lang="en-US" altLang="en-US"/>
          </a:p>
        </p:txBody>
      </p:sp>
    </p:spTree>
    <p:extLst>
      <p:ext uri="{BB962C8B-B14F-4D97-AF65-F5344CB8AC3E}">
        <p14:creationId xmlns:p14="http://schemas.microsoft.com/office/powerpoint/2010/main" val="846103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spiritandtruth.org/questions/151.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124200" y="685800"/>
            <a:ext cx="2895600" cy="1371600"/>
          </a:xfrm>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a:t>
            </a:r>
            <a:br>
              <a:rPr lang="en-US" altLang="en-US" b="1" dirty="0">
                <a:solidFill>
                  <a:srgbClr val="00FFFF"/>
                </a:solidFill>
                <a:effectLst>
                  <a:outerShdw blurRad="38100" dist="38100" dir="2700000" algn="tl">
                    <a:srgbClr val="000000">
                      <a:alpha val="43137"/>
                    </a:srgbClr>
                  </a:outerShdw>
                </a:effectLst>
              </a:rPr>
            </a:br>
            <a:r>
              <a:rPr lang="en-US" altLang="en-US" sz="2800" b="1" dirty="0">
                <a:solidFill>
                  <a:srgbClr val="00FFFF"/>
                </a:solidFill>
                <a:effectLst>
                  <a:outerShdw blurRad="38100" dist="38100" dir="2700000" algn="tl">
                    <a:srgbClr val="000000">
                      <a:alpha val="43137"/>
                    </a:srgbClr>
                  </a:outerShdw>
                </a:effectLst>
              </a:rPr>
              <a:t>Session 7</a:t>
            </a:r>
            <a:endParaRPr lang="en-US" altLang="en-US" b="1" dirty="0">
              <a:solidFill>
                <a:srgbClr val="00FFFF"/>
              </a:solidFill>
              <a:effectLst>
                <a:outerShdw blurRad="38100" dist="38100" dir="2700000" algn="tl">
                  <a:srgbClr val="000000">
                    <a:alpha val="43137"/>
                  </a:srgbClr>
                </a:outerShdw>
              </a:effectLst>
            </a:endParaRPr>
          </a:p>
        </p:txBody>
      </p:sp>
      <p:sp>
        <p:nvSpPr>
          <p:cNvPr id="4099" name="Subtitle 2"/>
          <p:cNvSpPr>
            <a:spLocks noGrp="1"/>
          </p:cNvSpPr>
          <p:nvPr>
            <p:ph type="subTitle" idx="1"/>
          </p:nvPr>
        </p:nvSpPr>
        <p:spPr>
          <a:xfrm>
            <a:off x="838200" y="4572000"/>
            <a:ext cx="7467600" cy="1752600"/>
          </a:xfrm>
        </p:spPr>
        <p:txBody>
          <a:bodyPr/>
          <a:lstStyle/>
          <a:p>
            <a:pPr eaLnBrk="1" hangingPunct="1"/>
            <a:r>
              <a:rPr lang="en-US" altLang="en-US" dirty="0">
                <a:solidFill>
                  <a:schemeClr val="bg1"/>
                </a:solidFill>
              </a:rPr>
              <a:t>Dr. Andy Woods</a:t>
            </a:r>
          </a:p>
          <a:p>
            <a:pPr eaLnBrk="1" hangingPunct="1"/>
            <a:endParaRPr lang="en-US" altLang="en-US" sz="2000" dirty="0">
              <a:solidFill>
                <a:schemeClr val="bg1"/>
              </a:solidFill>
            </a:endParaRPr>
          </a:p>
          <a:p>
            <a:pPr eaLnBrk="1" hangingPunct="1"/>
            <a:r>
              <a:rPr lang="en-US" altLang="en-US" sz="2000" dirty="0">
                <a:solidFill>
                  <a:schemeClr val="bg1"/>
                </a:solidFill>
              </a:rPr>
              <a:t>Senior Pastor – Sugar Land Bible Church</a:t>
            </a:r>
          </a:p>
          <a:p>
            <a:pPr eaLnBrk="1" hangingPunct="1"/>
            <a:r>
              <a:rPr lang="en-US" altLang="en-US" sz="2000" dirty="0">
                <a:solidFill>
                  <a:schemeClr val="bg1"/>
                </a:solidFill>
              </a:rPr>
              <a:t>Professor of Bible &amp; Theology – College of Biblical Studies </a:t>
            </a:r>
          </a:p>
        </p:txBody>
      </p:sp>
      <p:pic>
        <p:nvPicPr>
          <p:cNvPr id="4100"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16366"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743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3"/>
          </a:xfrm>
        </p:spPr>
        <p:txBody>
          <a:bodyPr/>
          <a:lstStyle/>
          <a:p>
            <a:r>
              <a:rPr lang="en-US" sz="3600" dirty="0">
                <a:solidFill>
                  <a:srgbClr val="00FFFF"/>
                </a:solidFill>
                <a:effectLst>
                  <a:outerShdw blurRad="38100" dist="38100" dir="2700000" algn="tl">
                    <a:srgbClr val="000000">
                      <a:alpha val="43137"/>
                    </a:srgbClr>
                  </a:outerShdw>
                </a:effectLst>
                <a:latin typeface="+mn-lt"/>
              </a:rPr>
              <a:t>Lordship Salvation Defined</a:t>
            </a:r>
          </a:p>
        </p:txBody>
      </p:sp>
      <p:sp>
        <p:nvSpPr>
          <p:cNvPr id="3" name="Content Placeholder 2"/>
          <p:cNvSpPr>
            <a:spLocks noGrp="1"/>
          </p:cNvSpPr>
          <p:nvPr>
            <p:ph idx="1"/>
          </p:nvPr>
        </p:nvSpPr>
        <p:spPr>
          <a:xfrm>
            <a:off x="838200" y="1143000"/>
            <a:ext cx="7467600" cy="2971800"/>
          </a:xfrm>
        </p:spPr>
        <p:txBody>
          <a:bodyPr/>
          <a:lstStyle/>
          <a:p>
            <a:pPr marL="457189" indent="-457189" algn="just">
              <a:spcBef>
                <a:spcPts val="1200"/>
              </a:spcBef>
              <a:spcAft>
                <a:spcPts val="1200"/>
              </a:spcAft>
            </a:pPr>
            <a:r>
              <a:rPr lang="en-US" dirty="0">
                <a:solidFill>
                  <a:schemeClr val="bg1"/>
                </a:solidFill>
              </a:rPr>
              <a:t>Definition – If Jesus Christ is not Lord of all then He is not Lord at all</a:t>
            </a:r>
          </a:p>
          <a:p>
            <a:pPr marL="457189" indent="-457189" algn="just">
              <a:spcBef>
                <a:spcPts val="1200"/>
              </a:spcBef>
              <a:spcAft>
                <a:spcPts val="1200"/>
              </a:spcAft>
            </a:pPr>
            <a:r>
              <a:rPr lang="en-US" dirty="0">
                <a:solidFill>
                  <a:schemeClr val="bg1"/>
                </a:solidFill>
              </a:rPr>
              <a:t>Motive – Counter superficial conversions</a:t>
            </a:r>
          </a:p>
          <a:p>
            <a:pPr marL="457189" indent="-457189" algn="just">
              <a:spcBef>
                <a:spcPts val="1200"/>
              </a:spcBef>
              <a:spcAft>
                <a:spcPts val="1200"/>
              </a:spcAft>
            </a:pPr>
            <a:r>
              <a:rPr lang="en-US" dirty="0">
                <a:solidFill>
                  <a:schemeClr val="bg1"/>
                </a:solidFill>
              </a:rPr>
              <a:t>Right diagnosis but the wrong cure</a:t>
            </a:r>
          </a:p>
        </p:txBody>
      </p:sp>
    </p:spTree>
    <p:extLst>
      <p:ext uri="{BB962C8B-B14F-4D97-AF65-F5344CB8AC3E}">
        <p14:creationId xmlns:p14="http://schemas.microsoft.com/office/powerpoint/2010/main" val="3134164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21" name="Text Box 17"/>
          <p:cNvSpPr txBox="1">
            <a:spLocks noChangeArrowheads="1"/>
          </p:cNvSpPr>
          <p:nvPr/>
        </p:nvSpPr>
        <p:spPr bwMode="auto">
          <a:xfrm>
            <a:off x="427567" y="1066802"/>
            <a:ext cx="8288867" cy="5016758"/>
          </a:xfrm>
          <a:prstGeom prst="rect">
            <a:avLst/>
          </a:prstGeom>
          <a:noFill/>
          <a:ln w="9525">
            <a:noFill/>
            <a:miter lim="800000"/>
            <a:headEnd/>
            <a:tailEnd/>
          </a:ln>
          <a:effectLst/>
        </p:spPr>
        <p:txBody>
          <a:bodyPr wrap="square">
            <a:spAutoFit/>
          </a:bodyPr>
          <a:lstStyle/>
          <a:p>
            <a:pPr algn="just">
              <a:spcBef>
                <a:spcPts val="600"/>
              </a:spcBef>
              <a:spcAft>
                <a:spcPts val="600"/>
              </a:spcAft>
              <a:defRPr/>
            </a:pPr>
            <a:r>
              <a:rPr lang="en-US" sz="2800" kern="0" dirty="0">
                <a:solidFill>
                  <a:schemeClr val="bg1"/>
                </a:solidFill>
                <a:effectLst>
                  <a:outerShdw blurRad="38100" dist="38100" dir="2700000" algn="tl">
                    <a:srgbClr val="000000"/>
                  </a:outerShdw>
                </a:effectLst>
                <a:cs typeface="Times New Roman" pitchFamily="18" charset="0"/>
              </a:rPr>
              <a:t>According to Lordship Theology, these, </a:t>
            </a:r>
            <a:r>
              <a:rPr lang="en-US" sz="2800" kern="0" dirty="0">
                <a:solidFill>
                  <a:srgbClr val="FFFFCC"/>
                </a:solidFill>
                <a:effectLst>
                  <a:outerShdw blurRad="38100" dist="38100" dir="2700000" algn="tl">
                    <a:srgbClr val="000000"/>
                  </a:outerShdw>
                </a:effectLst>
                <a:cs typeface="Times New Roman" pitchFamily="18" charset="0"/>
              </a:rPr>
              <a:t>“</a:t>
            </a:r>
            <a:r>
              <a:rPr lang="en-US" sz="2800" b="1" i="1" kern="0" dirty="0">
                <a:solidFill>
                  <a:srgbClr val="FFFFCC"/>
                </a:solidFill>
                <a:effectLst>
                  <a:outerShdw blurRad="38100" dist="38100" dir="2700000" algn="tl">
                    <a:srgbClr val="000000"/>
                  </a:outerShdw>
                </a:effectLst>
                <a:cs typeface="Times New Roman" pitchFamily="18" charset="0"/>
              </a:rPr>
              <a:t>real claims that Christ makes</a:t>
            </a:r>
            <a:r>
              <a:rPr lang="en-US" sz="2800" kern="0" dirty="0">
                <a:solidFill>
                  <a:srgbClr val="FFFFCC"/>
                </a:solidFill>
                <a:effectLst>
                  <a:outerShdw blurRad="38100" dist="38100" dir="2700000" algn="tl">
                    <a:srgbClr val="000000"/>
                  </a:outerShdw>
                </a:effectLst>
                <a:cs typeface="Times New Roman" pitchFamily="18" charset="0"/>
              </a:rPr>
              <a:t>” </a:t>
            </a:r>
            <a:r>
              <a:rPr lang="en-US" sz="2800" kern="0" dirty="0">
                <a:solidFill>
                  <a:schemeClr val="bg1"/>
                </a:solidFill>
                <a:effectLst>
                  <a:outerShdw blurRad="38100" dist="38100" dir="2700000" algn="tl">
                    <a:srgbClr val="000000"/>
                  </a:outerShdw>
                </a:effectLst>
                <a:cs typeface="Times New Roman" pitchFamily="18" charset="0"/>
              </a:rPr>
              <a:t>refers to a </a:t>
            </a:r>
            <a:r>
              <a:rPr lang="en-US" sz="2800" b="1" i="1" kern="0" dirty="0">
                <a:solidFill>
                  <a:srgbClr val="FFFFCC"/>
                </a:solidFill>
                <a:effectLst>
                  <a:outerShdw blurRad="38100" dist="38100" dir="2700000" algn="tl">
                    <a:srgbClr val="000000"/>
                  </a:outerShdw>
                </a:effectLst>
                <a:cs typeface="Times New Roman" pitchFamily="18" charset="0"/>
              </a:rPr>
              <a:t>repentance</a:t>
            </a:r>
            <a:r>
              <a:rPr lang="en-US" sz="2800" kern="0" dirty="0">
                <a:solidFill>
                  <a:schemeClr val="bg1"/>
                </a:solidFill>
                <a:effectLst>
                  <a:outerShdw blurRad="38100" dist="38100" dir="2700000" algn="tl">
                    <a:srgbClr val="000000"/>
                  </a:outerShdw>
                </a:effectLst>
                <a:cs typeface="Times New Roman" pitchFamily="18" charset="0"/>
              </a:rPr>
              <a:t> which is </a:t>
            </a:r>
            <a:r>
              <a:rPr lang="en-US" sz="2800" b="1" i="1" kern="0" dirty="0">
                <a:solidFill>
                  <a:srgbClr val="FFFFCC"/>
                </a:solidFill>
                <a:effectLst>
                  <a:outerShdw blurRad="38100" dist="38100" dir="2700000" algn="tl">
                    <a:srgbClr val="000000"/>
                  </a:outerShdw>
                </a:effectLst>
                <a:cs typeface="Times New Roman" pitchFamily="18" charset="0"/>
              </a:rPr>
              <a:t>a commitment to</a:t>
            </a:r>
            <a:r>
              <a:rPr lang="en-US" sz="2800" kern="0" dirty="0">
                <a:solidFill>
                  <a:schemeClr val="bg1"/>
                </a:solidFill>
                <a:effectLst>
                  <a:outerShdw blurRad="38100" dist="38100" dir="2700000" algn="tl">
                    <a:srgbClr val="000000"/>
                  </a:outerShdw>
                </a:effectLst>
                <a:cs typeface="Times New Roman" pitchFamily="18" charset="0"/>
              </a:rPr>
              <a:t>, or at least </a:t>
            </a:r>
            <a:r>
              <a:rPr lang="en-US" sz="2800" b="1" i="1" kern="0" dirty="0">
                <a:solidFill>
                  <a:srgbClr val="FFFFCC"/>
                </a:solidFill>
                <a:effectLst>
                  <a:outerShdw blurRad="38100" dist="38100" dir="2700000" algn="tl">
                    <a:srgbClr val="000000"/>
                  </a:outerShdw>
                </a:effectLst>
                <a:cs typeface="Times New Roman" pitchFamily="18" charset="0"/>
              </a:rPr>
              <a:t>a sincere willingness to</a:t>
            </a:r>
            <a:r>
              <a:rPr lang="en-US" sz="2800" kern="0" dirty="0">
                <a:solidFill>
                  <a:schemeClr val="bg1"/>
                </a:solidFill>
                <a:effectLst>
                  <a:outerShdw blurRad="38100" dist="38100" dir="2700000" algn="tl">
                    <a:srgbClr val="000000"/>
                  </a:outerShdw>
                </a:effectLst>
                <a:cs typeface="Times New Roman" pitchFamily="18" charset="0"/>
              </a:rPr>
              <a:t>:</a:t>
            </a:r>
          </a:p>
          <a:p>
            <a:pPr lvl="1" indent="455613">
              <a:spcBef>
                <a:spcPts val="600"/>
              </a:spcBef>
              <a:spcAft>
                <a:spcPts val="600"/>
              </a:spcAft>
              <a:buClr>
                <a:srgbClr val="FFC000"/>
              </a:buClr>
              <a:buSzPct val="100000"/>
              <a:buFont typeface="Wingdings" pitchFamily="2" charset="2"/>
              <a:buChar char="§"/>
              <a:defRPr/>
            </a:pPr>
            <a:r>
              <a:rPr lang="en-US" sz="2800" b="1" i="1" kern="0" dirty="0">
                <a:solidFill>
                  <a:srgbClr val="FFFFCC"/>
                </a:solidFill>
                <a:effectLst>
                  <a:outerShdw blurRad="38100" dist="38100" dir="2700000" algn="tl">
                    <a:srgbClr val="000000"/>
                  </a:outerShdw>
                </a:effectLst>
                <a:cs typeface="Times New Roman" pitchFamily="18" charset="0"/>
              </a:rPr>
              <a:t>Obey Christ’s commands</a:t>
            </a:r>
          </a:p>
          <a:p>
            <a:pPr lvl="1" indent="455613">
              <a:spcBef>
                <a:spcPts val="600"/>
              </a:spcBef>
              <a:spcAft>
                <a:spcPts val="600"/>
              </a:spcAft>
              <a:buClr>
                <a:srgbClr val="FFC000"/>
              </a:buClr>
              <a:buSzPct val="100000"/>
              <a:buFont typeface="Wingdings" pitchFamily="2" charset="2"/>
              <a:buChar char="§"/>
              <a:defRPr/>
            </a:pPr>
            <a:r>
              <a:rPr lang="en-US" sz="2800" b="1" i="1" kern="0" dirty="0">
                <a:solidFill>
                  <a:srgbClr val="FFFFCC"/>
                </a:solidFill>
                <a:effectLst>
                  <a:outerShdw blurRad="38100" dist="38100" dir="2700000" algn="tl">
                    <a:srgbClr val="000000"/>
                  </a:outerShdw>
                </a:effectLst>
                <a:cs typeface="Times New Roman" pitchFamily="18" charset="0"/>
              </a:rPr>
              <a:t>Take up one’s cross</a:t>
            </a:r>
          </a:p>
          <a:p>
            <a:pPr lvl="1" indent="455613">
              <a:spcBef>
                <a:spcPts val="600"/>
              </a:spcBef>
              <a:spcAft>
                <a:spcPts val="600"/>
              </a:spcAft>
              <a:buClr>
                <a:srgbClr val="FFC000"/>
              </a:buClr>
              <a:buSzPct val="100000"/>
              <a:buFont typeface="Wingdings" pitchFamily="2" charset="2"/>
              <a:buChar char="§"/>
              <a:defRPr/>
            </a:pPr>
            <a:r>
              <a:rPr lang="en-US" sz="2800" b="1" i="1" kern="0" dirty="0">
                <a:solidFill>
                  <a:srgbClr val="FFFFCC"/>
                </a:solidFill>
                <a:effectLst>
                  <a:outerShdw blurRad="38100" dist="38100" dir="2700000" algn="tl">
                    <a:srgbClr val="000000"/>
                  </a:outerShdw>
                </a:effectLst>
                <a:cs typeface="Times New Roman" pitchFamily="18" charset="0"/>
              </a:rPr>
              <a:t>Forsake sin, etc.,</a:t>
            </a:r>
            <a:endParaRPr lang="en-US" sz="2800" kern="0" dirty="0">
              <a:solidFill>
                <a:srgbClr val="FFFFCC"/>
              </a:solidFill>
              <a:effectLst>
                <a:outerShdw blurRad="38100" dist="38100" dir="2700000" algn="tl">
                  <a:srgbClr val="000000"/>
                </a:outerShdw>
              </a:effectLst>
              <a:cs typeface="Times New Roman" pitchFamily="18" charset="0"/>
            </a:endParaRPr>
          </a:p>
          <a:p>
            <a:pPr algn="just">
              <a:spcBef>
                <a:spcPts val="600"/>
              </a:spcBef>
              <a:spcAft>
                <a:spcPts val="600"/>
              </a:spcAft>
              <a:defRPr/>
            </a:pPr>
            <a:r>
              <a:rPr lang="en-US" sz="2800" kern="0" dirty="0">
                <a:solidFill>
                  <a:srgbClr val="66FFFF"/>
                </a:solidFill>
                <a:effectLst>
                  <a:outerShdw blurRad="38100" dist="38100" dir="2700000" algn="tl">
                    <a:srgbClr val="000000"/>
                  </a:outerShdw>
                </a:effectLst>
                <a:cs typeface="Times New Roman" pitchFamily="18" charset="0"/>
              </a:rPr>
              <a:t>The failure of one witnessing, to declare these precursors in a gospel presentation, and a failure on the part of the sinner to willingly commit to them, means that the sinner </a:t>
            </a:r>
            <a:r>
              <a:rPr lang="en-US" sz="2800" b="1" kern="0" dirty="0">
                <a:solidFill>
                  <a:srgbClr val="FFFFCC"/>
                </a:solidFill>
                <a:effectLst>
                  <a:outerShdw blurRad="38100" dist="38100" dir="2700000" algn="tl">
                    <a:srgbClr val="000000"/>
                  </a:outerShdw>
                </a:effectLst>
                <a:cs typeface="Times New Roman" pitchFamily="18" charset="0"/>
              </a:rPr>
              <a:t>CAN NOT</a:t>
            </a:r>
            <a:r>
              <a:rPr lang="en-US" sz="2800" kern="0" dirty="0">
                <a:solidFill>
                  <a:srgbClr val="FFFFCC"/>
                </a:solidFill>
                <a:effectLst>
                  <a:outerShdw blurRad="38100" dist="38100" dir="2700000" algn="tl">
                    <a:srgbClr val="000000"/>
                  </a:outerShdw>
                </a:effectLst>
                <a:cs typeface="Times New Roman" pitchFamily="18" charset="0"/>
              </a:rPr>
              <a:t> </a:t>
            </a:r>
            <a:r>
              <a:rPr lang="en-US" sz="2800" kern="0" dirty="0">
                <a:solidFill>
                  <a:srgbClr val="66FFFF"/>
                </a:solidFill>
                <a:effectLst>
                  <a:outerShdw blurRad="38100" dist="38100" dir="2700000" algn="tl">
                    <a:srgbClr val="000000"/>
                  </a:outerShdw>
                </a:effectLst>
                <a:cs typeface="Times New Roman" pitchFamily="18" charset="0"/>
              </a:rPr>
              <a:t>be saved!</a:t>
            </a:r>
            <a:endParaRPr lang="en-US" altLang="zh-CN" sz="2800" kern="0" dirty="0">
              <a:solidFill>
                <a:srgbClr val="66FFFF"/>
              </a:solidFill>
              <a:effectLst>
                <a:outerShdw blurRad="38100" dist="38100" dir="2700000" algn="tl">
                  <a:srgbClr val="000000"/>
                </a:outerShdw>
              </a:effectLst>
              <a:cs typeface="Times New Roman" pitchFamily="18" charset="0"/>
            </a:endParaRPr>
          </a:p>
        </p:txBody>
      </p:sp>
      <p:sp>
        <p:nvSpPr>
          <p:cNvPr id="4"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kern="0" dirty="0">
                <a:solidFill>
                  <a:schemeClr val="bg1"/>
                </a:solidFill>
              </a:rPr>
              <a:t>Dr. Jim McGowan – Dispensationalism</a:t>
            </a:r>
            <a:r>
              <a:rPr lang="en-US" sz="1600" kern="0" dirty="0">
                <a:solidFill>
                  <a:schemeClr val="bg1"/>
                </a:solidFill>
                <a:effectLst>
                  <a:outerShdw blurRad="38100" dist="38100" dir="2700000" algn="tl">
                    <a:srgbClr val="000000"/>
                  </a:outerShdw>
                </a:effectLst>
              </a:rPr>
              <a:t> </a:t>
            </a:r>
            <a:r>
              <a:rPr lang="en-US" sz="1600" kern="0" dirty="0">
                <a:solidFill>
                  <a:schemeClr val="bg1"/>
                </a:solidFill>
              </a:rPr>
              <a:t>and the Nature of the Church: Are Repentance and Confession “Requirements” for Salvation?</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3" y="152400"/>
            <a:ext cx="878441" cy="822960"/>
          </a:xfrm>
          <a:prstGeom prst="rect">
            <a:avLst/>
          </a:prstGeom>
        </p:spPr>
      </p:pic>
    </p:spTree>
    <p:extLst>
      <p:ext uri="{BB962C8B-B14F-4D97-AF65-F5344CB8AC3E}">
        <p14:creationId xmlns:p14="http://schemas.microsoft.com/office/powerpoint/2010/main" val="3130775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684565" y="0"/>
            <a:ext cx="5774871" cy="9144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Lordship Salvation 7 Problems</a:t>
            </a:r>
          </a:p>
        </p:txBody>
      </p:sp>
      <p:sp>
        <p:nvSpPr>
          <p:cNvPr id="62467" name="Rectangle 3"/>
          <p:cNvSpPr>
            <a:spLocks noGrp="1" noChangeArrowheads="1"/>
          </p:cNvSpPr>
          <p:nvPr>
            <p:ph idx="1"/>
          </p:nvPr>
        </p:nvSpPr>
        <p:spPr>
          <a:xfrm>
            <a:off x="3200400" y="1112840"/>
            <a:ext cx="5791200" cy="4830763"/>
          </a:xfrm>
        </p:spPr>
        <p:txBody>
          <a:bodyPr/>
          <a:lstStyle/>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Changes the gospel</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Places an impossible burden upon the unsaved</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justification with sanctification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the result of with requirement for salvation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Fails to make basic dispensational distinctions</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Ignores the reality of a carnal Christian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Destroys the assurance of salvation</a:t>
            </a:r>
          </a:p>
        </p:txBody>
      </p:sp>
      <p:pic>
        <p:nvPicPr>
          <p:cNvPr id="120836" name="Picture 3"/>
          <p:cNvPicPr>
            <a:picLocks noChangeAspect="1"/>
          </p:cNvPicPr>
          <p:nvPr/>
        </p:nvPicPr>
        <p:blipFill>
          <a:blip r:embed="rId2" cstate="print"/>
          <a:srcRect/>
          <a:stretch>
            <a:fillRect/>
          </a:stretch>
        </p:blipFill>
        <p:spPr bwMode="auto">
          <a:xfrm>
            <a:off x="171451" y="1281113"/>
            <a:ext cx="3028951" cy="47244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1809764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676400" y="0"/>
            <a:ext cx="5791200" cy="9144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Lordship Salvation</a:t>
            </a:r>
            <a:r>
              <a:rPr lang="en-US" altLang="en-US" sz="3600" dirty="0">
                <a:solidFill>
                  <a:srgbClr val="00FFFF"/>
                </a:solidFill>
                <a:effectLst>
                  <a:outerShdw blurRad="38100" dist="38100" dir="2700000" algn="tl">
                    <a:srgbClr val="000000">
                      <a:alpha val="43137"/>
                    </a:srgbClr>
                  </a:outerShdw>
                </a:effectLst>
              </a:rPr>
              <a:t> 7 Problems</a:t>
            </a:r>
            <a:endParaRPr lang="en-US" altLang="en-US" sz="3600" dirty="0">
              <a:solidFill>
                <a:srgbClr val="00FFFF"/>
              </a:solidFill>
              <a:effectLst>
                <a:outerShdw blurRad="38100" dist="38100" dir="2700000" algn="tl">
                  <a:srgbClr val="000000">
                    <a:alpha val="43137"/>
                  </a:srgbClr>
                </a:outerShdw>
              </a:effectLst>
              <a:latin typeface="+mn-lt"/>
            </a:endParaRPr>
          </a:p>
        </p:txBody>
      </p:sp>
      <p:sp>
        <p:nvSpPr>
          <p:cNvPr id="62467" name="Rectangle 3"/>
          <p:cNvSpPr>
            <a:spLocks noGrp="1" noChangeArrowheads="1"/>
          </p:cNvSpPr>
          <p:nvPr>
            <p:ph idx="1"/>
          </p:nvPr>
        </p:nvSpPr>
        <p:spPr>
          <a:xfrm>
            <a:off x="3200400" y="1112840"/>
            <a:ext cx="5791200" cy="4830763"/>
          </a:xfrm>
        </p:spPr>
        <p:txBody>
          <a:bodyPr/>
          <a:lstStyle/>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b="1" u="sng" dirty="0">
                <a:solidFill>
                  <a:srgbClr val="FFFFCC"/>
                </a:solidFill>
                <a:effectLst>
                  <a:outerShdw blurRad="38100" dist="38100" dir="2700000" algn="tl">
                    <a:srgbClr val="000000">
                      <a:alpha val="43137"/>
                    </a:srgbClr>
                  </a:outerShdw>
                </a:effectLst>
              </a:rPr>
              <a:t>Changes the gospel</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Places an impossible burden upon the unsaved</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justification with sanctification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the result of with requirement for salvation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Fails to make basic dispensational distinctions</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Ignores the reality of a carnal Christian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Destroys the assurance of salvation</a:t>
            </a:r>
          </a:p>
        </p:txBody>
      </p:sp>
      <p:pic>
        <p:nvPicPr>
          <p:cNvPr id="120836" name="Picture 3"/>
          <p:cNvPicPr>
            <a:picLocks noChangeAspect="1"/>
          </p:cNvPicPr>
          <p:nvPr/>
        </p:nvPicPr>
        <p:blipFill>
          <a:blip r:embed="rId2" cstate="print"/>
          <a:srcRect/>
          <a:stretch>
            <a:fillRect/>
          </a:stretch>
        </p:blipFill>
        <p:spPr bwMode="auto">
          <a:xfrm>
            <a:off x="171451" y="1281113"/>
            <a:ext cx="3028951" cy="47244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2102391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52400" y="990596"/>
            <a:ext cx="8763000" cy="5638803"/>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2400" dirty="0">
                <a:solidFill>
                  <a:schemeClr val="bg1"/>
                </a:solidFill>
              </a:rPr>
              <a:t>"Eternal life is indeed a free gift (Rom. 6:23). Salvation cannot be earned with good deeds or purchased with money. It has already been bought by Christ, who paid the ransom with His blood. </a:t>
            </a:r>
            <a:r>
              <a:rPr lang="en-US" sz="2400" b="1" u="sng" dirty="0">
                <a:solidFill>
                  <a:srgbClr val="FFFFCC"/>
                </a:solidFill>
              </a:rPr>
              <a:t>But that does not mean there is no cost</a:t>
            </a:r>
            <a:r>
              <a:rPr lang="en-US" sz="2400" dirty="0">
                <a:solidFill>
                  <a:schemeClr val="bg1"/>
                </a:solidFill>
              </a:rPr>
              <a:t> in terms of salvation's impact on the sinner's life. This paradox may be difficult but it is nevertheless true: </a:t>
            </a:r>
            <a:r>
              <a:rPr lang="en-US" sz="2400" b="1" u="sng" dirty="0">
                <a:solidFill>
                  <a:srgbClr val="FFFFCC"/>
                </a:solidFill>
              </a:rPr>
              <a:t>salvation is both free and costly</a:t>
            </a:r>
            <a:r>
              <a:rPr lang="en-US" sz="2400" dirty="0">
                <a:solidFill>
                  <a:schemeClr val="bg1"/>
                </a:solidFill>
              </a:rPr>
              <a:t>. Eternal life brings immediate death to self. 'Knowing this, that our old self was crucified with Him, that our body of sin might be done away with, that we should no longer be slaves to sin' (Rom 6:6). Thus in a sense </a:t>
            </a:r>
            <a:r>
              <a:rPr lang="en-US" sz="2400" b="1" u="sng" dirty="0">
                <a:solidFill>
                  <a:srgbClr val="FFFFCC"/>
                </a:solidFill>
              </a:rPr>
              <a:t>we pay the ultimate price for salvation</a:t>
            </a:r>
            <a:r>
              <a:rPr lang="en-US" sz="2400" dirty="0">
                <a:solidFill>
                  <a:schemeClr val="bg1"/>
                </a:solidFill>
              </a:rPr>
              <a:t> when our sinful self is nailed to a cross. It is a total abandonment of self-will, like the grain of wheat that falls to the ground and dies so that it can bear much fruit (cf. John 12:24). It is an exchange of all that we are for all that Christ is. And </a:t>
            </a:r>
            <a:r>
              <a:rPr lang="en-US" sz="2400" b="1" u="sng" dirty="0">
                <a:solidFill>
                  <a:srgbClr val="FFFFCC"/>
                </a:solidFill>
              </a:rPr>
              <a:t>it denotes implicit obedience, full surrender to the lordship of Christ. Nothing less can qualify as saving faith</a:t>
            </a:r>
            <a:r>
              <a:rPr lang="en-US" sz="2400" b="1" u="sng" dirty="0">
                <a:solidFill>
                  <a:schemeClr val="bg1"/>
                </a:solidFill>
              </a:rPr>
              <a:t>.</a:t>
            </a:r>
            <a:r>
              <a:rPr lang="en-US" sz="2400" dirty="0">
                <a:solidFill>
                  <a:schemeClr val="bg1"/>
                </a:solidFill>
              </a:rPr>
              <a:t>”</a:t>
            </a:r>
            <a:endParaRPr lang="en-US" altLang="zh-CN" sz="2400" kern="0" dirty="0">
              <a:solidFill>
                <a:schemeClr val="bg1"/>
              </a:solidFill>
              <a:effectLst>
                <a:outerShdw blurRad="38100" dist="38100" dir="2700000" algn="tl">
                  <a:srgbClr val="000000"/>
                </a:outerShdw>
              </a:effectLst>
              <a:ea typeface="宋体" pitchFamily="2" charset="-122"/>
              <a:cs typeface="Times New Roman" pitchFamily="18" charset="0"/>
            </a:endParaRPr>
          </a:p>
        </p:txBody>
      </p:sp>
      <p:sp>
        <p:nvSpPr>
          <p:cNvPr id="6"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kern="0" dirty="0">
                <a:solidFill>
                  <a:schemeClr val="bg1"/>
                </a:solidFill>
              </a:rPr>
              <a:t>John MacArthur, </a:t>
            </a:r>
            <a:r>
              <a:rPr lang="en-US" sz="1600" i="1" kern="0" dirty="0">
                <a:solidFill>
                  <a:schemeClr val="bg1"/>
                </a:solidFill>
              </a:rPr>
              <a:t>The Gospel According to Jesus</a:t>
            </a:r>
            <a:r>
              <a:rPr lang="en-US" sz="1600" kern="0" dirty="0">
                <a:solidFill>
                  <a:schemeClr val="bg1"/>
                </a:solidFill>
              </a:rPr>
              <a:t>, p. 140</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01706"/>
            <a:ext cx="1434856" cy="837555"/>
          </a:xfrm>
          <a:prstGeom prst="rect">
            <a:avLst/>
          </a:prstGeom>
        </p:spPr>
      </p:pic>
    </p:spTree>
    <p:extLst>
      <p:ext uri="{BB962C8B-B14F-4D97-AF65-F5344CB8AC3E}">
        <p14:creationId xmlns:p14="http://schemas.microsoft.com/office/powerpoint/2010/main" val="3696848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533400" y="1269994"/>
            <a:ext cx="8077200" cy="3570208"/>
          </a:xfrm>
          <a:prstGeom prst="rect">
            <a:avLst/>
          </a:prstGeom>
          <a:noFill/>
          <a:ln w="28575">
            <a:noFill/>
            <a:miter lim="800000"/>
            <a:headEnd/>
            <a:tailEnd/>
          </a:ln>
        </p:spPr>
        <p:txBody>
          <a:bodyPr>
            <a:spAutoFit/>
          </a:bodyPr>
          <a:lstStyle/>
          <a:p>
            <a:pPr algn="ctr">
              <a:spcBef>
                <a:spcPts val="600"/>
              </a:spcBef>
              <a:spcAft>
                <a:spcPts val="600"/>
              </a:spcAft>
            </a:pPr>
            <a:r>
              <a:rPr lang="en-US" altLang="en-US" sz="3600" b="1" kern="0" dirty="0">
                <a:solidFill>
                  <a:srgbClr val="FFFFCC"/>
                </a:solidFill>
              </a:rPr>
              <a:t>Revelation 22:17 (NASB)</a:t>
            </a:r>
          </a:p>
          <a:p>
            <a:pPr algn="just">
              <a:spcBef>
                <a:spcPts val="600"/>
              </a:spcBef>
              <a:spcAft>
                <a:spcPts val="600"/>
              </a:spcAft>
            </a:pPr>
            <a:r>
              <a:rPr lang="en-US" altLang="en-US" sz="3600" kern="0" dirty="0">
                <a:solidFill>
                  <a:schemeClr val="bg1"/>
                </a:solidFill>
              </a:rPr>
              <a:t>“</a:t>
            </a:r>
            <a:r>
              <a:rPr lang="en-US" sz="3600" dirty="0">
                <a:solidFill>
                  <a:schemeClr val="bg1"/>
                </a:solidFill>
              </a:rPr>
              <a:t>The Spirit and the bride say, ‘Come.’ And let the one who hears say, ‘Come.’ And let the one who is thirsty come; let the one who wishes take the water of life </a:t>
            </a:r>
            <a:r>
              <a:rPr lang="en-US" sz="3600" b="1" i="1" u="sng" kern="0" dirty="0">
                <a:solidFill>
                  <a:srgbClr val="FFFFCC"/>
                </a:solidFill>
              </a:rPr>
              <a:t>without cost</a:t>
            </a:r>
            <a:r>
              <a:rPr lang="en-US" altLang="en-US" sz="3600" kern="0" dirty="0">
                <a:solidFill>
                  <a:schemeClr val="bg1"/>
                </a:solidFill>
              </a:rPr>
              <a:t>” (italics added).</a:t>
            </a:r>
          </a:p>
        </p:txBody>
      </p:sp>
    </p:spTree>
    <p:extLst>
      <p:ext uri="{BB962C8B-B14F-4D97-AF65-F5344CB8AC3E}">
        <p14:creationId xmlns:p14="http://schemas.microsoft.com/office/powerpoint/2010/main" val="932173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3600" dirty="0">
                <a:solidFill>
                  <a:srgbClr val="00FFFF"/>
                </a:solidFill>
                <a:effectLst>
                  <a:outerShdw blurRad="38100" dist="38100" dir="2700000" algn="tl">
                    <a:srgbClr val="000000">
                      <a:alpha val="43137"/>
                    </a:srgbClr>
                  </a:outerShdw>
                </a:effectLst>
                <a:latin typeface="+mn-lt"/>
              </a:rPr>
              <a:t>Passage Conditioning Salvation </a:t>
            </a:r>
            <a:br>
              <a:rPr lang="en-US" sz="3600" dirty="0">
                <a:solidFill>
                  <a:srgbClr val="00FFFF"/>
                </a:solidFill>
                <a:effectLst>
                  <a:outerShdw blurRad="38100" dist="38100" dir="2700000" algn="tl">
                    <a:srgbClr val="000000">
                      <a:alpha val="43137"/>
                    </a:srgbClr>
                  </a:outerShdw>
                </a:effectLst>
                <a:latin typeface="+mn-lt"/>
              </a:rPr>
            </a:br>
            <a:r>
              <a:rPr lang="en-US" sz="3600" dirty="0">
                <a:solidFill>
                  <a:srgbClr val="00FFFF"/>
                </a:solidFill>
                <a:effectLst>
                  <a:outerShdw blurRad="38100" dist="38100" dir="2700000" algn="tl">
                    <a:srgbClr val="000000">
                      <a:alpha val="43137"/>
                    </a:srgbClr>
                  </a:outerShdw>
                </a:effectLst>
                <a:latin typeface="+mn-lt"/>
              </a:rPr>
              <a:t>on </a:t>
            </a:r>
            <a:r>
              <a:rPr lang="en-US" sz="3600" b="1" u="sng" dirty="0">
                <a:solidFill>
                  <a:srgbClr val="FFFFCC"/>
                </a:solidFill>
                <a:effectLst>
                  <a:outerShdw blurRad="38100" dist="38100" dir="2700000" algn="tl">
                    <a:srgbClr val="000000">
                      <a:alpha val="43137"/>
                    </a:srgbClr>
                  </a:outerShdw>
                </a:effectLst>
                <a:latin typeface="+mn-lt"/>
              </a:rPr>
              <a:t>Faith Alone</a:t>
            </a:r>
            <a:r>
              <a:rPr lang="en-US" sz="3600" b="1" dirty="0">
                <a:solidFill>
                  <a:srgbClr val="FFFFCC"/>
                </a:solidFill>
                <a:effectLst>
                  <a:outerShdw blurRad="38100" dist="38100" dir="2700000" algn="tl">
                    <a:srgbClr val="000000">
                      <a:alpha val="43137"/>
                    </a:srgbClr>
                  </a:outerShdw>
                </a:effectLst>
                <a:latin typeface="+mn-lt"/>
              </a:rPr>
              <a:t> </a:t>
            </a:r>
            <a:r>
              <a:rPr lang="en-US" sz="3600" i="1" dirty="0">
                <a:solidFill>
                  <a:srgbClr val="00FFFF"/>
                </a:solidFill>
                <a:effectLst>
                  <a:outerShdw blurRad="38100" dist="38100" dir="2700000" algn="tl">
                    <a:srgbClr val="000000">
                      <a:alpha val="43137"/>
                    </a:srgbClr>
                  </a:outerShdw>
                </a:effectLst>
                <a:latin typeface="+mn-lt"/>
              </a:rPr>
              <a:t>(Sola Fide)</a:t>
            </a:r>
          </a:p>
        </p:txBody>
      </p:sp>
      <p:sp>
        <p:nvSpPr>
          <p:cNvPr id="3" name="Content Placeholder 2"/>
          <p:cNvSpPr>
            <a:spLocks noGrp="1"/>
          </p:cNvSpPr>
          <p:nvPr>
            <p:ph idx="1"/>
          </p:nvPr>
        </p:nvSpPr>
        <p:spPr>
          <a:xfrm>
            <a:off x="381000" y="1600200"/>
            <a:ext cx="8229600" cy="3352800"/>
          </a:xfrm>
        </p:spPr>
        <p:txBody>
          <a:bodyPr/>
          <a:lstStyle/>
          <a:p>
            <a:pPr>
              <a:spcBef>
                <a:spcPts val="600"/>
              </a:spcBef>
              <a:spcAft>
                <a:spcPts val="600"/>
              </a:spcAft>
              <a:buClr>
                <a:srgbClr val="00FFFF"/>
              </a:buClr>
            </a:pPr>
            <a:r>
              <a:rPr lang="en-US" sz="2800" dirty="0">
                <a:solidFill>
                  <a:schemeClr val="bg1"/>
                </a:solidFill>
                <a:effectLst>
                  <a:outerShdw blurRad="38100" dist="38100" dir="2700000" algn="tl">
                    <a:srgbClr val="000000">
                      <a:alpha val="43137"/>
                    </a:srgbClr>
                  </a:outerShdw>
                </a:effectLst>
                <a:cs typeface="Times New Roman" pitchFamily="18" charset="0"/>
              </a:rPr>
              <a:t>Genesis 15:6</a:t>
            </a:r>
          </a:p>
          <a:p>
            <a:pPr>
              <a:spcBef>
                <a:spcPts val="600"/>
              </a:spcBef>
              <a:spcAft>
                <a:spcPts val="600"/>
              </a:spcAft>
              <a:buClr>
                <a:srgbClr val="00FFFF"/>
              </a:buClr>
            </a:pPr>
            <a:r>
              <a:rPr lang="en-US" sz="2800" dirty="0">
                <a:solidFill>
                  <a:schemeClr val="bg1"/>
                </a:solidFill>
                <a:cs typeface="Times New Roman" pitchFamily="18" charset="0"/>
              </a:rPr>
              <a:t>John 3:16; 5:24; 6:28-29, 47; 16:8-9; 20:30-31</a:t>
            </a:r>
          </a:p>
          <a:p>
            <a:pPr>
              <a:spcBef>
                <a:spcPts val="600"/>
              </a:spcBef>
              <a:spcAft>
                <a:spcPts val="600"/>
              </a:spcAft>
              <a:buClr>
                <a:srgbClr val="00FFFF"/>
              </a:buClr>
            </a:pPr>
            <a:r>
              <a:rPr lang="en-US" sz="2800" dirty="0">
                <a:solidFill>
                  <a:schemeClr val="bg1"/>
                </a:solidFill>
                <a:effectLst>
                  <a:outerShdw blurRad="38100" dist="38100" dir="2700000" algn="tl">
                    <a:srgbClr val="000000">
                      <a:alpha val="43137"/>
                    </a:srgbClr>
                  </a:outerShdw>
                </a:effectLst>
                <a:cs typeface="Times New Roman" pitchFamily="18" charset="0"/>
              </a:rPr>
              <a:t>Acts 16:30-31</a:t>
            </a:r>
          </a:p>
          <a:p>
            <a:pPr>
              <a:spcBef>
                <a:spcPts val="600"/>
              </a:spcBef>
              <a:spcAft>
                <a:spcPts val="600"/>
              </a:spcAft>
              <a:buClr>
                <a:srgbClr val="00FFFF"/>
              </a:buClr>
            </a:pPr>
            <a:r>
              <a:rPr lang="en-US" sz="2800" dirty="0">
                <a:solidFill>
                  <a:schemeClr val="bg1"/>
                </a:solidFill>
                <a:effectLst>
                  <a:outerShdw blurRad="38100" dist="38100" dir="2700000" algn="tl">
                    <a:srgbClr val="000000">
                      <a:alpha val="43137"/>
                    </a:srgbClr>
                  </a:outerShdw>
                </a:effectLst>
                <a:cs typeface="Times New Roman" pitchFamily="18" charset="0"/>
              </a:rPr>
              <a:t>Romans 1:16; Ephesians 2:8-9</a:t>
            </a:r>
          </a:p>
          <a:p>
            <a:pPr>
              <a:spcBef>
                <a:spcPts val="600"/>
              </a:spcBef>
              <a:spcAft>
                <a:spcPts val="600"/>
              </a:spcAft>
              <a:buClr>
                <a:srgbClr val="00FFFF"/>
              </a:buClr>
            </a:pPr>
            <a:r>
              <a:rPr lang="en-US" sz="2800" dirty="0">
                <a:solidFill>
                  <a:schemeClr val="bg1"/>
                </a:solidFill>
                <a:effectLst>
                  <a:outerShdw blurRad="38100" dist="38100" dir="2700000" algn="tl">
                    <a:srgbClr val="000000">
                      <a:alpha val="43137"/>
                    </a:srgbClr>
                  </a:outerShdw>
                </a:effectLst>
                <a:cs typeface="Times New Roman" pitchFamily="18" charset="0"/>
              </a:rPr>
              <a:t>Hebrews 11:6</a:t>
            </a:r>
          </a:p>
        </p:txBody>
      </p:sp>
      <p:pic>
        <p:nvPicPr>
          <p:cNvPr id="4" name="Picture 2" descr="http://4.bp.blogspot.com/-JXH-bqfBcWE/TgJAJNX1UjI/AAAAAAAAAVA/qgy871X7QgQ/s1600/AB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124200"/>
            <a:ext cx="2660904" cy="3291840"/>
          </a:xfrm>
          <a:prstGeom prst="rect">
            <a:avLst/>
          </a:prstGeom>
          <a:noFill/>
          <a:ln w="28575">
            <a:solidFill>
              <a:srgbClr val="FFFF00"/>
            </a:solidFill>
            <a:miter lim="800000"/>
            <a:headEnd/>
            <a:tailEnd/>
          </a:ln>
        </p:spPr>
      </p:pic>
    </p:spTree>
    <p:extLst>
      <p:ext uri="{BB962C8B-B14F-4D97-AF65-F5344CB8AC3E}">
        <p14:creationId xmlns:p14="http://schemas.microsoft.com/office/powerpoint/2010/main" val="699169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228600" y="990600"/>
            <a:ext cx="6629400" cy="1524000"/>
          </a:xfrm>
          <a:solidFill>
            <a:schemeClr val="bg1"/>
          </a:solidFill>
          <a:ln w="28575">
            <a:solidFill>
              <a:srgbClr val="FF0000"/>
            </a:solidFill>
          </a:ln>
        </p:spPr>
        <p:txBody>
          <a:bodyPr/>
          <a:lstStyle/>
          <a:p>
            <a:pPr marL="0" indent="0" algn="ctr">
              <a:spcBef>
                <a:spcPts val="0"/>
              </a:spcBef>
              <a:spcAft>
                <a:spcPts val="0"/>
              </a:spcAft>
              <a:buNone/>
              <a:defRPr/>
            </a:pPr>
            <a:r>
              <a:rPr lang="en-US" altLang="en-US" sz="2800" b="1" dirty="0"/>
              <a:t>Gen 15:6</a:t>
            </a:r>
          </a:p>
          <a:p>
            <a:pPr marL="0" indent="0" algn="just">
              <a:spcBef>
                <a:spcPts val="0"/>
              </a:spcBef>
              <a:spcAft>
                <a:spcPts val="0"/>
              </a:spcAft>
              <a:buNone/>
              <a:defRPr/>
            </a:pPr>
            <a:r>
              <a:rPr lang="en-US" altLang="en-US" sz="2800" dirty="0"/>
              <a:t>Then he </a:t>
            </a:r>
            <a:r>
              <a:rPr lang="en-US" altLang="en-US" sz="2800" b="1" u="sng" dirty="0">
                <a:solidFill>
                  <a:srgbClr val="0000CC"/>
                </a:solidFill>
              </a:rPr>
              <a:t>believed</a:t>
            </a:r>
            <a:r>
              <a:rPr lang="en-US" altLang="en-US" sz="2800" dirty="0"/>
              <a:t> in the LORD; and He reckoned it to him as righteousness.</a:t>
            </a:r>
          </a:p>
        </p:txBody>
      </p:sp>
      <p:pic>
        <p:nvPicPr>
          <p:cNvPr id="104451" name="Picture 2" descr="http://4.bp.blogspot.com/-JXH-bqfBcWE/TgJAJNX1UjI/AAAAAAAAAVA/qgy871X7QgQ/s1600/AB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1" y="2209800"/>
            <a:ext cx="1847851" cy="2286000"/>
          </a:xfrm>
          <a:prstGeom prst="rect">
            <a:avLst/>
          </a:prstGeom>
          <a:noFill/>
          <a:ln w="9525">
            <a:noFill/>
            <a:miter lim="800000"/>
            <a:headEnd/>
            <a:tailEnd/>
          </a:ln>
        </p:spPr>
      </p:pic>
      <p:sp>
        <p:nvSpPr>
          <p:cNvPr id="4" name="Title 1"/>
          <p:cNvSpPr txBox="1">
            <a:spLocks/>
          </p:cNvSpPr>
          <p:nvPr/>
        </p:nvSpPr>
        <p:spPr>
          <a:xfrm>
            <a:off x="333376" y="274638"/>
            <a:ext cx="8477251" cy="71596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600" dirty="0">
                <a:solidFill>
                  <a:srgbClr val="00FFFF"/>
                </a:solidFill>
                <a:effectLst>
                  <a:outerShdw blurRad="38100" dist="38100" dir="2700000" algn="tl">
                    <a:srgbClr val="000000">
                      <a:alpha val="43137"/>
                    </a:srgbClr>
                  </a:outerShdw>
                </a:effectLst>
                <a:latin typeface="+mn-lt"/>
              </a:rPr>
              <a:t>Belief – God’s One Condition for Justification</a:t>
            </a:r>
          </a:p>
        </p:txBody>
      </p:sp>
      <p:sp>
        <p:nvSpPr>
          <p:cNvPr id="5" name="Content Placeholder 2"/>
          <p:cNvSpPr txBox="1">
            <a:spLocks/>
          </p:cNvSpPr>
          <p:nvPr/>
        </p:nvSpPr>
        <p:spPr bwMode="auto">
          <a:xfrm>
            <a:off x="228600" y="2667000"/>
            <a:ext cx="6629400" cy="1905000"/>
          </a:xfrm>
          <a:prstGeom prst="rect">
            <a:avLst/>
          </a:prstGeom>
          <a:solidFill>
            <a:schemeClr val="bg1"/>
          </a:solidFill>
          <a:ln w="28575">
            <a:solidFill>
              <a:srgbClr val="FF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None/>
              <a:defRPr/>
            </a:pPr>
            <a:r>
              <a:rPr lang="en-US" altLang="en-US" sz="2800" b="1" dirty="0"/>
              <a:t>John 3:16</a:t>
            </a:r>
          </a:p>
          <a:p>
            <a:pPr marL="0" indent="0">
              <a:spcBef>
                <a:spcPts val="0"/>
              </a:spcBef>
              <a:spcAft>
                <a:spcPts val="0"/>
              </a:spcAft>
              <a:buNone/>
              <a:defRPr/>
            </a:pPr>
            <a:r>
              <a:rPr lang="en-US" altLang="en-US" sz="2800" dirty="0">
                <a:solidFill>
                  <a:srgbClr val="C00000"/>
                </a:solidFill>
              </a:rPr>
              <a:t>For God so loved the world, that He gave His only begotten Son, that whoever </a:t>
            </a:r>
            <a:r>
              <a:rPr lang="en-US" altLang="en-US" sz="2800" b="1" u="sng" dirty="0">
                <a:solidFill>
                  <a:srgbClr val="0000CC"/>
                </a:solidFill>
              </a:rPr>
              <a:t>believes</a:t>
            </a:r>
            <a:r>
              <a:rPr lang="en-US" altLang="en-US" sz="2800" dirty="0"/>
              <a:t> </a:t>
            </a:r>
            <a:r>
              <a:rPr lang="en-US" altLang="en-US" sz="2800" dirty="0">
                <a:solidFill>
                  <a:srgbClr val="C00000"/>
                </a:solidFill>
              </a:rPr>
              <a:t>in Him shall not perish, but have eternal life.</a:t>
            </a:r>
          </a:p>
        </p:txBody>
      </p:sp>
      <p:sp>
        <p:nvSpPr>
          <p:cNvPr id="6" name="Content Placeholder 2"/>
          <p:cNvSpPr txBox="1">
            <a:spLocks/>
          </p:cNvSpPr>
          <p:nvPr/>
        </p:nvSpPr>
        <p:spPr bwMode="auto">
          <a:xfrm>
            <a:off x="228600" y="4800600"/>
            <a:ext cx="6629400" cy="1828800"/>
          </a:xfrm>
          <a:prstGeom prst="rect">
            <a:avLst/>
          </a:prstGeom>
          <a:solidFill>
            <a:schemeClr val="bg1"/>
          </a:solidFill>
          <a:ln w="28575">
            <a:solidFill>
              <a:srgbClr val="FF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None/>
              <a:defRPr/>
            </a:pPr>
            <a:r>
              <a:rPr lang="en-US" altLang="en-US" sz="2800" b="1" dirty="0"/>
              <a:t>Acts 16:30-31</a:t>
            </a:r>
          </a:p>
          <a:p>
            <a:pPr marL="0" indent="0">
              <a:spcBef>
                <a:spcPts val="0"/>
              </a:spcBef>
              <a:spcAft>
                <a:spcPts val="0"/>
              </a:spcAft>
              <a:buNone/>
              <a:defRPr/>
            </a:pPr>
            <a:r>
              <a:rPr lang="en-US" altLang="en-US" sz="2800" dirty="0"/>
              <a:t>"Sirs, what must I do to be saved?" They said, "</a:t>
            </a:r>
            <a:r>
              <a:rPr lang="en-US" altLang="en-US" sz="2800" b="1" u="sng" dirty="0">
                <a:solidFill>
                  <a:srgbClr val="0000CC"/>
                </a:solidFill>
              </a:rPr>
              <a:t>Believe</a:t>
            </a:r>
            <a:r>
              <a:rPr lang="en-US" altLang="en-US" sz="2800" dirty="0"/>
              <a:t> in the Lord Jesus, and you will be saved..."</a:t>
            </a:r>
          </a:p>
        </p:txBody>
      </p:sp>
    </p:spTree>
    <p:extLst>
      <p:ext uri="{BB962C8B-B14F-4D97-AF65-F5344CB8AC3E}">
        <p14:creationId xmlns:p14="http://schemas.microsoft.com/office/powerpoint/2010/main" val="2207719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457200" y="5521325"/>
            <a:ext cx="8229600" cy="1143000"/>
          </a:xfrm>
        </p:spPr>
        <p:txBody>
          <a:bodyPr/>
          <a:lstStyle/>
          <a:p>
            <a:pPr eaLnBrk="1" hangingPunct="1"/>
            <a:r>
              <a:rPr lang="en-US" altLang="en-US" sz="2000">
                <a:solidFill>
                  <a:schemeClr val="bg1"/>
                </a:solidFill>
              </a:rPr>
              <a:t>Lewis Sperry Chafer, vol. 7, </a:t>
            </a:r>
            <a:r>
              <a:rPr lang="en-US" altLang="en-US" sz="2000" i="1">
                <a:solidFill>
                  <a:schemeClr val="bg1"/>
                </a:solidFill>
              </a:rPr>
              <a:t>Systematic Theology</a:t>
            </a:r>
            <a:r>
              <a:rPr lang="en-US" altLang="en-US" sz="2000" baseline="30000">
                <a:solidFill>
                  <a:schemeClr val="bg1"/>
                </a:solidFill>
                <a:hlinkClick r:id="rId2"/>
              </a:rPr>
              <a:t>b</a:t>
            </a:r>
            <a:r>
              <a:rPr lang="en-US" altLang="en-US" sz="2000">
                <a:solidFill>
                  <a:schemeClr val="bg1"/>
                </a:solidFill>
              </a:rPr>
              <a:t> </a:t>
            </a:r>
            <a:br>
              <a:rPr lang="en-US" altLang="en-US" sz="2000">
                <a:solidFill>
                  <a:schemeClr val="bg1"/>
                </a:solidFill>
              </a:rPr>
            </a:br>
            <a:r>
              <a:rPr lang="en-US" altLang="en-US" sz="2000">
                <a:solidFill>
                  <a:schemeClr val="bg1"/>
                </a:solidFill>
              </a:rPr>
              <a:t>(Grand Rapids, MI: Kregel Publications, 1993), 265-66.</a:t>
            </a:r>
          </a:p>
        </p:txBody>
      </p:sp>
      <p:sp>
        <p:nvSpPr>
          <p:cNvPr id="105475" name="Content Placeholder 2"/>
          <p:cNvSpPr>
            <a:spLocks noGrp="1"/>
          </p:cNvSpPr>
          <p:nvPr>
            <p:ph idx="1"/>
          </p:nvPr>
        </p:nvSpPr>
        <p:spPr>
          <a:xfrm>
            <a:off x="3657600" y="1143000"/>
            <a:ext cx="5029200" cy="2667000"/>
          </a:xfrm>
        </p:spPr>
        <p:txBody>
          <a:bodyPr/>
          <a:lstStyle/>
          <a:p>
            <a:pPr marL="0" indent="0" eaLnBrk="1" hangingPunct="1">
              <a:buNone/>
            </a:pPr>
            <a:r>
              <a:rPr lang="en-US" altLang="en-US" dirty="0">
                <a:solidFill>
                  <a:srgbClr val="FFFFCC"/>
                </a:solidFill>
              </a:rPr>
              <a:t>“</a:t>
            </a:r>
            <a:r>
              <a:rPr lang="en-US" altLang="en-US" u="sng" dirty="0">
                <a:solidFill>
                  <a:srgbClr val="FFFFCC"/>
                </a:solidFill>
              </a:rPr>
              <a:t>…because upwards of 150 passages of Scripture condition salvation upon believing only</a:t>
            </a:r>
            <a:r>
              <a:rPr lang="en-US" altLang="en-US" dirty="0">
                <a:solidFill>
                  <a:srgbClr val="FFFFCC"/>
                </a:solidFill>
              </a:rPr>
              <a:t> </a:t>
            </a:r>
            <a:r>
              <a:rPr lang="en-US" altLang="en-US" dirty="0">
                <a:solidFill>
                  <a:schemeClr val="bg1"/>
                </a:solidFill>
              </a:rPr>
              <a:t>(cf. John 3:16; Acts 16:31).” </a:t>
            </a:r>
          </a:p>
        </p:txBody>
      </p:sp>
      <p:pic>
        <p:nvPicPr>
          <p:cNvPr id="47108" name="Picture 2" descr="http://t1.gstatic.com/images?q=tbn:ANd9GcQxv3vyi4YqgamHAJTIgWkNJkLqWWIuAG2pkecTpX67vjz6XE96Kw"/>
          <p:cNvPicPr>
            <a:picLocks noChangeAspect="1" noChangeArrowheads="1"/>
          </p:cNvPicPr>
          <p:nvPr/>
        </p:nvPicPr>
        <p:blipFill>
          <a:blip r:embed="rId3" cstate="print">
            <a:extLst/>
          </a:blip>
          <a:srcRect/>
          <a:stretch>
            <a:fillRect/>
          </a:stretch>
        </p:blipFill>
        <p:spPr bwMode="auto">
          <a:xfrm>
            <a:off x="457200" y="1405102"/>
            <a:ext cx="2895600" cy="40812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itle 1"/>
          <p:cNvSpPr txBox="1">
            <a:spLocks/>
          </p:cNvSpPr>
          <p:nvPr/>
        </p:nvSpPr>
        <p:spPr>
          <a:xfrm>
            <a:off x="304800" y="274638"/>
            <a:ext cx="8534400" cy="71596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600" dirty="0">
                <a:solidFill>
                  <a:srgbClr val="00FFFF"/>
                </a:solidFill>
                <a:effectLst>
                  <a:outerShdw blurRad="38100" dist="38100" dir="2700000" algn="tl">
                    <a:srgbClr val="000000">
                      <a:alpha val="43137"/>
                    </a:srgbClr>
                  </a:outerShdw>
                </a:effectLst>
                <a:latin typeface="+mn-lt"/>
              </a:rPr>
              <a:t>Belief – God’s One Condition for Justification</a:t>
            </a:r>
          </a:p>
        </p:txBody>
      </p:sp>
    </p:spTree>
    <p:extLst>
      <p:ext uri="{BB962C8B-B14F-4D97-AF65-F5344CB8AC3E}">
        <p14:creationId xmlns:p14="http://schemas.microsoft.com/office/powerpoint/2010/main" val="34892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type="subTitle" idx="1"/>
          </p:nvPr>
        </p:nvSpPr>
        <p:spPr>
          <a:xfrm>
            <a:off x="152400" y="1117599"/>
            <a:ext cx="8839200" cy="5562600"/>
          </a:xfrm>
        </p:spPr>
        <p:txBody>
          <a:bodyPr/>
          <a:lstStyle/>
          <a:p>
            <a:pPr algn="just" eaLnBrk="1" hangingPunct="1">
              <a:spcBef>
                <a:spcPts val="0"/>
              </a:spcBef>
              <a:spcAft>
                <a:spcPts val="600"/>
              </a:spcAft>
              <a:defRPr/>
            </a:pPr>
            <a:r>
              <a:rPr lang="en-US" altLang="zh-CN" sz="2600" dirty="0">
                <a:solidFill>
                  <a:schemeClr val="bg1"/>
                </a:solidFill>
                <a:ea typeface="宋体" pitchFamily="2" charset="-122"/>
                <a:cs typeface="Times New Roman" pitchFamily="18" charset="0"/>
              </a:rPr>
              <a:t>“Outside the doctrines related to the Person and work of Christ, there is no truth more far-reaching in its implications and no fact more to be defended than that salvation in all its limitless magnitude is secured, so far as human responsibility is concerned, by believing on Christ as Savior. </a:t>
            </a:r>
            <a:r>
              <a:rPr lang="en-US" altLang="zh-CN" sz="2600" b="1" i="1" dirty="0">
                <a:solidFill>
                  <a:srgbClr val="FFFFCC"/>
                </a:solidFill>
                <a:ea typeface="宋体" pitchFamily="2" charset="-122"/>
                <a:cs typeface="Times New Roman" pitchFamily="18" charset="0"/>
              </a:rPr>
              <a:t>To this one requirement no other obligation may be added without violence to the Scriptures and total disruption of the essential doctrine of salvation by grace alone</a:t>
            </a:r>
            <a:r>
              <a:rPr lang="en-US" altLang="zh-CN" sz="2600" b="1" i="1" dirty="0">
                <a:solidFill>
                  <a:schemeClr val="bg1"/>
                </a:solidFill>
                <a:ea typeface="宋体" pitchFamily="2" charset="-122"/>
                <a:cs typeface="Times New Roman" pitchFamily="18" charset="0"/>
              </a:rPr>
              <a:t>.</a:t>
            </a:r>
            <a:r>
              <a:rPr lang="en-US" altLang="zh-CN" sz="2600" dirty="0">
                <a:solidFill>
                  <a:schemeClr val="bg1"/>
                </a:solidFill>
                <a:ea typeface="宋体" pitchFamily="2" charset="-122"/>
                <a:cs typeface="Times New Roman" pitchFamily="18" charset="0"/>
              </a:rPr>
              <a:t> </a:t>
            </a:r>
          </a:p>
          <a:p>
            <a:pPr algn="just" eaLnBrk="1" hangingPunct="1">
              <a:spcBef>
                <a:spcPts val="600"/>
              </a:spcBef>
              <a:spcAft>
                <a:spcPts val="600"/>
              </a:spcAft>
              <a:defRPr/>
            </a:pPr>
            <a:r>
              <a:rPr lang="en-US" altLang="zh-CN" sz="2600" dirty="0">
                <a:solidFill>
                  <a:schemeClr val="bg1"/>
                </a:solidFill>
                <a:ea typeface="宋体" pitchFamily="2" charset="-122"/>
                <a:cs typeface="Times New Roman" pitchFamily="18" charset="0"/>
              </a:rPr>
              <a:t>Only ignorance or reprehensible inattention to the structure of a right Soteriology will attempt to intrude some form of human works with its supposed merit into…the principle of…grace.” </a:t>
            </a:r>
          </a:p>
          <a:p>
            <a:pPr marL="4114800" indent="7938" algn="l" eaLnBrk="1" hangingPunct="1">
              <a:spcBef>
                <a:spcPts val="0"/>
              </a:spcBef>
              <a:spcAft>
                <a:spcPts val="0"/>
              </a:spcAft>
              <a:defRPr/>
            </a:pPr>
            <a:r>
              <a:rPr lang="en-US" altLang="zh-CN" sz="1800" dirty="0">
                <a:solidFill>
                  <a:schemeClr val="bg1"/>
                </a:solidFill>
                <a:ea typeface="宋体" pitchFamily="2" charset="-122"/>
                <a:cs typeface="Times New Roman" pitchFamily="18" charset="0"/>
              </a:rPr>
              <a:t>Chafer, </a:t>
            </a:r>
            <a:r>
              <a:rPr lang="en-US" altLang="zh-CN" sz="1800" i="1" dirty="0">
                <a:solidFill>
                  <a:schemeClr val="bg1"/>
                </a:solidFill>
                <a:ea typeface="宋体" pitchFamily="2" charset="-122"/>
                <a:cs typeface="Times New Roman" pitchFamily="18" charset="0"/>
              </a:rPr>
              <a:t>Systematic Theology</a:t>
            </a:r>
            <a:r>
              <a:rPr lang="en-US" altLang="zh-CN" sz="1800" dirty="0">
                <a:solidFill>
                  <a:schemeClr val="bg1"/>
                </a:solidFill>
                <a:ea typeface="宋体" pitchFamily="2" charset="-122"/>
                <a:cs typeface="Times New Roman" pitchFamily="18" charset="0"/>
              </a:rPr>
              <a:t>, Vol. 3,</a:t>
            </a:r>
          </a:p>
          <a:p>
            <a:pPr marL="4114800" indent="7938" algn="l" eaLnBrk="1" hangingPunct="1">
              <a:spcBef>
                <a:spcPts val="0"/>
              </a:spcBef>
              <a:spcAft>
                <a:spcPts val="0"/>
              </a:spcAft>
              <a:defRPr/>
            </a:pPr>
            <a:r>
              <a:rPr lang="en-US" altLang="zh-CN" sz="1800" dirty="0">
                <a:solidFill>
                  <a:schemeClr val="bg1"/>
                </a:solidFill>
                <a:ea typeface="宋体" pitchFamily="2" charset="-122"/>
                <a:cs typeface="Times New Roman" pitchFamily="18" charset="0"/>
              </a:rPr>
              <a:t>Dallas Seminary Press, Dallas, TX, 1948, p. 371. </a:t>
            </a:r>
            <a:endParaRPr lang="en-US" sz="1800" dirty="0">
              <a:solidFill>
                <a:schemeClr val="bg1"/>
              </a:solidFill>
              <a:ea typeface="宋体" pitchFamily="2" charset="-122"/>
              <a:cs typeface="Times New Roman" pitchFamily="18" charset="0"/>
            </a:endParaRPr>
          </a:p>
        </p:txBody>
      </p:sp>
      <p:sp>
        <p:nvSpPr>
          <p:cNvPr id="5"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kern="0" dirty="0">
                <a:solidFill>
                  <a:schemeClr val="bg1"/>
                </a:solidFill>
              </a:rPr>
              <a:t>Dr. Jim McGowan – Dispensationalism</a:t>
            </a:r>
            <a:r>
              <a:rPr lang="en-US" sz="1600" kern="0" dirty="0">
                <a:solidFill>
                  <a:schemeClr val="bg1"/>
                </a:solidFill>
                <a:effectLst>
                  <a:outerShdw blurRad="38100" dist="38100" dir="2700000" algn="tl">
                    <a:srgbClr val="000000"/>
                  </a:outerShdw>
                </a:effectLst>
              </a:rPr>
              <a:t> </a:t>
            </a:r>
            <a:r>
              <a:rPr lang="en-US" sz="1600" kern="0" dirty="0">
                <a:solidFill>
                  <a:schemeClr val="bg1"/>
                </a:solidFill>
              </a:rPr>
              <a:t>and the Nature of the Church: Are Repentance and Confession “Requirements” for Salvation?</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3" y="152400"/>
            <a:ext cx="878441" cy="822960"/>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8871" y="5681962"/>
            <a:ext cx="741704" cy="1023638"/>
          </a:xfrm>
          <a:prstGeom prst="rect">
            <a:avLst/>
          </a:prstGeom>
        </p:spPr>
      </p:pic>
    </p:spTree>
    <p:extLst>
      <p:ext uri="{BB962C8B-B14F-4D97-AF65-F5344CB8AC3E}">
        <p14:creationId xmlns:p14="http://schemas.microsoft.com/office/powerpoint/2010/main" val="3128771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 Overview</a:t>
            </a:r>
          </a:p>
        </p:txBody>
      </p:sp>
      <p:sp>
        <p:nvSpPr>
          <p:cNvPr id="5" name="Rectangle 3"/>
          <p:cNvSpPr txBox="1">
            <a:spLocks/>
          </p:cNvSpPr>
          <p:nvPr/>
        </p:nvSpPr>
        <p:spPr bwMode="auto">
          <a:xfrm>
            <a:off x="1333501" y="1600202"/>
            <a:ext cx="6591300" cy="4525963"/>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Definition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Election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Atonement</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Salvation words</a:t>
            </a:r>
          </a:p>
          <a:p>
            <a:pPr marL="914377" indent="-914377" eaLnBrk="1" hangingPunct="1">
              <a:lnSpc>
                <a:spcPct val="90000"/>
              </a:lnSpc>
              <a:buFont typeface="+mj-lt"/>
              <a:buAutoNum type="romanUcPeriod"/>
              <a:defRPr/>
            </a:pPr>
            <a:r>
              <a:rPr lang="en-US" altLang="en-US" b="1" u="sng" dirty="0">
                <a:solidFill>
                  <a:srgbClr val="FFFFCC"/>
                </a:solidFill>
                <a:effectLst>
                  <a:outerShdw blurRad="38100" dist="38100" dir="2700000" algn="tl">
                    <a:srgbClr val="000000">
                      <a:alpha val="43137"/>
                    </a:srgbClr>
                  </a:outerShdw>
                </a:effectLst>
              </a:rPr>
              <a:t>God’s one condition of salvation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Results of salvation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Eternal security</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Faulty views of salvation</a:t>
            </a:r>
          </a:p>
        </p:txBody>
      </p:sp>
    </p:spTree>
    <p:extLst>
      <p:ext uri="{BB962C8B-B14F-4D97-AF65-F5344CB8AC3E}">
        <p14:creationId xmlns:p14="http://schemas.microsoft.com/office/powerpoint/2010/main" val="2672517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692729" y="0"/>
            <a:ext cx="5758543" cy="9144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Lordship Salvation</a:t>
            </a:r>
            <a:r>
              <a:rPr lang="en-US" altLang="en-US" sz="3600" dirty="0">
                <a:solidFill>
                  <a:srgbClr val="00FFFF"/>
                </a:solidFill>
                <a:effectLst>
                  <a:outerShdw blurRad="38100" dist="38100" dir="2700000" algn="tl">
                    <a:srgbClr val="000000">
                      <a:alpha val="43137"/>
                    </a:srgbClr>
                  </a:outerShdw>
                </a:effectLst>
              </a:rPr>
              <a:t> 7 Problems</a:t>
            </a:r>
            <a:endParaRPr lang="en-US" altLang="en-US" sz="3600" dirty="0">
              <a:solidFill>
                <a:srgbClr val="00FFFF"/>
              </a:solidFill>
              <a:effectLst>
                <a:outerShdw blurRad="38100" dist="38100" dir="2700000" algn="tl">
                  <a:srgbClr val="000000">
                    <a:alpha val="43137"/>
                  </a:srgbClr>
                </a:outerShdw>
              </a:effectLst>
              <a:latin typeface="+mn-lt"/>
            </a:endParaRPr>
          </a:p>
        </p:txBody>
      </p:sp>
      <p:sp>
        <p:nvSpPr>
          <p:cNvPr id="62467" name="Rectangle 3"/>
          <p:cNvSpPr>
            <a:spLocks noGrp="1" noChangeArrowheads="1"/>
          </p:cNvSpPr>
          <p:nvPr>
            <p:ph idx="1"/>
          </p:nvPr>
        </p:nvSpPr>
        <p:spPr>
          <a:xfrm>
            <a:off x="3200400" y="1112840"/>
            <a:ext cx="5791200" cy="4830763"/>
          </a:xfrm>
        </p:spPr>
        <p:txBody>
          <a:bodyPr/>
          <a:lstStyle/>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Changes the gospel</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b="1" u="sng" dirty="0">
                <a:solidFill>
                  <a:srgbClr val="FFFFCC"/>
                </a:solidFill>
                <a:effectLst>
                  <a:outerShdw blurRad="38100" dist="38100" dir="2700000" algn="tl">
                    <a:srgbClr val="000000">
                      <a:alpha val="43137"/>
                    </a:srgbClr>
                  </a:outerShdw>
                </a:effectLst>
              </a:rPr>
              <a:t>Places an impossible burden upon the unsaved</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justification with sanctification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the result of with requirement for salvation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Fails to make basic dispensational distinctions</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Ignores the reality of a carnal Christian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Destroys the assurance of salvation</a:t>
            </a:r>
          </a:p>
        </p:txBody>
      </p:sp>
      <p:pic>
        <p:nvPicPr>
          <p:cNvPr id="120836" name="Picture 3"/>
          <p:cNvPicPr>
            <a:picLocks noChangeAspect="1"/>
          </p:cNvPicPr>
          <p:nvPr/>
        </p:nvPicPr>
        <p:blipFill>
          <a:blip r:embed="rId2" cstate="print"/>
          <a:srcRect/>
          <a:stretch>
            <a:fillRect/>
          </a:stretch>
        </p:blipFill>
        <p:spPr bwMode="auto">
          <a:xfrm>
            <a:off x="171451" y="1281113"/>
            <a:ext cx="3028951" cy="47244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3737269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50" name="Rectangle 6"/>
          <p:cNvSpPr>
            <a:spLocks noChangeArrowheads="1"/>
          </p:cNvSpPr>
          <p:nvPr/>
        </p:nvSpPr>
        <p:spPr bwMode="auto">
          <a:xfrm>
            <a:off x="465667" y="1100665"/>
            <a:ext cx="8212667" cy="5201424"/>
          </a:xfrm>
          <a:prstGeom prst="rect">
            <a:avLst/>
          </a:prstGeom>
          <a:noFill/>
          <a:ln w="9525">
            <a:noFill/>
            <a:miter lim="800000"/>
            <a:headEnd/>
            <a:tailEnd/>
          </a:ln>
          <a:effectLst/>
        </p:spPr>
        <p:txBody>
          <a:bodyPr wrap="square">
            <a:spAutoFit/>
          </a:bodyPr>
          <a:lstStyle/>
          <a:p>
            <a:pPr algn="just">
              <a:spcAft>
                <a:spcPts val="600"/>
              </a:spcAft>
              <a:defRPr/>
            </a:pPr>
            <a:r>
              <a:rPr lang="en-US" sz="2600" kern="0" dirty="0">
                <a:solidFill>
                  <a:schemeClr val="bg1"/>
                </a:solidFill>
                <a:effectLst>
                  <a:outerShdw blurRad="38100" dist="38100" dir="2700000" algn="tl">
                    <a:srgbClr val="000000"/>
                  </a:outerShdw>
                </a:effectLst>
                <a:cs typeface="Times New Roman" pitchFamily="18" charset="0"/>
              </a:rPr>
              <a:t>The question that must be laid at the feet of Lordship proponents is:</a:t>
            </a:r>
            <a:r>
              <a:rPr lang="en-US" sz="2600" b="1" i="1" kern="0" dirty="0">
                <a:solidFill>
                  <a:schemeClr val="bg1"/>
                </a:solidFill>
                <a:effectLst>
                  <a:outerShdw blurRad="38100" dist="38100" dir="2700000" algn="tl">
                    <a:srgbClr val="000000"/>
                  </a:outerShdw>
                </a:effectLst>
                <a:cs typeface="Times New Roman" pitchFamily="18" charset="0"/>
              </a:rPr>
              <a:t> </a:t>
            </a:r>
            <a:r>
              <a:rPr lang="en-US" sz="2600" b="1" i="1" kern="0" dirty="0">
                <a:solidFill>
                  <a:srgbClr val="FFFFCC"/>
                </a:solidFill>
                <a:effectLst>
                  <a:outerShdw blurRad="38100" dist="38100" dir="2700000" algn="tl">
                    <a:srgbClr val="000000"/>
                  </a:outerShdw>
                </a:effectLst>
                <a:cs typeface="Times New Roman" pitchFamily="18" charset="0"/>
              </a:rPr>
              <a:t>How can one who is unregenerate, dead in trespasses and sins (Eph. 2:1,5), and blinded by the god of this world (2 Cor. 4:4), possibly make such a commitment?!</a:t>
            </a:r>
            <a:r>
              <a:rPr lang="en-US" sz="2600" b="1" i="1" kern="0" dirty="0">
                <a:solidFill>
                  <a:srgbClr val="FFFFCC"/>
                </a:solidFill>
                <a:effectLst>
                  <a:outerShdw blurRad="38100" dist="38100" dir="2700000" algn="tl">
                    <a:srgbClr val="000000"/>
                  </a:outerShdw>
                </a:effectLst>
                <a:ea typeface="宋体" pitchFamily="2" charset="-122"/>
                <a:cs typeface="Times New Roman" pitchFamily="18" charset="0"/>
              </a:rPr>
              <a:t> </a:t>
            </a:r>
            <a:r>
              <a:rPr lang="en-US" sz="2600" kern="0" dirty="0">
                <a:solidFill>
                  <a:schemeClr val="bg1"/>
                </a:solidFill>
                <a:effectLst>
                  <a:outerShdw blurRad="38100" dist="38100" dir="2700000" algn="tl">
                    <a:srgbClr val="000000"/>
                  </a:outerShdw>
                </a:effectLst>
                <a:cs typeface="Times New Roman" pitchFamily="18" charset="0"/>
              </a:rPr>
              <a:t>On the contrary, this is an impossibility as Lewis Sperry Chafer correctly points out:</a:t>
            </a:r>
          </a:p>
          <a:p>
            <a:pPr algn="just">
              <a:spcBef>
                <a:spcPts val="600"/>
              </a:spcBef>
              <a:spcAft>
                <a:spcPts val="600"/>
              </a:spcAft>
            </a:pPr>
            <a:r>
              <a:rPr lang="en-US" sz="2600" kern="0" dirty="0">
                <a:solidFill>
                  <a:schemeClr val="bg1"/>
                </a:solidFill>
                <a:cs typeface="Times New Roman" pitchFamily="18" charset="0"/>
              </a:rPr>
              <a:t>“No unregenerate mind is prepared to deal with the problems of true Christian living. These problems anticipate the new dynamic of the imparted divine nature, and could produce nothing but hopeless discouragement when really contemplated by an unregenerate person.” </a:t>
            </a:r>
          </a:p>
          <a:p>
            <a:pPr algn="r">
              <a:spcBef>
                <a:spcPts val="600"/>
              </a:spcBef>
              <a:spcAft>
                <a:spcPts val="600"/>
              </a:spcAft>
            </a:pPr>
            <a:r>
              <a:rPr lang="en-US" kern="0" dirty="0">
                <a:solidFill>
                  <a:schemeClr val="bg1"/>
                </a:solidFill>
                <a:cs typeface="Times New Roman" pitchFamily="18" charset="0"/>
              </a:rPr>
              <a:t>Salvation: God’s Marvelous Work of Grace, pg. 48</a:t>
            </a:r>
          </a:p>
        </p:txBody>
      </p:sp>
      <p:sp>
        <p:nvSpPr>
          <p:cNvPr id="5"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kern="0" dirty="0">
                <a:solidFill>
                  <a:schemeClr val="bg1"/>
                </a:solidFill>
              </a:rPr>
              <a:t>Dr. Jim McGowan – Dispensationalism</a:t>
            </a:r>
            <a:r>
              <a:rPr lang="en-US" sz="1600" kern="0" dirty="0">
                <a:solidFill>
                  <a:schemeClr val="bg1"/>
                </a:solidFill>
                <a:effectLst>
                  <a:outerShdw blurRad="38100" dist="38100" dir="2700000" algn="tl">
                    <a:srgbClr val="000000"/>
                  </a:outerShdw>
                </a:effectLst>
              </a:rPr>
              <a:t> </a:t>
            </a:r>
            <a:r>
              <a:rPr lang="en-US" sz="1600" kern="0" dirty="0">
                <a:solidFill>
                  <a:schemeClr val="bg1"/>
                </a:solidFill>
              </a:rPr>
              <a:t>and the Nature of the Church: Are Repentance and Confession “Requirements” for Salvation?</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3" y="152400"/>
            <a:ext cx="878441" cy="82296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813" y="5681962"/>
            <a:ext cx="741704" cy="1023638"/>
          </a:xfrm>
          <a:prstGeom prst="rect">
            <a:avLst/>
          </a:prstGeom>
        </p:spPr>
      </p:pic>
    </p:spTree>
    <p:extLst>
      <p:ext uri="{BB962C8B-B14F-4D97-AF65-F5344CB8AC3E}">
        <p14:creationId xmlns:p14="http://schemas.microsoft.com/office/powerpoint/2010/main" val="3754453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692729" y="0"/>
            <a:ext cx="5758543" cy="9144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Lordship Salvation 7 Problems </a:t>
            </a:r>
          </a:p>
        </p:txBody>
      </p:sp>
      <p:sp>
        <p:nvSpPr>
          <p:cNvPr id="62467" name="Rectangle 3"/>
          <p:cNvSpPr>
            <a:spLocks noGrp="1" noChangeArrowheads="1"/>
          </p:cNvSpPr>
          <p:nvPr>
            <p:ph idx="1"/>
          </p:nvPr>
        </p:nvSpPr>
        <p:spPr>
          <a:xfrm>
            <a:off x="3200400" y="1112840"/>
            <a:ext cx="5791200" cy="4830763"/>
          </a:xfrm>
        </p:spPr>
        <p:txBody>
          <a:bodyPr/>
          <a:lstStyle/>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Changes the gospel</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Places an impossible burden upon the unsaved</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b="1" u="sng" dirty="0">
                <a:solidFill>
                  <a:srgbClr val="FFFFCC"/>
                </a:solidFill>
                <a:effectLst>
                  <a:outerShdw blurRad="38100" dist="38100" dir="2700000" algn="tl">
                    <a:srgbClr val="000000">
                      <a:alpha val="43137"/>
                    </a:srgbClr>
                  </a:outerShdw>
                </a:effectLst>
              </a:rPr>
              <a:t>Confuses justification with sanctification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the result of with requirement for salvation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Fails to make basic dispensational distinctions</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Ignores the reality of a carnal Christian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Destroys the assurance of salvation</a:t>
            </a:r>
          </a:p>
        </p:txBody>
      </p:sp>
      <p:pic>
        <p:nvPicPr>
          <p:cNvPr id="120836" name="Picture 3"/>
          <p:cNvPicPr>
            <a:picLocks noChangeAspect="1"/>
          </p:cNvPicPr>
          <p:nvPr/>
        </p:nvPicPr>
        <p:blipFill>
          <a:blip r:embed="rId2" cstate="print"/>
          <a:srcRect/>
          <a:stretch>
            <a:fillRect/>
          </a:stretch>
        </p:blipFill>
        <p:spPr bwMode="auto">
          <a:xfrm>
            <a:off x="171451" y="1281113"/>
            <a:ext cx="3028951" cy="47244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4141999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a:xfrm>
            <a:off x="685800" y="228600"/>
            <a:ext cx="7772400" cy="1143000"/>
          </a:xfrm>
        </p:spPr>
        <p:txBody>
          <a:bodyPr vert="horz" wrap="square" lIns="92075" tIns="46039" rIns="92075" bIns="46039" numCol="1" anchor="ctr" anchorCtr="0" compatLnSpc="1">
            <a:prstTxWarp prst="textNoShape">
              <a:avLst/>
            </a:prstTxWarp>
          </a:bodyPr>
          <a:lstStyle/>
          <a:p>
            <a:pPr>
              <a:defRPr/>
            </a:pPr>
            <a:r>
              <a:rPr lang="en-US" altLang="en-US" dirty="0">
                <a:solidFill>
                  <a:srgbClr val="00FFFF"/>
                </a:solidFill>
                <a:effectLst>
                  <a:outerShdw blurRad="38100" dist="38100" dir="2700000" algn="tl">
                    <a:srgbClr val="000000">
                      <a:alpha val="43137"/>
                    </a:srgbClr>
                  </a:outerShdw>
                </a:effectLst>
              </a:rPr>
              <a:t>Three Tenses of Salvation</a:t>
            </a:r>
          </a:p>
        </p:txBody>
      </p:sp>
      <p:graphicFrame>
        <p:nvGraphicFramePr>
          <p:cNvPr id="4" name="Content Placeholder 3"/>
          <p:cNvGraphicFramePr>
            <a:graphicFrameLocks noGrp="1"/>
          </p:cNvGraphicFramePr>
          <p:nvPr>
            <p:ph idx="4294967295"/>
          </p:nvPr>
        </p:nvGraphicFramePr>
        <p:xfrm>
          <a:off x="457200" y="1874842"/>
          <a:ext cx="8229600" cy="2849561"/>
        </p:xfrm>
        <a:graphic>
          <a:graphicData uri="http://schemas.openxmlformats.org/drawingml/2006/table">
            <a:tbl>
              <a:tblPr>
                <a:tableStyleId>{16D9F66E-5EB9-4882-86FB-DCBF35E3C3E4}</a:tableStyleId>
              </a:tblPr>
              <a:tblGrid>
                <a:gridCol w="24384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457188">
                <a:tc>
                  <a:txBody>
                    <a:bodyPr/>
                    <a:lstStyle/>
                    <a:p>
                      <a:pPr algn="ctr"/>
                      <a:r>
                        <a:rPr lang="en-US" sz="2400" b="1" dirty="0">
                          <a:latin typeface="Calibri" pitchFamily="34" charset="0"/>
                          <a:cs typeface="Calibri" pitchFamily="34" charset="0"/>
                        </a:rPr>
                        <a:t>Phase</a:t>
                      </a:r>
                      <a:endParaRPr lang="en-US" sz="2400" b="1" dirty="0">
                        <a:solidFill>
                          <a:srgbClr val="FFFF00"/>
                        </a:solidFill>
                        <a:latin typeface="Calibri" pitchFamily="34" charset="0"/>
                        <a:cs typeface="Calibri" pitchFamily="34" charset="0"/>
                      </a:endParaRPr>
                    </a:p>
                  </a:txBody>
                  <a:tcPr marT="45712" marB="45712" anchor="ctr"/>
                </a:tc>
                <a:tc>
                  <a:txBody>
                    <a:bodyPr/>
                    <a:lstStyle/>
                    <a:p>
                      <a:pPr algn="ctr"/>
                      <a:r>
                        <a:rPr lang="en-US" sz="2400" b="1" dirty="0">
                          <a:latin typeface="Calibri" pitchFamily="34" charset="0"/>
                          <a:cs typeface="Calibri" pitchFamily="34" charset="0"/>
                        </a:rPr>
                        <a:t>Justification</a:t>
                      </a:r>
                      <a:endParaRPr lang="en-US" sz="2400" b="1" dirty="0">
                        <a:solidFill>
                          <a:srgbClr val="FFFF00"/>
                        </a:solidFill>
                        <a:latin typeface="Calibri" pitchFamily="34" charset="0"/>
                        <a:cs typeface="Calibri" pitchFamily="34" charset="0"/>
                      </a:endParaRPr>
                    </a:p>
                  </a:txBody>
                  <a:tcPr marT="45712" marB="45712" anchor="ctr"/>
                </a:tc>
                <a:tc>
                  <a:txBody>
                    <a:bodyPr/>
                    <a:lstStyle/>
                    <a:p>
                      <a:pPr algn="ctr"/>
                      <a:r>
                        <a:rPr lang="en-US" sz="2400" b="1" u="none" dirty="0">
                          <a:latin typeface="Calibri" pitchFamily="34" charset="0"/>
                          <a:cs typeface="Calibri" pitchFamily="34" charset="0"/>
                        </a:rPr>
                        <a:t>Sanctification</a:t>
                      </a:r>
                      <a:endParaRPr lang="en-US" sz="2400" b="1" u="none" dirty="0">
                        <a:solidFill>
                          <a:srgbClr val="FFFF00"/>
                        </a:solidFill>
                        <a:latin typeface="Calibri" pitchFamily="34" charset="0"/>
                        <a:cs typeface="Calibri" pitchFamily="34" charset="0"/>
                      </a:endParaRPr>
                    </a:p>
                  </a:txBody>
                  <a:tcPr marT="45712" marB="45712" anchor="ctr"/>
                </a:tc>
                <a:tc>
                  <a:txBody>
                    <a:bodyPr/>
                    <a:lstStyle/>
                    <a:p>
                      <a:pPr algn="ctr"/>
                      <a:r>
                        <a:rPr lang="en-US" sz="2400" b="1" dirty="0">
                          <a:latin typeface="Calibri" pitchFamily="34" charset="0"/>
                          <a:cs typeface="Calibri" pitchFamily="34" charset="0"/>
                        </a:rPr>
                        <a:t>Glorification</a:t>
                      </a:r>
                      <a:endParaRPr lang="en-US" sz="24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0"/>
                  </a:ext>
                </a:extLst>
              </a:tr>
              <a:tr h="579009">
                <a:tc>
                  <a:txBody>
                    <a:bodyPr/>
                    <a:lstStyle/>
                    <a:p>
                      <a:pPr algn="ctr"/>
                      <a:r>
                        <a:rPr lang="en-US" sz="2400" b="1" dirty="0">
                          <a:latin typeface="Calibri" pitchFamily="34" charset="0"/>
                          <a:cs typeface="Calibri" pitchFamily="34" charset="0"/>
                        </a:rPr>
                        <a:t>Tense</a:t>
                      </a:r>
                    </a:p>
                  </a:txBody>
                  <a:tcPr marT="45712" marB="45712" anchor="ctr"/>
                </a:tc>
                <a:tc>
                  <a:txBody>
                    <a:bodyPr/>
                    <a:lstStyle/>
                    <a:p>
                      <a:pPr algn="ctr"/>
                      <a:r>
                        <a:rPr lang="en-US" sz="2800" b="1" dirty="0">
                          <a:solidFill>
                            <a:srgbClr val="C00000"/>
                          </a:solidFill>
                          <a:latin typeface="Calibri" pitchFamily="34" charset="0"/>
                          <a:cs typeface="Calibri" pitchFamily="34" charset="0"/>
                        </a:rPr>
                        <a:t>Past</a:t>
                      </a:r>
                    </a:p>
                  </a:txBody>
                  <a:tcPr marT="45712" marB="45712" anchor="ctr"/>
                </a:tc>
                <a:tc>
                  <a:txBody>
                    <a:bodyPr/>
                    <a:lstStyle/>
                    <a:p>
                      <a:pPr algn="ctr"/>
                      <a:r>
                        <a:rPr lang="en-US" sz="2800" b="1" u="none" dirty="0">
                          <a:solidFill>
                            <a:srgbClr val="C00000"/>
                          </a:solidFill>
                          <a:latin typeface="Calibri" pitchFamily="34" charset="0"/>
                          <a:cs typeface="Calibri" pitchFamily="34" charset="0"/>
                        </a:rPr>
                        <a:t>Present</a:t>
                      </a:r>
                    </a:p>
                  </a:txBody>
                  <a:tcPr marT="45712" marB="45712" anchor="ctr"/>
                </a:tc>
                <a:tc>
                  <a:txBody>
                    <a:bodyPr/>
                    <a:lstStyle/>
                    <a:p>
                      <a:pPr algn="ctr"/>
                      <a:r>
                        <a:rPr lang="en-US" sz="2800" b="1" dirty="0">
                          <a:solidFill>
                            <a:srgbClr val="C00000"/>
                          </a:solidFill>
                          <a:latin typeface="Calibri" pitchFamily="34" charset="0"/>
                          <a:cs typeface="Calibri" pitchFamily="34" charset="0"/>
                        </a:rPr>
                        <a:t>Future</a:t>
                      </a:r>
                    </a:p>
                  </a:txBody>
                  <a:tcPr marT="45712" marB="45712" anchor="ctr"/>
                </a:tc>
                <a:extLst>
                  <a:ext uri="{0D108BD9-81ED-4DB2-BD59-A6C34878D82A}">
                    <a16:rowId xmlns:a16="http://schemas.microsoft.com/office/drawing/2014/main" val="10001"/>
                  </a:ext>
                </a:extLst>
              </a:tr>
              <a:tr h="746769">
                <a:tc>
                  <a:txBody>
                    <a:bodyPr/>
                    <a:lstStyle/>
                    <a:p>
                      <a:pPr algn="ctr"/>
                      <a:r>
                        <a:rPr lang="en-US" sz="2400" b="1" dirty="0">
                          <a:latin typeface="Calibri" pitchFamily="34" charset="0"/>
                          <a:cs typeface="Calibri" pitchFamily="34" charset="0"/>
                        </a:rPr>
                        <a:t>Saved from sin’s:</a:t>
                      </a:r>
                    </a:p>
                  </a:txBody>
                  <a:tcPr marT="45712" marB="45712" anchor="ctr"/>
                </a:tc>
                <a:tc>
                  <a:txBody>
                    <a:bodyPr/>
                    <a:lstStyle/>
                    <a:p>
                      <a:pPr algn="ctr"/>
                      <a:r>
                        <a:rPr lang="en-US" sz="2800" b="1" dirty="0">
                          <a:solidFill>
                            <a:srgbClr val="C00000"/>
                          </a:solidFill>
                          <a:latin typeface="Calibri" pitchFamily="34" charset="0"/>
                          <a:cs typeface="Calibri" pitchFamily="34" charset="0"/>
                        </a:rPr>
                        <a:t>Penalty</a:t>
                      </a:r>
                    </a:p>
                  </a:txBody>
                  <a:tcPr marT="45712" marB="45712" anchor="ctr"/>
                </a:tc>
                <a:tc>
                  <a:txBody>
                    <a:bodyPr/>
                    <a:lstStyle/>
                    <a:p>
                      <a:pPr algn="ctr"/>
                      <a:r>
                        <a:rPr lang="en-US" sz="2800" b="1" u="none" dirty="0">
                          <a:solidFill>
                            <a:srgbClr val="C00000"/>
                          </a:solidFill>
                          <a:latin typeface="Calibri" pitchFamily="34" charset="0"/>
                          <a:cs typeface="Calibri" pitchFamily="34" charset="0"/>
                        </a:rPr>
                        <a:t>Power</a:t>
                      </a:r>
                    </a:p>
                  </a:txBody>
                  <a:tcPr marT="45712" marB="45712" anchor="ctr"/>
                </a:tc>
                <a:tc>
                  <a:txBody>
                    <a:bodyPr/>
                    <a:lstStyle/>
                    <a:p>
                      <a:pPr algn="ctr"/>
                      <a:r>
                        <a:rPr lang="en-US" sz="2800" b="1" dirty="0">
                          <a:solidFill>
                            <a:srgbClr val="C00000"/>
                          </a:solidFill>
                          <a:latin typeface="Calibri" pitchFamily="34" charset="0"/>
                          <a:cs typeface="Calibri" pitchFamily="34" charset="0"/>
                        </a:rPr>
                        <a:t>Presence</a:t>
                      </a:r>
                    </a:p>
                  </a:txBody>
                  <a:tcPr marT="45712" marB="45712" anchor="ctr"/>
                </a:tc>
                <a:extLst>
                  <a:ext uri="{0D108BD9-81ED-4DB2-BD59-A6C34878D82A}">
                    <a16:rowId xmlns:a16="http://schemas.microsoft.com/office/drawing/2014/main" val="10002"/>
                  </a:ext>
                </a:extLst>
              </a:tr>
              <a:tr h="1066595">
                <a:tc>
                  <a:txBody>
                    <a:bodyPr/>
                    <a:lstStyle/>
                    <a:p>
                      <a:pPr algn="ctr"/>
                      <a:r>
                        <a:rPr lang="en-US" sz="2400" b="1" dirty="0">
                          <a:latin typeface="Calibri" pitchFamily="34" charset="0"/>
                          <a:cs typeface="Calibri" pitchFamily="34" charset="0"/>
                        </a:rPr>
                        <a:t>Scripture</a:t>
                      </a:r>
                    </a:p>
                  </a:txBody>
                  <a:tcPr marT="45712" marB="45712" anchor="ctr"/>
                </a:tc>
                <a:tc>
                  <a:txBody>
                    <a:bodyPr/>
                    <a:lstStyle/>
                    <a:p>
                      <a:pPr algn="ctr"/>
                      <a:r>
                        <a:rPr lang="en-US" sz="2800" b="1" dirty="0">
                          <a:solidFill>
                            <a:srgbClr val="C00000"/>
                          </a:solidFill>
                          <a:latin typeface="Calibri" pitchFamily="34" charset="0"/>
                          <a:cs typeface="Calibri" pitchFamily="34" charset="0"/>
                        </a:rPr>
                        <a:t>Eph 2:8-9; Titus 3:5</a:t>
                      </a:r>
                    </a:p>
                  </a:txBody>
                  <a:tcPr marT="45712" marB="45712" anchor="ctr"/>
                </a:tc>
                <a:tc>
                  <a:txBody>
                    <a:bodyPr/>
                    <a:lstStyle/>
                    <a:p>
                      <a:pPr algn="ctr"/>
                      <a:r>
                        <a:rPr lang="en-US" sz="2800" b="1" u="none" dirty="0">
                          <a:solidFill>
                            <a:srgbClr val="C00000"/>
                          </a:solidFill>
                          <a:latin typeface="Calibri" pitchFamily="34" charset="0"/>
                          <a:cs typeface="Calibri" pitchFamily="34" charset="0"/>
                        </a:rPr>
                        <a:t>Philip 2:12</a:t>
                      </a:r>
                    </a:p>
                  </a:txBody>
                  <a:tcPr marT="45712" marB="45712" anchor="ctr"/>
                </a:tc>
                <a:tc>
                  <a:txBody>
                    <a:bodyPr/>
                    <a:lstStyle/>
                    <a:p>
                      <a:pPr algn="ctr"/>
                      <a:r>
                        <a:rPr lang="en-US" sz="2800" b="1" dirty="0">
                          <a:solidFill>
                            <a:srgbClr val="C00000"/>
                          </a:solidFill>
                          <a:latin typeface="Calibri" pitchFamily="34" charset="0"/>
                          <a:cs typeface="Calibri" pitchFamily="34" charset="0"/>
                        </a:rPr>
                        <a:t>Rom 5:10</a:t>
                      </a:r>
                    </a:p>
                  </a:txBody>
                  <a:tcPr marT="45712" marB="45712"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52939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a:xfrm>
            <a:off x="685800" y="228600"/>
            <a:ext cx="7772400" cy="1143000"/>
          </a:xfrm>
        </p:spPr>
        <p:txBody>
          <a:bodyPr vert="horz" wrap="square" lIns="92075" tIns="46039" rIns="92075" bIns="46039" numCol="1" anchor="ctr" anchorCtr="0" compatLnSpc="1">
            <a:prstTxWarp prst="textNoShape">
              <a:avLst/>
            </a:prstTxWarp>
          </a:bodyPr>
          <a:lstStyle/>
          <a:p>
            <a:pPr>
              <a:defRPr/>
            </a:pPr>
            <a:r>
              <a:rPr lang="en-US" altLang="en-US" dirty="0">
                <a:solidFill>
                  <a:srgbClr val="00FFFF"/>
                </a:solidFill>
                <a:effectLst>
                  <a:outerShdw blurRad="38100" dist="38100" dir="2700000" algn="tl">
                    <a:srgbClr val="000000">
                      <a:alpha val="43137"/>
                    </a:srgbClr>
                  </a:outerShdw>
                </a:effectLst>
              </a:rPr>
              <a:t>Three Tenses of Salvation</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299083848"/>
              </p:ext>
            </p:extLst>
          </p:nvPr>
        </p:nvGraphicFramePr>
        <p:xfrm>
          <a:off x="457200" y="1874842"/>
          <a:ext cx="8229600" cy="2849561"/>
        </p:xfrm>
        <a:graphic>
          <a:graphicData uri="http://schemas.openxmlformats.org/drawingml/2006/table">
            <a:tbl>
              <a:tblPr>
                <a:tableStyleId>{16D9F66E-5EB9-4882-86FB-DCBF35E3C3E4}</a:tableStyleId>
              </a:tblPr>
              <a:tblGrid>
                <a:gridCol w="24384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457188">
                <a:tc>
                  <a:txBody>
                    <a:bodyPr/>
                    <a:lstStyle/>
                    <a:p>
                      <a:pPr algn="ctr"/>
                      <a:r>
                        <a:rPr lang="en-US" sz="2400" b="1" dirty="0">
                          <a:latin typeface="Calibri" pitchFamily="34" charset="0"/>
                          <a:cs typeface="Calibri" pitchFamily="34" charset="0"/>
                        </a:rPr>
                        <a:t>Phase</a:t>
                      </a:r>
                      <a:endParaRPr lang="en-US" sz="2400" b="1" dirty="0">
                        <a:solidFill>
                          <a:srgbClr val="FFFF00"/>
                        </a:solidFill>
                        <a:latin typeface="Calibri" pitchFamily="34" charset="0"/>
                        <a:cs typeface="Calibri" pitchFamily="34" charset="0"/>
                      </a:endParaRPr>
                    </a:p>
                  </a:txBody>
                  <a:tcPr marT="45712" marB="45712" anchor="ctr"/>
                </a:tc>
                <a:tc>
                  <a:txBody>
                    <a:bodyPr/>
                    <a:lstStyle/>
                    <a:p>
                      <a:pPr algn="ctr"/>
                      <a:r>
                        <a:rPr lang="en-US" sz="2400" b="1" u="sng" dirty="0">
                          <a:latin typeface="Calibri" pitchFamily="34" charset="0"/>
                          <a:cs typeface="Calibri" pitchFamily="34" charset="0"/>
                        </a:rPr>
                        <a:t>Justification</a:t>
                      </a:r>
                      <a:endParaRPr lang="en-US" sz="2400" b="1" u="sng" dirty="0">
                        <a:solidFill>
                          <a:srgbClr val="FFFF00"/>
                        </a:solidFill>
                        <a:latin typeface="Calibri" pitchFamily="34" charset="0"/>
                        <a:cs typeface="Calibri" pitchFamily="34" charset="0"/>
                      </a:endParaRPr>
                    </a:p>
                  </a:txBody>
                  <a:tcPr marT="45712" marB="45712" anchor="ctr">
                    <a:solidFill>
                      <a:srgbClr val="66FFFF"/>
                    </a:solidFill>
                  </a:tcPr>
                </a:tc>
                <a:tc>
                  <a:txBody>
                    <a:bodyPr/>
                    <a:lstStyle/>
                    <a:p>
                      <a:pPr algn="ctr"/>
                      <a:r>
                        <a:rPr lang="en-US" sz="2400" b="1" u="none" dirty="0">
                          <a:latin typeface="Calibri" pitchFamily="34" charset="0"/>
                          <a:cs typeface="Calibri" pitchFamily="34" charset="0"/>
                        </a:rPr>
                        <a:t>Sanctification</a:t>
                      </a:r>
                      <a:endParaRPr lang="en-US" sz="2400" b="1" u="none" dirty="0">
                        <a:solidFill>
                          <a:srgbClr val="FFFF00"/>
                        </a:solidFill>
                        <a:latin typeface="Calibri" pitchFamily="34" charset="0"/>
                        <a:cs typeface="Calibri" pitchFamily="34" charset="0"/>
                      </a:endParaRPr>
                    </a:p>
                  </a:txBody>
                  <a:tcPr marT="45712" marB="45712" anchor="ctr"/>
                </a:tc>
                <a:tc>
                  <a:txBody>
                    <a:bodyPr/>
                    <a:lstStyle/>
                    <a:p>
                      <a:pPr algn="ctr"/>
                      <a:r>
                        <a:rPr lang="en-US" sz="2400" b="1" dirty="0">
                          <a:latin typeface="Calibri" pitchFamily="34" charset="0"/>
                          <a:cs typeface="Calibri" pitchFamily="34" charset="0"/>
                        </a:rPr>
                        <a:t>Glorification</a:t>
                      </a:r>
                      <a:endParaRPr lang="en-US" sz="24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0"/>
                  </a:ext>
                </a:extLst>
              </a:tr>
              <a:tr h="579009">
                <a:tc>
                  <a:txBody>
                    <a:bodyPr/>
                    <a:lstStyle/>
                    <a:p>
                      <a:pPr algn="ctr"/>
                      <a:r>
                        <a:rPr lang="en-US" sz="2400" b="1" dirty="0">
                          <a:latin typeface="Calibri" pitchFamily="34" charset="0"/>
                          <a:cs typeface="Calibri" pitchFamily="34" charset="0"/>
                        </a:rPr>
                        <a:t>Tense</a:t>
                      </a:r>
                    </a:p>
                  </a:txBody>
                  <a:tcPr marT="45712" marB="45712" anchor="ctr"/>
                </a:tc>
                <a:tc>
                  <a:txBody>
                    <a:bodyPr/>
                    <a:lstStyle/>
                    <a:p>
                      <a:pPr algn="ctr"/>
                      <a:r>
                        <a:rPr lang="en-US" sz="2800" b="1" u="sng" dirty="0">
                          <a:solidFill>
                            <a:srgbClr val="C00000"/>
                          </a:solidFill>
                          <a:latin typeface="Calibri" pitchFamily="34" charset="0"/>
                          <a:cs typeface="Calibri" pitchFamily="34" charset="0"/>
                        </a:rPr>
                        <a:t>Past</a:t>
                      </a:r>
                    </a:p>
                  </a:txBody>
                  <a:tcPr marT="45712" marB="45712" anchor="ctr">
                    <a:solidFill>
                      <a:srgbClr val="66FFFF"/>
                    </a:solidFill>
                  </a:tcPr>
                </a:tc>
                <a:tc>
                  <a:txBody>
                    <a:bodyPr/>
                    <a:lstStyle/>
                    <a:p>
                      <a:pPr algn="ctr"/>
                      <a:r>
                        <a:rPr lang="en-US" sz="2800" b="1" u="none" dirty="0">
                          <a:solidFill>
                            <a:srgbClr val="C00000"/>
                          </a:solidFill>
                          <a:latin typeface="Calibri" pitchFamily="34" charset="0"/>
                          <a:cs typeface="Calibri" pitchFamily="34" charset="0"/>
                        </a:rPr>
                        <a:t>Present</a:t>
                      </a:r>
                    </a:p>
                  </a:txBody>
                  <a:tcPr marT="45712" marB="45712" anchor="ctr"/>
                </a:tc>
                <a:tc>
                  <a:txBody>
                    <a:bodyPr/>
                    <a:lstStyle/>
                    <a:p>
                      <a:pPr algn="ctr"/>
                      <a:r>
                        <a:rPr lang="en-US" sz="2800" b="1" dirty="0">
                          <a:solidFill>
                            <a:srgbClr val="C00000"/>
                          </a:solidFill>
                          <a:latin typeface="Calibri" pitchFamily="34" charset="0"/>
                          <a:cs typeface="Calibri" pitchFamily="34" charset="0"/>
                        </a:rPr>
                        <a:t>Future</a:t>
                      </a:r>
                    </a:p>
                  </a:txBody>
                  <a:tcPr marT="45712" marB="45712" anchor="ctr"/>
                </a:tc>
                <a:extLst>
                  <a:ext uri="{0D108BD9-81ED-4DB2-BD59-A6C34878D82A}">
                    <a16:rowId xmlns:a16="http://schemas.microsoft.com/office/drawing/2014/main" val="10001"/>
                  </a:ext>
                </a:extLst>
              </a:tr>
              <a:tr h="746769">
                <a:tc>
                  <a:txBody>
                    <a:bodyPr/>
                    <a:lstStyle/>
                    <a:p>
                      <a:pPr algn="ctr"/>
                      <a:r>
                        <a:rPr lang="en-US" sz="2400" b="1" dirty="0">
                          <a:latin typeface="Calibri" pitchFamily="34" charset="0"/>
                          <a:cs typeface="Calibri" pitchFamily="34" charset="0"/>
                        </a:rPr>
                        <a:t>Saved from sin’s:</a:t>
                      </a:r>
                    </a:p>
                  </a:txBody>
                  <a:tcPr marT="45712" marB="45712" anchor="ctr"/>
                </a:tc>
                <a:tc>
                  <a:txBody>
                    <a:bodyPr/>
                    <a:lstStyle/>
                    <a:p>
                      <a:pPr algn="ctr"/>
                      <a:r>
                        <a:rPr lang="en-US" sz="2800" b="1" u="sng" dirty="0">
                          <a:solidFill>
                            <a:srgbClr val="C00000"/>
                          </a:solidFill>
                          <a:latin typeface="Calibri" pitchFamily="34" charset="0"/>
                          <a:cs typeface="Calibri" pitchFamily="34" charset="0"/>
                        </a:rPr>
                        <a:t>Penalty</a:t>
                      </a:r>
                    </a:p>
                  </a:txBody>
                  <a:tcPr marT="45712" marB="45712" anchor="ctr">
                    <a:solidFill>
                      <a:srgbClr val="66FFFF"/>
                    </a:solidFill>
                  </a:tcPr>
                </a:tc>
                <a:tc>
                  <a:txBody>
                    <a:bodyPr/>
                    <a:lstStyle/>
                    <a:p>
                      <a:pPr algn="ctr"/>
                      <a:r>
                        <a:rPr lang="en-US" sz="2800" b="1" u="none" dirty="0">
                          <a:solidFill>
                            <a:srgbClr val="C00000"/>
                          </a:solidFill>
                          <a:latin typeface="Calibri" pitchFamily="34" charset="0"/>
                          <a:cs typeface="Calibri" pitchFamily="34" charset="0"/>
                        </a:rPr>
                        <a:t>Power</a:t>
                      </a:r>
                    </a:p>
                  </a:txBody>
                  <a:tcPr marT="45712" marB="45712" anchor="ctr"/>
                </a:tc>
                <a:tc>
                  <a:txBody>
                    <a:bodyPr/>
                    <a:lstStyle/>
                    <a:p>
                      <a:pPr algn="ctr"/>
                      <a:r>
                        <a:rPr lang="en-US" sz="2800" b="1" dirty="0">
                          <a:solidFill>
                            <a:srgbClr val="C00000"/>
                          </a:solidFill>
                          <a:latin typeface="Calibri" pitchFamily="34" charset="0"/>
                          <a:cs typeface="Calibri" pitchFamily="34" charset="0"/>
                        </a:rPr>
                        <a:t>Presence</a:t>
                      </a:r>
                    </a:p>
                  </a:txBody>
                  <a:tcPr marT="45712" marB="45712" anchor="ctr"/>
                </a:tc>
                <a:extLst>
                  <a:ext uri="{0D108BD9-81ED-4DB2-BD59-A6C34878D82A}">
                    <a16:rowId xmlns:a16="http://schemas.microsoft.com/office/drawing/2014/main" val="10002"/>
                  </a:ext>
                </a:extLst>
              </a:tr>
              <a:tr h="1066595">
                <a:tc>
                  <a:txBody>
                    <a:bodyPr/>
                    <a:lstStyle/>
                    <a:p>
                      <a:pPr algn="ctr"/>
                      <a:r>
                        <a:rPr lang="en-US" sz="2400" b="1" dirty="0">
                          <a:latin typeface="Calibri" pitchFamily="34" charset="0"/>
                          <a:cs typeface="Calibri" pitchFamily="34" charset="0"/>
                        </a:rPr>
                        <a:t>Scripture</a:t>
                      </a:r>
                    </a:p>
                  </a:txBody>
                  <a:tcPr marT="45712" marB="45712" anchor="ctr"/>
                </a:tc>
                <a:tc>
                  <a:txBody>
                    <a:bodyPr/>
                    <a:lstStyle/>
                    <a:p>
                      <a:pPr algn="ctr"/>
                      <a:r>
                        <a:rPr lang="en-US" sz="2800" b="1" u="sng" dirty="0">
                          <a:solidFill>
                            <a:srgbClr val="C00000"/>
                          </a:solidFill>
                          <a:latin typeface="Calibri" pitchFamily="34" charset="0"/>
                          <a:cs typeface="Calibri" pitchFamily="34" charset="0"/>
                        </a:rPr>
                        <a:t>Eph 2:8-9; Titus 3:5</a:t>
                      </a:r>
                    </a:p>
                  </a:txBody>
                  <a:tcPr marT="45712" marB="45712" anchor="ctr">
                    <a:solidFill>
                      <a:srgbClr val="66FFFF"/>
                    </a:solidFill>
                  </a:tcPr>
                </a:tc>
                <a:tc>
                  <a:txBody>
                    <a:bodyPr/>
                    <a:lstStyle/>
                    <a:p>
                      <a:pPr algn="ctr"/>
                      <a:r>
                        <a:rPr lang="en-US" sz="2800" b="1" u="none" dirty="0">
                          <a:solidFill>
                            <a:srgbClr val="C00000"/>
                          </a:solidFill>
                          <a:latin typeface="Calibri" pitchFamily="34" charset="0"/>
                          <a:cs typeface="Calibri" pitchFamily="34" charset="0"/>
                        </a:rPr>
                        <a:t>Philip 2:12</a:t>
                      </a:r>
                    </a:p>
                  </a:txBody>
                  <a:tcPr marT="45712" marB="45712" anchor="ctr"/>
                </a:tc>
                <a:tc>
                  <a:txBody>
                    <a:bodyPr/>
                    <a:lstStyle/>
                    <a:p>
                      <a:pPr algn="ctr"/>
                      <a:r>
                        <a:rPr lang="en-US" sz="2800" b="1" dirty="0">
                          <a:solidFill>
                            <a:srgbClr val="C00000"/>
                          </a:solidFill>
                          <a:latin typeface="Calibri" pitchFamily="34" charset="0"/>
                          <a:cs typeface="Calibri" pitchFamily="34" charset="0"/>
                        </a:rPr>
                        <a:t>Rom 5:10</a:t>
                      </a:r>
                    </a:p>
                  </a:txBody>
                  <a:tcPr marT="45712" marB="45712"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52939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a:xfrm>
            <a:off x="685800" y="228600"/>
            <a:ext cx="7772400" cy="1143000"/>
          </a:xfrm>
        </p:spPr>
        <p:txBody>
          <a:bodyPr vert="horz" wrap="square" lIns="92075" tIns="46039" rIns="92075" bIns="46039" numCol="1" anchor="ctr" anchorCtr="0" compatLnSpc="1">
            <a:prstTxWarp prst="textNoShape">
              <a:avLst/>
            </a:prstTxWarp>
          </a:bodyPr>
          <a:lstStyle/>
          <a:p>
            <a:pPr>
              <a:defRPr/>
            </a:pPr>
            <a:r>
              <a:rPr lang="en-US" altLang="en-US" dirty="0">
                <a:solidFill>
                  <a:srgbClr val="00FFFF"/>
                </a:solidFill>
                <a:effectLst>
                  <a:outerShdw blurRad="38100" dist="38100" dir="2700000" algn="tl">
                    <a:srgbClr val="000000">
                      <a:alpha val="43137"/>
                    </a:srgbClr>
                  </a:outerShdw>
                </a:effectLst>
              </a:rPr>
              <a:t>Three Tenses of Salvation</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078118268"/>
              </p:ext>
            </p:extLst>
          </p:nvPr>
        </p:nvGraphicFramePr>
        <p:xfrm>
          <a:off x="457200" y="1874842"/>
          <a:ext cx="8229600" cy="2849561"/>
        </p:xfrm>
        <a:graphic>
          <a:graphicData uri="http://schemas.openxmlformats.org/drawingml/2006/table">
            <a:tbl>
              <a:tblPr>
                <a:tableStyleId>{16D9F66E-5EB9-4882-86FB-DCBF35E3C3E4}</a:tableStyleId>
              </a:tblPr>
              <a:tblGrid>
                <a:gridCol w="24384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457188">
                <a:tc>
                  <a:txBody>
                    <a:bodyPr/>
                    <a:lstStyle/>
                    <a:p>
                      <a:pPr algn="ctr"/>
                      <a:r>
                        <a:rPr lang="en-US" sz="2400" b="1" dirty="0">
                          <a:latin typeface="Calibri" pitchFamily="34" charset="0"/>
                          <a:cs typeface="Calibri" pitchFamily="34" charset="0"/>
                        </a:rPr>
                        <a:t>Phase</a:t>
                      </a:r>
                      <a:endParaRPr lang="en-US" sz="2400" b="1" dirty="0">
                        <a:solidFill>
                          <a:srgbClr val="FFFF00"/>
                        </a:solidFill>
                        <a:latin typeface="Calibri" pitchFamily="34" charset="0"/>
                        <a:cs typeface="Calibri" pitchFamily="34" charset="0"/>
                      </a:endParaRPr>
                    </a:p>
                  </a:txBody>
                  <a:tcPr marT="45712" marB="45712" anchor="ctr"/>
                </a:tc>
                <a:tc>
                  <a:txBody>
                    <a:bodyPr/>
                    <a:lstStyle/>
                    <a:p>
                      <a:pPr algn="ctr"/>
                      <a:r>
                        <a:rPr lang="en-US" sz="2400" b="1" dirty="0">
                          <a:latin typeface="Calibri" pitchFamily="34" charset="0"/>
                          <a:cs typeface="Calibri" pitchFamily="34" charset="0"/>
                        </a:rPr>
                        <a:t>Justification</a:t>
                      </a:r>
                      <a:endParaRPr lang="en-US" sz="2400" b="1" dirty="0">
                        <a:solidFill>
                          <a:srgbClr val="FFFF00"/>
                        </a:solidFill>
                        <a:latin typeface="Calibri" pitchFamily="34" charset="0"/>
                        <a:cs typeface="Calibri" pitchFamily="34" charset="0"/>
                      </a:endParaRPr>
                    </a:p>
                  </a:txBody>
                  <a:tcPr marT="45712" marB="45712" anchor="ctr"/>
                </a:tc>
                <a:tc>
                  <a:txBody>
                    <a:bodyPr/>
                    <a:lstStyle/>
                    <a:p>
                      <a:pPr algn="ctr"/>
                      <a:r>
                        <a:rPr lang="en-US" sz="2400" b="1" u="sng" dirty="0">
                          <a:latin typeface="Calibri" pitchFamily="34" charset="0"/>
                          <a:cs typeface="Calibri" pitchFamily="34" charset="0"/>
                        </a:rPr>
                        <a:t>Sanctification</a:t>
                      </a:r>
                      <a:endParaRPr lang="en-US" sz="2400" b="1" u="sng" dirty="0">
                        <a:solidFill>
                          <a:srgbClr val="FFFF00"/>
                        </a:solidFill>
                        <a:latin typeface="Calibri" pitchFamily="34" charset="0"/>
                        <a:cs typeface="Calibri" pitchFamily="34" charset="0"/>
                      </a:endParaRPr>
                    </a:p>
                  </a:txBody>
                  <a:tcPr marT="45712" marB="45712" anchor="ctr">
                    <a:solidFill>
                      <a:srgbClr val="66FFFF"/>
                    </a:solidFill>
                  </a:tcPr>
                </a:tc>
                <a:tc>
                  <a:txBody>
                    <a:bodyPr/>
                    <a:lstStyle/>
                    <a:p>
                      <a:pPr algn="ctr"/>
                      <a:r>
                        <a:rPr lang="en-US" sz="2400" b="1" dirty="0">
                          <a:latin typeface="Calibri" pitchFamily="34" charset="0"/>
                          <a:cs typeface="Calibri" pitchFamily="34" charset="0"/>
                        </a:rPr>
                        <a:t>Glorification</a:t>
                      </a:r>
                      <a:endParaRPr lang="en-US" sz="24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0"/>
                  </a:ext>
                </a:extLst>
              </a:tr>
              <a:tr h="579009">
                <a:tc>
                  <a:txBody>
                    <a:bodyPr/>
                    <a:lstStyle/>
                    <a:p>
                      <a:pPr algn="ctr"/>
                      <a:r>
                        <a:rPr lang="en-US" sz="2400" b="1" dirty="0">
                          <a:latin typeface="Calibri" pitchFamily="34" charset="0"/>
                          <a:cs typeface="Calibri" pitchFamily="34" charset="0"/>
                        </a:rPr>
                        <a:t>Tense</a:t>
                      </a:r>
                    </a:p>
                  </a:txBody>
                  <a:tcPr marT="45712" marB="45712" anchor="ctr"/>
                </a:tc>
                <a:tc>
                  <a:txBody>
                    <a:bodyPr/>
                    <a:lstStyle/>
                    <a:p>
                      <a:pPr algn="ctr"/>
                      <a:r>
                        <a:rPr lang="en-US" sz="2800" b="1" dirty="0">
                          <a:solidFill>
                            <a:srgbClr val="C00000"/>
                          </a:solidFill>
                          <a:latin typeface="Calibri" pitchFamily="34" charset="0"/>
                          <a:cs typeface="Calibri" pitchFamily="34" charset="0"/>
                        </a:rPr>
                        <a:t>Past</a:t>
                      </a:r>
                    </a:p>
                  </a:txBody>
                  <a:tcPr marT="45712" marB="45712" anchor="ctr"/>
                </a:tc>
                <a:tc>
                  <a:txBody>
                    <a:bodyPr/>
                    <a:lstStyle/>
                    <a:p>
                      <a:pPr algn="ctr"/>
                      <a:r>
                        <a:rPr lang="en-US" sz="2800" b="1" u="sng" dirty="0">
                          <a:solidFill>
                            <a:srgbClr val="C00000"/>
                          </a:solidFill>
                          <a:latin typeface="Calibri" pitchFamily="34" charset="0"/>
                          <a:cs typeface="Calibri" pitchFamily="34" charset="0"/>
                        </a:rPr>
                        <a:t>Present</a:t>
                      </a:r>
                    </a:p>
                  </a:txBody>
                  <a:tcPr marT="45712" marB="45712" anchor="ctr">
                    <a:solidFill>
                      <a:srgbClr val="66FFFF"/>
                    </a:solidFill>
                  </a:tcPr>
                </a:tc>
                <a:tc>
                  <a:txBody>
                    <a:bodyPr/>
                    <a:lstStyle/>
                    <a:p>
                      <a:pPr algn="ctr"/>
                      <a:r>
                        <a:rPr lang="en-US" sz="2800" b="1" dirty="0">
                          <a:solidFill>
                            <a:srgbClr val="C00000"/>
                          </a:solidFill>
                          <a:latin typeface="Calibri" pitchFamily="34" charset="0"/>
                          <a:cs typeface="Calibri" pitchFamily="34" charset="0"/>
                        </a:rPr>
                        <a:t>Future</a:t>
                      </a:r>
                    </a:p>
                  </a:txBody>
                  <a:tcPr marT="45712" marB="45712" anchor="ctr"/>
                </a:tc>
                <a:extLst>
                  <a:ext uri="{0D108BD9-81ED-4DB2-BD59-A6C34878D82A}">
                    <a16:rowId xmlns:a16="http://schemas.microsoft.com/office/drawing/2014/main" val="10001"/>
                  </a:ext>
                </a:extLst>
              </a:tr>
              <a:tr h="746769">
                <a:tc>
                  <a:txBody>
                    <a:bodyPr/>
                    <a:lstStyle/>
                    <a:p>
                      <a:pPr algn="ctr"/>
                      <a:r>
                        <a:rPr lang="en-US" sz="2400" b="1" dirty="0">
                          <a:latin typeface="Calibri" pitchFamily="34" charset="0"/>
                          <a:cs typeface="Calibri" pitchFamily="34" charset="0"/>
                        </a:rPr>
                        <a:t>Saved from sin’s:</a:t>
                      </a:r>
                    </a:p>
                  </a:txBody>
                  <a:tcPr marT="45712" marB="45712" anchor="ctr"/>
                </a:tc>
                <a:tc>
                  <a:txBody>
                    <a:bodyPr/>
                    <a:lstStyle/>
                    <a:p>
                      <a:pPr algn="ctr"/>
                      <a:r>
                        <a:rPr lang="en-US" sz="2800" b="1" dirty="0">
                          <a:solidFill>
                            <a:srgbClr val="C00000"/>
                          </a:solidFill>
                          <a:latin typeface="Calibri" pitchFamily="34" charset="0"/>
                          <a:cs typeface="Calibri" pitchFamily="34" charset="0"/>
                        </a:rPr>
                        <a:t>Penalty</a:t>
                      </a:r>
                    </a:p>
                  </a:txBody>
                  <a:tcPr marT="45712" marB="45712" anchor="ctr"/>
                </a:tc>
                <a:tc>
                  <a:txBody>
                    <a:bodyPr/>
                    <a:lstStyle/>
                    <a:p>
                      <a:pPr algn="ctr"/>
                      <a:r>
                        <a:rPr lang="en-US" sz="2800" b="1" u="sng" dirty="0">
                          <a:solidFill>
                            <a:srgbClr val="C00000"/>
                          </a:solidFill>
                          <a:latin typeface="Calibri" pitchFamily="34" charset="0"/>
                          <a:cs typeface="Calibri" pitchFamily="34" charset="0"/>
                        </a:rPr>
                        <a:t>Power</a:t>
                      </a:r>
                    </a:p>
                  </a:txBody>
                  <a:tcPr marT="45712" marB="45712" anchor="ctr">
                    <a:solidFill>
                      <a:srgbClr val="66FFFF"/>
                    </a:solidFill>
                  </a:tcPr>
                </a:tc>
                <a:tc>
                  <a:txBody>
                    <a:bodyPr/>
                    <a:lstStyle/>
                    <a:p>
                      <a:pPr algn="ctr"/>
                      <a:r>
                        <a:rPr lang="en-US" sz="2800" b="1" dirty="0">
                          <a:solidFill>
                            <a:srgbClr val="C00000"/>
                          </a:solidFill>
                          <a:latin typeface="Calibri" pitchFamily="34" charset="0"/>
                          <a:cs typeface="Calibri" pitchFamily="34" charset="0"/>
                        </a:rPr>
                        <a:t>Presence</a:t>
                      </a:r>
                    </a:p>
                  </a:txBody>
                  <a:tcPr marT="45712" marB="45712" anchor="ctr"/>
                </a:tc>
                <a:extLst>
                  <a:ext uri="{0D108BD9-81ED-4DB2-BD59-A6C34878D82A}">
                    <a16:rowId xmlns:a16="http://schemas.microsoft.com/office/drawing/2014/main" val="10002"/>
                  </a:ext>
                </a:extLst>
              </a:tr>
              <a:tr h="1066595">
                <a:tc>
                  <a:txBody>
                    <a:bodyPr/>
                    <a:lstStyle/>
                    <a:p>
                      <a:pPr algn="ctr"/>
                      <a:r>
                        <a:rPr lang="en-US" sz="2400" b="1" dirty="0">
                          <a:latin typeface="Calibri" pitchFamily="34" charset="0"/>
                          <a:cs typeface="Calibri" pitchFamily="34" charset="0"/>
                        </a:rPr>
                        <a:t>Scripture</a:t>
                      </a:r>
                    </a:p>
                  </a:txBody>
                  <a:tcPr marT="45712" marB="45712" anchor="ctr"/>
                </a:tc>
                <a:tc>
                  <a:txBody>
                    <a:bodyPr/>
                    <a:lstStyle/>
                    <a:p>
                      <a:pPr algn="ctr"/>
                      <a:r>
                        <a:rPr lang="en-US" sz="2800" b="1" dirty="0">
                          <a:solidFill>
                            <a:srgbClr val="C00000"/>
                          </a:solidFill>
                          <a:latin typeface="Calibri" pitchFamily="34" charset="0"/>
                          <a:cs typeface="Calibri" pitchFamily="34" charset="0"/>
                        </a:rPr>
                        <a:t>Eph 2:8-9; Titus 3:5</a:t>
                      </a:r>
                    </a:p>
                  </a:txBody>
                  <a:tcPr marT="45712" marB="45712" anchor="ctr"/>
                </a:tc>
                <a:tc>
                  <a:txBody>
                    <a:bodyPr/>
                    <a:lstStyle/>
                    <a:p>
                      <a:pPr algn="ctr"/>
                      <a:r>
                        <a:rPr lang="en-US" sz="2800" b="1" u="sng" dirty="0">
                          <a:solidFill>
                            <a:srgbClr val="C00000"/>
                          </a:solidFill>
                          <a:latin typeface="Calibri" pitchFamily="34" charset="0"/>
                          <a:cs typeface="Calibri" pitchFamily="34" charset="0"/>
                        </a:rPr>
                        <a:t>Philip 2:12</a:t>
                      </a:r>
                    </a:p>
                  </a:txBody>
                  <a:tcPr marT="45712" marB="45712" anchor="ctr">
                    <a:solidFill>
                      <a:srgbClr val="66FFFF"/>
                    </a:solidFill>
                  </a:tcPr>
                </a:tc>
                <a:tc>
                  <a:txBody>
                    <a:bodyPr/>
                    <a:lstStyle/>
                    <a:p>
                      <a:pPr algn="ctr"/>
                      <a:r>
                        <a:rPr lang="en-US" sz="2800" b="1" dirty="0">
                          <a:solidFill>
                            <a:srgbClr val="C00000"/>
                          </a:solidFill>
                          <a:latin typeface="Calibri" pitchFamily="34" charset="0"/>
                          <a:cs typeface="Calibri" pitchFamily="34" charset="0"/>
                        </a:rPr>
                        <a:t>Rom 5:10</a:t>
                      </a:r>
                    </a:p>
                  </a:txBody>
                  <a:tcPr marT="45712" marB="45712"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52939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a:xfrm>
            <a:off x="685800" y="228600"/>
            <a:ext cx="7772400" cy="1143000"/>
          </a:xfrm>
        </p:spPr>
        <p:txBody>
          <a:bodyPr vert="horz" wrap="square" lIns="92075" tIns="46039" rIns="92075" bIns="46039" numCol="1" anchor="ctr" anchorCtr="0" compatLnSpc="1">
            <a:prstTxWarp prst="textNoShape">
              <a:avLst/>
            </a:prstTxWarp>
          </a:bodyPr>
          <a:lstStyle/>
          <a:p>
            <a:pPr>
              <a:defRPr/>
            </a:pPr>
            <a:r>
              <a:rPr lang="en-US" altLang="en-US" dirty="0">
                <a:solidFill>
                  <a:srgbClr val="00FFFF"/>
                </a:solidFill>
                <a:effectLst>
                  <a:outerShdw blurRad="38100" dist="38100" dir="2700000" algn="tl">
                    <a:srgbClr val="000000">
                      <a:alpha val="43137"/>
                    </a:srgbClr>
                  </a:outerShdw>
                </a:effectLst>
              </a:rPr>
              <a:t>Three Tenses of Salvation</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633034028"/>
              </p:ext>
            </p:extLst>
          </p:nvPr>
        </p:nvGraphicFramePr>
        <p:xfrm>
          <a:off x="457200" y="1874842"/>
          <a:ext cx="8229600" cy="2849561"/>
        </p:xfrm>
        <a:graphic>
          <a:graphicData uri="http://schemas.openxmlformats.org/drawingml/2006/table">
            <a:tbl>
              <a:tblPr>
                <a:tableStyleId>{16D9F66E-5EB9-4882-86FB-DCBF35E3C3E4}</a:tableStyleId>
              </a:tblPr>
              <a:tblGrid>
                <a:gridCol w="24384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457188">
                <a:tc>
                  <a:txBody>
                    <a:bodyPr/>
                    <a:lstStyle/>
                    <a:p>
                      <a:pPr algn="ctr"/>
                      <a:r>
                        <a:rPr lang="en-US" sz="2400" b="1" dirty="0">
                          <a:latin typeface="Calibri" pitchFamily="34" charset="0"/>
                          <a:cs typeface="Calibri" pitchFamily="34" charset="0"/>
                        </a:rPr>
                        <a:t>Phase</a:t>
                      </a:r>
                      <a:endParaRPr lang="en-US" sz="2400" b="1" dirty="0">
                        <a:solidFill>
                          <a:srgbClr val="FFFF00"/>
                        </a:solidFill>
                        <a:latin typeface="Calibri" pitchFamily="34" charset="0"/>
                        <a:cs typeface="Calibri" pitchFamily="34" charset="0"/>
                      </a:endParaRPr>
                    </a:p>
                  </a:txBody>
                  <a:tcPr marT="45712" marB="45712" anchor="ctr"/>
                </a:tc>
                <a:tc>
                  <a:txBody>
                    <a:bodyPr/>
                    <a:lstStyle/>
                    <a:p>
                      <a:pPr algn="ctr"/>
                      <a:r>
                        <a:rPr lang="en-US" sz="2400" b="1" dirty="0">
                          <a:latin typeface="Calibri" pitchFamily="34" charset="0"/>
                          <a:cs typeface="Calibri" pitchFamily="34" charset="0"/>
                        </a:rPr>
                        <a:t>Justification</a:t>
                      </a:r>
                      <a:endParaRPr lang="en-US" sz="2400" b="1" dirty="0">
                        <a:solidFill>
                          <a:srgbClr val="FFFF00"/>
                        </a:solidFill>
                        <a:latin typeface="Calibri" pitchFamily="34" charset="0"/>
                        <a:cs typeface="Calibri" pitchFamily="34" charset="0"/>
                      </a:endParaRPr>
                    </a:p>
                  </a:txBody>
                  <a:tcPr marT="45712" marB="45712" anchor="ctr"/>
                </a:tc>
                <a:tc>
                  <a:txBody>
                    <a:bodyPr/>
                    <a:lstStyle/>
                    <a:p>
                      <a:pPr algn="ctr"/>
                      <a:r>
                        <a:rPr lang="en-US" sz="2400" b="1" u="none" dirty="0">
                          <a:latin typeface="Calibri" pitchFamily="34" charset="0"/>
                          <a:cs typeface="Calibri" pitchFamily="34" charset="0"/>
                        </a:rPr>
                        <a:t>Sanctification</a:t>
                      </a:r>
                      <a:endParaRPr lang="en-US" sz="2400" b="1" u="none" dirty="0">
                        <a:solidFill>
                          <a:srgbClr val="FFFF00"/>
                        </a:solidFill>
                        <a:latin typeface="Calibri" pitchFamily="34" charset="0"/>
                        <a:cs typeface="Calibri" pitchFamily="34" charset="0"/>
                      </a:endParaRPr>
                    </a:p>
                  </a:txBody>
                  <a:tcPr marT="45712" marB="45712" anchor="ctr"/>
                </a:tc>
                <a:tc>
                  <a:txBody>
                    <a:bodyPr/>
                    <a:lstStyle/>
                    <a:p>
                      <a:pPr algn="ctr"/>
                      <a:r>
                        <a:rPr lang="en-US" sz="2400" b="1" u="sng" dirty="0">
                          <a:latin typeface="Calibri" pitchFamily="34" charset="0"/>
                          <a:cs typeface="Calibri" pitchFamily="34" charset="0"/>
                        </a:rPr>
                        <a:t>Glorification</a:t>
                      </a:r>
                      <a:endParaRPr lang="en-US" sz="2400" b="1" u="sng" dirty="0">
                        <a:solidFill>
                          <a:srgbClr val="FFFF00"/>
                        </a:solidFill>
                        <a:latin typeface="Calibri" pitchFamily="34" charset="0"/>
                        <a:cs typeface="Calibri" pitchFamily="34" charset="0"/>
                      </a:endParaRPr>
                    </a:p>
                  </a:txBody>
                  <a:tcPr marT="45712" marB="45712" anchor="ctr">
                    <a:solidFill>
                      <a:srgbClr val="66FFFF"/>
                    </a:solidFill>
                  </a:tcPr>
                </a:tc>
                <a:extLst>
                  <a:ext uri="{0D108BD9-81ED-4DB2-BD59-A6C34878D82A}">
                    <a16:rowId xmlns:a16="http://schemas.microsoft.com/office/drawing/2014/main" val="10000"/>
                  </a:ext>
                </a:extLst>
              </a:tr>
              <a:tr h="579009">
                <a:tc>
                  <a:txBody>
                    <a:bodyPr/>
                    <a:lstStyle/>
                    <a:p>
                      <a:pPr algn="ctr"/>
                      <a:r>
                        <a:rPr lang="en-US" sz="2400" b="1" dirty="0">
                          <a:latin typeface="Calibri" pitchFamily="34" charset="0"/>
                          <a:cs typeface="Calibri" pitchFamily="34" charset="0"/>
                        </a:rPr>
                        <a:t>Tense</a:t>
                      </a:r>
                    </a:p>
                  </a:txBody>
                  <a:tcPr marT="45712" marB="45712" anchor="ctr"/>
                </a:tc>
                <a:tc>
                  <a:txBody>
                    <a:bodyPr/>
                    <a:lstStyle/>
                    <a:p>
                      <a:pPr algn="ctr"/>
                      <a:r>
                        <a:rPr lang="en-US" sz="2800" b="1" dirty="0">
                          <a:solidFill>
                            <a:srgbClr val="C00000"/>
                          </a:solidFill>
                          <a:latin typeface="Calibri" pitchFamily="34" charset="0"/>
                          <a:cs typeface="Calibri" pitchFamily="34" charset="0"/>
                        </a:rPr>
                        <a:t>Past</a:t>
                      </a:r>
                    </a:p>
                  </a:txBody>
                  <a:tcPr marT="45712" marB="45712" anchor="ctr"/>
                </a:tc>
                <a:tc>
                  <a:txBody>
                    <a:bodyPr/>
                    <a:lstStyle/>
                    <a:p>
                      <a:pPr algn="ctr"/>
                      <a:r>
                        <a:rPr lang="en-US" sz="2800" b="1" u="none" dirty="0">
                          <a:solidFill>
                            <a:srgbClr val="C00000"/>
                          </a:solidFill>
                          <a:latin typeface="Calibri" pitchFamily="34" charset="0"/>
                          <a:cs typeface="Calibri" pitchFamily="34" charset="0"/>
                        </a:rPr>
                        <a:t>Present</a:t>
                      </a:r>
                    </a:p>
                  </a:txBody>
                  <a:tcPr marT="45712" marB="45712" anchor="ctr"/>
                </a:tc>
                <a:tc>
                  <a:txBody>
                    <a:bodyPr/>
                    <a:lstStyle/>
                    <a:p>
                      <a:pPr algn="ctr"/>
                      <a:r>
                        <a:rPr lang="en-US" sz="2800" b="1" u="sng" dirty="0">
                          <a:solidFill>
                            <a:srgbClr val="C00000"/>
                          </a:solidFill>
                          <a:latin typeface="Calibri" pitchFamily="34" charset="0"/>
                          <a:cs typeface="Calibri" pitchFamily="34" charset="0"/>
                        </a:rPr>
                        <a:t>Future</a:t>
                      </a:r>
                    </a:p>
                  </a:txBody>
                  <a:tcPr marT="45712" marB="45712" anchor="ctr">
                    <a:solidFill>
                      <a:srgbClr val="66FFFF"/>
                    </a:solidFill>
                  </a:tcPr>
                </a:tc>
                <a:extLst>
                  <a:ext uri="{0D108BD9-81ED-4DB2-BD59-A6C34878D82A}">
                    <a16:rowId xmlns:a16="http://schemas.microsoft.com/office/drawing/2014/main" val="10001"/>
                  </a:ext>
                </a:extLst>
              </a:tr>
              <a:tr h="746769">
                <a:tc>
                  <a:txBody>
                    <a:bodyPr/>
                    <a:lstStyle/>
                    <a:p>
                      <a:pPr algn="ctr"/>
                      <a:r>
                        <a:rPr lang="en-US" sz="2400" b="1" dirty="0">
                          <a:latin typeface="Calibri" pitchFamily="34" charset="0"/>
                          <a:cs typeface="Calibri" pitchFamily="34" charset="0"/>
                        </a:rPr>
                        <a:t>Saved from sin’s:</a:t>
                      </a:r>
                    </a:p>
                  </a:txBody>
                  <a:tcPr marT="45712" marB="45712" anchor="ctr"/>
                </a:tc>
                <a:tc>
                  <a:txBody>
                    <a:bodyPr/>
                    <a:lstStyle/>
                    <a:p>
                      <a:pPr algn="ctr"/>
                      <a:r>
                        <a:rPr lang="en-US" sz="2800" b="1" dirty="0">
                          <a:solidFill>
                            <a:srgbClr val="C00000"/>
                          </a:solidFill>
                          <a:latin typeface="Calibri" pitchFamily="34" charset="0"/>
                          <a:cs typeface="Calibri" pitchFamily="34" charset="0"/>
                        </a:rPr>
                        <a:t>Penalty</a:t>
                      </a:r>
                    </a:p>
                  </a:txBody>
                  <a:tcPr marT="45712" marB="45712" anchor="ctr"/>
                </a:tc>
                <a:tc>
                  <a:txBody>
                    <a:bodyPr/>
                    <a:lstStyle/>
                    <a:p>
                      <a:pPr algn="ctr"/>
                      <a:r>
                        <a:rPr lang="en-US" sz="2800" b="1" u="none" dirty="0">
                          <a:solidFill>
                            <a:srgbClr val="C00000"/>
                          </a:solidFill>
                          <a:latin typeface="Calibri" pitchFamily="34" charset="0"/>
                          <a:cs typeface="Calibri" pitchFamily="34" charset="0"/>
                        </a:rPr>
                        <a:t>Power</a:t>
                      </a:r>
                    </a:p>
                  </a:txBody>
                  <a:tcPr marT="45712" marB="45712" anchor="ctr"/>
                </a:tc>
                <a:tc>
                  <a:txBody>
                    <a:bodyPr/>
                    <a:lstStyle/>
                    <a:p>
                      <a:pPr algn="ctr"/>
                      <a:r>
                        <a:rPr lang="en-US" sz="2800" b="1" u="sng" dirty="0">
                          <a:solidFill>
                            <a:srgbClr val="C00000"/>
                          </a:solidFill>
                          <a:latin typeface="Calibri" pitchFamily="34" charset="0"/>
                          <a:cs typeface="Calibri" pitchFamily="34" charset="0"/>
                        </a:rPr>
                        <a:t>Presence</a:t>
                      </a:r>
                    </a:p>
                  </a:txBody>
                  <a:tcPr marT="45712" marB="45712" anchor="ctr">
                    <a:solidFill>
                      <a:srgbClr val="66FFFF"/>
                    </a:solidFill>
                  </a:tcPr>
                </a:tc>
                <a:extLst>
                  <a:ext uri="{0D108BD9-81ED-4DB2-BD59-A6C34878D82A}">
                    <a16:rowId xmlns:a16="http://schemas.microsoft.com/office/drawing/2014/main" val="10002"/>
                  </a:ext>
                </a:extLst>
              </a:tr>
              <a:tr h="1066595">
                <a:tc>
                  <a:txBody>
                    <a:bodyPr/>
                    <a:lstStyle/>
                    <a:p>
                      <a:pPr algn="ctr"/>
                      <a:r>
                        <a:rPr lang="en-US" sz="2400" b="1" dirty="0">
                          <a:latin typeface="Calibri" pitchFamily="34" charset="0"/>
                          <a:cs typeface="Calibri" pitchFamily="34" charset="0"/>
                        </a:rPr>
                        <a:t>Scripture</a:t>
                      </a:r>
                    </a:p>
                  </a:txBody>
                  <a:tcPr marT="45712" marB="45712" anchor="ctr"/>
                </a:tc>
                <a:tc>
                  <a:txBody>
                    <a:bodyPr/>
                    <a:lstStyle/>
                    <a:p>
                      <a:pPr algn="ctr"/>
                      <a:r>
                        <a:rPr lang="en-US" sz="2800" b="1" dirty="0">
                          <a:solidFill>
                            <a:srgbClr val="C00000"/>
                          </a:solidFill>
                          <a:latin typeface="Calibri" pitchFamily="34" charset="0"/>
                          <a:cs typeface="Calibri" pitchFamily="34" charset="0"/>
                        </a:rPr>
                        <a:t>Eph 2:8-9; Titus 3:5</a:t>
                      </a:r>
                    </a:p>
                  </a:txBody>
                  <a:tcPr marT="45712" marB="45712" anchor="ctr"/>
                </a:tc>
                <a:tc>
                  <a:txBody>
                    <a:bodyPr/>
                    <a:lstStyle/>
                    <a:p>
                      <a:pPr algn="ctr"/>
                      <a:r>
                        <a:rPr lang="en-US" sz="2800" b="1" u="none" dirty="0">
                          <a:solidFill>
                            <a:srgbClr val="C00000"/>
                          </a:solidFill>
                          <a:latin typeface="Calibri" pitchFamily="34" charset="0"/>
                          <a:cs typeface="Calibri" pitchFamily="34" charset="0"/>
                        </a:rPr>
                        <a:t>Philip 2:12</a:t>
                      </a:r>
                    </a:p>
                  </a:txBody>
                  <a:tcPr marT="45712" marB="45712" anchor="ctr"/>
                </a:tc>
                <a:tc>
                  <a:txBody>
                    <a:bodyPr/>
                    <a:lstStyle/>
                    <a:p>
                      <a:pPr algn="ctr"/>
                      <a:r>
                        <a:rPr lang="en-US" sz="2800" b="1" u="sng" dirty="0">
                          <a:solidFill>
                            <a:srgbClr val="C00000"/>
                          </a:solidFill>
                          <a:latin typeface="Calibri" pitchFamily="34" charset="0"/>
                          <a:cs typeface="Calibri" pitchFamily="34" charset="0"/>
                        </a:rPr>
                        <a:t>Rom 5:10</a:t>
                      </a:r>
                    </a:p>
                  </a:txBody>
                  <a:tcPr marT="45712" marB="45712" anchor="ctr">
                    <a:solidFill>
                      <a:srgbClr val="66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3995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630" y="1072243"/>
            <a:ext cx="7635425"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3061608" y="299357"/>
            <a:ext cx="3020785" cy="646331"/>
          </a:xfrm>
          <a:prstGeom prst="rect">
            <a:avLst/>
          </a:prstGeom>
          <a:noFill/>
        </p:spPr>
        <p:txBody>
          <a:bodyPr wrap="square" rtlCol="0">
            <a:spAutoFit/>
          </a:bodyPr>
          <a:lstStyle/>
          <a:p>
            <a:pPr algn="ctr"/>
            <a:r>
              <a:rPr lang="en-US" sz="3600" dirty="0">
                <a:solidFill>
                  <a:srgbClr val="66FFFF"/>
                </a:solidFill>
              </a:rPr>
              <a:t>Exodus 19 </a:t>
            </a:r>
          </a:p>
        </p:txBody>
      </p:sp>
    </p:spTree>
    <p:extLst>
      <p:ext uri="{BB962C8B-B14F-4D97-AF65-F5344CB8AC3E}">
        <p14:creationId xmlns:p14="http://schemas.microsoft.com/office/powerpoint/2010/main" val="2337096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image.slidesharecdn.com/section2briefchronology-130720080629-phpapp02/95/section-2-brief-chronology-of-the-life-of-christ-1-638.jpg?cb=1374307664"/>
          <p:cNvPicPr>
            <a:picLocks noChangeAspect="1" noChangeArrowheads="1"/>
          </p:cNvPicPr>
          <p:nvPr/>
        </p:nvPicPr>
        <p:blipFill>
          <a:blip r:embed="rId3" cstate="print"/>
          <a:srcRect/>
          <a:stretch>
            <a:fillRect/>
          </a:stretch>
        </p:blipFill>
        <p:spPr bwMode="auto">
          <a:xfrm>
            <a:off x="1357316" y="214312"/>
            <a:ext cx="6429375" cy="6429376"/>
          </a:xfrm>
          <a:prstGeom prst="rect">
            <a:avLst/>
          </a:prstGeom>
          <a:noFill/>
        </p:spPr>
      </p:pic>
    </p:spTree>
    <p:extLst>
      <p:ext uri="{BB962C8B-B14F-4D97-AF65-F5344CB8AC3E}">
        <p14:creationId xmlns:p14="http://schemas.microsoft.com/office/powerpoint/2010/main" val="3320543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3"/>
          </a:xfrm>
        </p:spPr>
        <p:txBody>
          <a:bodyPr/>
          <a:lstStyle/>
          <a:p>
            <a:r>
              <a:rPr lang="en-US" dirty="0">
                <a:solidFill>
                  <a:srgbClr val="00FFFF"/>
                </a:solidFill>
                <a:effectLst>
                  <a:outerShdw blurRad="38100" dist="38100" dir="2700000" algn="tl">
                    <a:srgbClr val="000000">
                      <a:alpha val="43137"/>
                    </a:srgbClr>
                  </a:outerShdw>
                </a:effectLst>
              </a:rPr>
              <a:t>Lordship Sanctification</a:t>
            </a:r>
          </a:p>
        </p:txBody>
      </p:sp>
      <p:sp>
        <p:nvSpPr>
          <p:cNvPr id="3" name="Content Placeholder 2"/>
          <p:cNvSpPr>
            <a:spLocks noGrp="1"/>
          </p:cNvSpPr>
          <p:nvPr>
            <p:ph idx="1"/>
          </p:nvPr>
        </p:nvSpPr>
        <p:spPr>
          <a:xfrm>
            <a:off x="933451" y="1447800"/>
            <a:ext cx="3333751" cy="3124200"/>
          </a:xfrm>
        </p:spPr>
        <p:txBody>
          <a:bodyPr/>
          <a:lstStyle/>
          <a:p>
            <a:pPr>
              <a:spcBef>
                <a:spcPts val="1200"/>
              </a:spcBef>
              <a:spcAft>
                <a:spcPts val="1200"/>
              </a:spcAft>
              <a:buClr>
                <a:srgbClr val="66FFFF"/>
              </a:buClr>
            </a:pPr>
            <a:r>
              <a:rPr lang="en-US" dirty="0">
                <a:solidFill>
                  <a:schemeClr val="bg1"/>
                </a:solidFill>
              </a:rPr>
              <a:t>Rom. 6:12-13</a:t>
            </a:r>
          </a:p>
          <a:p>
            <a:pPr>
              <a:spcBef>
                <a:spcPts val="1200"/>
              </a:spcBef>
              <a:spcAft>
                <a:spcPts val="1200"/>
              </a:spcAft>
              <a:buClr>
                <a:srgbClr val="66FFFF"/>
              </a:buClr>
            </a:pPr>
            <a:r>
              <a:rPr lang="en-US" dirty="0">
                <a:solidFill>
                  <a:schemeClr val="bg1"/>
                </a:solidFill>
              </a:rPr>
              <a:t>Rom. 12:1-2</a:t>
            </a:r>
          </a:p>
          <a:p>
            <a:pPr>
              <a:spcBef>
                <a:spcPts val="1200"/>
              </a:spcBef>
              <a:spcAft>
                <a:spcPts val="1200"/>
              </a:spcAft>
              <a:buClr>
                <a:srgbClr val="66FFFF"/>
              </a:buClr>
            </a:pPr>
            <a:r>
              <a:rPr lang="en-US" dirty="0">
                <a:solidFill>
                  <a:schemeClr val="bg1"/>
                </a:solidFill>
              </a:rPr>
              <a:t>Eph. 6:10-20</a:t>
            </a:r>
          </a:p>
          <a:p>
            <a:pPr>
              <a:spcBef>
                <a:spcPts val="1200"/>
              </a:spcBef>
              <a:spcAft>
                <a:spcPts val="1200"/>
              </a:spcAft>
              <a:buClr>
                <a:srgbClr val="66FFFF"/>
              </a:buClr>
            </a:pPr>
            <a:r>
              <a:rPr lang="en-US" dirty="0">
                <a:solidFill>
                  <a:schemeClr val="bg1"/>
                </a:solidFill>
              </a:rPr>
              <a:t>1 Pet. 3:15</a:t>
            </a:r>
          </a:p>
        </p:txBody>
      </p:sp>
      <p:pic>
        <p:nvPicPr>
          <p:cNvPr id="4" name="Picture 3"/>
          <p:cNvPicPr>
            <a:picLocks noChangeAspect="1"/>
          </p:cNvPicPr>
          <p:nvPr/>
        </p:nvPicPr>
        <p:blipFill>
          <a:blip r:embed="rId2" cstate="print"/>
          <a:srcRect/>
          <a:stretch>
            <a:fillRect/>
          </a:stretch>
        </p:blipFill>
        <p:spPr bwMode="auto">
          <a:xfrm>
            <a:off x="4724402" y="1600200"/>
            <a:ext cx="3028951" cy="47244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3559182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 Overview</a:t>
            </a:r>
          </a:p>
        </p:txBody>
      </p:sp>
      <p:sp>
        <p:nvSpPr>
          <p:cNvPr id="4" name="Title 1"/>
          <p:cNvSpPr txBox="1">
            <a:spLocks/>
          </p:cNvSpPr>
          <p:nvPr/>
        </p:nvSpPr>
        <p:spPr bwMode="auto">
          <a:xfrm>
            <a:off x="381000" y="2857501"/>
            <a:ext cx="8382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9" rIns="92075" bIns="46039"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857229" indent="-857229" eaLnBrk="1" hangingPunct="1">
              <a:lnSpc>
                <a:spcPct val="90000"/>
              </a:lnSpc>
              <a:spcBef>
                <a:spcPct val="20000"/>
              </a:spcBef>
              <a:defRPr/>
            </a:pPr>
            <a:r>
              <a:rPr lang="en-US" altLang="en-US" sz="3600" b="1" dirty="0">
                <a:solidFill>
                  <a:srgbClr val="FFFFCC"/>
                </a:solidFill>
                <a:effectLst>
                  <a:outerShdw blurRad="38100" dist="38100" dir="2700000" algn="tl">
                    <a:srgbClr val="000000">
                      <a:alpha val="43137"/>
                    </a:srgbClr>
                  </a:outerShdw>
                </a:effectLst>
              </a:rPr>
              <a:t>V. God’s One Condition of Salvation</a:t>
            </a:r>
          </a:p>
          <a:p>
            <a:pPr marL="857229" indent="-857229" eaLnBrk="1" hangingPunct="1">
              <a:lnSpc>
                <a:spcPct val="90000"/>
              </a:lnSpc>
              <a:spcBef>
                <a:spcPct val="20000"/>
              </a:spcBef>
              <a:defRPr/>
            </a:pPr>
            <a:r>
              <a:rPr lang="en-US" altLang="en-US" sz="2800" b="1" dirty="0">
                <a:solidFill>
                  <a:srgbClr val="FFFFCC"/>
                </a:solidFill>
                <a:effectLst>
                  <a:outerShdw blurRad="38100" dist="38100" dir="2700000" algn="tl">
                    <a:srgbClr val="000000">
                      <a:alpha val="43137"/>
                    </a:srgbClr>
                  </a:outerShdw>
                </a:effectLst>
              </a:rPr>
              <a:t>(Continued)</a:t>
            </a:r>
          </a:p>
        </p:txBody>
      </p:sp>
      <p:sp>
        <p:nvSpPr>
          <p:cNvPr id="6" name="Rectangle 5"/>
          <p:cNvSpPr/>
          <p:nvPr/>
        </p:nvSpPr>
        <p:spPr>
          <a:xfrm>
            <a:off x="2971800" y="1828801"/>
            <a:ext cx="3200400" cy="1046440"/>
          </a:xfrm>
          <a:prstGeom prst="rect">
            <a:avLst/>
          </a:prstGeom>
        </p:spPr>
        <p:txBody>
          <a:bodyPr wrap="square">
            <a:spAutoFit/>
          </a:bodyPr>
          <a:lstStyle/>
          <a:p>
            <a:r>
              <a:rPr lang="en-US" altLang="en-US" sz="4400" b="1" kern="0" dirty="0">
                <a:solidFill>
                  <a:srgbClr val="00FFFF"/>
                </a:solidFill>
                <a:effectLst>
                  <a:outerShdw blurRad="38100" dist="38100" dir="2700000" algn="tl">
                    <a:srgbClr val="000000">
                      <a:alpha val="43137"/>
                    </a:srgbClr>
                  </a:outerShdw>
                </a:effectLst>
                <a:latin typeface="Calibri"/>
                <a:ea typeface="+mj-ea"/>
                <a:cs typeface="+mj-cs"/>
              </a:rPr>
              <a:t>This Session</a:t>
            </a:r>
            <a:br>
              <a:rPr lang="en-US" altLang="en-US" sz="4400" b="1" kern="0" dirty="0">
                <a:solidFill>
                  <a:srgbClr val="00FFFF"/>
                </a:solidFill>
                <a:effectLst>
                  <a:outerShdw blurRad="38100" dist="38100" dir="2700000" algn="tl">
                    <a:srgbClr val="000000">
                      <a:alpha val="43137"/>
                    </a:srgbClr>
                  </a:outerShdw>
                </a:effectLst>
                <a:latin typeface="Calibri"/>
                <a:ea typeface="+mj-ea"/>
                <a:cs typeface="+mj-cs"/>
              </a:rPr>
            </a:br>
            <a:endParaRPr lang="en-US" kern="0" dirty="0">
              <a:solidFill>
                <a:sysClr val="windowText" lastClr="000000"/>
              </a:solidFill>
            </a:endParaRPr>
          </a:p>
        </p:txBody>
      </p:sp>
      <p:pic>
        <p:nvPicPr>
          <p:cNvPr id="7" name="Content Placeholder 6"/>
          <p:cNvPicPr>
            <a:picLocks noGrp="1" noChangeAspect="1" noChangeArrowheads="1"/>
          </p:cNvPicPr>
          <p:nvPr>
            <p:ph idx="4294967295"/>
          </p:nvPr>
        </p:nvPicPr>
        <p:blipFill>
          <a:blip r:embed="rId2" cstate="email">
            <a:extLst>
              <a:ext uri="{28A0092B-C50C-407E-A947-70E740481C1C}">
                <a14:useLocalDpi xmlns:a14="http://schemas.microsoft.com/office/drawing/2010/main"/>
              </a:ext>
            </a:extLst>
          </a:blip>
          <a:srcRect/>
          <a:stretch>
            <a:fillRect/>
          </a:stretch>
        </p:blipFill>
        <p:spPr>
          <a:xfrm flipH="1">
            <a:off x="3657603" y="4038603"/>
            <a:ext cx="1807617" cy="2498725"/>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75815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309254" y="1004454"/>
            <a:ext cx="6019800" cy="5715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spcFirstLastPara="1" anchor="ctr">
            <a:prstTxWarp prst="textArchUp">
              <a:avLst/>
            </a:prstTxWarp>
          </a:bodyPr>
          <a:lstStyle/>
          <a:p>
            <a:pPr algn="ctr">
              <a:defRPr/>
            </a:pPr>
            <a:r>
              <a:rPr lang="en-US" sz="6600" b="1" kern="0" dirty="0">
                <a:ln w="50800"/>
                <a:solidFill>
                  <a:schemeClr val="tx1"/>
                </a:solidFill>
              </a:rPr>
              <a:t>Believers</a:t>
            </a:r>
          </a:p>
        </p:txBody>
      </p:sp>
      <p:sp>
        <p:nvSpPr>
          <p:cNvPr id="5" name="Oval 4"/>
          <p:cNvSpPr/>
          <p:nvPr/>
        </p:nvSpPr>
        <p:spPr>
          <a:xfrm>
            <a:off x="3034145" y="3861954"/>
            <a:ext cx="26670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kern="0"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a:off x="3415145" y="4776354"/>
            <a:ext cx="2057400" cy="914400"/>
          </a:xfrm>
          <a:prstGeom prst="rect">
            <a:avLst/>
          </a:prstGeom>
          <a:noFill/>
        </p:spPr>
        <p:txBody>
          <a:bodyPr spcFirstLastPara="1" wrap="none">
            <a:prstTxWarp prst="textArchUp">
              <a:avLst>
                <a:gd name="adj" fmla="val 10691563"/>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400" b="1" kern="0" dirty="0">
                <a:ln w="50800"/>
                <a:solidFill>
                  <a:sysClr val="windowText" lastClr="000000"/>
                </a:solidFill>
              </a:rPr>
              <a:t>disciples</a:t>
            </a:r>
          </a:p>
        </p:txBody>
      </p:sp>
      <p:sp>
        <p:nvSpPr>
          <p:cNvPr id="7" name="Title 1"/>
          <p:cNvSpPr txBox="1">
            <a:spLocks/>
          </p:cNvSpPr>
          <p:nvPr/>
        </p:nvSpPr>
        <p:spPr>
          <a:xfrm>
            <a:off x="457200" y="274638"/>
            <a:ext cx="8229600" cy="792163"/>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a:lstStyle>
          <a:p>
            <a:r>
              <a:rPr lang="en-US" dirty="0">
                <a:solidFill>
                  <a:srgbClr val="00FFFF"/>
                </a:solidFill>
                <a:effectLst>
                  <a:outerShdw blurRad="38100" dist="38100" dir="2700000" algn="tl">
                    <a:srgbClr val="000000">
                      <a:alpha val="43137"/>
                    </a:srgbClr>
                  </a:outerShdw>
                </a:effectLst>
              </a:rPr>
              <a:t>Lordship Sanctification</a:t>
            </a:r>
          </a:p>
        </p:txBody>
      </p:sp>
    </p:spTree>
    <p:extLst>
      <p:ext uri="{BB962C8B-B14F-4D97-AF65-F5344CB8AC3E}">
        <p14:creationId xmlns:p14="http://schemas.microsoft.com/office/powerpoint/2010/main" val="559273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70" name="Group 46"/>
          <p:cNvGraphicFramePr>
            <a:graphicFrameLocks noGrp="1"/>
          </p:cNvGraphicFramePr>
          <p:nvPr>
            <p:ph idx="4294967295"/>
          </p:nvPr>
        </p:nvGraphicFramePr>
        <p:xfrm>
          <a:off x="266700" y="381003"/>
          <a:ext cx="8610600" cy="5795793"/>
        </p:xfrm>
        <a:graphic>
          <a:graphicData uri="http://schemas.openxmlformats.org/drawingml/2006/table">
            <a:tbl>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5029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dirty="0">
                          <a:ln>
                            <a:noFill/>
                          </a:ln>
                          <a:solidFill>
                            <a:srgbClr val="FFFFFF"/>
                          </a:solidFill>
                          <a:effectLst/>
                          <a:latin typeface="Calibri" pitchFamily="34" charset="0"/>
                          <a:cs typeface="Arial" charset="0"/>
                        </a:rPr>
                        <a:t>JUSTIFICATION – SALVATION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kern="1200" cap="none" normalizeH="0" baseline="0" dirty="0">
                          <a:ln>
                            <a:noFill/>
                          </a:ln>
                          <a:solidFill>
                            <a:srgbClr val="FFFFFF"/>
                          </a:solidFill>
                          <a:effectLst/>
                          <a:latin typeface="Calibri" pitchFamily="34" charset="0"/>
                          <a:ea typeface="+mn-ea"/>
                          <a:cs typeface="Arial" charset="0"/>
                        </a:rPr>
                        <a:t>DISCIPLESHIP</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FREE GIFT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COSTLY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071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RECEIVED THROUGH FAITH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ENTERED INTO THROUGH COMMITMENT AND OBEDIENCE THROUGH THE SPIRIT’S ENABLEMENT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NOT BY WORKS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INVOLVES OUR COOPERATION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INSTANT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LIFE-LONG PROCESS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JUSTIFICATION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SANCTIFICATION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JESUS PAID THE PRICE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BELIEVER PAYS THE PRICE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TRUSTING JESUS AS SAVIOR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FOLLOWING JESUS AS LORD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BELIEVE THE GOSPEL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OBEY THE COMMANDS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ONE CONDITION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MULTIPLE CONDITIONS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EXPERIENCED BY ALL CHRISTIANS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EXPERIENCED BY SOME CHRISTIANS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RESULTS IN ETERNAL LIFE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RESULTS IN REWARDS &amp; AUTHORITY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1"/>
                  </a:ext>
                </a:extLst>
              </a:tr>
            </a:tbl>
          </a:graphicData>
        </a:graphic>
      </p:graphicFrame>
      <p:sp>
        <p:nvSpPr>
          <p:cNvPr id="128043" name="TextBox 4"/>
          <p:cNvSpPr txBox="1">
            <a:spLocks noChangeArrowheads="1"/>
          </p:cNvSpPr>
          <p:nvPr/>
        </p:nvSpPr>
        <p:spPr bwMode="auto">
          <a:xfrm>
            <a:off x="876300" y="6248400"/>
            <a:ext cx="7391400" cy="369332"/>
          </a:xfrm>
          <a:prstGeom prst="rect">
            <a:avLst/>
          </a:prstGeom>
          <a:noFill/>
          <a:ln w="9525">
            <a:noFill/>
            <a:miter lim="800000"/>
            <a:headEnd/>
            <a:tailEnd/>
          </a:ln>
        </p:spPr>
        <p:txBody>
          <a:bodyPr>
            <a:spAutoFit/>
          </a:bodyPr>
          <a:lstStyle/>
          <a:p>
            <a:r>
              <a:rPr lang="en-US" altLang="en-US" kern="0">
                <a:solidFill>
                  <a:schemeClr val="bg1"/>
                </a:solidFill>
              </a:rPr>
              <a:t>Adapted from http://www.gracelife.org/resources/gracenotes.asp?id=23</a:t>
            </a:r>
          </a:p>
        </p:txBody>
      </p:sp>
    </p:spTree>
    <p:extLst>
      <p:ext uri="{BB962C8B-B14F-4D97-AF65-F5344CB8AC3E}">
        <p14:creationId xmlns:p14="http://schemas.microsoft.com/office/powerpoint/2010/main" val="1067466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798516"/>
            <a:ext cx="7772400" cy="5260975"/>
          </a:xfrm>
          <a:prstGeom prst="rect">
            <a:avLst/>
          </a:prstGeom>
          <a:noFill/>
          <a:ln w="9525">
            <a:noFill/>
            <a:miter lim="800000"/>
            <a:headEnd/>
            <a:tailEnd/>
          </a:ln>
        </p:spPr>
      </p:pic>
    </p:spTree>
    <p:extLst>
      <p:ext uri="{BB962C8B-B14F-4D97-AF65-F5344CB8AC3E}">
        <p14:creationId xmlns:p14="http://schemas.microsoft.com/office/powerpoint/2010/main" val="937420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1447800" y="304800"/>
            <a:ext cx="6248400" cy="1143000"/>
          </a:xfrm>
        </p:spPr>
        <p:txBody>
          <a:bodyPr vert="horz" wrap="square" lIns="92075" tIns="46039" rIns="92075" bIns="46039" numCol="1" anchor="ctr" anchorCtr="0" compatLnSpc="1">
            <a:prstTxWarp prst="textNoShape">
              <a:avLst/>
            </a:prstTxWarp>
          </a:bodyPr>
          <a:lstStyle/>
          <a:p>
            <a:pPr eaLnBrk="1" hangingPunct="1">
              <a:defRPr/>
            </a:pPr>
            <a:r>
              <a:rPr lang="en-US" altLang="en-US" dirty="0">
                <a:solidFill>
                  <a:srgbClr val="00FFFF"/>
                </a:solidFill>
                <a:effectLst>
                  <a:outerShdw blurRad="38100" dist="38100" dir="2700000" algn="tl">
                    <a:srgbClr val="000000">
                      <a:alpha val="43137"/>
                    </a:srgbClr>
                  </a:outerShdw>
                </a:effectLst>
              </a:rPr>
              <a:t>Ephesians: What Is Inside?</a:t>
            </a:r>
          </a:p>
        </p:txBody>
      </p:sp>
      <p:graphicFrame>
        <p:nvGraphicFramePr>
          <p:cNvPr id="40981" name="Group 21"/>
          <p:cNvGraphicFramePr>
            <a:graphicFrameLocks noGrp="1"/>
          </p:cNvGraphicFramePr>
          <p:nvPr>
            <p:extLst/>
          </p:nvPr>
        </p:nvGraphicFramePr>
        <p:xfrm>
          <a:off x="685800" y="1600203"/>
          <a:ext cx="7772400" cy="4756152"/>
        </p:xfrm>
        <a:graphic>
          <a:graphicData uri="http://schemas.openxmlformats.org/drawingml/2006/table">
            <a:tbl>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587375">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3200" b="1" i="0" u="none" strike="noStrike" cap="none" normalizeH="0" baseline="0">
                          <a:ln>
                            <a:noFill/>
                          </a:ln>
                          <a:solidFill>
                            <a:srgbClr val="FFFFCC"/>
                          </a:solidFill>
                          <a:effectLst/>
                          <a:latin typeface="Arial" charset="0"/>
                          <a:cs typeface="Arial" charset="0"/>
                        </a:rPr>
                        <a:t>1</a:t>
                      </a:r>
                      <a:r>
                        <a:rPr kumimoji="0" lang="en-US" sz="3200" b="1" i="0" u="none" strike="noStrike" cap="none" normalizeH="0" baseline="0">
                          <a:ln>
                            <a:noFill/>
                          </a:ln>
                          <a:solidFill>
                            <a:srgbClr val="FFFFCC"/>
                          </a:solidFill>
                          <a:effectLst/>
                          <a:latin typeface="Arial" charset="0"/>
                          <a:cs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3200" b="1" i="0" u="none" strike="noStrike" cap="none" normalizeH="0" baseline="0" dirty="0">
                          <a:ln>
                            <a:noFill/>
                          </a:ln>
                          <a:solidFill>
                            <a:srgbClr val="FFFFCC"/>
                          </a:solidFill>
                          <a:effectLst/>
                          <a:latin typeface="Arial" charset="0"/>
                          <a:cs typeface="Arial" charset="0"/>
                        </a:rPr>
                        <a:t>4</a:t>
                      </a:r>
                      <a:r>
                        <a:rPr kumimoji="0" lang="en-US" sz="3200" b="1" i="0" u="none" strike="noStrike" cap="none" normalizeH="0" baseline="0" dirty="0">
                          <a:ln>
                            <a:noFill/>
                          </a:ln>
                          <a:solidFill>
                            <a:srgbClr val="FFFFCC"/>
                          </a:solidFill>
                          <a:effectLst/>
                          <a:latin typeface="Arial" charset="0"/>
                          <a:cs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8963">
                <a:tc>
                  <a:txBody>
                    <a:bodyPr/>
                    <a:lstStyle/>
                    <a:p>
                      <a:pPr marL="11430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3200" b="0" i="0" u="none" strike="noStrike" cap="none" normalizeH="0" baseline="0" dirty="0">
                          <a:ln>
                            <a:noFill/>
                          </a:ln>
                          <a:solidFill>
                            <a:schemeClr val="bg1"/>
                          </a:solidFill>
                          <a:effectLst>
                            <a:outerShdw blurRad="38100" dist="38100" dir="2700000" algn="tl">
                              <a:srgbClr val="000000"/>
                            </a:outerShdw>
                          </a:effectLst>
                          <a:latin typeface="Arial" charset="0"/>
                          <a:cs typeface="Times New Roman" pitchFamily="18" charset="0"/>
                        </a:rPr>
                        <a:t>Relationship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11430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3200" b="0" i="0" u="none" strike="noStrike" kern="1200" cap="none" normalizeH="0" baseline="0" dirty="0">
                          <a:ln>
                            <a:noFill/>
                          </a:ln>
                          <a:solidFill>
                            <a:schemeClr val="bg1"/>
                          </a:solidFill>
                          <a:effectLst>
                            <a:outerShdw blurRad="38100" dist="38100" dir="2700000" algn="tl">
                              <a:srgbClr val="000000"/>
                            </a:outerShdw>
                          </a:effectLst>
                          <a:latin typeface="Arial" charset="0"/>
                          <a:ea typeface="+mn-ea"/>
                          <a:cs typeface="Times New Roman" pitchFamily="18" charset="0"/>
                        </a:rPr>
                        <a:t>Responsibility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7375">
                <a:tc>
                  <a:txBody>
                    <a:bodyPr/>
                    <a:lstStyle/>
                    <a:p>
                      <a:pPr marL="11430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3200" b="0" i="0" u="none" strike="noStrike" kern="1200" cap="none" normalizeH="0" baseline="0">
                          <a:ln>
                            <a:noFill/>
                          </a:ln>
                          <a:solidFill>
                            <a:schemeClr val="bg1"/>
                          </a:solidFill>
                          <a:effectLst>
                            <a:outerShdw blurRad="38100" dist="38100" dir="2700000" algn="tl">
                              <a:srgbClr val="000000"/>
                            </a:outerShdw>
                          </a:effectLst>
                          <a:latin typeface="Arial" charset="0"/>
                          <a:ea typeface="+mn-ea"/>
                          <a:cs typeface="Times New Roman" pitchFamily="18" charset="0"/>
                        </a:rPr>
                        <a:t>No imperatives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11430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3200" b="0" i="0" u="none" strike="noStrike" kern="1200" cap="none" normalizeH="0" baseline="0" dirty="0">
                          <a:ln>
                            <a:noFill/>
                          </a:ln>
                          <a:solidFill>
                            <a:schemeClr val="bg1"/>
                          </a:solidFill>
                          <a:effectLst>
                            <a:outerShdw blurRad="38100" dist="38100" dir="2700000" algn="tl">
                              <a:srgbClr val="000000"/>
                            </a:outerShdw>
                          </a:effectLst>
                          <a:latin typeface="Arial" charset="0"/>
                          <a:ea typeface="+mn-ea"/>
                          <a:cs typeface="Times New Roman" pitchFamily="18" charset="0"/>
                        </a:rPr>
                        <a:t>35 imperatives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7375">
                <a:tc>
                  <a:txBody>
                    <a:bodyPr/>
                    <a:lstStyle/>
                    <a:p>
                      <a:pPr marL="11430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3200" b="0" i="0" u="none" strike="noStrike" kern="1200" cap="none" normalizeH="0" baseline="0">
                          <a:ln>
                            <a:noFill/>
                          </a:ln>
                          <a:solidFill>
                            <a:schemeClr val="bg1"/>
                          </a:solidFill>
                          <a:effectLst>
                            <a:outerShdw blurRad="38100" dist="38100" dir="2700000" algn="tl">
                              <a:srgbClr val="000000"/>
                            </a:outerShdw>
                          </a:effectLst>
                          <a:latin typeface="Arial" charset="0"/>
                          <a:ea typeface="+mn-ea"/>
                          <a:cs typeface="Times New Roman" pitchFamily="18" charset="0"/>
                        </a:rPr>
                        <a:t>Orthodoxy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11430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3200" b="0" i="0" u="none" strike="noStrike" kern="1200" cap="none" normalizeH="0" baseline="0" dirty="0">
                          <a:ln>
                            <a:noFill/>
                          </a:ln>
                          <a:solidFill>
                            <a:schemeClr val="bg1"/>
                          </a:solidFill>
                          <a:effectLst>
                            <a:outerShdw blurRad="38100" dist="38100" dir="2700000" algn="tl">
                              <a:srgbClr val="000000"/>
                            </a:outerShdw>
                          </a:effectLst>
                          <a:latin typeface="Arial" charset="0"/>
                          <a:ea typeface="+mn-ea"/>
                          <a:cs typeface="Times New Roman" pitchFamily="18" charset="0"/>
                        </a:rPr>
                        <a:t>Orthopraxy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7375">
                <a:tc>
                  <a:txBody>
                    <a:bodyPr/>
                    <a:lstStyle/>
                    <a:p>
                      <a:pPr marL="11430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3200" b="0" i="0" u="none" strike="noStrike" kern="1200" cap="none" normalizeH="0" baseline="0">
                          <a:ln>
                            <a:noFill/>
                          </a:ln>
                          <a:solidFill>
                            <a:schemeClr val="bg1"/>
                          </a:solidFill>
                          <a:effectLst>
                            <a:outerShdw blurRad="38100" dist="38100" dir="2700000" algn="tl">
                              <a:srgbClr val="000000"/>
                            </a:outerShdw>
                          </a:effectLst>
                          <a:latin typeface="Arial" charset="0"/>
                          <a:ea typeface="+mn-ea"/>
                          <a:cs typeface="Times New Roman" pitchFamily="18" charset="0"/>
                        </a:rPr>
                        <a:t>Knowledge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11430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3200" b="0" i="0" u="none" strike="noStrike" kern="1200" cap="none" normalizeH="0" baseline="0" dirty="0">
                          <a:ln>
                            <a:noFill/>
                          </a:ln>
                          <a:solidFill>
                            <a:schemeClr val="bg1"/>
                          </a:solidFill>
                          <a:effectLst>
                            <a:outerShdw blurRad="38100" dist="38100" dir="2700000" algn="tl">
                              <a:srgbClr val="000000"/>
                            </a:outerShdw>
                          </a:effectLst>
                          <a:latin typeface="Arial" charset="0"/>
                          <a:ea typeface="+mn-ea"/>
                          <a:cs typeface="Times New Roman" pitchFamily="18" charset="0"/>
                        </a:rPr>
                        <a:t>Wisdom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2939">
                <a:tc>
                  <a:txBody>
                    <a:bodyPr/>
                    <a:lstStyle/>
                    <a:p>
                      <a:pPr marL="11430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3200" b="0" i="0" u="none" strike="noStrike" kern="1200" cap="none" normalizeH="0" baseline="0">
                          <a:ln>
                            <a:noFill/>
                          </a:ln>
                          <a:solidFill>
                            <a:schemeClr val="bg1"/>
                          </a:solidFill>
                          <a:effectLst>
                            <a:outerShdw blurRad="38100" dist="38100" dir="2700000" algn="tl">
                              <a:srgbClr val="000000"/>
                            </a:outerShdw>
                          </a:effectLst>
                          <a:latin typeface="Arial" charset="0"/>
                          <a:ea typeface="+mn-ea"/>
                          <a:cs typeface="Times New Roman" pitchFamily="18" charset="0"/>
                        </a:rPr>
                        <a:t>Belief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11430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3200" b="0" i="0" u="none" strike="noStrike" kern="1200" cap="none" normalizeH="0" baseline="0" dirty="0">
                          <a:ln>
                            <a:noFill/>
                          </a:ln>
                          <a:solidFill>
                            <a:schemeClr val="bg1"/>
                          </a:solidFill>
                          <a:effectLst>
                            <a:outerShdw blurRad="38100" dist="38100" dir="2700000" algn="tl">
                              <a:srgbClr val="000000"/>
                            </a:outerShdw>
                          </a:effectLst>
                          <a:latin typeface="Arial" charset="0"/>
                          <a:ea typeface="+mn-ea"/>
                          <a:cs typeface="Times New Roman" pitchFamily="18" charset="0"/>
                        </a:rPr>
                        <a:t>Behavior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7375">
                <a:tc>
                  <a:txBody>
                    <a:bodyPr/>
                    <a:lstStyle/>
                    <a:p>
                      <a:pPr marL="11430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3200" b="0" i="0" u="none" strike="noStrike" kern="1200" cap="none" normalizeH="0" baseline="0">
                          <a:ln>
                            <a:noFill/>
                          </a:ln>
                          <a:solidFill>
                            <a:schemeClr val="bg1"/>
                          </a:solidFill>
                          <a:effectLst>
                            <a:outerShdw blurRad="38100" dist="38100" dir="2700000" algn="tl">
                              <a:srgbClr val="000000"/>
                            </a:outerShdw>
                          </a:effectLst>
                          <a:latin typeface="Arial" charset="0"/>
                          <a:ea typeface="+mn-ea"/>
                          <a:cs typeface="Times New Roman" pitchFamily="18" charset="0"/>
                        </a:rPr>
                        <a:t>Position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11430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3200" b="0" i="0" u="none" strike="noStrike" kern="1200" cap="none" normalizeH="0" baseline="0" dirty="0">
                          <a:ln>
                            <a:noFill/>
                          </a:ln>
                          <a:solidFill>
                            <a:schemeClr val="bg1"/>
                          </a:solidFill>
                          <a:effectLst>
                            <a:outerShdw blurRad="38100" dist="38100" dir="2700000" algn="tl">
                              <a:srgbClr val="000000"/>
                            </a:outerShdw>
                          </a:effectLst>
                          <a:latin typeface="Arial" charset="0"/>
                          <a:ea typeface="+mn-ea"/>
                          <a:cs typeface="Times New Roman" pitchFamily="18" charset="0"/>
                        </a:rPr>
                        <a:t>Practice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87375">
                <a:tc>
                  <a:txBody>
                    <a:bodyPr/>
                    <a:lstStyle/>
                    <a:p>
                      <a:pPr marL="11430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3200" b="0" i="0" u="none" strike="noStrike" kern="1200" cap="none" normalizeH="0" baseline="0" dirty="0">
                          <a:ln>
                            <a:noFill/>
                          </a:ln>
                          <a:solidFill>
                            <a:schemeClr val="bg1"/>
                          </a:solidFill>
                          <a:effectLst>
                            <a:outerShdw blurRad="38100" dist="38100" dir="2700000" algn="tl">
                              <a:srgbClr val="000000"/>
                            </a:outerShdw>
                          </a:effectLst>
                          <a:latin typeface="Arial" charset="0"/>
                          <a:ea typeface="+mn-ea"/>
                          <a:cs typeface="Times New Roman" pitchFamily="18" charset="0"/>
                        </a:rPr>
                        <a:t>Privileges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11430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3200" b="0" i="0" u="none" strike="noStrike" kern="1200" cap="none" normalizeH="0" baseline="0" dirty="0">
                          <a:ln>
                            <a:noFill/>
                          </a:ln>
                          <a:solidFill>
                            <a:schemeClr val="bg1"/>
                          </a:solidFill>
                          <a:effectLst>
                            <a:outerShdw blurRad="38100" dist="38100" dir="2700000" algn="tl">
                              <a:srgbClr val="000000"/>
                            </a:outerShdw>
                          </a:effectLst>
                          <a:latin typeface="Arial" charset="0"/>
                          <a:ea typeface="+mn-ea"/>
                          <a:cs typeface="Times New Roman" pitchFamily="18" charset="0"/>
                        </a:rPr>
                        <a:t>Responsibility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91754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698172" y="0"/>
            <a:ext cx="5747657" cy="9144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Lordship Salvation </a:t>
            </a:r>
            <a:r>
              <a:rPr lang="en-US" altLang="en-US" sz="3600" dirty="0">
                <a:solidFill>
                  <a:srgbClr val="00FFFF"/>
                </a:solidFill>
                <a:effectLst>
                  <a:outerShdw blurRad="38100" dist="38100" dir="2700000" algn="tl">
                    <a:srgbClr val="000000">
                      <a:alpha val="43137"/>
                    </a:srgbClr>
                  </a:outerShdw>
                </a:effectLst>
              </a:rPr>
              <a:t>7 Problems</a:t>
            </a:r>
            <a:endParaRPr lang="en-US" altLang="en-US" sz="3600" dirty="0">
              <a:solidFill>
                <a:srgbClr val="00FFFF"/>
              </a:solidFill>
              <a:effectLst>
                <a:outerShdw blurRad="38100" dist="38100" dir="2700000" algn="tl">
                  <a:srgbClr val="000000">
                    <a:alpha val="43137"/>
                  </a:srgbClr>
                </a:outerShdw>
              </a:effectLst>
              <a:latin typeface="+mn-lt"/>
            </a:endParaRPr>
          </a:p>
        </p:txBody>
      </p:sp>
      <p:sp>
        <p:nvSpPr>
          <p:cNvPr id="62467" name="Rectangle 3"/>
          <p:cNvSpPr>
            <a:spLocks noGrp="1" noChangeArrowheads="1"/>
          </p:cNvSpPr>
          <p:nvPr>
            <p:ph idx="1"/>
          </p:nvPr>
        </p:nvSpPr>
        <p:spPr>
          <a:xfrm>
            <a:off x="3200400" y="1112840"/>
            <a:ext cx="5791200" cy="4830763"/>
          </a:xfrm>
        </p:spPr>
        <p:txBody>
          <a:bodyPr/>
          <a:lstStyle/>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Changes the gospel</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Places an impossible burden upon the unsaved</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justification with sanctification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b="1" u="sng" dirty="0">
                <a:solidFill>
                  <a:srgbClr val="FFFFCC"/>
                </a:solidFill>
                <a:effectLst>
                  <a:outerShdw blurRad="38100" dist="38100" dir="2700000" algn="tl">
                    <a:srgbClr val="000000">
                      <a:alpha val="43137"/>
                    </a:srgbClr>
                  </a:outerShdw>
                </a:effectLst>
              </a:rPr>
              <a:t>Confuses the result of with requirement for salvation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Fails to make basic dispensational distinctions</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Ignores the reality of a carnal Christian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Destroys the assurance of salvation</a:t>
            </a:r>
          </a:p>
        </p:txBody>
      </p:sp>
      <p:pic>
        <p:nvPicPr>
          <p:cNvPr id="120836" name="Picture 3"/>
          <p:cNvPicPr>
            <a:picLocks noChangeAspect="1"/>
          </p:cNvPicPr>
          <p:nvPr/>
        </p:nvPicPr>
        <p:blipFill>
          <a:blip r:embed="rId2" cstate="print"/>
          <a:srcRect/>
          <a:stretch>
            <a:fillRect/>
          </a:stretch>
        </p:blipFill>
        <p:spPr bwMode="auto">
          <a:xfrm>
            <a:off x="171451" y="1281113"/>
            <a:ext cx="3028951" cy="47244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1283240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3" name="Rectangle 3"/>
          <p:cNvSpPr>
            <a:spLocks noGrp="1" noChangeArrowheads="1"/>
          </p:cNvSpPr>
          <p:nvPr>
            <p:ph type="body" idx="1"/>
          </p:nvPr>
        </p:nvSpPr>
        <p:spPr>
          <a:xfrm>
            <a:off x="152400" y="1092199"/>
            <a:ext cx="8839200" cy="4851402"/>
          </a:xfrm>
        </p:spPr>
        <p:txBody>
          <a:bodyPr/>
          <a:lstStyle/>
          <a:p>
            <a:pPr marL="0" indent="0" algn="just" eaLnBrk="1" hangingPunct="1">
              <a:spcBef>
                <a:spcPts val="0"/>
              </a:spcBef>
              <a:spcAft>
                <a:spcPts val="600"/>
              </a:spcAft>
              <a:buNone/>
              <a:defRPr/>
            </a:pPr>
            <a:r>
              <a:rPr lang="en-US" sz="2500" b="1" dirty="0">
                <a:solidFill>
                  <a:srgbClr val="FFFFCC"/>
                </a:solidFill>
                <a:effectLst>
                  <a:outerShdw blurRad="38100" dist="38100" dir="2700000" algn="tl">
                    <a:srgbClr val="000000">
                      <a:alpha val="43137"/>
                    </a:srgbClr>
                  </a:outerShdw>
                </a:effectLst>
                <a:ea typeface="宋体" pitchFamily="2" charset="-122"/>
                <a:cs typeface="Times New Roman" pitchFamily="18" charset="0"/>
              </a:rPr>
              <a:t>“There is a clear distinction between a requirement for salvation and a result of salvation</a:t>
            </a:r>
            <a:r>
              <a:rPr lang="en-US" sz="2500" b="1" dirty="0">
                <a:solidFill>
                  <a:schemeClr val="bg1"/>
                </a:solidFill>
                <a:effectLst>
                  <a:outerShdw blurRad="38100" dist="38100" dir="2700000" algn="tl">
                    <a:srgbClr val="000000">
                      <a:alpha val="43137"/>
                    </a:srgbClr>
                  </a:outerShdw>
                </a:effectLst>
                <a:ea typeface="宋体" pitchFamily="2" charset="-122"/>
                <a:cs typeface="Times New Roman" pitchFamily="18" charset="0"/>
              </a:rPr>
              <a:t>.</a:t>
            </a:r>
            <a:r>
              <a:rPr lang="en-US" sz="2500" dirty="0">
                <a:solidFill>
                  <a:schemeClr val="bg1"/>
                </a:solidFill>
                <a:effectLst>
                  <a:outerShdw blurRad="38100" dist="38100" dir="2700000" algn="tl">
                    <a:srgbClr val="000000">
                      <a:alpha val="43137"/>
                    </a:srgbClr>
                  </a:outerShdw>
                </a:effectLst>
                <a:ea typeface="宋体" pitchFamily="2" charset="-122"/>
                <a:cs typeface="Times New Roman" pitchFamily="18" charset="0"/>
              </a:rPr>
              <a:t> The two should not be confused with each other. A willingness and desire for Christ to rule over one’s life are prompted by the new spiritual life imparted by the Holy Spirit when He regenerates the believer at salvation. </a:t>
            </a:r>
          </a:p>
          <a:p>
            <a:pPr marL="0" indent="0" algn="just" eaLnBrk="1" hangingPunct="1">
              <a:spcBef>
                <a:spcPts val="0"/>
              </a:spcBef>
              <a:spcAft>
                <a:spcPts val="600"/>
              </a:spcAft>
              <a:buNone/>
              <a:defRPr/>
            </a:pPr>
            <a:r>
              <a:rPr lang="en-US" sz="2500" dirty="0">
                <a:solidFill>
                  <a:schemeClr val="bg1"/>
                </a:solidFill>
                <a:effectLst>
                  <a:outerShdw blurRad="38100" dist="38100" dir="2700000" algn="tl">
                    <a:srgbClr val="000000">
                      <a:alpha val="43137"/>
                    </a:srgbClr>
                  </a:outerShdw>
                </a:effectLst>
                <a:ea typeface="宋体" pitchFamily="2" charset="-122"/>
                <a:cs typeface="Times New Roman" pitchFamily="18" charset="0"/>
              </a:rPr>
              <a:t>The unsaved do not and cannot submit to divine rule (Romans 8:7). Just as a tree cannot have apples unless it already has the nature of an apple tree, so a person cannot have a willingness and desire to submit to Christ’s rule unless he already possesses the new nature received by regeneration at salvation (2 Pet. 1:3-4). </a:t>
            </a:r>
            <a:r>
              <a:rPr lang="en-US" sz="2500" b="1" dirty="0">
                <a:solidFill>
                  <a:srgbClr val="FFFFCC"/>
                </a:solidFill>
                <a:effectLst>
                  <a:outerShdw blurRad="38100" dist="38100" dir="2700000" algn="tl">
                    <a:srgbClr val="000000">
                      <a:alpha val="43137"/>
                    </a:srgbClr>
                  </a:outerShdw>
                </a:effectLst>
                <a:ea typeface="宋体" pitchFamily="2" charset="-122"/>
                <a:cs typeface="Times New Roman" pitchFamily="18" charset="0"/>
              </a:rPr>
              <a:t>Thus, even the willingness and desire to submit to Christ’s rule are the result of, and not a requirement for, salvation.”</a:t>
            </a:r>
            <a:endParaRPr lang="en-US" sz="2500" dirty="0">
              <a:solidFill>
                <a:srgbClr val="FFFFCC"/>
              </a:solidFill>
              <a:effectLst>
                <a:outerShdw blurRad="38100" dist="38100" dir="2700000" algn="tl">
                  <a:srgbClr val="000000">
                    <a:alpha val="43137"/>
                  </a:srgbClr>
                </a:outerShdw>
              </a:effectLst>
              <a:ea typeface="宋体" pitchFamily="2" charset="-122"/>
              <a:cs typeface="Times New Roman" pitchFamily="18" charset="0"/>
            </a:endParaRPr>
          </a:p>
        </p:txBody>
      </p:sp>
      <p:sp>
        <p:nvSpPr>
          <p:cNvPr id="4"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kern="0" dirty="0">
                <a:solidFill>
                  <a:schemeClr val="bg1"/>
                </a:solidFill>
              </a:rPr>
              <a:t>Dr. Jim McGowan – Dispensationalism</a:t>
            </a:r>
            <a:r>
              <a:rPr lang="en-US" sz="1600" kern="0" dirty="0">
                <a:solidFill>
                  <a:schemeClr val="bg1"/>
                </a:solidFill>
                <a:effectLst>
                  <a:outerShdw blurRad="38100" dist="38100" dir="2700000" algn="tl">
                    <a:srgbClr val="000000"/>
                  </a:outerShdw>
                </a:effectLst>
              </a:rPr>
              <a:t> </a:t>
            </a:r>
            <a:r>
              <a:rPr lang="en-US" sz="1600" kern="0" dirty="0">
                <a:solidFill>
                  <a:schemeClr val="bg1"/>
                </a:solidFill>
              </a:rPr>
              <a:t>and the Nature of the Church: Are Repentance and Confession “Requirements” for Salvation?</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3" y="152400"/>
            <a:ext cx="878441" cy="822960"/>
          </a:xfrm>
          <a:prstGeom prst="rect">
            <a:avLst/>
          </a:prstGeom>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571" y="5839353"/>
            <a:ext cx="945449" cy="914400"/>
          </a:xfrm>
          <a:prstGeom prst="rect">
            <a:avLst/>
          </a:prstGeom>
        </p:spPr>
      </p:pic>
      <p:sp>
        <p:nvSpPr>
          <p:cNvPr id="3" name="Rectangle 2"/>
          <p:cNvSpPr/>
          <p:nvPr/>
        </p:nvSpPr>
        <p:spPr>
          <a:xfrm>
            <a:off x="1376191" y="6022962"/>
            <a:ext cx="7488409" cy="541046"/>
          </a:xfrm>
          <a:prstGeom prst="rect">
            <a:avLst/>
          </a:prstGeom>
        </p:spPr>
        <p:txBody>
          <a:bodyPr wrap="square">
            <a:spAutoFit/>
          </a:bodyPr>
          <a:lstStyle/>
          <a:p>
            <a:pPr algn="ctr">
              <a:lnSpc>
                <a:spcPct val="80000"/>
              </a:lnSpc>
              <a:defRPr/>
            </a:pPr>
            <a:r>
              <a:rPr lang="en-US" dirty="0">
                <a:solidFill>
                  <a:schemeClr val="bg1"/>
                </a:solidFill>
                <a:ea typeface="宋体" pitchFamily="2" charset="-122"/>
                <a:cs typeface="Times New Roman" pitchFamily="18" charset="0"/>
              </a:rPr>
              <a:t>Dr. </a:t>
            </a:r>
            <a:r>
              <a:rPr lang="en-US" dirty="0" err="1">
                <a:solidFill>
                  <a:schemeClr val="bg1"/>
                </a:solidFill>
                <a:ea typeface="宋体" pitchFamily="2" charset="-122"/>
                <a:cs typeface="Times New Roman" pitchFamily="18" charset="0"/>
              </a:rPr>
              <a:t>Renald</a:t>
            </a:r>
            <a:r>
              <a:rPr lang="en-US" dirty="0">
                <a:solidFill>
                  <a:schemeClr val="bg1"/>
                </a:solidFill>
                <a:ea typeface="宋体" pitchFamily="2" charset="-122"/>
                <a:cs typeface="Times New Roman" pitchFamily="18" charset="0"/>
              </a:rPr>
              <a:t> Showers - (Quoted in an article entitled, SAVED BY GRACE: A Clarification of the Lordship Salvation Issue, www.middletownbiblechurch.org</a:t>
            </a:r>
            <a:r>
              <a:rPr lang="en-US" dirty="0">
                <a:ea typeface="宋体" pitchFamily="2" charset="-122"/>
                <a:cs typeface="Times New Roman" pitchFamily="18" charset="0"/>
              </a:rPr>
              <a:t>)</a:t>
            </a:r>
          </a:p>
        </p:txBody>
      </p:sp>
    </p:spTree>
    <p:extLst>
      <p:ext uri="{BB962C8B-B14F-4D97-AF65-F5344CB8AC3E}">
        <p14:creationId xmlns:p14="http://schemas.microsoft.com/office/powerpoint/2010/main" val="3339662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2895600" y="2857500"/>
            <a:ext cx="3352800" cy="1143000"/>
          </a:xfrm>
        </p:spPr>
        <p:txBody>
          <a:bodyPr vert="horz" wrap="square" lIns="92075" tIns="46039" rIns="92075" bIns="46039" numCol="1" anchor="ctr" anchorCtr="0" compatLnSpc="1">
            <a:prstTxWarp prst="textNoShape">
              <a:avLst/>
            </a:prstTxWarp>
          </a:bodyPr>
          <a:lstStyle/>
          <a:p>
            <a:pPr>
              <a:defRPr/>
            </a:pPr>
            <a:r>
              <a:rPr lang="en-US" altLang="en-US" b="1" dirty="0">
                <a:solidFill>
                  <a:srgbClr val="00FFFF"/>
                </a:solidFill>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575968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679864" y="0"/>
            <a:ext cx="5784273" cy="9144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Lordship Salvation</a:t>
            </a:r>
            <a:r>
              <a:rPr lang="en-US" altLang="en-US" sz="3600" dirty="0">
                <a:solidFill>
                  <a:srgbClr val="00FFFF"/>
                </a:solidFill>
                <a:effectLst>
                  <a:outerShdw blurRad="38100" dist="38100" dir="2700000" algn="tl">
                    <a:srgbClr val="000000">
                      <a:alpha val="43137"/>
                    </a:srgbClr>
                  </a:outerShdw>
                </a:effectLst>
              </a:rPr>
              <a:t> 7 Problems</a:t>
            </a:r>
            <a:endParaRPr lang="en-US" altLang="en-US" sz="3600" dirty="0">
              <a:solidFill>
                <a:srgbClr val="00FFFF"/>
              </a:solidFill>
              <a:effectLst>
                <a:outerShdw blurRad="38100" dist="38100" dir="2700000" algn="tl">
                  <a:srgbClr val="000000">
                    <a:alpha val="43137"/>
                  </a:srgbClr>
                </a:outerShdw>
              </a:effectLst>
              <a:latin typeface="+mn-lt"/>
            </a:endParaRPr>
          </a:p>
        </p:txBody>
      </p:sp>
      <p:sp>
        <p:nvSpPr>
          <p:cNvPr id="62467" name="Rectangle 3"/>
          <p:cNvSpPr>
            <a:spLocks noGrp="1" noChangeArrowheads="1"/>
          </p:cNvSpPr>
          <p:nvPr>
            <p:ph idx="1"/>
          </p:nvPr>
        </p:nvSpPr>
        <p:spPr>
          <a:xfrm>
            <a:off x="3200400" y="1112840"/>
            <a:ext cx="5791200" cy="4830763"/>
          </a:xfrm>
        </p:spPr>
        <p:txBody>
          <a:bodyPr/>
          <a:lstStyle/>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Changes the gospel</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Places an impossible burden upon the unsaved</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justification with sanctification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Confuses the result of with requirement for salvation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Fails to make basic dispensational distinctions</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Ignores the reality of a carnal Christian</a:t>
            </a:r>
          </a:p>
          <a:p>
            <a:pPr marL="493700" indent="-457189" eaLnBrk="1" hangingPunct="1">
              <a:spcBef>
                <a:spcPts val="600"/>
              </a:spcBef>
              <a:spcAft>
                <a:spcPts val="600"/>
              </a:spcAft>
              <a:buClr>
                <a:srgbClr val="FF0000"/>
              </a:buClr>
              <a:buSzPct val="150000"/>
              <a:buFont typeface="Wingdings" panose="05000000000000000000" pitchFamily="2" charset="2"/>
              <a:buChar char="ü"/>
              <a:defRPr/>
            </a:pPr>
            <a:r>
              <a:rPr lang="en-US" altLang="en-US" sz="2400" dirty="0">
                <a:solidFill>
                  <a:schemeClr val="bg1"/>
                </a:solidFill>
                <a:effectLst>
                  <a:outerShdw blurRad="38100" dist="38100" dir="2700000" algn="tl">
                    <a:srgbClr val="000000">
                      <a:alpha val="43137"/>
                    </a:srgbClr>
                  </a:outerShdw>
                </a:effectLst>
              </a:rPr>
              <a:t>Destroys the assurance of salvation</a:t>
            </a:r>
          </a:p>
        </p:txBody>
      </p:sp>
      <p:pic>
        <p:nvPicPr>
          <p:cNvPr id="120836" name="Picture 3"/>
          <p:cNvPicPr>
            <a:picLocks noChangeAspect="1"/>
          </p:cNvPicPr>
          <p:nvPr/>
        </p:nvPicPr>
        <p:blipFill>
          <a:blip r:embed="rId2" cstate="print"/>
          <a:srcRect/>
          <a:stretch>
            <a:fillRect/>
          </a:stretch>
        </p:blipFill>
        <p:spPr bwMode="auto">
          <a:xfrm>
            <a:off x="171451" y="1281113"/>
            <a:ext cx="3028951" cy="47244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1809764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 Overview</a:t>
            </a:r>
          </a:p>
        </p:txBody>
      </p:sp>
      <p:sp>
        <p:nvSpPr>
          <p:cNvPr id="4" name="Title 1"/>
          <p:cNvSpPr txBox="1">
            <a:spLocks/>
          </p:cNvSpPr>
          <p:nvPr/>
        </p:nvSpPr>
        <p:spPr bwMode="auto">
          <a:xfrm>
            <a:off x="381000" y="2857501"/>
            <a:ext cx="8382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9" rIns="92075" bIns="46039"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857229" indent="-857229" eaLnBrk="1" hangingPunct="1">
              <a:lnSpc>
                <a:spcPct val="90000"/>
              </a:lnSpc>
              <a:spcBef>
                <a:spcPct val="20000"/>
              </a:spcBef>
              <a:defRPr/>
            </a:pPr>
            <a:r>
              <a:rPr lang="en-US" altLang="en-US" sz="3600" b="1" dirty="0">
                <a:solidFill>
                  <a:srgbClr val="FFFFCC"/>
                </a:solidFill>
                <a:effectLst>
                  <a:outerShdw blurRad="38100" dist="38100" dir="2700000" algn="tl">
                    <a:srgbClr val="000000">
                      <a:alpha val="43137"/>
                    </a:srgbClr>
                  </a:outerShdw>
                </a:effectLst>
              </a:rPr>
              <a:t>V. More Problem Passages </a:t>
            </a:r>
          </a:p>
        </p:txBody>
      </p:sp>
      <p:sp>
        <p:nvSpPr>
          <p:cNvPr id="6" name="Rectangle 5"/>
          <p:cNvSpPr/>
          <p:nvPr/>
        </p:nvSpPr>
        <p:spPr>
          <a:xfrm>
            <a:off x="2971800" y="1828801"/>
            <a:ext cx="3200400" cy="1046440"/>
          </a:xfrm>
          <a:prstGeom prst="rect">
            <a:avLst/>
          </a:prstGeom>
        </p:spPr>
        <p:txBody>
          <a:bodyPr wrap="square">
            <a:spAutoFit/>
          </a:bodyPr>
          <a:lstStyle/>
          <a:p>
            <a:r>
              <a:rPr lang="en-US" altLang="en-US" sz="4400" b="1" kern="0" dirty="0">
                <a:solidFill>
                  <a:srgbClr val="00FFFF"/>
                </a:solidFill>
                <a:effectLst>
                  <a:outerShdw blurRad="38100" dist="38100" dir="2700000" algn="tl">
                    <a:srgbClr val="000000">
                      <a:alpha val="43137"/>
                    </a:srgbClr>
                  </a:outerShdw>
                </a:effectLst>
                <a:latin typeface="Calibri"/>
                <a:ea typeface="+mj-ea"/>
                <a:cs typeface="+mj-cs"/>
              </a:rPr>
              <a:t>Next Session</a:t>
            </a:r>
            <a:br>
              <a:rPr lang="en-US" altLang="en-US" sz="4400" b="1" kern="0" dirty="0">
                <a:solidFill>
                  <a:srgbClr val="00FFFF"/>
                </a:solidFill>
                <a:effectLst>
                  <a:outerShdw blurRad="38100" dist="38100" dir="2700000" algn="tl">
                    <a:srgbClr val="000000">
                      <a:alpha val="43137"/>
                    </a:srgbClr>
                  </a:outerShdw>
                </a:effectLst>
                <a:latin typeface="Calibri"/>
                <a:ea typeface="+mj-ea"/>
                <a:cs typeface="+mj-cs"/>
              </a:rPr>
            </a:br>
            <a:endParaRPr lang="en-US" kern="0" dirty="0">
              <a:solidFill>
                <a:sysClr val="windowText" lastClr="000000"/>
              </a:solidFill>
            </a:endParaRPr>
          </a:p>
        </p:txBody>
      </p:sp>
      <p:pic>
        <p:nvPicPr>
          <p:cNvPr id="7" name="Content Placeholder 6"/>
          <p:cNvPicPr>
            <a:picLocks noGrp="1" noChangeAspect="1" noChangeArrowheads="1"/>
          </p:cNvPicPr>
          <p:nvPr>
            <p:ph idx="4294967295"/>
          </p:nvPr>
        </p:nvPicPr>
        <p:blipFill>
          <a:blip r:embed="rId2" cstate="email">
            <a:extLst>
              <a:ext uri="{28A0092B-C50C-407E-A947-70E740481C1C}">
                <a14:useLocalDpi xmlns:a14="http://schemas.microsoft.com/office/drawing/2010/main"/>
              </a:ext>
            </a:extLst>
          </a:blip>
          <a:srcRect/>
          <a:stretch>
            <a:fillRect/>
          </a:stretch>
        </p:blipFill>
        <p:spPr>
          <a:xfrm flipH="1">
            <a:off x="3668195" y="4054477"/>
            <a:ext cx="1807617" cy="2498725"/>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89081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152402"/>
            <a:ext cx="8229600" cy="792163"/>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sp>
        <p:nvSpPr>
          <p:cNvPr id="54275" name="Content Placeholder 2"/>
          <p:cNvSpPr>
            <a:spLocks noGrp="1"/>
          </p:cNvSpPr>
          <p:nvPr>
            <p:ph idx="1"/>
          </p:nvPr>
        </p:nvSpPr>
        <p:spPr>
          <a:xfrm>
            <a:off x="228600" y="1143000"/>
            <a:ext cx="8686800" cy="5410200"/>
          </a:xfrm>
        </p:spPr>
        <p:txBody>
          <a:bodyPr/>
          <a:lstStyle/>
          <a:p>
            <a:pPr eaLnBrk="1" hangingPunct="1">
              <a:lnSpc>
                <a:spcPct val="80000"/>
              </a:lnSpc>
              <a:spcBef>
                <a:spcPts val="1200"/>
              </a:spcBef>
              <a:spcAft>
                <a:spcPts val="1200"/>
              </a:spcAft>
              <a:defRPr/>
            </a:pPr>
            <a:r>
              <a:rPr lang="en-US" altLang="en-US" sz="2800" dirty="0">
                <a:solidFill>
                  <a:schemeClr val="bg1"/>
                </a:solidFill>
                <a:effectLst>
                  <a:outerShdw blurRad="38100" dist="38100" dir="2700000" algn="tl">
                    <a:srgbClr val="000000">
                      <a:alpha val="43137"/>
                    </a:srgbClr>
                  </a:outerShdw>
                </a:effectLst>
              </a:rPr>
              <a:t>Repent (Acts 2:38; 3:19; 17:30; 2 Pet 3:9)? Change of mind</a:t>
            </a:r>
          </a:p>
          <a:p>
            <a:pPr eaLnBrk="1" hangingPunct="1">
              <a:lnSpc>
                <a:spcPct val="80000"/>
              </a:lnSpc>
              <a:spcBef>
                <a:spcPts val="1200"/>
              </a:spcBef>
              <a:spcAft>
                <a:spcPts val="1200"/>
              </a:spcAft>
              <a:defRPr/>
            </a:pPr>
            <a:r>
              <a:rPr lang="en-US" altLang="en-US" sz="2800" dirty="0">
                <a:solidFill>
                  <a:schemeClr val="bg1"/>
                </a:solidFill>
                <a:effectLst>
                  <a:outerShdw blurRad="38100" dist="38100" dir="2700000" algn="tl">
                    <a:srgbClr val="000000">
                      <a:alpha val="43137"/>
                    </a:srgbClr>
                  </a:outerShdw>
                </a:effectLst>
              </a:rPr>
              <a:t>Lordship (Matt 16:24-25)? Discipleship vs. justification</a:t>
            </a:r>
          </a:p>
          <a:p>
            <a:pPr eaLnBrk="1" hangingPunct="1">
              <a:lnSpc>
                <a:spcPct val="80000"/>
              </a:lnSpc>
              <a:spcBef>
                <a:spcPts val="1200"/>
              </a:spcBef>
              <a:spcAft>
                <a:spcPts val="1200"/>
              </a:spcAft>
              <a:defRPr/>
            </a:pPr>
            <a:r>
              <a:rPr lang="en-US" altLang="en-US" sz="2800" b="1" u="sng" dirty="0">
                <a:solidFill>
                  <a:srgbClr val="FFFFCC"/>
                </a:solidFill>
                <a:effectLst>
                  <a:outerShdw blurRad="38100" dist="38100" dir="2700000" algn="tl">
                    <a:srgbClr val="000000">
                      <a:alpha val="43137"/>
                    </a:srgbClr>
                  </a:outerShdw>
                </a:effectLst>
              </a:rPr>
              <a:t>Receive/Accept Christ? – Synonym of faith (John 1:12) </a:t>
            </a:r>
          </a:p>
          <a:p>
            <a:pPr eaLnBrk="1" hangingPunct="1">
              <a:lnSpc>
                <a:spcPct val="80000"/>
              </a:lnSpc>
              <a:spcBef>
                <a:spcPts val="1200"/>
              </a:spcBef>
              <a:spcAft>
                <a:spcPts val="1200"/>
              </a:spcAft>
              <a:defRPr/>
            </a:pPr>
            <a:r>
              <a:rPr lang="en-US" altLang="en-US" sz="2800" dirty="0">
                <a:solidFill>
                  <a:schemeClr val="bg1"/>
                </a:solidFill>
                <a:effectLst>
                  <a:outerShdw blurRad="38100" dist="38100" dir="2700000" algn="tl">
                    <a:srgbClr val="000000">
                      <a:alpha val="43137"/>
                    </a:srgbClr>
                  </a:outerShdw>
                </a:effectLst>
              </a:rPr>
              <a:t>Believe and work (</a:t>
            </a:r>
            <a:r>
              <a:rPr lang="en-US" altLang="en-US" sz="2800" dirty="0" err="1">
                <a:solidFill>
                  <a:schemeClr val="bg1"/>
                </a:solidFill>
                <a:effectLst>
                  <a:outerShdw blurRad="38100" dist="38100" dir="2700000" algn="tl">
                    <a:srgbClr val="000000">
                      <a:alpha val="43137"/>
                    </a:srgbClr>
                  </a:outerShdw>
                </a:effectLst>
              </a:rPr>
              <a:t>Eph</a:t>
            </a:r>
            <a:r>
              <a:rPr lang="en-US" altLang="en-US" sz="2800" dirty="0">
                <a:solidFill>
                  <a:schemeClr val="bg1"/>
                </a:solidFill>
                <a:effectLst>
                  <a:outerShdw blurRad="38100" dist="38100" dir="2700000" algn="tl">
                    <a:srgbClr val="000000">
                      <a:alpha val="43137"/>
                    </a:srgbClr>
                  </a:outerShdw>
                </a:effectLst>
              </a:rPr>
              <a:t> 2:8-10; Jas 2:14-26)? Sanctification</a:t>
            </a:r>
          </a:p>
          <a:p>
            <a:pPr eaLnBrk="1" hangingPunct="1">
              <a:lnSpc>
                <a:spcPct val="80000"/>
              </a:lnSpc>
              <a:spcBef>
                <a:spcPts val="1200"/>
              </a:spcBef>
              <a:spcAft>
                <a:spcPts val="1200"/>
              </a:spcAft>
              <a:defRPr/>
            </a:pPr>
            <a:r>
              <a:rPr lang="en-US" altLang="en-US" sz="2800" dirty="0">
                <a:solidFill>
                  <a:schemeClr val="bg1"/>
                </a:solidFill>
                <a:effectLst>
                  <a:outerShdw blurRad="38100" dist="38100" dir="2700000" algn="tl">
                    <a:srgbClr val="000000">
                      <a:alpha val="43137"/>
                    </a:srgbClr>
                  </a:outerShdw>
                </a:effectLst>
              </a:rPr>
              <a:t>Believe and be baptized (Mark 16:15-16; John 3:5; Acts 2:38; Col 2:11-12; 1 Pet 3:21)? Context</a:t>
            </a:r>
          </a:p>
        </p:txBody>
      </p:sp>
    </p:spTree>
    <p:extLst>
      <p:ext uri="{BB962C8B-B14F-4D97-AF65-F5344CB8AC3E}">
        <p14:creationId xmlns:p14="http://schemas.microsoft.com/office/powerpoint/2010/main" val="3721618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152402"/>
            <a:ext cx="8229600" cy="792163"/>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sp>
        <p:nvSpPr>
          <p:cNvPr id="54275" name="Content Placeholder 2"/>
          <p:cNvSpPr>
            <a:spLocks noGrp="1"/>
          </p:cNvSpPr>
          <p:nvPr>
            <p:ph idx="1"/>
          </p:nvPr>
        </p:nvSpPr>
        <p:spPr>
          <a:xfrm>
            <a:off x="228600" y="1143000"/>
            <a:ext cx="8686800" cy="5410200"/>
          </a:xfrm>
        </p:spPr>
        <p:txBody>
          <a:bodyPr/>
          <a:lstStyle/>
          <a:p>
            <a:pPr eaLnBrk="1" hangingPunct="1">
              <a:lnSpc>
                <a:spcPct val="80000"/>
              </a:lnSpc>
              <a:spcBef>
                <a:spcPts val="1200"/>
              </a:spcBef>
              <a:spcAft>
                <a:spcPts val="1200"/>
              </a:spcAft>
              <a:defRPr/>
            </a:pPr>
            <a:r>
              <a:rPr lang="en-US" altLang="en-US" sz="2800" dirty="0">
                <a:solidFill>
                  <a:schemeClr val="bg1"/>
                </a:solidFill>
                <a:effectLst>
                  <a:outerShdw blurRad="38100" dist="38100" dir="2700000" algn="tl">
                    <a:srgbClr val="000000">
                      <a:alpha val="43137"/>
                    </a:srgbClr>
                  </a:outerShdw>
                </a:effectLst>
              </a:rPr>
              <a:t>Repent (Acts 2:38; 3:19; 17:30; 2 Pet 3:9)? Change of mind</a:t>
            </a:r>
          </a:p>
          <a:p>
            <a:pPr eaLnBrk="1" hangingPunct="1">
              <a:lnSpc>
                <a:spcPct val="80000"/>
              </a:lnSpc>
              <a:spcBef>
                <a:spcPts val="1200"/>
              </a:spcBef>
              <a:spcAft>
                <a:spcPts val="1200"/>
              </a:spcAft>
              <a:defRPr/>
            </a:pPr>
            <a:r>
              <a:rPr lang="en-US" altLang="en-US" sz="2800" b="1" u="sng" dirty="0">
                <a:solidFill>
                  <a:srgbClr val="FFFFCC"/>
                </a:solidFill>
                <a:effectLst>
                  <a:outerShdw blurRad="38100" dist="38100" dir="2700000" algn="tl">
                    <a:srgbClr val="000000">
                      <a:alpha val="43137"/>
                    </a:srgbClr>
                  </a:outerShdw>
                </a:effectLst>
              </a:rPr>
              <a:t>Lordship (Matt 16:24-25)? Discipleship vs. justification</a:t>
            </a:r>
          </a:p>
          <a:p>
            <a:pPr eaLnBrk="1" hangingPunct="1">
              <a:lnSpc>
                <a:spcPct val="80000"/>
              </a:lnSpc>
              <a:spcBef>
                <a:spcPts val="1200"/>
              </a:spcBef>
              <a:spcAft>
                <a:spcPts val="1200"/>
              </a:spcAft>
              <a:defRPr/>
            </a:pPr>
            <a:r>
              <a:rPr lang="en-US" altLang="en-US" sz="2800" dirty="0">
                <a:solidFill>
                  <a:schemeClr val="bg1"/>
                </a:solidFill>
                <a:effectLst>
                  <a:outerShdw blurRad="38100" dist="38100" dir="2700000" algn="tl">
                    <a:srgbClr val="000000">
                      <a:alpha val="43137"/>
                    </a:srgbClr>
                  </a:outerShdw>
                </a:effectLst>
              </a:rPr>
              <a:t>Receive/Accept Christ? – Synonym of faith (John 1:12) </a:t>
            </a:r>
          </a:p>
          <a:p>
            <a:pPr eaLnBrk="1" hangingPunct="1">
              <a:lnSpc>
                <a:spcPct val="80000"/>
              </a:lnSpc>
              <a:spcBef>
                <a:spcPts val="1200"/>
              </a:spcBef>
              <a:spcAft>
                <a:spcPts val="1200"/>
              </a:spcAft>
              <a:defRPr/>
            </a:pPr>
            <a:r>
              <a:rPr lang="en-US" altLang="en-US" sz="2800" dirty="0">
                <a:solidFill>
                  <a:schemeClr val="bg1"/>
                </a:solidFill>
                <a:effectLst>
                  <a:outerShdw blurRad="38100" dist="38100" dir="2700000" algn="tl">
                    <a:srgbClr val="000000">
                      <a:alpha val="43137"/>
                    </a:srgbClr>
                  </a:outerShdw>
                </a:effectLst>
              </a:rPr>
              <a:t>Believe and work (</a:t>
            </a:r>
            <a:r>
              <a:rPr lang="en-US" altLang="en-US" sz="2800" dirty="0" err="1">
                <a:solidFill>
                  <a:schemeClr val="bg1"/>
                </a:solidFill>
                <a:effectLst>
                  <a:outerShdw blurRad="38100" dist="38100" dir="2700000" algn="tl">
                    <a:srgbClr val="000000">
                      <a:alpha val="43137"/>
                    </a:srgbClr>
                  </a:outerShdw>
                </a:effectLst>
              </a:rPr>
              <a:t>Eph</a:t>
            </a:r>
            <a:r>
              <a:rPr lang="en-US" altLang="en-US" sz="2800" dirty="0">
                <a:solidFill>
                  <a:schemeClr val="bg1"/>
                </a:solidFill>
                <a:effectLst>
                  <a:outerShdw blurRad="38100" dist="38100" dir="2700000" algn="tl">
                    <a:srgbClr val="000000">
                      <a:alpha val="43137"/>
                    </a:srgbClr>
                  </a:outerShdw>
                </a:effectLst>
              </a:rPr>
              <a:t> 2:8-10; Jas 2:14-26)? Sanctification</a:t>
            </a:r>
          </a:p>
          <a:p>
            <a:pPr eaLnBrk="1" hangingPunct="1">
              <a:lnSpc>
                <a:spcPct val="80000"/>
              </a:lnSpc>
              <a:spcBef>
                <a:spcPts val="1200"/>
              </a:spcBef>
              <a:spcAft>
                <a:spcPts val="1200"/>
              </a:spcAft>
              <a:defRPr/>
            </a:pPr>
            <a:r>
              <a:rPr lang="en-US" altLang="en-US" sz="2800" dirty="0">
                <a:solidFill>
                  <a:schemeClr val="bg1"/>
                </a:solidFill>
                <a:effectLst>
                  <a:outerShdw blurRad="38100" dist="38100" dir="2700000" algn="tl">
                    <a:srgbClr val="000000">
                      <a:alpha val="43137"/>
                    </a:srgbClr>
                  </a:outerShdw>
                </a:effectLst>
              </a:rPr>
              <a:t>Believe and be baptized (Mark 16:15-16; John 3:5; Acts 2:38; Col 2:11-12; 1 Pet 3:21)? Context</a:t>
            </a:r>
          </a:p>
        </p:txBody>
      </p:sp>
    </p:spTree>
    <p:extLst>
      <p:ext uri="{BB962C8B-B14F-4D97-AF65-F5344CB8AC3E}">
        <p14:creationId xmlns:p14="http://schemas.microsoft.com/office/powerpoint/2010/main" val="3403081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74638"/>
            <a:ext cx="8229600" cy="639763"/>
          </a:xfrm>
        </p:spPr>
        <p:txBody>
          <a:bodyPr/>
          <a:lstStyle/>
          <a:p>
            <a:pPr>
              <a:defRPr/>
            </a:pPr>
            <a:r>
              <a:rPr lang="en-US" altLang="en-US" sz="3600" dirty="0">
                <a:solidFill>
                  <a:srgbClr val="00FFFF"/>
                </a:solidFill>
                <a:effectLst>
                  <a:outerShdw blurRad="38100" dist="38100" dir="2700000" algn="tl">
                    <a:srgbClr val="000000">
                      <a:alpha val="43137"/>
                    </a:srgbClr>
                  </a:outerShdw>
                </a:effectLst>
                <a:latin typeface="+mn-lt"/>
              </a:rPr>
              <a:t>Lordship Salvation Defined</a:t>
            </a:r>
          </a:p>
        </p:txBody>
      </p:sp>
      <p:sp>
        <p:nvSpPr>
          <p:cNvPr id="61443" name="Content Placeholder 2"/>
          <p:cNvSpPr>
            <a:spLocks noGrp="1"/>
          </p:cNvSpPr>
          <p:nvPr>
            <p:ph idx="1"/>
          </p:nvPr>
        </p:nvSpPr>
        <p:spPr>
          <a:xfrm>
            <a:off x="3886200" y="990600"/>
            <a:ext cx="4876800" cy="3733800"/>
          </a:xfrm>
        </p:spPr>
        <p:txBody>
          <a:bodyPr/>
          <a:lstStyle/>
          <a:p>
            <a:pPr marL="0" indent="0" algn="just">
              <a:buNone/>
              <a:defRPr/>
            </a:pPr>
            <a:r>
              <a:rPr lang="en-US" altLang="en-US" sz="3000" dirty="0">
                <a:solidFill>
                  <a:schemeClr val="bg1"/>
                </a:solidFill>
                <a:effectLst>
                  <a:outerShdw blurRad="38100" dist="38100" dir="2700000" algn="tl">
                    <a:srgbClr val="000000">
                      <a:alpha val="43137"/>
                    </a:srgbClr>
                  </a:outerShdw>
                </a:effectLst>
              </a:rPr>
              <a:t>“Lordship Salvation refers to the belief which says the sinner who wants to be saved must </a:t>
            </a:r>
            <a:r>
              <a:rPr lang="en-US" altLang="en-US" sz="3000" b="1" u="sng" dirty="0">
                <a:solidFill>
                  <a:srgbClr val="FFFFCC"/>
                </a:solidFill>
                <a:effectLst>
                  <a:outerShdw blurRad="38100" dist="38100" dir="2700000" algn="tl">
                    <a:srgbClr val="000000">
                      <a:alpha val="43137"/>
                    </a:srgbClr>
                  </a:outerShdw>
                </a:effectLst>
              </a:rPr>
              <a:t>not only</a:t>
            </a:r>
            <a:r>
              <a:rPr lang="en-US" altLang="en-US" sz="3000" dirty="0">
                <a:solidFill>
                  <a:srgbClr val="FFFFCC"/>
                </a:solidFill>
                <a:effectLst>
                  <a:outerShdw blurRad="38100" dist="38100" dir="2700000" algn="tl">
                    <a:srgbClr val="000000">
                      <a:alpha val="43137"/>
                    </a:srgbClr>
                  </a:outerShdw>
                </a:effectLst>
              </a:rPr>
              <a:t> </a:t>
            </a:r>
            <a:r>
              <a:rPr lang="en-US" altLang="en-US" sz="3000" dirty="0">
                <a:solidFill>
                  <a:schemeClr val="bg1"/>
                </a:solidFill>
                <a:effectLst>
                  <a:outerShdw blurRad="38100" dist="38100" dir="2700000" algn="tl">
                    <a:srgbClr val="000000">
                      <a:alpha val="43137"/>
                    </a:srgbClr>
                  </a:outerShdw>
                </a:effectLst>
              </a:rPr>
              <a:t>trust Christ as his substitute for sin, but must </a:t>
            </a:r>
            <a:r>
              <a:rPr lang="en-US" altLang="en-US" sz="3000" b="1" u="sng" dirty="0">
                <a:solidFill>
                  <a:srgbClr val="FFFFCC"/>
                </a:solidFill>
                <a:effectLst>
                  <a:outerShdw blurRad="38100" dist="38100" dir="2700000" algn="tl">
                    <a:srgbClr val="000000">
                      <a:alpha val="43137"/>
                    </a:srgbClr>
                  </a:outerShdw>
                </a:effectLst>
              </a:rPr>
              <a:t>also</a:t>
            </a:r>
            <a:r>
              <a:rPr lang="en-US" altLang="en-US" sz="3000" dirty="0">
                <a:solidFill>
                  <a:schemeClr val="bg1"/>
                </a:solidFill>
                <a:effectLst>
                  <a:outerShdw blurRad="38100" dist="38100" dir="2700000" algn="tl">
                    <a:srgbClr val="000000">
                      <a:alpha val="43137"/>
                    </a:srgbClr>
                  </a:outerShdw>
                </a:effectLst>
              </a:rPr>
              <a:t> surrender every area of his life to the complete control of Christ.”</a:t>
            </a:r>
          </a:p>
        </p:txBody>
      </p:sp>
      <p:sp>
        <p:nvSpPr>
          <p:cNvPr id="61444" name="TextBox 3"/>
          <p:cNvSpPr txBox="1">
            <a:spLocks noChangeArrowheads="1"/>
          </p:cNvSpPr>
          <p:nvPr/>
        </p:nvSpPr>
        <p:spPr bwMode="auto">
          <a:xfrm>
            <a:off x="2247900" y="6248401"/>
            <a:ext cx="4648200" cy="369332"/>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kern="0" dirty="0" err="1">
                <a:solidFill>
                  <a:schemeClr val="bg1"/>
                </a:solidFill>
                <a:effectLst>
                  <a:outerShdw blurRad="38100" dist="38100" dir="2700000" algn="tl">
                    <a:srgbClr val="000000">
                      <a:alpha val="43137"/>
                    </a:srgbClr>
                  </a:outerShdw>
                </a:effectLst>
              </a:rPr>
              <a:t>Lightner</a:t>
            </a:r>
            <a:r>
              <a:rPr lang="en-US" altLang="en-US" kern="0" dirty="0">
                <a:solidFill>
                  <a:schemeClr val="bg1"/>
                </a:solidFill>
                <a:effectLst>
                  <a:outerShdw blurRad="38100" dist="38100" dir="2700000" algn="tl">
                    <a:srgbClr val="000000">
                      <a:alpha val="43137"/>
                    </a:srgbClr>
                  </a:outerShdw>
                </a:effectLst>
              </a:rPr>
              <a:t>, </a:t>
            </a:r>
            <a:r>
              <a:rPr lang="en-US" altLang="en-US" i="1" kern="0" dirty="0">
                <a:solidFill>
                  <a:schemeClr val="bg1"/>
                </a:solidFill>
                <a:effectLst>
                  <a:outerShdw blurRad="38100" dist="38100" dir="2700000" algn="tl">
                    <a:srgbClr val="000000">
                      <a:alpha val="43137"/>
                    </a:srgbClr>
                  </a:outerShdw>
                </a:effectLst>
              </a:rPr>
              <a:t>Sin, the Savior, and Salvation</a:t>
            </a:r>
            <a:r>
              <a:rPr lang="en-US" altLang="en-US" kern="0" dirty="0">
                <a:solidFill>
                  <a:schemeClr val="bg1"/>
                </a:solidFill>
                <a:effectLst>
                  <a:outerShdw blurRad="38100" dist="38100" dir="2700000" algn="tl">
                    <a:srgbClr val="000000">
                      <a:alpha val="43137"/>
                    </a:srgbClr>
                  </a:outerShdw>
                </a:effectLst>
              </a:rPr>
              <a:t>, 202</a:t>
            </a:r>
          </a:p>
        </p:txBody>
      </p:sp>
      <p:pic>
        <p:nvPicPr>
          <p:cNvPr id="61445" name="Picture 4" descr="http://t1.gstatic.com/images?q=tbn:ANd9GcRVEkk3EF6aIGxY0Yz0z_uevMi3B1FPvrIm0btZT0dvwfQOys6K"/>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2802" y="4648200"/>
            <a:ext cx="1448111" cy="182880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9814"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3" y="1143000"/>
            <a:ext cx="3243263" cy="4114800"/>
          </a:xfrm>
          <a:prstGeom prst="rect">
            <a:avLst/>
          </a:prstGeom>
          <a:noFill/>
          <a:ln w="38100">
            <a:solidFill>
              <a:schemeClr val="bg1"/>
            </a:solidFill>
            <a:miter lim="800000"/>
            <a:headEnd/>
            <a:tailEnd/>
          </a:ln>
        </p:spPr>
      </p:pic>
    </p:spTree>
    <p:extLst>
      <p:ext uri="{BB962C8B-B14F-4D97-AF65-F5344CB8AC3E}">
        <p14:creationId xmlns:p14="http://schemas.microsoft.com/office/powerpoint/2010/main" val="2494283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90500" y="1066794"/>
            <a:ext cx="8763000" cy="5698069"/>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2400" dirty="0">
                <a:solidFill>
                  <a:schemeClr val="bg1"/>
                </a:solidFill>
              </a:rPr>
              <a:t>"Eternal life is indeed a free gift (Rom. 6:23). Salvation cannot be earned with good deeds or purchased with money. It has already been bought by Christ, who paid the ransom with His blood. </a:t>
            </a:r>
            <a:r>
              <a:rPr lang="en-US" sz="2400" b="1" u="sng" dirty="0">
                <a:solidFill>
                  <a:srgbClr val="FFFFCC"/>
                </a:solidFill>
              </a:rPr>
              <a:t>But that does not mean there is no cost</a:t>
            </a:r>
            <a:r>
              <a:rPr lang="en-US" sz="2400" dirty="0">
                <a:solidFill>
                  <a:schemeClr val="bg1"/>
                </a:solidFill>
              </a:rPr>
              <a:t> in terms of salvation's impact on the sinner's life. This paradox may be difficult but it is nevertheless true: </a:t>
            </a:r>
            <a:r>
              <a:rPr lang="en-US" sz="2400" b="1" u="sng" dirty="0">
                <a:solidFill>
                  <a:srgbClr val="FFFFCC"/>
                </a:solidFill>
              </a:rPr>
              <a:t>salvation is both free and costly</a:t>
            </a:r>
            <a:r>
              <a:rPr lang="en-US" sz="2400" dirty="0">
                <a:solidFill>
                  <a:schemeClr val="bg1"/>
                </a:solidFill>
              </a:rPr>
              <a:t>. Eternal life brings immediate death to self. 'Knowing this, that our old self was crucified with Him, that our body of sin might be done away with, that we should no longer be slaves to sin' (Rom 6:6). Thus in a sense </a:t>
            </a:r>
            <a:r>
              <a:rPr lang="en-US" sz="2400" b="1" u="sng" dirty="0">
                <a:solidFill>
                  <a:srgbClr val="FFFFCC"/>
                </a:solidFill>
              </a:rPr>
              <a:t>we pay the ultimate price for salvation</a:t>
            </a:r>
            <a:r>
              <a:rPr lang="en-US" sz="2400" dirty="0">
                <a:solidFill>
                  <a:schemeClr val="bg1"/>
                </a:solidFill>
              </a:rPr>
              <a:t> when our sinful self is nailed to a cross. It is a total abandonment of self-will, like the grain of wheat that falls to the ground and dies so that it can bear much fruit (cf. John 12:24). It is an exchange of all that we are for all that Christ is. And </a:t>
            </a:r>
            <a:r>
              <a:rPr lang="en-US" sz="2400" b="1" u="sng" dirty="0">
                <a:solidFill>
                  <a:srgbClr val="FFFFCC"/>
                </a:solidFill>
              </a:rPr>
              <a:t>it denotes implicit obedience, full surrender to the lordship of Christ. Nothing less can qualify as saving faith</a:t>
            </a:r>
            <a:r>
              <a:rPr lang="en-US" sz="2400" b="1" u="sng" dirty="0">
                <a:solidFill>
                  <a:schemeClr val="bg1"/>
                </a:solidFill>
              </a:rPr>
              <a:t>.</a:t>
            </a:r>
            <a:r>
              <a:rPr lang="en-US" sz="2400" dirty="0">
                <a:solidFill>
                  <a:schemeClr val="bg1"/>
                </a:solidFill>
              </a:rPr>
              <a:t>”</a:t>
            </a:r>
            <a:endParaRPr lang="en-US" altLang="zh-CN" sz="2400" kern="0" dirty="0">
              <a:solidFill>
                <a:schemeClr val="bg1"/>
              </a:solidFill>
              <a:effectLst>
                <a:outerShdw blurRad="38100" dist="38100" dir="2700000" algn="tl">
                  <a:srgbClr val="000000"/>
                </a:outerShdw>
              </a:effectLst>
              <a:ea typeface="宋体" pitchFamily="2" charset="-122"/>
              <a:cs typeface="Times New Roman" pitchFamily="18" charset="0"/>
            </a:endParaRPr>
          </a:p>
        </p:txBody>
      </p:sp>
      <p:sp>
        <p:nvSpPr>
          <p:cNvPr id="6"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kern="0" dirty="0">
                <a:solidFill>
                  <a:schemeClr val="bg1"/>
                </a:solidFill>
              </a:rPr>
              <a:t>John MacArthur, </a:t>
            </a:r>
            <a:r>
              <a:rPr lang="en-US" sz="1600" i="1" kern="0" dirty="0">
                <a:solidFill>
                  <a:schemeClr val="bg1"/>
                </a:solidFill>
              </a:rPr>
              <a:t>The Gospel According to Jesus</a:t>
            </a:r>
            <a:r>
              <a:rPr lang="en-US" sz="1600" kern="0" dirty="0">
                <a:solidFill>
                  <a:schemeClr val="bg1"/>
                </a:solidFill>
              </a:rPr>
              <a:t>, p. 140</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01706"/>
            <a:ext cx="1434856" cy="837555"/>
          </a:xfrm>
          <a:prstGeom prst="rect">
            <a:avLst/>
          </a:prstGeom>
        </p:spPr>
      </p:pic>
    </p:spTree>
    <p:extLst>
      <p:ext uri="{BB962C8B-B14F-4D97-AF65-F5344CB8AC3E}">
        <p14:creationId xmlns:p14="http://schemas.microsoft.com/office/powerpoint/2010/main" val="3696848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60400" y="2596285"/>
            <a:ext cx="7823201" cy="2102724"/>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200" dirty="0">
                <a:solidFill>
                  <a:schemeClr val="bg1"/>
                </a:solidFill>
              </a:rPr>
              <a:t>“Jesus is Lord of all, and the </a:t>
            </a:r>
            <a:r>
              <a:rPr lang="en-US" sz="3200" b="1" u="sng" dirty="0">
                <a:solidFill>
                  <a:srgbClr val="FFFFCC"/>
                </a:solidFill>
              </a:rPr>
              <a:t>faith</a:t>
            </a:r>
            <a:r>
              <a:rPr lang="en-US" sz="3200" dirty="0">
                <a:solidFill>
                  <a:schemeClr val="bg1"/>
                </a:solidFill>
              </a:rPr>
              <a:t> He demands involves </a:t>
            </a:r>
            <a:r>
              <a:rPr lang="en-US" sz="3200" b="1" u="sng" dirty="0">
                <a:solidFill>
                  <a:srgbClr val="FFFFCC"/>
                </a:solidFill>
              </a:rPr>
              <a:t>unconditional surrender</a:t>
            </a:r>
            <a:r>
              <a:rPr lang="en-US" sz="3200" dirty="0">
                <a:solidFill>
                  <a:schemeClr val="bg1"/>
                </a:solidFill>
              </a:rPr>
              <a:t>…He does not </a:t>
            </a:r>
            <a:r>
              <a:rPr lang="en-US" sz="3200" b="1" u="sng" dirty="0">
                <a:solidFill>
                  <a:srgbClr val="FFFFCC"/>
                </a:solidFill>
              </a:rPr>
              <a:t>bestow eternal life </a:t>
            </a:r>
            <a:r>
              <a:rPr lang="en-US" sz="3200" dirty="0">
                <a:solidFill>
                  <a:schemeClr val="bg1"/>
                </a:solidFill>
              </a:rPr>
              <a:t>on those whose hearts remain set against Him.”</a:t>
            </a:r>
            <a:endParaRPr lang="en-US" altLang="zh-CN" sz="3200" kern="0" dirty="0">
              <a:solidFill>
                <a:schemeClr val="bg1"/>
              </a:solidFill>
              <a:effectLst>
                <a:outerShdw blurRad="38100" dist="38100" dir="2700000" algn="tl">
                  <a:srgbClr val="000000"/>
                </a:outerShdw>
              </a:effectLst>
              <a:ea typeface="宋体" pitchFamily="2" charset="-122"/>
              <a:cs typeface="Times New Roman" pitchFamily="18" charset="0"/>
            </a:endParaRPr>
          </a:p>
        </p:txBody>
      </p:sp>
      <p:sp>
        <p:nvSpPr>
          <p:cNvPr id="6"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2400" kern="0" dirty="0">
                <a:solidFill>
                  <a:schemeClr val="bg1"/>
                </a:solidFill>
              </a:rPr>
              <a:t>John MacArthur, </a:t>
            </a:r>
            <a:r>
              <a:rPr lang="en-US" sz="2400" i="1" kern="0" dirty="0">
                <a:solidFill>
                  <a:schemeClr val="bg1"/>
                </a:solidFill>
              </a:rPr>
              <a:t>Faith Works</a:t>
            </a:r>
            <a:r>
              <a:rPr lang="en-US" sz="2400" kern="0" dirty="0">
                <a:solidFill>
                  <a:schemeClr val="bg1"/>
                </a:solidFill>
              </a:rPr>
              <a:t>, p. 25</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73805" y="785907"/>
            <a:ext cx="2888985" cy="1686360"/>
          </a:xfrm>
          <a:prstGeom prst="rect">
            <a:avLst/>
          </a:prstGeom>
        </p:spPr>
      </p:pic>
    </p:spTree>
    <p:extLst>
      <p:ext uri="{BB962C8B-B14F-4D97-AF65-F5344CB8AC3E}">
        <p14:creationId xmlns:p14="http://schemas.microsoft.com/office/powerpoint/2010/main" val="3696848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52400" y="1278464"/>
            <a:ext cx="8763000" cy="5350936"/>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2400" dirty="0">
                <a:solidFill>
                  <a:schemeClr val="bg1"/>
                </a:solidFill>
              </a:rPr>
              <a:t>“Self discipline comes when you look back to the covenant of your salvation…that is to say when you remember that </a:t>
            </a:r>
            <a:r>
              <a:rPr lang="en-US" sz="2400" b="1" u="sng" dirty="0">
                <a:solidFill>
                  <a:srgbClr val="FFFFCC"/>
                </a:solidFill>
              </a:rPr>
              <a:t>at the point of your salvation</a:t>
            </a:r>
            <a:r>
              <a:rPr lang="en-US" sz="2400" dirty="0">
                <a:solidFill>
                  <a:srgbClr val="FFFFCC"/>
                </a:solidFill>
              </a:rPr>
              <a:t> </a:t>
            </a:r>
            <a:r>
              <a:rPr lang="en-US" sz="2400" b="1" u="sng" dirty="0">
                <a:solidFill>
                  <a:srgbClr val="FFFFCC"/>
                </a:solidFill>
              </a:rPr>
              <a:t>you made a promise to submit to the Lord</a:t>
            </a:r>
            <a:r>
              <a:rPr lang="en-US" sz="2400" dirty="0">
                <a:solidFill>
                  <a:srgbClr val="FFFFCC"/>
                </a:solidFill>
              </a:rPr>
              <a:t>. </a:t>
            </a:r>
            <a:r>
              <a:rPr lang="en-US" sz="2400" b="1" u="sng" dirty="0">
                <a:solidFill>
                  <a:srgbClr val="FFFFCC"/>
                </a:solidFill>
              </a:rPr>
              <a:t>You made a pledge at that time to be obedient to Christ</a:t>
            </a:r>
            <a:r>
              <a:rPr lang="en-US" sz="2400" dirty="0">
                <a:solidFill>
                  <a:schemeClr val="bg1"/>
                </a:solidFill>
              </a:rPr>
              <a:t>. You confessed Him as Lord…And Lord means that He is above all. It’s essential then as believers to remember that </a:t>
            </a:r>
            <a:r>
              <a:rPr lang="en-US" sz="2400" b="1" u="sng" dirty="0">
                <a:solidFill>
                  <a:srgbClr val="FFFFCC"/>
                </a:solidFill>
              </a:rPr>
              <a:t>we made a covenant of obedience </a:t>
            </a:r>
            <a:r>
              <a:rPr lang="en-US" sz="2400" dirty="0">
                <a:solidFill>
                  <a:schemeClr val="bg1"/>
                </a:solidFill>
              </a:rPr>
              <a:t>when we confessed Jesus as Lord. We were saved unto obedience which God had before ordained that we should walk…and obedience characterized by good works…and obedience to God's Word. That pledge was inherent in salvation. God at the time you came to Him for salvation promised you forgiveness and eternal life and all the grace necessary to fulfill His will, and the Holy Spirit, and </a:t>
            </a:r>
            <a:r>
              <a:rPr lang="en-US" sz="2400" b="1" u="sng" dirty="0">
                <a:solidFill>
                  <a:srgbClr val="FFFFCC"/>
                </a:solidFill>
              </a:rPr>
              <a:t>you pledged obedience</a:t>
            </a:r>
            <a:r>
              <a:rPr lang="en-US" sz="2400" dirty="0">
                <a:solidFill>
                  <a:schemeClr val="bg1"/>
                </a:solidFill>
              </a:rPr>
              <a:t>. And you need to go back and remember that and have the integrity to be faithful to </a:t>
            </a:r>
            <a:r>
              <a:rPr lang="en-US" sz="2400" b="1" u="sng" dirty="0">
                <a:solidFill>
                  <a:srgbClr val="FFFFCC"/>
                </a:solidFill>
              </a:rPr>
              <a:t>your original promise</a:t>
            </a:r>
            <a:r>
              <a:rPr lang="en-US" sz="2400" dirty="0">
                <a:solidFill>
                  <a:schemeClr val="bg1"/>
                </a:solidFill>
              </a:rPr>
              <a:t>…”</a:t>
            </a:r>
            <a:endParaRPr lang="en-US" altLang="zh-CN" sz="2400" kern="0" dirty="0">
              <a:solidFill>
                <a:schemeClr val="bg1"/>
              </a:solidFill>
              <a:effectLst>
                <a:outerShdw blurRad="38100" dist="38100" dir="2700000" algn="tl">
                  <a:srgbClr val="000000"/>
                </a:outerShdw>
              </a:effectLst>
              <a:ea typeface="宋体" pitchFamily="2" charset="-122"/>
              <a:cs typeface="Times New Roman" pitchFamily="18" charset="0"/>
            </a:endParaRPr>
          </a:p>
        </p:txBody>
      </p:sp>
      <p:sp>
        <p:nvSpPr>
          <p:cNvPr id="6"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kern="0" dirty="0">
                <a:solidFill>
                  <a:schemeClr val="bg1"/>
                </a:solidFill>
              </a:rPr>
              <a:t>John MacArthur, </a:t>
            </a:r>
            <a:r>
              <a:rPr lang="en-US" sz="1600" i="1" kern="0" dirty="0">
                <a:solidFill>
                  <a:schemeClr val="bg1"/>
                </a:solidFill>
              </a:rPr>
              <a:t>Transcription of The Art of Self-Discipline, part 2</a:t>
            </a:r>
            <a:r>
              <a:rPr lang="en-US" sz="1600" kern="0" dirty="0">
                <a:solidFill>
                  <a:schemeClr val="bg1"/>
                </a:solidFill>
              </a:rPr>
              <a:t>, www.gty.org.</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01706"/>
            <a:ext cx="1434856" cy="837555"/>
          </a:xfrm>
          <a:prstGeom prst="rect">
            <a:avLst/>
          </a:prstGeom>
        </p:spPr>
      </p:pic>
    </p:spTree>
    <p:extLst>
      <p:ext uri="{BB962C8B-B14F-4D97-AF65-F5344CB8AC3E}">
        <p14:creationId xmlns:p14="http://schemas.microsoft.com/office/powerpoint/2010/main" val="3696848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6" name="Text Box 4"/>
          <p:cNvSpPr txBox="1">
            <a:spLocks noChangeArrowheads="1"/>
          </p:cNvSpPr>
          <p:nvPr/>
        </p:nvSpPr>
        <p:spPr bwMode="auto">
          <a:xfrm>
            <a:off x="190504" y="1143003"/>
            <a:ext cx="8801096" cy="1692771"/>
          </a:xfrm>
          <a:prstGeom prst="rect">
            <a:avLst/>
          </a:prstGeom>
          <a:noFill/>
          <a:ln w="9525">
            <a:noFill/>
            <a:miter lim="800000"/>
            <a:headEnd/>
            <a:tailEnd/>
          </a:ln>
          <a:effectLst/>
        </p:spPr>
        <p:txBody>
          <a:bodyPr wrap="square">
            <a:spAutoFit/>
          </a:bodyPr>
          <a:lstStyle/>
          <a:p>
            <a:pPr algn="just">
              <a:spcBef>
                <a:spcPts val="600"/>
              </a:spcBef>
              <a:spcAft>
                <a:spcPts val="600"/>
              </a:spcAft>
              <a:defRPr/>
            </a:pPr>
            <a:r>
              <a:rPr lang="en-US" sz="2600" kern="0" dirty="0">
                <a:solidFill>
                  <a:schemeClr val="bg1"/>
                </a:solidFill>
                <a:effectLst>
                  <a:outerShdw blurRad="38100" dist="38100" dir="2700000" algn="tl">
                    <a:srgbClr val="000000"/>
                  </a:outerShdw>
                </a:effectLst>
                <a:cs typeface="Times New Roman" pitchFamily="18" charset="0"/>
              </a:rPr>
              <a:t>Lordship advocates consistently declare that repentance and faith are </a:t>
            </a:r>
            <a:r>
              <a:rPr lang="en-US" sz="2600" b="1" i="1" kern="0" dirty="0">
                <a:solidFill>
                  <a:srgbClr val="FFFFCC"/>
                </a:solidFill>
                <a:effectLst>
                  <a:outerShdw blurRad="38100" dist="38100" dir="2700000" algn="tl">
                    <a:srgbClr val="000000"/>
                  </a:outerShdw>
                </a:effectLst>
                <a:cs typeface="Times New Roman" pitchFamily="18" charset="0"/>
              </a:rPr>
              <a:t>two distinct and necessary requirements</a:t>
            </a:r>
            <a:r>
              <a:rPr lang="en-US" sz="2600" kern="0" dirty="0">
                <a:solidFill>
                  <a:srgbClr val="FFFFCC"/>
                </a:solidFill>
                <a:effectLst>
                  <a:outerShdw blurRad="38100" dist="38100" dir="2700000" algn="tl">
                    <a:srgbClr val="000000"/>
                  </a:outerShdw>
                </a:effectLst>
                <a:cs typeface="Times New Roman" pitchFamily="18" charset="0"/>
              </a:rPr>
              <a:t> </a:t>
            </a:r>
            <a:r>
              <a:rPr lang="en-US" sz="2600" kern="0" dirty="0">
                <a:solidFill>
                  <a:schemeClr val="bg1"/>
                </a:solidFill>
                <a:effectLst>
                  <a:outerShdw blurRad="38100" dist="38100" dir="2700000" algn="tl">
                    <a:srgbClr val="000000"/>
                  </a:outerShdw>
                </a:effectLst>
                <a:cs typeface="Times New Roman" pitchFamily="18" charset="0"/>
              </a:rPr>
              <a:t>for salvation.   Note for example this statement made by a prominent Reformed Theologian:</a:t>
            </a:r>
          </a:p>
        </p:txBody>
      </p:sp>
      <p:sp>
        <p:nvSpPr>
          <p:cNvPr id="5"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kern="0" dirty="0">
                <a:solidFill>
                  <a:schemeClr val="bg1"/>
                </a:solidFill>
              </a:rPr>
              <a:t>Dr. Jim McGowan – Dispensationalism</a:t>
            </a:r>
            <a:r>
              <a:rPr lang="en-US" sz="1600" kern="0" dirty="0">
                <a:solidFill>
                  <a:schemeClr val="bg1"/>
                </a:solidFill>
                <a:effectLst>
                  <a:outerShdw blurRad="38100" dist="38100" dir="2700000" algn="tl">
                    <a:srgbClr val="000000"/>
                  </a:outerShdw>
                </a:effectLst>
              </a:rPr>
              <a:t> </a:t>
            </a:r>
            <a:r>
              <a:rPr lang="en-US" sz="1600" kern="0" dirty="0">
                <a:solidFill>
                  <a:schemeClr val="bg1"/>
                </a:solidFill>
              </a:rPr>
              <a:t>and the Nature of the Church: Are Repentance and Confession “Requirements” for Salvation?</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3" y="152400"/>
            <a:ext cx="878441" cy="822960"/>
          </a:xfrm>
          <a:prstGeom prst="rect">
            <a:avLst/>
          </a:prstGeom>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3" y="2936355"/>
            <a:ext cx="1834916" cy="2743200"/>
          </a:xfrm>
          <a:prstGeom prst="rect">
            <a:avLst/>
          </a:prstGeom>
        </p:spPr>
      </p:pic>
      <p:sp>
        <p:nvSpPr>
          <p:cNvPr id="3" name="Rectangle 2"/>
          <p:cNvSpPr/>
          <p:nvPr/>
        </p:nvSpPr>
        <p:spPr>
          <a:xfrm>
            <a:off x="2095503" y="2791952"/>
            <a:ext cx="6942667" cy="3924151"/>
          </a:xfrm>
          <a:prstGeom prst="rect">
            <a:avLst/>
          </a:prstGeom>
        </p:spPr>
        <p:txBody>
          <a:bodyPr wrap="square">
            <a:spAutoFit/>
          </a:bodyPr>
          <a:lstStyle/>
          <a:p>
            <a:pPr lvl="0" algn="just">
              <a:spcBef>
                <a:spcPts val="600"/>
              </a:spcBef>
              <a:spcAft>
                <a:spcPts val="600"/>
              </a:spcAft>
              <a:defRPr/>
            </a:pPr>
            <a:r>
              <a:rPr lang="en-US" sz="2600" b="1" i="1" kern="0" dirty="0">
                <a:solidFill>
                  <a:schemeClr val="bg1"/>
                </a:solidFill>
                <a:effectLst>
                  <a:outerShdw blurRad="38100" dist="38100" dir="2700000" algn="tl">
                    <a:srgbClr val="000000"/>
                  </a:outerShdw>
                </a:effectLst>
                <a:cs typeface="Times New Roman" pitchFamily="18" charset="0"/>
              </a:rPr>
              <a:t>“</a:t>
            </a:r>
            <a:r>
              <a:rPr lang="en-US" sz="2600" b="1" i="1" kern="0" dirty="0">
                <a:solidFill>
                  <a:srgbClr val="FFFFCC"/>
                </a:solidFill>
                <a:effectLst>
                  <a:outerShdw blurRad="38100" dist="38100" dir="2700000" algn="tl">
                    <a:srgbClr val="000000"/>
                  </a:outerShdw>
                </a:effectLst>
                <a:cs typeface="Times New Roman" pitchFamily="18" charset="0"/>
              </a:rPr>
              <a:t>The demand is for repentance </a:t>
            </a:r>
            <a:r>
              <a:rPr lang="en-US" sz="2600" b="1" i="1" u="sng" kern="0" dirty="0">
                <a:solidFill>
                  <a:srgbClr val="FFFFCC"/>
                </a:solidFill>
                <a:effectLst>
                  <a:outerShdw blurRad="38100" dist="38100" dir="2700000" algn="tl">
                    <a:srgbClr val="000000"/>
                  </a:outerShdw>
                </a:effectLst>
                <a:cs typeface="Times New Roman" pitchFamily="18" charset="0"/>
              </a:rPr>
              <a:t>as well as</a:t>
            </a:r>
            <a:r>
              <a:rPr lang="en-US" sz="2600" b="1" i="1" kern="0" dirty="0">
                <a:solidFill>
                  <a:srgbClr val="FFFFCC"/>
                </a:solidFill>
                <a:effectLst>
                  <a:outerShdw blurRad="38100" dist="38100" dir="2700000" algn="tl">
                    <a:srgbClr val="000000"/>
                  </a:outerShdw>
                </a:effectLst>
                <a:cs typeface="Times New Roman" pitchFamily="18" charset="0"/>
              </a:rPr>
              <a:t> faith</a:t>
            </a:r>
            <a:r>
              <a:rPr lang="en-US" sz="2600" b="1" i="1" kern="0" dirty="0">
                <a:solidFill>
                  <a:prstClr val="white"/>
                </a:solidFill>
                <a:effectLst>
                  <a:outerShdw blurRad="38100" dist="38100" dir="2700000" algn="tl">
                    <a:srgbClr val="000000"/>
                  </a:outerShdw>
                </a:effectLst>
                <a:cs typeface="Times New Roman" pitchFamily="18" charset="0"/>
              </a:rPr>
              <a:t>. </a:t>
            </a:r>
            <a:r>
              <a:rPr lang="en-US" sz="2600" kern="0" dirty="0">
                <a:solidFill>
                  <a:prstClr val="white"/>
                </a:solidFill>
                <a:effectLst>
                  <a:outerShdw blurRad="38100" dist="38100" dir="2700000" algn="tl">
                    <a:srgbClr val="000000"/>
                  </a:outerShdw>
                </a:effectLst>
                <a:cs typeface="Times New Roman" pitchFamily="18" charset="0"/>
              </a:rPr>
              <a:t>It is not enough to believe that only through Christ and His death are sinners justified and accepted.... </a:t>
            </a:r>
            <a:r>
              <a:rPr lang="en-US" sz="2600" b="1" i="1" kern="0" dirty="0">
                <a:solidFill>
                  <a:srgbClr val="FFFFCC"/>
                </a:solidFill>
                <a:effectLst>
                  <a:outerShdw blurRad="38100" dist="38100" dir="2700000" algn="tl">
                    <a:srgbClr val="000000"/>
                  </a:outerShdw>
                </a:effectLst>
                <a:cs typeface="Times New Roman" pitchFamily="18" charset="0"/>
              </a:rPr>
              <a:t>Knowledge of the gospel, and orthodox belief of it, </a:t>
            </a:r>
            <a:r>
              <a:rPr lang="en-US" sz="2600" b="1" i="1" u="sng" kern="0" dirty="0">
                <a:solidFill>
                  <a:srgbClr val="FFFFCC"/>
                </a:solidFill>
                <a:effectLst>
                  <a:outerShdw blurRad="38100" dist="38100" dir="2700000" algn="tl">
                    <a:srgbClr val="000000"/>
                  </a:outerShdw>
                </a:effectLst>
                <a:cs typeface="Times New Roman" pitchFamily="18" charset="0"/>
              </a:rPr>
              <a:t>is no substitute for repentance</a:t>
            </a:r>
            <a:r>
              <a:rPr lang="en-US" sz="2600" i="1" kern="0" dirty="0">
                <a:solidFill>
                  <a:prstClr val="white"/>
                </a:solidFill>
                <a:effectLst>
                  <a:outerShdw blurRad="38100" dist="38100" dir="2700000" algn="tl">
                    <a:srgbClr val="000000"/>
                  </a:outerShdw>
                </a:effectLst>
                <a:cs typeface="Times New Roman" pitchFamily="18" charset="0"/>
              </a:rPr>
              <a:t>....</a:t>
            </a:r>
            <a:r>
              <a:rPr lang="en-US" sz="2600" kern="0" dirty="0">
                <a:solidFill>
                  <a:prstClr val="white"/>
                </a:solidFill>
                <a:effectLst>
                  <a:outerShdw blurRad="38100" dist="38100" dir="2700000" algn="tl">
                    <a:srgbClr val="000000"/>
                  </a:outerShdw>
                </a:effectLst>
                <a:cs typeface="Times New Roman" pitchFamily="18" charset="0"/>
              </a:rPr>
              <a:t> Where there is ... no realistic recognition of the </a:t>
            </a:r>
            <a:r>
              <a:rPr lang="en-US" sz="2600" b="1" i="1" kern="0" dirty="0">
                <a:solidFill>
                  <a:srgbClr val="FFFFCC"/>
                </a:solidFill>
                <a:effectLst>
                  <a:outerShdw blurRad="38100" dist="38100" dir="2700000" algn="tl">
                    <a:srgbClr val="000000"/>
                  </a:outerShdw>
                </a:effectLst>
                <a:cs typeface="Times New Roman" pitchFamily="18" charset="0"/>
              </a:rPr>
              <a:t>real claims that Christ makes</a:t>
            </a:r>
            <a:r>
              <a:rPr lang="en-US" sz="2600" kern="0" dirty="0">
                <a:solidFill>
                  <a:prstClr val="white"/>
                </a:solidFill>
                <a:effectLst>
                  <a:outerShdw blurRad="38100" dist="38100" dir="2700000" algn="tl">
                    <a:srgbClr val="000000"/>
                  </a:outerShdw>
                </a:effectLst>
                <a:cs typeface="Times New Roman" pitchFamily="18" charset="0"/>
              </a:rPr>
              <a:t>, there can be no repentance, and therefore no salvation.”  (bold mine) </a:t>
            </a:r>
          </a:p>
          <a:p>
            <a:pPr marL="2057400" lvl="0">
              <a:defRPr/>
            </a:pPr>
            <a:r>
              <a:rPr lang="en-US" kern="0" dirty="0">
                <a:solidFill>
                  <a:prstClr val="white"/>
                </a:solidFill>
                <a:effectLst>
                  <a:outerShdw blurRad="38100" dist="38100" dir="2700000" algn="tl">
                    <a:srgbClr val="000000"/>
                  </a:outerShdw>
                </a:effectLst>
                <a:cs typeface="Times New Roman" pitchFamily="18" charset="0"/>
              </a:rPr>
              <a:t>J. I. Packer, </a:t>
            </a:r>
            <a:r>
              <a:rPr lang="en-US" i="1" kern="0" dirty="0">
                <a:solidFill>
                  <a:prstClr val="white"/>
                </a:solidFill>
                <a:effectLst>
                  <a:outerShdw blurRad="38100" dist="38100" dir="2700000" algn="tl">
                    <a:srgbClr val="000000"/>
                  </a:outerShdw>
                </a:effectLst>
                <a:cs typeface="Times New Roman" pitchFamily="18" charset="0"/>
              </a:rPr>
              <a:t>Evangelism and the Sovereignty of God</a:t>
            </a:r>
            <a:r>
              <a:rPr lang="en-US" kern="0" dirty="0">
                <a:solidFill>
                  <a:prstClr val="white"/>
                </a:solidFill>
                <a:effectLst>
                  <a:outerShdw blurRad="38100" dist="38100" dir="2700000" algn="tl">
                    <a:srgbClr val="000000"/>
                  </a:outerShdw>
                </a:effectLst>
                <a:cs typeface="Times New Roman" pitchFamily="18" charset="0"/>
              </a:rPr>
              <a:t> </a:t>
            </a:r>
          </a:p>
          <a:p>
            <a:pPr marL="2057400" lvl="0">
              <a:defRPr/>
            </a:pPr>
            <a:r>
              <a:rPr lang="en-US" kern="0" dirty="0">
                <a:solidFill>
                  <a:prstClr val="white"/>
                </a:solidFill>
                <a:effectLst>
                  <a:outerShdw blurRad="38100" dist="38100" dir="2700000" algn="tl">
                    <a:srgbClr val="000000"/>
                  </a:outerShdw>
                </a:effectLst>
                <a:cs typeface="Times New Roman" pitchFamily="18" charset="0"/>
              </a:rPr>
              <a:t>(Downers Grove, Ill: </a:t>
            </a:r>
            <a:r>
              <a:rPr lang="en-US" kern="0" dirty="0" err="1">
                <a:solidFill>
                  <a:prstClr val="white"/>
                </a:solidFill>
                <a:effectLst>
                  <a:outerShdw blurRad="38100" dist="38100" dir="2700000" algn="tl">
                    <a:srgbClr val="000000"/>
                  </a:outerShdw>
                </a:effectLst>
                <a:cs typeface="Times New Roman" pitchFamily="18" charset="0"/>
              </a:rPr>
              <a:t>InterVaristy</a:t>
            </a:r>
            <a:r>
              <a:rPr lang="en-US" kern="0" dirty="0">
                <a:solidFill>
                  <a:prstClr val="white"/>
                </a:solidFill>
                <a:effectLst>
                  <a:outerShdw blurRad="38100" dist="38100" dir="2700000" algn="tl">
                    <a:srgbClr val="000000"/>
                  </a:outerShdw>
                </a:effectLst>
                <a:cs typeface="Times New Roman" pitchFamily="18" charset="0"/>
              </a:rPr>
              <a:t>, 1961), 72-73</a:t>
            </a:r>
            <a:endParaRPr lang="en-US" altLang="zh-CN" kern="0" dirty="0">
              <a:solidFill>
                <a:prstClr val="white"/>
              </a:solidFill>
              <a:effectLst>
                <a:outerShdw blurRad="38100" dist="38100" dir="2700000" algn="tl">
                  <a:srgbClr val="000000"/>
                </a:outerShdw>
              </a:effectLst>
              <a:cs typeface="Times New Roman" pitchFamily="18" charset="0"/>
            </a:endParaRPr>
          </a:p>
        </p:txBody>
      </p:sp>
    </p:spTree>
    <p:extLst>
      <p:ext uri="{BB962C8B-B14F-4D97-AF65-F5344CB8AC3E}">
        <p14:creationId xmlns:p14="http://schemas.microsoft.com/office/powerpoint/2010/main" val="236128397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TotalTime>
  <Words>2534</Words>
  <Application>Microsoft Office PowerPoint</Application>
  <PresentationFormat>On-screen Show (4:3)</PresentationFormat>
  <Paragraphs>276</Paragraphs>
  <Slides>39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宋体</vt:lpstr>
      <vt:lpstr>Arial</vt:lpstr>
      <vt:lpstr>Calibri</vt:lpstr>
      <vt:lpstr>Times New Roman</vt:lpstr>
      <vt:lpstr>Wingdings</vt:lpstr>
      <vt:lpstr>1_Office Theme</vt:lpstr>
      <vt:lpstr>Soteriology Session 7</vt:lpstr>
      <vt:lpstr>Soteriology Overview</vt:lpstr>
      <vt:lpstr>Soteriology Overview</vt:lpstr>
      <vt:lpstr>Response to Problem Passages</vt:lpstr>
      <vt:lpstr>Lordship Salvation Defined</vt:lpstr>
      <vt:lpstr>PowerPoint Presentation</vt:lpstr>
      <vt:lpstr>PowerPoint Presentation</vt:lpstr>
      <vt:lpstr>PowerPoint Presentation</vt:lpstr>
      <vt:lpstr>PowerPoint Presentation</vt:lpstr>
      <vt:lpstr>Lordship Salvation Defined</vt:lpstr>
      <vt:lpstr>PowerPoint Presentation</vt:lpstr>
      <vt:lpstr>Lordship Salvation 7 Problems</vt:lpstr>
      <vt:lpstr>Lordship Salvation 7 Problems</vt:lpstr>
      <vt:lpstr>PowerPoint Presentation</vt:lpstr>
      <vt:lpstr>PowerPoint Presentation</vt:lpstr>
      <vt:lpstr>Passage Conditioning Salvation  on Faith Alone (Sola Fide)</vt:lpstr>
      <vt:lpstr>PowerPoint Presentation</vt:lpstr>
      <vt:lpstr>Lewis Sperry Chafer, vol. 7, Systematic Theologyb  (Grand Rapids, MI: Kregel Publications, 1993), 265-66.</vt:lpstr>
      <vt:lpstr>PowerPoint Presentation</vt:lpstr>
      <vt:lpstr>Lordship Salvation 7 Problems</vt:lpstr>
      <vt:lpstr>PowerPoint Presentation</vt:lpstr>
      <vt:lpstr>Lordship Salvation 7 Problems </vt:lpstr>
      <vt:lpstr>Three Tenses of Salvation</vt:lpstr>
      <vt:lpstr>Three Tenses of Salvation</vt:lpstr>
      <vt:lpstr>Three Tenses of Salvation</vt:lpstr>
      <vt:lpstr>Three Tenses of Salvation</vt:lpstr>
      <vt:lpstr>PowerPoint Presentation</vt:lpstr>
      <vt:lpstr>PowerPoint Presentation</vt:lpstr>
      <vt:lpstr>Lordship Sanctification</vt:lpstr>
      <vt:lpstr>PowerPoint Presentation</vt:lpstr>
      <vt:lpstr>PowerPoint Presentation</vt:lpstr>
      <vt:lpstr>PowerPoint Presentation</vt:lpstr>
      <vt:lpstr>Ephesians: What Is Inside?</vt:lpstr>
      <vt:lpstr>Lordship Salvation 7 Problems</vt:lpstr>
      <vt:lpstr>PowerPoint Presentation</vt:lpstr>
      <vt:lpstr>CONCLUSION</vt:lpstr>
      <vt:lpstr>Lordship Salvation 7 Problems</vt:lpstr>
      <vt:lpstr>Soteriology Overview</vt:lpstr>
      <vt:lpstr>Response to Problem Passages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Soteriology Session 7</dc:title>
  <dc:creator>Jim McGowan</dc:creator>
  <cp:lastModifiedBy>Jim McGowan</cp:lastModifiedBy>
  <cp:revision>28</cp:revision>
  <cp:lastPrinted>2016-02-23T16:43:08Z</cp:lastPrinted>
  <dcterms:created xsi:type="dcterms:W3CDTF">2016-02-18T16:07:28Z</dcterms:created>
  <dcterms:modified xsi:type="dcterms:W3CDTF">2016-02-25T19:23:29Z</dcterms:modified>
</cp:coreProperties>
</file>