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2"/>
  </p:notesMasterIdLst>
  <p:handoutMasterIdLst>
    <p:handoutMasterId r:id="rId43"/>
  </p:handoutMasterIdLst>
  <p:sldIdLst>
    <p:sldId id="1045" r:id="rId2"/>
    <p:sldId id="1046" r:id="rId3"/>
    <p:sldId id="1100" r:id="rId4"/>
    <p:sldId id="1101" r:id="rId5"/>
    <p:sldId id="1102" r:id="rId6"/>
    <p:sldId id="1103" r:id="rId7"/>
    <p:sldId id="1262" r:id="rId8"/>
    <p:sldId id="1304" r:id="rId9"/>
    <p:sldId id="1306" r:id="rId10"/>
    <p:sldId id="1464" r:id="rId11"/>
    <p:sldId id="1466" r:id="rId12"/>
    <p:sldId id="1467" r:id="rId13"/>
    <p:sldId id="1468" r:id="rId14"/>
    <p:sldId id="1469" r:id="rId15"/>
    <p:sldId id="1465" r:id="rId16"/>
    <p:sldId id="1470" r:id="rId17"/>
    <p:sldId id="1509" r:id="rId18"/>
    <p:sldId id="1510" r:id="rId19"/>
    <p:sldId id="1473" r:id="rId20"/>
    <p:sldId id="1511" r:id="rId21"/>
    <p:sldId id="1512" r:id="rId22"/>
    <p:sldId id="1480" r:id="rId23"/>
    <p:sldId id="1517" r:id="rId24"/>
    <p:sldId id="1481" r:id="rId25"/>
    <p:sldId id="1521" r:id="rId26"/>
    <p:sldId id="1494" r:id="rId27"/>
    <p:sldId id="1531" r:id="rId28"/>
    <p:sldId id="1483" r:id="rId29"/>
    <p:sldId id="1532" r:id="rId30"/>
    <p:sldId id="1533" r:id="rId31"/>
    <p:sldId id="1534" r:id="rId32"/>
    <p:sldId id="1535" r:id="rId33"/>
    <p:sldId id="1541" r:id="rId34"/>
    <p:sldId id="1542" r:id="rId35"/>
    <p:sldId id="1537" r:id="rId36"/>
    <p:sldId id="1540" r:id="rId37"/>
    <p:sldId id="1539" r:id="rId38"/>
    <p:sldId id="1354" r:id="rId39"/>
    <p:sldId id="1538" r:id="rId40"/>
    <p:sldId id="1463" r:id="rId41"/>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FF"/>
    <a:srgbClr val="FFFF99"/>
    <a:srgbClr val="0099FF"/>
    <a:srgbClr val="FFFF00"/>
    <a:srgbClr val="A50021"/>
    <a:srgbClr val="CCECFF"/>
    <a:srgbClr val="E1C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7" autoAdjust="0"/>
    <p:restoredTop sz="95370" autoAdjust="0"/>
  </p:normalViewPr>
  <p:slideViewPr>
    <p:cSldViewPr>
      <p:cViewPr varScale="1">
        <p:scale>
          <a:sx n="83" d="100"/>
          <a:sy n="83" d="100"/>
        </p:scale>
        <p:origin x="168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36867" name="Rectangle 3"/>
          <p:cNvSpPr>
            <a:spLocks noGrp="1" noChangeArrowheads="1"/>
          </p:cNvSpPr>
          <p:nvPr>
            <p:ph type="dt" sz="quarter" idx="1"/>
          </p:nvPr>
        </p:nvSpPr>
        <p:spPr bwMode="auto">
          <a:xfrm>
            <a:off x="389890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Times New Roman" pitchFamily="18" charset="0"/>
                <a:cs typeface="Arial" charset="0"/>
              </a:defRPr>
            </a:lvl1pPr>
          </a:lstStyle>
          <a:p>
            <a:pPr>
              <a:defRPr/>
            </a:pPr>
            <a:endParaRPr lang="en-US"/>
          </a:p>
        </p:txBody>
      </p:sp>
      <p:sp>
        <p:nvSpPr>
          <p:cNvPr id="36868" name="Rectangle 4"/>
          <p:cNvSpPr>
            <a:spLocks noGrp="1" noChangeArrowheads="1"/>
          </p:cNvSpPr>
          <p:nvPr>
            <p:ph type="ftr" sz="quarter" idx="2"/>
          </p:nvPr>
        </p:nvSpPr>
        <p:spPr bwMode="auto">
          <a:xfrm>
            <a:off x="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36869" name="Rectangle 5"/>
          <p:cNvSpPr>
            <a:spLocks noGrp="1" noChangeArrowheads="1"/>
          </p:cNvSpPr>
          <p:nvPr>
            <p:ph type="sldNum" sz="quarter" idx="3"/>
          </p:nvPr>
        </p:nvSpPr>
        <p:spPr bwMode="auto">
          <a:xfrm>
            <a:off x="389890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vl1pPr>
          </a:lstStyle>
          <a:p>
            <a:fld id="{416C2B2E-E9D7-4230-8EE4-F98D0B6BB14D}"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3" name="Date Placeholder 2"/>
          <p:cNvSpPr>
            <a:spLocks noGrp="1"/>
          </p:cNvSpPr>
          <p:nvPr>
            <p:ph type="dt" idx="1"/>
          </p:nvPr>
        </p:nvSpPr>
        <p:spPr bwMode="auto">
          <a:xfrm>
            <a:off x="3897313" y="0"/>
            <a:ext cx="2982912"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Times New Roman" pitchFamily="18" charset="0"/>
                <a:cs typeface="Arial" charset="0"/>
              </a:defRPr>
            </a:lvl1pPr>
          </a:lstStyle>
          <a:p>
            <a:pPr>
              <a:defRPr/>
            </a:pPr>
            <a:fld id="{5800389A-3474-4B41-9CB2-F1B2DAE08F62}" type="datetimeFigureOut">
              <a:rPr lang="en-US"/>
              <a:pPr>
                <a:defRPr/>
              </a:pPr>
              <a:t>2/28/2016</a:t>
            </a:fld>
            <a:endParaRPr lang="en-US" dirty="0"/>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96632" tIns="48316" rIns="96632" bIns="48316" rtlCol="0" anchor="ctr"/>
          <a:lstStyle/>
          <a:p>
            <a:pPr lvl="0"/>
            <a:endParaRPr lang="en-US" noProof="0" dirty="0"/>
          </a:p>
        </p:txBody>
      </p:sp>
      <p:sp>
        <p:nvSpPr>
          <p:cNvPr id="5" name="Notes Placeholder 4"/>
          <p:cNvSpPr>
            <a:spLocks noGrp="1"/>
          </p:cNvSpPr>
          <p:nvPr>
            <p:ph type="body" sz="quarter" idx="3"/>
          </p:nvPr>
        </p:nvSpPr>
        <p:spPr bwMode="auto">
          <a:xfrm>
            <a:off x="688975" y="4416425"/>
            <a:ext cx="5503863" cy="4181475"/>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7" name="Slide Number Placeholder 6"/>
          <p:cNvSpPr>
            <a:spLocks noGrp="1"/>
          </p:cNvSpPr>
          <p:nvPr>
            <p:ph type="sldNum" sz="quarter" idx="5"/>
          </p:nvPr>
        </p:nvSpPr>
        <p:spPr bwMode="auto">
          <a:xfrm>
            <a:off x="3897313" y="8831263"/>
            <a:ext cx="2982912"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vl1pPr>
          </a:lstStyle>
          <a:p>
            <a:fld id="{3D084339-C7C3-4022-975D-A91B6BCBB8E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a:p>
        </p:txBody>
      </p:sp>
    </p:spTree>
    <p:extLst>
      <p:ext uri="{BB962C8B-B14F-4D97-AF65-F5344CB8AC3E}">
        <p14:creationId xmlns:p14="http://schemas.microsoft.com/office/powerpoint/2010/main" val="295793296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Times New Roman" pitchFamily="18" charset="0"/>
                <a:cs typeface="+mn-cs"/>
              </a:defRPr>
            </a:lvl1pPr>
          </a:lstStyle>
          <a:p>
            <a:pPr>
              <a:defRPr/>
            </a:pPr>
            <a:endParaRPr lang="en-US"/>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fld id="{3776912B-AC69-41FE-A101-09E856C32C50}" type="slidenum">
              <a:rPr lang="en-US" altLang="en-US"/>
              <a:pPr/>
              <a:t>‹#›</a:t>
            </a:fld>
            <a:endParaRPr lang="en-US" altLang="en-US"/>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descr="http://calvarychapelsavinggrace.com/teachings/wp-content/uploads/2010/07/2_timothy_titl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2250" y="152400"/>
            <a:ext cx="869950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28600"/>
            <a:ext cx="7772400" cy="1143000"/>
          </a:xfrm>
        </p:spPr>
        <p:txBody>
          <a:bodyPr/>
          <a:lstStyle/>
          <a:p>
            <a:pPr algn="ctr"/>
            <a:r>
              <a:rPr lang="en-US" altLang="en-US">
                <a:latin typeface="Calibri" panose="020F0502020204030204" pitchFamily="34" charset="0"/>
              </a:rPr>
              <a:t>Four Part Structure</a:t>
            </a:r>
          </a:p>
        </p:txBody>
      </p:sp>
      <p:sp>
        <p:nvSpPr>
          <p:cNvPr id="12291" name="Rectangle 3"/>
          <p:cNvSpPr>
            <a:spLocks noGrp="1" noChangeArrowheads="1"/>
          </p:cNvSpPr>
          <p:nvPr>
            <p:ph type="body" idx="1"/>
          </p:nvPr>
        </p:nvSpPr>
        <p:spPr>
          <a:xfrm>
            <a:off x="622300" y="1600200"/>
            <a:ext cx="7899400" cy="4114800"/>
          </a:xfrm>
        </p:spPr>
        <p:txBody>
          <a:bodyPr/>
          <a:lstStyle/>
          <a:p>
            <a:pPr marL="514350" indent="-514350">
              <a:spcBef>
                <a:spcPts val="600"/>
              </a:spcBef>
              <a:spcAft>
                <a:spcPts val="600"/>
              </a:spcAft>
              <a:buSzPct val="100000"/>
              <a:buFont typeface="+mj-lt"/>
              <a:buAutoNum type="arabicPeriod"/>
              <a:defRPr/>
            </a:pPr>
            <a:r>
              <a:rPr lang="en-US" sz="2800" dirty="0">
                <a:latin typeface="Calibri" panose="020F0502020204030204" pitchFamily="34" charset="0"/>
              </a:rPr>
              <a:t>General call to faithful endurance in the ministry (chapter 1)</a:t>
            </a:r>
          </a:p>
          <a:p>
            <a:pPr marL="514350" indent="-514350">
              <a:spcBef>
                <a:spcPts val="600"/>
              </a:spcBef>
              <a:spcAft>
                <a:spcPts val="600"/>
              </a:spcAft>
              <a:buSzPct val="100000"/>
              <a:buFont typeface="+mj-lt"/>
              <a:buAutoNum type="arabicPeriod"/>
              <a:defRPr/>
            </a:pPr>
            <a:r>
              <a:rPr lang="en-US" sz="2800" dirty="0">
                <a:latin typeface="Calibri" panose="020F0502020204030204" pitchFamily="34" charset="0"/>
              </a:rPr>
              <a:t>Ten metaphors describing what faithful endurance looks like (chapter 2)</a:t>
            </a:r>
          </a:p>
          <a:p>
            <a:pPr marL="514350" indent="-514350">
              <a:spcBef>
                <a:spcPts val="600"/>
              </a:spcBef>
              <a:spcAft>
                <a:spcPts val="600"/>
              </a:spcAft>
              <a:buSzPct val="100000"/>
              <a:buFont typeface="+mj-lt"/>
              <a:buAutoNum type="arabicPeriod"/>
              <a:defRPr/>
            </a:pPr>
            <a:r>
              <a:rPr lang="en-US" sz="2800" b="1" u="sng" dirty="0">
                <a:solidFill>
                  <a:srgbClr val="FFFFCC"/>
                </a:solidFill>
                <a:latin typeface="Calibri" panose="020F0502020204030204" pitchFamily="34" charset="0"/>
              </a:rPr>
              <a:t>What to do in the midst of the coming apostasy (3:1</a:t>
            </a:r>
            <a:r>
              <a:rPr lang="en-US" sz="2800" b="1" u="sng" dirty="0">
                <a:solidFill>
                  <a:srgbClr val="FFFFCC"/>
                </a:solidFill>
                <a:latin typeface="Calibri" panose="020F0502020204030204" pitchFamily="34" charset="0"/>
                <a:cs typeface="Times New Roman" pitchFamily="18" charset="0"/>
              </a:rPr>
              <a:t>–4:8)</a:t>
            </a:r>
          </a:p>
          <a:p>
            <a:pPr marL="514350" indent="-514350">
              <a:spcBef>
                <a:spcPts val="600"/>
              </a:spcBef>
              <a:spcAft>
                <a:spcPts val="600"/>
              </a:spcAft>
              <a:buSzPct val="100000"/>
              <a:buFont typeface="+mj-lt"/>
              <a:buAutoNum type="arabicPeriod"/>
              <a:defRPr/>
            </a:pPr>
            <a:r>
              <a:rPr lang="en-US" sz="2800" dirty="0">
                <a:latin typeface="Calibri" panose="020F0502020204030204" pitchFamily="34" charset="0"/>
                <a:cs typeface="Times New Roman" pitchFamily="18" charset="0"/>
              </a:rPr>
              <a:t>How God met six needs in Paul’s life (4:9-22)</a:t>
            </a:r>
            <a:endParaRPr lang="en-US" sz="2800" dirty="0">
              <a:latin typeface="Calibri" panose="020F0502020204030204"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752600" y="2209800"/>
            <a:ext cx="5638800" cy="1524000"/>
          </a:xfrm>
        </p:spPr>
        <p:txBody>
          <a:bodyPr/>
          <a:lstStyle/>
          <a:p>
            <a:pPr eaLnBrk="1" hangingPunct="1"/>
            <a:r>
              <a:rPr lang="en-US" sz="4000" dirty="0">
                <a:solidFill>
                  <a:schemeClr val="tx2"/>
                </a:solidFill>
                <a:latin typeface="Calibri" panose="020F0502020204030204" pitchFamily="34" charset="0"/>
              </a:rPr>
              <a:t>THE LAST DAYS APOSTASY OF THE CHURCH</a:t>
            </a:r>
          </a:p>
        </p:txBody>
      </p:sp>
      <p:sp>
        <p:nvSpPr>
          <p:cNvPr id="2051" name="Rectangle 3"/>
          <p:cNvSpPr>
            <a:spLocks noGrp="1" noChangeArrowheads="1"/>
          </p:cNvSpPr>
          <p:nvPr>
            <p:ph type="subTitle" idx="1"/>
          </p:nvPr>
        </p:nvSpPr>
        <p:spPr>
          <a:xfrm>
            <a:off x="3048000" y="3962400"/>
            <a:ext cx="3048000" cy="685800"/>
          </a:xfrm>
        </p:spPr>
        <p:txBody>
          <a:bodyPr/>
          <a:lstStyle/>
          <a:p>
            <a:pPr eaLnBrk="1" hangingPunct="1">
              <a:defRPr/>
            </a:pPr>
            <a:r>
              <a:rPr lang="en-US" dirty="0">
                <a:latin typeface="Calibri" panose="020F0502020204030204" pitchFamily="34" charset="0"/>
              </a:rPr>
              <a:t>Dr. Andy Woods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866900" y="609600"/>
            <a:ext cx="5410200" cy="650875"/>
          </a:xfrm>
        </p:spPr>
        <p:txBody>
          <a:bodyPr/>
          <a:lstStyle/>
          <a:p>
            <a:pPr algn="ctr" eaLnBrk="1" hangingPunct="1"/>
            <a:r>
              <a:rPr lang="en-US" dirty="0">
                <a:latin typeface="Calibri" panose="020F0502020204030204" pitchFamily="34" charset="0"/>
              </a:rPr>
              <a:t>Definition of Apostasy</a:t>
            </a:r>
          </a:p>
        </p:txBody>
      </p:sp>
      <p:sp>
        <p:nvSpPr>
          <p:cNvPr id="3075" name="Rectangle 3"/>
          <p:cNvSpPr>
            <a:spLocks noGrp="1" noChangeArrowheads="1"/>
          </p:cNvSpPr>
          <p:nvPr>
            <p:ph type="body" idx="1"/>
          </p:nvPr>
        </p:nvSpPr>
        <p:spPr>
          <a:xfrm>
            <a:off x="304800" y="1946275"/>
            <a:ext cx="4495800" cy="4114800"/>
          </a:xfrm>
        </p:spPr>
        <p:txBody>
          <a:bodyPr/>
          <a:lstStyle/>
          <a:p>
            <a:pPr eaLnBrk="1" hangingPunct="1">
              <a:defRPr/>
            </a:pPr>
            <a:r>
              <a:rPr lang="en-US" sz="2800" i="1" dirty="0" err="1">
                <a:latin typeface="Calibri" panose="020F0502020204030204" pitchFamily="34" charset="0"/>
              </a:rPr>
              <a:t>apos</a:t>
            </a:r>
            <a:r>
              <a:rPr lang="en-US" sz="2800" dirty="0">
                <a:latin typeface="Calibri" panose="020F0502020204030204" pitchFamily="34" charset="0"/>
              </a:rPr>
              <a:t> = away from</a:t>
            </a:r>
          </a:p>
          <a:p>
            <a:pPr eaLnBrk="1" hangingPunct="1">
              <a:defRPr/>
            </a:pPr>
            <a:r>
              <a:rPr lang="en-US" sz="2800" i="1" dirty="0" err="1">
                <a:latin typeface="Calibri" panose="020F0502020204030204" pitchFamily="34" charset="0"/>
              </a:rPr>
              <a:t>hist</a:t>
            </a:r>
            <a:r>
              <a:rPr lang="en-US" sz="2800" i="1" dirty="0" err="1">
                <a:latin typeface="Calibri" panose="020F0502020204030204" pitchFamily="34" charset="0"/>
                <a:cs typeface="Arial" charset="0"/>
              </a:rPr>
              <a:t>ēmi</a:t>
            </a:r>
            <a:r>
              <a:rPr lang="en-US" sz="2800" dirty="0">
                <a:latin typeface="Calibri" panose="020F0502020204030204" pitchFamily="34" charset="0"/>
              </a:rPr>
              <a:t> = to stand</a:t>
            </a:r>
          </a:p>
          <a:p>
            <a:pPr eaLnBrk="1" hangingPunct="1">
              <a:defRPr/>
            </a:pPr>
            <a:r>
              <a:rPr lang="en-US" sz="2800" dirty="0">
                <a:latin typeface="Calibri" panose="020F0502020204030204" pitchFamily="34" charset="0"/>
              </a:rPr>
              <a:t>Apostasy = to stand away from</a:t>
            </a:r>
          </a:p>
          <a:p>
            <a:pPr eaLnBrk="1" hangingPunct="1">
              <a:defRPr/>
            </a:pPr>
            <a:r>
              <a:rPr lang="en-US" sz="2800" dirty="0">
                <a:latin typeface="Calibri" panose="020F0502020204030204" pitchFamily="34" charset="0"/>
              </a:rPr>
              <a:t>Apostasy = a departure from known (or previously embraced) truth</a:t>
            </a:r>
          </a:p>
        </p:txBody>
      </p:sp>
      <p:pic>
        <p:nvPicPr>
          <p:cNvPr id="1434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4400" y="1676400"/>
            <a:ext cx="4003675" cy="4800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0"/>
            <a:ext cx="8229600" cy="1143000"/>
          </a:xfrm>
        </p:spPr>
        <p:txBody>
          <a:bodyPr/>
          <a:lstStyle/>
          <a:p>
            <a:pPr algn="ctr" eaLnBrk="1" hangingPunct="1"/>
            <a:r>
              <a:rPr lang="en-US" sz="4000" dirty="0">
                <a:latin typeface="Calibri" panose="020F0502020204030204" pitchFamily="34" charset="0"/>
              </a:rPr>
              <a:t>Ten Characteristics of Apostasy</a:t>
            </a:r>
          </a:p>
        </p:txBody>
      </p:sp>
      <p:sp>
        <p:nvSpPr>
          <p:cNvPr id="4099" name="Rectangle 3"/>
          <p:cNvSpPr>
            <a:spLocks noGrp="1" noChangeArrowheads="1"/>
          </p:cNvSpPr>
          <p:nvPr>
            <p:ph type="body" idx="1"/>
          </p:nvPr>
        </p:nvSpPr>
        <p:spPr>
          <a:xfrm>
            <a:off x="457200" y="1143000"/>
            <a:ext cx="4953000" cy="4525963"/>
          </a:xfrm>
        </p:spPr>
        <p:txBody>
          <a:bodyPr/>
          <a:lstStyle/>
          <a:p>
            <a:pPr marL="457200" indent="-457200" eaLnBrk="1" hangingPunct="1">
              <a:spcBef>
                <a:spcPts val="1200"/>
              </a:spcBef>
              <a:spcAft>
                <a:spcPts val="1200"/>
              </a:spcAft>
              <a:buSzPct val="100000"/>
              <a:buFont typeface="Times New Roman" pitchFamily="18" charset="0"/>
              <a:buAutoNum type="arabicParenR"/>
              <a:defRPr/>
            </a:pPr>
            <a:r>
              <a:rPr lang="en-US" sz="2800" dirty="0">
                <a:latin typeface="Calibri" panose="020F0502020204030204" pitchFamily="34" charset="0"/>
              </a:rPr>
              <a:t>Sign of the last days</a:t>
            </a:r>
          </a:p>
          <a:p>
            <a:pPr marL="457200" indent="-457200" eaLnBrk="1" hangingPunct="1">
              <a:spcBef>
                <a:spcPts val="1200"/>
              </a:spcBef>
              <a:spcAft>
                <a:spcPts val="1200"/>
              </a:spcAft>
              <a:buSzPct val="100000"/>
              <a:buFont typeface="Times New Roman" pitchFamily="18" charset="0"/>
              <a:buAutoNum type="arabicParenR"/>
              <a:defRPr/>
            </a:pPr>
            <a:r>
              <a:rPr lang="en-US" sz="2800" dirty="0">
                <a:latin typeface="Calibri" panose="020F0502020204030204" pitchFamily="34" charset="0"/>
              </a:rPr>
              <a:t>A massive NT subject</a:t>
            </a:r>
          </a:p>
          <a:p>
            <a:pPr marL="457200" indent="-457200" eaLnBrk="1" hangingPunct="1">
              <a:spcBef>
                <a:spcPts val="1200"/>
              </a:spcBef>
              <a:spcAft>
                <a:spcPts val="1200"/>
              </a:spcAft>
              <a:buSzPct val="100000"/>
              <a:buFont typeface="Times New Roman" pitchFamily="18" charset="0"/>
              <a:buAutoNum type="arabicParenR"/>
              <a:defRPr/>
            </a:pPr>
            <a:r>
              <a:rPr lang="en-US" sz="2800" dirty="0">
                <a:latin typeface="Calibri" panose="020F0502020204030204" pitchFamily="34" charset="0"/>
              </a:rPr>
              <a:t>Impacts every major doctrine</a:t>
            </a:r>
          </a:p>
          <a:p>
            <a:pPr marL="457200" indent="-457200" eaLnBrk="1" hangingPunct="1">
              <a:spcBef>
                <a:spcPts val="1200"/>
              </a:spcBef>
              <a:spcAft>
                <a:spcPts val="1200"/>
              </a:spcAft>
              <a:buSzPct val="100000"/>
              <a:buFont typeface="Times New Roman" pitchFamily="18" charset="0"/>
              <a:buAutoNum type="arabicParenR"/>
              <a:defRPr/>
            </a:pPr>
            <a:r>
              <a:rPr lang="en-US" sz="2800" dirty="0">
                <a:latin typeface="Calibri" panose="020F0502020204030204" pitchFamily="34" charset="0"/>
              </a:rPr>
              <a:t>Primarily internal</a:t>
            </a:r>
          </a:p>
          <a:p>
            <a:pPr marL="457200" indent="-457200" eaLnBrk="1" hangingPunct="1">
              <a:spcBef>
                <a:spcPts val="1200"/>
              </a:spcBef>
              <a:spcAft>
                <a:spcPts val="1200"/>
              </a:spcAft>
              <a:buSzPct val="100000"/>
              <a:buFont typeface="Times New Roman" pitchFamily="18" charset="0"/>
              <a:buAutoNum type="arabicParenR"/>
              <a:defRPr/>
            </a:pPr>
            <a:r>
              <a:rPr lang="en-US" sz="2800" dirty="0">
                <a:latin typeface="Calibri" panose="020F0502020204030204" pitchFamily="34" charset="0"/>
              </a:rPr>
              <a:t>Knows no limits</a:t>
            </a:r>
          </a:p>
        </p:txBody>
      </p:sp>
      <p:pic>
        <p:nvPicPr>
          <p:cNvPr id="15364"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l="7921" r="8911"/>
          <a:stretch>
            <a:fillRect/>
          </a:stretch>
        </p:blipFill>
        <p:spPr bwMode="auto">
          <a:xfrm>
            <a:off x="5486400" y="1371600"/>
            <a:ext cx="3200400" cy="4257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657600" y="1524000"/>
            <a:ext cx="5257800" cy="4343400"/>
          </a:xfrm>
        </p:spPr>
        <p:txBody>
          <a:bodyPr/>
          <a:lstStyle/>
          <a:p>
            <a:pPr marL="571500" indent="-571500" eaLnBrk="1" hangingPunct="1">
              <a:spcBef>
                <a:spcPts val="1200"/>
              </a:spcBef>
              <a:spcAft>
                <a:spcPts val="1200"/>
              </a:spcAft>
              <a:buSzPct val="100000"/>
              <a:buFont typeface="Times New Roman" pitchFamily="18" charset="0"/>
              <a:buAutoNum type="arabicParenR" startAt="6"/>
            </a:pPr>
            <a:r>
              <a:rPr lang="en-US" sz="2800" dirty="0">
                <a:effectLst/>
                <a:latin typeface="Calibri" panose="020F0502020204030204" pitchFamily="34" charset="0"/>
              </a:rPr>
              <a:t>Can happen quickly</a:t>
            </a:r>
          </a:p>
          <a:p>
            <a:pPr marL="571500" indent="-571500" eaLnBrk="1" hangingPunct="1">
              <a:spcBef>
                <a:spcPts val="1200"/>
              </a:spcBef>
              <a:spcAft>
                <a:spcPts val="1200"/>
              </a:spcAft>
              <a:buSzPct val="100000"/>
              <a:buFont typeface="Times New Roman" pitchFamily="18" charset="0"/>
              <a:buAutoNum type="arabicParenR" startAt="6"/>
            </a:pPr>
            <a:r>
              <a:rPr lang="en-US" sz="2800" dirty="0">
                <a:effectLst/>
                <a:latin typeface="Calibri" panose="020F0502020204030204" pitchFamily="34" charset="0"/>
              </a:rPr>
              <a:t>Satanically energized</a:t>
            </a:r>
          </a:p>
          <a:p>
            <a:pPr marL="571500" indent="-571500" eaLnBrk="1" hangingPunct="1">
              <a:spcBef>
                <a:spcPts val="1200"/>
              </a:spcBef>
              <a:spcAft>
                <a:spcPts val="1200"/>
              </a:spcAft>
              <a:buSzPct val="100000"/>
              <a:buFont typeface="Times New Roman" pitchFamily="18" charset="0"/>
              <a:buAutoNum type="arabicParenR" startAt="6"/>
            </a:pPr>
            <a:r>
              <a:rPr lang="en-US" sz="2800" dirty="0">
                <a:effectLst/>
                <a:latin typeface="Calibri" panose="020F0502020204030204" pitchFamily="34" charset="0"/>
              </a:rPr>
              <a:t>Destructive</a:t>
            </a:r>
          </a:p>
          <a:p>
            <a:pPr marL="571500" indent="-571500" eaLnBrk="1" hangingPunct="1">
              <a:spcBef>
                <a:spcPts val="1200"/>
              </a:spcBef>
              <a:spcAft>
                <a:spcPts val="1200"/>
              </a:spcAft>
              <a:buSzPct val="100000"/>
              <a:buFont typeface="Times New Roman" pitchFamily="18" charset="0"/>
              <a:buAutoNum type="arabicParenR" startAt="6"/>
            </a:pPr>
            <a:r>
              <a:rPr lang="en-US" sz="2800" dirty="0">
                <a:effectLst/>
                <a:latin typeface="Calibri" panose="020F0502020204030204" pitchFamily="34" charset="0"/>
              </a:rPr>
              <a:t>Makes life difficult for the man of God</a:t>
            </a:r>
          </a:p>
          <a:p>
            <a:pPr marL="571500" indent="-571500" eaLnBrk="1" hangingPunct="1">
              <a:spcBef>
                <a:spcPts val="1200"/>
              </a:spcBef>
              <a:spcAft>
                <a:spcPts val="1200"/>
              </a:spcAft>
              <a:buSzPct val="100000"/>
              <a:buFont typeface="Times New Roman" pitchFamily="18" charset="0"/>
              <a:buAutoNum type="arabicParenR" startAt="6"/>
            </a:pPr>
            <a:r>
              <a:rPr lang="en-US" sz="2800" dirty="0">
                <a:effectLst/>
                <a:latin typeface="Calibri" panose="020F0502020204030204" pitchFamily="34" charset="0"/>
              </a:rPr>
              <a:t>Impacts those who have not taken preventive measures </a:t>
            </a:r>
          </a:p>
        </p:txBody>
      </p:sp>
      <p:pic>
        <p:nvPicPr>
          <p:cNvPr id="1638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1676400"/>
            <a:ext cx="2962275"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2"/>
          <p:cNvSpPr>
            <a:spLocks noGrp="1" noChangeArrowheads="1"/>
          </p:cNvSpPr>
          <p:nvPr>
            <p:ph type="title"/>
          </p:nvPr>
        </p:nvSpPr>
        <p:spPr>
          <a:xfrm>
            <a:off x="381000" y="0"/>
            <a:ext cx="8229600" cy="1143000"/>
          </a:xfrm>
        </p:spPr>
        <p:txBody>
          <a:bodyPr/>
          <a:lstStyle/>
          <a:p>
            <a:pPr algn="ctr" eaLnBrk="1" hangingPunct="1"/>
            <a:r>
              <a:rPr lang="en-US" sz="4000" dirty="0">
                <a:latin typeface="Calibri" panose="020F0502020204030204" pitchFamily="34" charset="0"/>
              </a:rPr>
              <a:t>Ten Characteristics of Apostasy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85800" y="2286000"/>
            <a:ext cx="7772400" cy="1143000"/>
          </a:xfrm>
        </p:spPr>
        <p:txBody>
          <a:bodyPr/>
          <a:lstStyle/>
          <a:p>
            <a:r>
              <a:rPr lang="en-US" altLang="en-US" dirty="0">
                <a:latin typeface="Calibri" panose="020F0502020204030204" pitchFamily="34" charset="0"/>
              </a:rPr>
              <a:t>2 </a:t>
            </a:r>
            <a:r>
              <a:rPr lang="en-US" altLang="en-US">
                <a:latin typeface="Calibri" panose="020F0502020204030204" pitchFamily="34" charset="0"/>
              </a:rPr>
              <a:t>Timothy 3:1‒4:8</a:t>
            </a:r>
            <a:endParaRPr lang="en-US" altLang="en-US" dirty="0">
              <a:latin typeface="Calibri" panose="020F0502020204030204" pitchFamily="34" charset="0"/>
            </a:endParaRPr>
          </a:p>
        </p:txBody>
      </p:sp>
      <p:sp>
        <p:nvSpPr>
          <p:cNvPr id="30723" name="Rectangle 3"/>
          <p:cNvSpPr>
            <a:spLocks noGrp="1" noChangeArrowheads="1"/>
          </p:cNvSpPr>
          <p:nvPr>
            <p:ph type="subTitle" idx="1"/>
          </p:nvPr>
        </p:nvSpPr>
        <p:spPr>
          <a:xfrm>
            <a:off x="1371600" y="3886200"/>
            <a:ext cx="6400800" cy="1752600"/>
          </a:xfrm>
        </p:spPr>
        <p:txBody>
          <a:bodyPr/>
          <a:lstStyle/>
          <a:p>
            <a:pPr>
              <a:spcBef>
                <a:spcPts val="0"/>
              </a:spcBef>
              <a:defRPr/>
            </a:pPr>
            <a:r>
              <a:rPr lang="en-US" dirty="0">
                <a:latin typeface="Calibri" panose="020F0502020204030204" pitchFamily="34" charset="0"/>
              </a:rPr>
              <a:t>What to Do in the </a:t>
            </a:r>
          </a:p>
          <a:p>
            <a:pPr>
              <a:spcBef>
                <a:spcPts val="0"/>
              </a:spcBef>
              <a:defRPr/>
            </a:pPr>
            <a:r>
              <a:rPr lang="en-US" dirty="0">
                <a:latin typeface="Calibri" panose="020F0502020204030204" pitchFamily="34" charset="0"/>
              </a:rPr>
              <a:t>Midst of the Apostasy</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171700" y="381000"/>
            <a:ext cx="4800600" cy="609600"/>
          </a:xfrm>
        </p:spPr>
        <p:txBody>
          <a:bodyPr/>
          <a:lstStyle/>
          <a:p>
            <a:pPr algn="ctr"/>
            <a:r>
              <a:rPr lang="en-US" altLang="en-US" sz="3600" dirty="0">
                <a:latin typeface="Calibri" panose="020F0502020204030204" pitchFamily="34" charset="0"/>
              </a:rPr>
              <a:t>Apostasy  (3:1‒4:8)</a:t>
            </a:r>
          </a:p>
        </p:txBody>
      </p:sp>
      <p:sp>
        <p:nvSpPr>
          <p:cNvPr id="36867" name="Rectangle 3"/>
          <p:cNvSpPr>
            <a:spLocks noGrp="1" noChangeArrowheads="1"/>
          </p:cNvSpPr>
          <p:nvPr>
            <p:ph type="body" idx="1"/>
          </p:nvPr>
        </p:nvSpPr>
        <p:spPr>
          <a:xfrm>
            <a:off x="1676400" y="1143000"/>
            <a:ext cx="5791200" cy="5257800"/>
          </a:xfrm>
        </p:spPr>
        <p:txBody>
          <a:bodyPr/>
          <a:lstStyle/>
          <a:p>
            <a:pPr marL="457200" indent="-457200">
              <a:spcBef>
                <a:spcPts val="1200"/>
              </a:spcBef>
              <a:spcAft>
                <a:spcPts val="1200"/>
              </a:spcAft>
              <a:buSzPct val="100000"/>
              <a:buFont typeface="Wingdings" panose="05000000000000000000" pitchFamily="2" charset="2"/>
              <a:buAutoNum type="romanUcPeriod"/>
              <a:defRPr/>
            </a:pPr>
            <a:r>
              <a:rPr lang="en-US" dirty="0">
                <a:latin typeface="Calibri" panose="020F0502020204030204" pitchFamily="34" charset="0"/>
              </a:rPr>
              <a:t>The Apostasy (3:1-9)</a:t>
            </a:r>
          </a:p>
          <a:p>
            <a:pPr marL="914400" lvl="1" indent="-457200">
              <a:spcBef>
                <a:spcPts val="1200"/>
              </a:spcBef>
              <a:spcAft>
                <a:spcPts val="1200"/>
              </a:spcAft>
              <a:buSzPct val="100000"/>
              <a:buAutoNum type="alphaUcPeriod"/>
              <a:defRPr/>
            </a:pPr>
            <a:r>
              <a:rPr lang="en-US" dirty="0">
                <a:latin typeface="Calibri" panose="020F0502020204030204" pitchFamily="34" charset="0"/>
              </a:rPr>
              <a:t>The evil (3:1-7)</a:t>
            </a:r>
          </a:p>
          <a:p>
            <a:pPr marL="914400" lvl="1" indent="-457200">
              <a:spcBef>
                <a:spcPts val="1200"/>
              </a:spcBef>
              <a:spcAft>
                <a:spcPts val="1200"/>
              </a:spcAft>
              <a:buSzPct val="100000"/>
              <a:buAutoNum type="alphaUcPeriod"/>
              <a:defRPr/>
            </a:pPr>
            <a:r>
              <a:rPr lang="en-US" dirty="0">
                <a:latin typeface="Calibri" panose="020F0502020204030204" pitchFamily="34" charset="0"/>
              </a:rPr>
              <a:t>The examples (3:8-9)</a:t>
            </a:r>
          </a:p>
          <a:p>
            <a:pPr marL="457200" indent="-457200">
              <a:spcBef>
                <a:spcPts val="1200"/>
              </a:spcBef>
              <a:spcAft>
                <a:spcPts val="1200"/>
              </a:spcAft>
              <a:buSzPct val="100000"/>
              <a:buFont typeface="Wingdings" panose="05000000000000000000" pitchFamily="2" charset="2"/>
              <a:buAutoNum type="romanUcPeriod"/>
              <a:defRPr/>
            </a:pPr>
            <a:r>
              <a:rPr lang="en-US" dirty="0">
                <a:latin typeface="Calibri" panose="020F0502020204030204" pitchFamily="34" charset="0"/>
              </a:rPr>
              <a:t>The Antidote (3:10‒4:8)</a:t>
            </a:r>
          </a:p>
          <a:p>
            <a:pPr marL="914400" lvl="1" indent="-457200">
              <a:spcBef>
                <a:spcPts val="1200"/>
              </a:spcBef>
              <a:spcAft>
                <a:spcPts val="1200"/>
              </a:spcAft>
              <a:buSzPct val="100000"/>
              <a:buFont typeface="Wingdings" panose="05000000000000000000" pitchFamily="2" charset="2"/>
              <a:buAutoNum type="alphaUcPeriod"/>
              <a:defRPr/>
            </a:pPr>
            <a:r>
              <a:rPr lang="en-US" dirty="0">
                <a:latin typeface="Calibri" panose="020F0502020204030204" pitchFamily="34" charset="0"/>
              </a:rPr>
              <a:t>Paul’s example (3:10-13)</a:t>
            </a:r>
          </a:p>
          <a:p>
            <a:pPr marL="914400" lvl="1" indent="-457200">
              <a:spcBef>
                <a:spcPts val="1200"/>
              </a:spcBef>
              <a:spcAft>
                <a:spcPts val="1200"/>
              </a:spcAft>
              <a:buSzPct val="100000"/>
              <a:buFont typeface="Wingdings" panose="05000000000000000000" pitchFamily="2" charset="2"/>
              <a:buAutoNum type="alphaUcPeriod"/>
              <a:defRPr/>
            </a:pPr>
            <a:r>
              <a:rPr lang="en-US" dirty="0">
                <a:latin typeface="Calibri" panose="020F0502020204030204" pitchFamily="34" charset="0"/>
              </a:rPr>
              <a:t>Preach the Word (3:14‒4:8)</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171700" y="381000"/>
            <a:ext cx="4800600" cy="609600"/>
          </a:xfrm>
        </p:spPr>
        <p:txBody>
          <a:bodyPr/>
          <a:lstStyle/>
          <a:p>
            <a:pPr algn="ctr"/>
            <a:r>
              <a:rPr lang="en-US" altLang="en-US" sz="3600" dirty="0">
                <a:latin typeface="Calibri" panose="020F0502020204030204" pitchFamily="34" charset="0"/>
              </a:rPr>
              <a:t>Apostasy  (3:1‒4:8)</a:t>
            </a:r>
          </a:p>
        </p:txBody>
      </p:sp>
      <p:sp>
        <p:nvSpPr>
          <p:cNvPr id="36867" name="Rectangle 3"/>
          <p:cNvSpPr>
            <a:spLocks noGrp="1" noChangeArrowheads="1"/>
          </p:cNvSpPr>
          <p:nvPr>
            <p:ph type="body" idx="1"/>
          </p:nvPr>
        </p:nvSpPr>
        <p:spPr>
          <a:xfrm>
            <a:off x="1676400" y="1143000"/>
            <a:ext cx="5791200" cy="5257800"/>
          </a:xfrm>
        </p:spPr>
        <p:txBody>
          <a:bodyPr/>
          <a:lstStyle/>
          <a:p>
            <a:pPr marL="457200" indent="-457200">
              <a:spcBef>
                <a:spcPts val="1200"/>
              </a:spcBef>
              <a:spcAft>
                <a:spcPts val="1200"/>
              </a:spcAft>
              <a:buSzPct val="100000"/>
              <a:buFont typeface="Wingdings" panose="05000000000000000000" pitchFamily="2" charset="2"/>
              <a:buAutoNum type="romanUcPeriod"/>
              <a:defRPr/>
            </a:pPr>
            <a:r>
              <a:rPr lang="en-US" b="1" u="sng" dirty="0">
                <a:solidFill>
                  <a:srgbClr val="FFFFCC"/>
                </a:solidFill>
                <a:latin typeface="Calibri" panose="020F0502020204030204" pitchFamily="34" charset="0"/>
              </a:rPr>
              <a:t>The Apostasy (3:1-9)</a:t>
            </a:r>
          </a:p>
          <a:p>
            <a:pPr marL="914400" lvl="1" indent="-457200">
              <a:spcBef>
                <a:spcPts val="1200"/>
              </a:spcBef>
              <a:spcAft>
                <a:spcPts val="1200"/>
              </a:spcAft>
              <a:buSzPct val="100000"/>
              <a:buAutoNum type="alphaUcPeriod"/>
              <a:defRPr/>
            </a:pPr>
            <a:r>
              <a:rPr lang="en-US" dirty="0">
                <a:latin typeface="Calibri" panose="020F0502020204030204" pitchFamily="34" charset="0"/>
              </a:rPr>
              <a:t>The evil (3:1-7)</a:t>
            </a:r>
          </a:p>
          <a:p>
            <a:pPr marL="914400" lvl="1" indent="-457200">
              <a:spcBef>
                <a:spcPts val="1200"/>
              </a:spcBef>
              <a:spcAft>
                <a:spcPts val="1200"/>
              </a:spcAft>
              <a:buSzPct val="100000"/>
              <a:buAutoNum type="alphaUcPeriod"/>
              <a:defRPr/>
            </a:pPr>
            <a:r>
              <a:rPr lang="en-US" dirty="0">
                <a:latin typeface="Calibri" panose="020F0502020204030204" pitchFamily="34" charset="0"/>
              </a:rPr>
              <a:t>The examples (3:8-9)</a:t>
            </a:r>
          </a:p>
          <a:p>
            <a:pPr marL="457200" indent="-457200">
              <a:spcBef>
                <a:spcPts val="1200"/>
              </a:spcBef>
              <a:spcAft>
                <a:spcPts val="1200"/>
              </a:spcAft>
              <a:buSzPct val="100000"/>
              <a:buFont typeface="Wingdings" panose="05000000000000000000" pitchFamily="2" charset="2"/>
              <a:buAutoNum type="romanUcPeriod"/>
              <a:defRPr/>
            </a:pPr>
            <a:r>
              <a:rPr lang="en-US" dirty="0">
                <a:latin typeface="Calibri" panose="020F0502020204030204" pitchFamily="34" charset="0"/>
              </a:rPr>
              <a:t>The Antidote (3:10‒4:8)</a:t>
            </a:r>
          </a:p>
          <a:p>
            <a:pPr marL="914400" lvl="1" indent="-457200">
              <a:spcBef>
                <a:spcPts val="1200"/>
              </a:spcBef>
              <a:spcAft>
                <a:spcPts val="1200"/>
              </a:spcAft>
              <a:buSzPct val="100000"/>
              <a:buFont typeface="Wingdings" panose="05000000000000000000" pitchFamily="2" charset="2"/>
              <a:buAutoNum type="alphaUcPeriod"/>
              <a:defRPr/>
            </a:pPr>
            <a:r>
              <a:rPr lang="en-US" dirty="0">
                <a:latin typeface="Calibri" panose="020F0502020204030204" pitchFamily="34" charset="0"/>
              </a:rPr>
              <a:t>Paul’s example (3:10-13)</a:t>
            </a:r>
          </a:p>
          <a:p>
            <a:pPr marL="914400" lvl="1" indent="-457200">
              <a:spcBef>
                <a:spcPts val="1200"/>
              </a:spcBef>
              <a:spcAft>
                <a:spcPts val="1200"/>
              </a:spcAft>
              <a:buSzPct val="100000"/>
              <a:buFont typeface="Wingdings" panose="05000000000000000000" pitchFamily="2" charset="2"/>
              <a:buAutoNum type="alphaUcPeriod"/>
              <a:defRPr/>
            </a:pPr>
            <a:r>
              <a:rPr lang="en-US" dirty="0">
                <a:latin typeface="Calibri" panose="020F0502020204030204" pitchFamily="34" charset="0"/>
              </a:rPr>
              <a:t>Preach the Word (3:14‒4:8)</a:t>
            </a:r>
          </a:p>
        </p:txBody>
      </p:sp>
    </p:spTree>
    <p:extLst>
      <p:ext uri="{BB962C8B-B14F-4D97-AF65-F5344CB8AC3E}">
        <p14:creationId xmlns:p14="http://schemas.microsoft.com/office/powerpoint/2010/main" val="419254500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171700" y="381000"/>
            <a:ext cx="4800600" cy="609600"/>
          </a:xfrm>
        </p:spPr>
        <p:txBody>
          <a:bodyPr/>
          <a:lstStyle/>
          <a:p>
            <a:pPr algn="ctr"/>
            <a:r>
              <a:rPr lang="en-US" altLang="en-US" sz="3600" dirty="0">
                <a:latin typeface="Calibri" panose="020F0502020204030204" pitchFamily="34" charset="0"/>
              </a:rPr>
              <a:t>Apostasy  (3:1‒4:8)</a:t>
            </a:r>
          </a:p>
        </p:txBody>
      </p:sp>
      <p:sp>
        <p:nvSpPr>
          <p:cNvPr id="36867" name="Rectangle 3"/>
          <p:cNvSpPr>
            <a:spLocks noGrp="1" noChangeArrowheads="1"/>
          </p:cNvSpPr>
          <p:nvPr>
            <p:ph type="body" idx="1"/>
          </p:nvPr>
        </p:nvSpPr>
        <p:spPr>
          <a:xfrm>
            <a:off x="1676400" y="1143000"/>
            <a:ext cx="5791200" cy="5257800"/>
          </a:xfrm>
        </p:spPr>
        <p:txBody>
          <a:bodyPr/>
          <a:lstStyle/>
          <a:p>
            <a:pPr marL="457200" indent="-457200">
              <a:spcBef>
                <a:spcPts val="1200"/>
              </a:spcBef>
              <a:spcAft>
                <a:spcPts val="1200"/>
              </a:spcAft>
              <a:buSzPct val="100000"/>
              <a:buFont typeface="Wingdings" panose="05000000000000000000" pitchFamily="2" charset="2"/>
              <a:buAutoNum type="romanUcPeriod"/>
              <a:defRPr/>
            </a:pPr>
            <a:r>
              <a:rPr lang="en-US" dirty="0">
                <a:solidFill>
                  <a:srgbClr val="FFFFCC"/>
                </a:solidFill>
                <a:latin typeface="Calibri" panose="020F0502020204030204" pitchFamily="34" charset="0"/>
              </a:rPr>
              <a:t>The Apostasy (3:1-9)</a:t>
            </a:r>
          </a:p>
          <a:p>
            <a:pPr marL="914400" lvl="1" indent="-457200">
              <a:spcBef>
                <a:spcPts val="1200"/>
              </a:spcBef>
              <a:spcAft>
                <a:spcPts val="1200"/>
              </a:spcAft>
              <a:buSzPct val="100000"/>
              <a:buAutoNum type="alphaUcPeriod"/>
              <a:defRPr/>
            </a:pPr>
            <a:r>
              <a:rPr lang="en-US" b="1" u="sng" dirty="0">
                <a:solidFill>
                  <a:srgbClr val="FFFFCC"/>
                </a:solidFill>
                <a:latin typeface="Calibri" panose="020F0502020204030204" pitchFamily="34" charset="0"/>
                <a:ea typeface="+mn-ea"/>
                <a:cs typeface="+mn-cs"/>
              </a:rPr>
              <a:t>The evil (3:1-7)</a:t>
            </a:r>
          </a:p>
          <a:p>
            <a:pPr marL="914400" lvl="1" indent="-457200">
              <a:spcBef>
                <a:spcPts val="1200"/>
              </a:spcBef>
              <a:spcAft>
                <a:spcPts val="1200"/>
              </a:spcAft>
              <a:buSzPct val="100000"/>
              <a:buAutoNum type="alphaUcPeriod"/>
              <a:defRPr/>
            </a:pPr>
            <a:r>
              <a:rPr lang="en-US" dirty="0">
                <a:latin typeface="Calibri" panose="020F0502020204030204" pitchFamily="34" charset="0"/>
              </a:rPr>
              <a:t>The examples (3:8-9)</a:t>
            </a:r>
          </a:p>
          <a:p>
            <a:pPr marL="457200" indent="-457200">
              <a:spcBef>
                <a:spcPts val="1200"/>
              </a:spcBef>
              <a:spcAft>
                <a:spcPts val="1200"/>
              </a:spcAft>
              <a:buSzPct val="100000"/>
              <a:buFont typeface="Wingdings" panose="05000000000000000000" pitchFamily="2" charset="2"/>
              <a:buAutoNum type="romanUcPeriod"/>
              <a:defRPr/>
            </a:pPr>
            <a:r>
              <a:rPr lang="en-US" dirty="0">
                <a:latin typeface="Calibri" panose="020F0502020204030204" pitchFamily="34" charset="0"/>
              </a:rPr>
              <a:t>The Antidote (3:10‒4:8)</a:t>
            </a:r>
          </a:p>
          <a:p>
            <a:pPr marL="914400" lvl="1" indent="-457200">
              <a:spcBef>
                <a:spcPts val="1200"/>
              </a:spcBef>
              <a:spcAft>
                <a:spcPts val="1200"/>
              </a:spcAft>
              <a:buSzPct val="100000"/>
              <a:buFont typeface="Wingdings" panose="05000000000000000000" pitchFamily="2" charset="2"/>
              <a:buAutoNum type="alphaUcPeriod"/>
              <a:defRPr/>
            </a:pPr>
            <a:r>
              <a:rPr lang="en-US" dirty="0">
                <a:latin typeface="Calibri" panose="020F0502020204030204" pitchFamily="34" charset="0"/>
              </a:rPr>
              <a:t>Paul’s example (3:10-13)</a:t>
            </a:r>
          </a:p>
          <a:p>
            <a:pPr marL="914400" lvl="1" indent="-457200">
              <a:spcBef>
                <a:spcPts val="1200"/>
              </a:spcBef>
              <a:spcAft>
                <a:spcPts val="1200"/>
              </a:spcAft>
              <a:buSzPct val="100000"/>
              <a:buFont typeface="Wingdings" panose="05000000000000000000" pitchFamily="2" charset="2"/>
              <a:buAutoNum type="alphaUcPeriod"/>
              <a:defRPr/>
            </a:pPr>
            <a:r>
              <a:rPr lang="en-US" dirty="0">
                <a:latin typeface="Calibri" panose="020F0502020204030204" pitchFamily="34" charset="0"/>
              </a:rPr>
              <a:t>Preach the Word (3:14‒4:8)</a:t>
            </a:r>
          </a:p>
        </p:txBody>
      </p:sp>
    </p:spTree>
    <p:extLst>
      <p:ext uri="{BB962C8B-B14F-4D97-AF65-F5344CB8AC3E}">
        <p14:creationId xmlns:p14="http://schemas.microsoft.com/office/powerpoint/2010/main" val="253622507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171700" y="381000"/>
            <a:ext cx="4800600" cy="609600"/>
          </a:xfrm>
        </p:spPr>
        <p:txBody>
          <a:bodyPr/>
          <a:lstStyle/>
          <a:p>
            <a:pPr algn="ctr"/>
            <a:r>
              <a:rPr lang="en-US" altLang="en-US" sz="3600" dirty="0">
                <a:latin typeface="Calibri" panose="020F0502020204030204" pitchFamily="34" charset="0"/>
              </a:rPr>
              <a:t>A. The Evil  (3:1-7)</a:t>
            </a:r>
          </a:p>
        </p:txBody>
      </p:sp>
      <p:sp>
        <p:nvSpPr>
          <p:cNvPr id="36867" name="Rectangle 3"/>
          <p:cNvSpPr>
            <a:spLocks noGrp="1" noChangeArrowheads="1"/>
          </p:cNvSpPr>
          <p:nvPr>
            <p:ph type="body" idx="1"/>
          </p:nvPr>
        </p:nvSpPr>
        <p:spPr>
          <a:xfrm>
            <a:off x="533400" y="1371600"/>
            <a:ext cx="7772400" cy="3657600"/>
          </a:xfrm>
        </p:spPr>
        <p:txBody>
          <a:bodyPr/>
          <a:lstStyle/>
          <a:p>
            <a:pPr marL="514350" indent="-514350">
              <a:spcBef>
                <a:spcPts val="1200"/>
              </a:spcBef>
              <a:spcAft>
                <a:spcPts val="1200"/>
              </a:spcAft>
              <a:buSzPct val="100000"/>
              <a:buAutoNum type="arabicPeriod"/>
              <a:defRPr/>
            </a:pPr>
            <a:r>
              <a:rPr lang="en-US" sz="2800" dirty="0">
                <a:latin typeface="Calibri" panose="020F0502020204030204" pitchFamily="34" charset="0"/>
              </a:rPr>
              <a:t>Difficulty &amp; danger (1)</a:t>
            </a:r>
          </a:p>
          <a:p>
            <a:pPr marL="514350" indent="-514350">
              <a:spcBef>
                <a:spcPts val="1200"/>
              </a:spcBef>
              <a:spcAft>
                <a:spcPts val="1200"/>
              </a:spcAft>
              <a:buSzPct val="100000"/>
              <a:buAutoNum type="arabicPeriod"/>
              <a:defRPr/>
            </a:pPr>
            <a:r>
              <a:rPr lang="en-US" sz="2800" dirty="0">
                <a:latin typeface="Calibri" panose="020F0502020204030204" pitchFamily="34" charset="0"/>
              </a:rPr>
              <a:t>Misplaced Love  (2, 4)</a:t>
            </a:r>
          </a:p>
          <a:p>
            <a:pPr marL="514350" indent="-514350">
              <a:spcBef>
                <a:spcPts val="1200"/>
              </a:spcBef>
              <a:spcAft>
                <a:spcPts val="1200"/>
              </a:spcAft>
              <a:buSzPct val="100000"/>
              <a:buAutoNum type="arabicPeriod"/>
              <a:defRPr/>
            </a:pPr>
            <a:r>
              <a:rPr lang="en-US" sz="2800" dirty="0">
                <a:latin typeface="Calibri" panose="020F0502020204030204" pitchFamily="34" charset="0"/>
              </a:rPr>
              <a:t>Pride  (2)</a:t>
            </a:r>
          </a:p>
          <a:p>
            <a:pPr marL="514350" indent="-514350">
              <a:spcBef>
                <a:spcPts val="1200"/>
              </a:spcBef>
              <a:spcAft>
                <a:spcPts val="1200"/>
              </a:spcAft>
              <a:buSzPct val="100000"/>
              <a:buAutoNum type="arabicPeriod"/>
              <a:defRPr/>
            </a:pPr>
            <a:r>
              <a:rPr lang="en-US" sz="2800" dirty="0">
                <a:latin typeface="Calibri" panose="020F0502020204030204" pitchFamily="34" charset="0"/>
              </a:rPr>
              <a:t>Alpha privitives (2-3)</a:t>
            </a:r>
          </a:p>
          <a:p>
            <a:pPr marL="514350" indent="-514350">
              <a:spcBef>
                <a:spcPts val="1200"/>
              </a:spcBef>
              <a:spcAft>
                <a:spcPts val="1200"/>
              </a:spcAft>
              <a:buSzPct val="100000"/>
              <a:buAutoNum type="arabicPeriod"/>
              <a:defRPr/>
            </a:pPr>
            <a:r>
              <a:rPr lang="en-US" sz="2800" dirty="0">
                <a:latin typeface="Calibri" panose="020F0502020204030204" pitchFamily="34" charset="0"/>
              </a:rPr>
              <a:t>Four concluding characteristics (5-7)</a:t>
            </a:r>
          </a:p>
        </p:txBody>
      </p:sp>
      <p:pic>
        <p:nvPicPr>
          <p:cNvPr id="1026" name="Picture 2" descr="https://cranberrychroniclez.files.wordpress.com/2016/02/apostasy-in-the-church-copy.jpg?w=70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0" y="1524000"/>
            <a:ext cx="3043755" cy="2285999"/>
          </a:xfrm>
          <a:prstGeom prst="rect">
            <a:avLst/>
          </a:prstGeom>
          <a:noFill/>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descr="http://www.gracepointdevotions.org/wp-content/uploads/2010/08/Race-Titl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0713" y="304800"/>
            <a:ext cx="790257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171700" y="381000"/>
            <a:ext cx="4800600" cy="609600"/>
          </a:xfrm>
        </p:spPr>
        <p:txBody>
          <a:bodyPr/>
          <a:lstStyle/>
          <a:p>
            <a:pPr algn="ctr"/>
            <a:r>
              <a:rPr lang="en-US" altLang="en-US" sz="3600" dirty="0">
                <a:latin typeface="Calibri" panose="020F0502020204030204" pitchFamily="34" charset="0"/>
              </a:rPr>
              <a:t>A. The Evil  (3:1-7)</a:t>
            </a:r>
          </a:p>
        </p:txBody>
      </p:sp>
      <p:sp>
        <p:nvSpPr>
          <p:cNvPr id="36867" name="Rectangle 3"/>
          <p:cNvSpPr>
            <a:spLocks noGrp="1" noChangeArrowheads="1"/>
          </p:cNvSpPr>
          <p:nvPr>
            <p:ph type="body" idx="1"/>
          </p:nvPr>
        </p:nvSpPr>
        <p:spPr>
          <a:xfrm>
            <a:off x="533400" y="1371600"/>
            <a:ext cx="7772400" cy="3657600"/>
          </a:xfrm>
        </p:spPr>
        <p:txBody>
          <a:bodyPr/>
          <a:lstStyle/>
          <a:p>
            <a:pPr marL="514350" indent="-514350">
              <a:spcBef>
                <a:spcPts val="1200"/>
              </a:spcBef>
              <a:spcAft>
                <a:spcPts val="1200"/>
              </a:spcAft>
              <a:buSzPct val="100000"/>
              <a:buAutoNum type="arabicPeriod"/>
              <a:defRPr/>
            </a:pPr>
            <a:r>
              <a:rPr lang="en-US" sz="2800" b="1" u="sng" dirty="0">
                <a:solidFill>
                  <a:srgbClr val="FFFFCC"/>
                </a:solidFill>
                <a:latin typeface="Calibri" panose="020F0502020204030204" pitchFamily="34" charset="0"/>
              </a:rPr>
              <a:t>Difficulty &amp; danger (1)</a:t>
            </a:r>
          </a:p>
          <a:p>
            <a:pPr marL="514350" indent="-514350">
              <a:spcBef>
                <a:spcPts val="1200"/>
              </a:spcBef>
              <a:spcAft>
                <a:spcPts val="1200"/>
              </a:spcAft>
              <a:buSzPct val="100000"/>
              <a:buAutoNum type="arabicPeriod"/>
              <a:defRPr/>
            </a:pPr>
            <a:r>
              <a:rPr lang="en-US" sz="2800" dirty="0">
                <a:latin typeface="Calibri" panose="020F0502020204030204" pitchFamily="34" charset="0"/>
              </a:rPr>
              <a:t>Misplaced Love  (2, 4)</a:t>
            </a:r>
          </a:p>
          <a:p>
            <a:pPr marL="514350" indent="-514350">
              <a:spcBef>
                <a:spcPts val="1200"/>
              </a:spcBef>
              <a:spcAft>
                <a:spcPts val="1200"/>
              </a:spcAft>
              <a:buSzPct val="100000"/>
              <a:buAutoNum type="arabicPeriod"/>
              <a:defRPr/>
            </a:pPr>
            <a:r>
              <a:rPr lang="en-US" sz="2800" dirty="0">
                <a:latin typeface="Calibri" panose="020F0502020204030204" pitchFamily="34" charset="0"/>
              </a:rPr>
              <a:t>Pride  (2)</a:t>
            </a:r>
          </a:p>
          <a:p>
            <a:pPr marL="514350" indent="-514350">
              <a:spcBef>
                <a:spcPts val="1200"/>
              </a:spcBef>
              <a:spcAft>
                <a:spcPts val="1200"/>
              </a:spcAft>
              <a:buSzPct val="100000"/>
              <a:buAutoNum type="arabicPeriod"/>
              <a:defRPr/>
            </a:pPr>
            <a:r>
              <a:rPr lang="en-US" sz="2800" dirty="0">
                <a:latin typeface="Calibri" panose="020F0502020204030204" pitchFamily="34" charset="0"/>
              </a:rPr>
              <a:t>Alpha privitives (2-3)</a:t>
            </a:r>
          </a:p>
          <a:p>
            <a:pPr marL="514350" indent="-514350">
              <a:spcBef>
                <a:spcPts val="1200"/>
              </a:spcBef>
              <a:spcAft>
                <a:spcPts val="1200"/>
              </a:spcAft>
              <a:buSzPct val="100000"/>
              <a:buAutoNum type="arabicPeriod"/>
              <a:defRPr/>
            </a:pPr>
            <a:r>
              <a:rPr lang="en-US" sz="2800" dirty="0">
                <a:latin typeface="Calibri" panose="020F0502020204030204" pitchFamily="34" charset="0"/>
              </a:rPr>
              <a:t>Four concluding characteristics (5-7)</a:t>
            </a:r>
          </a:p>
        </p:txBody>
      </p:sp>
      <p:pic>
        <p:nvPicPr>
          <p:cNvPr id="1026" name="Picture 2" descr="https://cranberrychroniclez.files.wordpress.com/2016/02/apostasy-in-the-church-copy.jpg?w=70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0" y="1524000"/>
            <a:ext cx="3043755" cy="2285999"/>
          </a:xfrm>
          <a:prstGeom prst="rect">
            <a:avLst/>
          </a:prstGeom>
          <a:noFill/>
        </p:spPr>
      </p:pic>
    </p:spTree>
    <p:extLst>
      <p:ext uri="{BB962C8B-B14F-4D97-AF65-F5344CB8AC3E}">
        <p14:creationId xmlns:p14="http://schemas.microsoft.com/office/powerpoint/2010/main" val="324718411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171700" y="381000"/>
            <a:ext cx="4800600" cy="609600"/>
          </a:xfrm>
        </p:spPr>
        <p:txBody>
          <a:bodyPr/>
          <a:lstStyle/>
          <a:p>
            <a:pPr algn="ctr"/>
            <a:r>
              <a:rPr lang="en-US" altLang="en-US" sz="3600" dirty="0">
                <a:latin typeface="Calibri" panose="020F0502020204030204" pitchFamily="34" charset="0"/>
              </a:rPr>
              <a:t>A. The Evil  (3:1-7)</a:t>
            </a:r>
          </a:p>
        </p:txBody>
      </p:sp>
      <p:sp>
        <p:nvSpPr>
          <p:cNvPr id="36867" name="Rectangle 3"/>
          <p:cNvSpPr>
            <a:spLocks noGrp="1" noChangeArrowheads="1"/>
          </p:cNvSpPr>
          <p:nvPr>
            <p:ph type="body" idx="1"/>
          </p:nvPr>
        </p:nvSpPr>
        <p:spPr>
          <a:xfrm>
            <a:off x="533400" y="1371600"/>
            <a:ext cx="7772400" cy="3657600"/>
          </a:xfrm>
        </p:spPr>
        <p:txBody>
          <a:bodyPr/>
          <a:lstStyle/>
          <a:p>
            <a:pPr marL="514350" indent="-514350">
              <a:spcBef>
                <a:spcPts val="1200"/>
              </a:spcBef>
              <a:spcAft>
                <a:spcPts val="1200"/>
              </a:spcAft>
              <a:buSzPct val="100000"/>
              <a:buAutoNum type="arabicPeriod"/>
              <a:defRPr/>
            </a:pPr>
            <a:r>
              <a:rPr lang="en-US" sz="2800" dirty="0">
                <a:latin typeface="Calibri" panose="020F0502020204030204" pitchFamily="34" charset="0"/>
              </a:rPr>
              <a:t>Difficulty &amp; danger (1)</a:t>
            </a:r>
          </a:p>
          <a:p>
            <a:pPr marL="514350" indent="-514350">
              <a:spcBef>
                <a:spcPts val="1200"/>
              </a:spcBef>
              <a:spcAft>
                <a:spcPts val="1200"/>
              </a:spcAft>
              <a:buSzPct val="100000"/>
              <a:buAutoNum type="arabicPeriod"/>
              <a:defRPr/>
            </a:pPr>
            <a:r>
              <a:rPr lang="en-US" sz="2800" b="1" u="sng" dirty="0">
                <a:solidFill>
                  <a:srgbClr val="FFFFCC"/>
                </a:solidFill>
                <a:latin typeface="Calibri" panose="020F0502020204030204" pitchFamily="34" charset="0"/>
              </a:rPr>
              <a:t>Misplaced Love  (2, 4)</a:t>
            </a:r>
          </a:p>
          <a:p>
            <a:pPr marL="514350" indent="-514350">
              <a:spcBef>
                <a:spcPts val="1200"/>
              </a:spcBef>
              <a:spcAft>
                <a:spcPts val="1200"/>
              </a:spcAft>
              <a:buSzPct val="100000"/>
              <a:buAutoNum type="arabicPeriod"/>
              <a:defRPr/>
            </a:pPr>
            <a:r>
              <a:rPr lang="en-US" sz="2800" dirty="0">
                <a:latin typeface="Calibri" panose="020F0502020204030204" pitchFamily="34" charset="0"/>
              </a:rPr>
              <a:t>Pride  (2)</a:t>
            </a:r>
          </a:p>
          <a:p>
            <a:pPr marL="514350" indent="-514350">
              <a:spcBef>
                <a:spcPts val="1200"/>
              </a:spcBef>
              <a:spcAft>
                <a:spcPts val="1200"/>
              </a:spcAft>
              <a:buSzPct val="100000"/>
              <a:buAutoNum type="arabicPeriod"/>
              <a:defRPr/>
            </a:pPr>
            <a:r>
              <a:rPr lang="en-US" sz="2800" dirty="0">
                <a:latin typeface="Calibri" panose="020F0502020204030204" pitchFamily="34" charset="0"/>
              </a:rPr>
              <a:t>Alpha privitives (2-3)</a:t>
            </a:r>
          </a:p>
          <a:p>
            <a:pPr marL="514350" indent="-514350">
              <a:spcBef>
                <a:spcPts val="1200"/>
              </a:spcBef>
              <a:spcAft>
                <a:spcPts val="1200"/>
              </a:spcAft>
              <a:buSzPct val="100000"/>
              <a:buAutoNum type="arabicPeriod"/>
              <a:defRPr/>
            </a:pPr>
            <a:r>
              <a:rPr lang="en-US" sz="2800" dirty="0">
                <a:latin typeface="Calibri" panose="020F0502020204030204" pitchFamily="34" charset="0"/>
              </a:rPr>
              <a:t>Four concluding characteristics (5-7)</a:t>
            </a:r>
          </a:p>
        </p:txBody>
      </p:sp>
      <p:pic>
        <p:nvPicPr>
          <p:cNvPr id="1026" name="Picture 2" descr="https://cranberrychroniclez.files.wordpress.com/2016/02/apostasy-in-the-church-copy.jpg?w=70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0" y="1524000"/>
            <a:ext cx="3043755" cy="2285999"/>
          </a:xfrm>
          <a:prstGeom prst="rect">
            <a:avLst/>
          </a:prstGeom>
          <a:noFill/>
        </p:spPr>
      </p:pic>
    </p:spTree>
    <p:extLst>
      <p:ext uri="{BB962C8B-B14F-4D97-AF65-F5344CB8AC3E}">
        <p14:creationId xmlns:p14="http://schemas.microsoft.com/office/powerpoint/2010/main" val="418242835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171700" y="381000"/>
            <a:ext cx="4800600" cy="609600"/>
          </a:xfrm>
        </p:spPr>
        <p:txBody>
          <a:bodyPr/>
          <a:lstStyle/>
          <a:p>
            <a:pPr algn="ctr"/>
            <a:r>
              <a:rPr lang="en-US" altLang="en-US" sz="3600" dirty="0">
                <a:latin typeface="Calibri" panose="020F0502020204030204" pitchFamily="34" charset="0"/>
              </a:rPr>
              <a:t>2. Misplaced love  (2, 4)</a:t>
            </a:r>
          </a:p>
        </p:txBody>
      </p:sp>
      <p:sp>
        <p:nvSpPr>
          <p:cNvPr id="36867" name="Rectangle 3"/>
          <p:cNvSpPr>
            <a:spLocks noGrp="1" noChangeArrowheads="1"/>
          </p:cNvSpPr>
          <p:nvPr>
            <p:ph type="body" idx="1"/>
          </p:nvPr>
        </p:nvSpPr>
        <p:spPr>
          <a:xfrm>
            <a:off x="533400" y="1371600"/>
            <a:ext cx="4495800" cy="2667000"/>
          </a:xfrm>
        </p:spPr>
        <p:txBody>
          <a:bodyPr/>
          <a:lstStyle/>
          <a:p>
            <a:pPr marL="514350" indent="-514350">
              <a:spcBef>
                <a:spcPts val="1200"/>
              </a:spcBef>
              <a:spcAft>
                <a:spcPts val="1200"/>
              </a:spcAft>
              <a:buSzPct val="100000"/>
              <a:buAutoNum type="arabicPeriod"/>
              <a:defRPr/>
            </a:pPr>
            <a:r>
              <a:rPr lang="en-US" sz="2800" dirty="0">
                <a:latin typeface="Calibri" panose="020F0502020204030204" pitchFamily="34" charset="0"/>
              </a:rPr>
              <a:t>Lovers of self (2)</a:t>
            </a:r>
          </a:p>
          <a:p>
            <a:pPr marL="514350" indent="-514350">
              <a:spcBef>
                <a:spcPts val="1200"/>
              </a:spcBef>
              <a:spcAft>
                <a:spcPts val="1200"/>
              </a:spcAft>
              <a:buSzPct val="100000"/>
              <a:buAutoNum type="arabicPeriod"/>
              <a:defRPr/>
            </a:pPr>
            <a:r>
              <a:rPr lang="en-US" sz="2800" dirty="0">
                <a:latin typeface="Calibri" panose="020F0502020204030204" pitchFamily="34" charset="0"/>
              </a:rPr>
              <a:t>Lovers of money (2)</a:t>
            </a:r>
          </a:p>
          <a:p>
            <a:pPr marL="514350" indent="-514350">
              <a:spcBef>
                <a:spcPts val="1200"/>
              </a:spcBef>
              <a:spcAft>
                <a:spcPts val="1200"/>
              </a:spcAft>
              <a:buSzPct val="100000"/>
              <a:buAutoNum type="arabicPeriod"/>
              <a:defRPr/>
            </a:pPr>
            <a:r>
              <a:rPr lang="en-US" sz="2800" dirty="0">
                <a:latin typeface="Calibri" panose="020F0502020204030204" pitchFamily="34" charset="0"/>
              </a:rPr>
              <a:t>Lovers of pleasure rather than lovers of God (4)</a:t>
            </a:r>
          </a:p>
        </p:txBody>
      </p:sp>
      <p:pic>
        <p:nvPicPr>
          <p:cNvPr id="1026" name="Picture 2" descr="https://cranberrychroniclez.files.wordpress.com/2016/02/apostasy-in-the-church-copy.jpg?w=70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0" y="1371600"/>
            <a:ext cx="3043755" cy="2285999"/>
          </a:xfrm>
          <a:prstGeom prst="rect">
            <a:avLst/>
          </a:prstGeom>
          <a:noFill/>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171700" y="381000"/>
            <a:ext cx="4800600" cy="609600"/>
          </a:xfrm>
        </p:spPr>
        <p:txBody>
          <a:bodyPr/>
          <a:lstStyle/>
          <a:p>
            <a:pPr algn="ctr"/>
            <a:r>
              <a:rPr lang="en-US" altLang="en-US" sz="3600" dirty="0">
                <a:latin typeface="Calibri" panose="020F0502020204030204" pitchFamily="34" charset="0"/>
              </a:rPr>
              <a:t>A. The Evil  (3:1-7)</a:t>
            </a:r>
          </a:p>
        </p:txBody>
      </p:sp>
      <p:sp>
        <p:nvSpPr>
          <p:cNvPr id="36867" name="Rectangle 3"/>
          <p:cNvSpPr>
            <a:spLocks noGrp="1" noChangeArrowheads="1"/>
          </p:cNvSpPr>
          <p:nvPr>
            <p:ph type="body" idx="1"/>
          </p:nvPr>
        </p:nvSpPr>
        <p:spPr>
          <a:xfrm>
            <a:off x="533400" y="1371600"/>
            <a:ext cx="7772400" cy="3657600"/>
          </a:xfrm>
        </p:spPr>
        <p:txBody>
          <a:bodyPr/>
          <a:lstStyle/>
          <a:p>
            <a:pPr marL="514350" indent="-514350">
              <a:spcBef>
                <a:spcPts val="1200"/>
              </a:spcBef>
              <a:spcAft>
                <a:spcPts val="1200"/>
              </a:spcAft>
              <a:buSzPct val="100000"/>
              <a:buAutoNum type="arabicPeriod"/>
              <a:defRPr/>
            </a:pPr>
            <a:r>
              <a:rPr lang="en-US" sz="2800" dirty="0">
                <a:latin typeface="Calibri" panose="020F0502020204030204" pitchFamily="34" charset="0"/>
              </a:rPr>
              <a:t>Difficulty &amp; danger (1)</a:t>
            </a:r>
          </a:p>
          <a:p>
            <a:pPr marL="514350" indent="-514350">
              <a:spcBef>
                <a:spcPts val="1200"/>
              </a:spcBef>
              <a:spcAft>
                <a:spcPts val="1200"/>
              </a:spcAft>
              <a:buSzPct val="100000"/>
              <a:buAutoNum type="arabicPeriod"/>
              <a:defRPr/>
            </a:pPr>
            <a:r>
              <a:rPr lang="en-US" sz="2800" dirty="0">
                <a:latin typeface="Calibri" panose="020F0502020204030204" pitchFamily="34" charset="0"/>
              </a:rPr>
              <a:t>Misplaced Love  (2, 4)</a:t>
            </a:r>
          </a:p>
          <a:p>
            <a:pPr marL="514350" indent="-514350">
              <a:spcBef>
                <a:spcPts val="1200"/>
              </a:spcBef>
              <a:spcAft>
                <a:spcPts val="1200"/>
              </a:spcAft>
              <a:buSzPct val="100000"/>
              <a:buAutoNum type="arabicPeriod"/>
              <a:defRPr/>
            </a:pPr>
            <a:r>
              <a:rPr lang="en-US" sz="2800" b="1" u="sng" dirty="0">
                <a:solidFill>
                  <a:srgbClr val="FFFFCC"/>
                </a:solidFill>
                <a:latin typeface="Calibri" panose="020F0502020204030204" pitchFamily="34" charset="0"/>
              </a:rPr>
              <a:t>Pride  (2)</a:t>
            </a:r>
          </a:p>
          <a:p>
            <a:pPr marL="514350" indent="-514350">
              <a:spcBef>
                <a:spcPts val="1200"/>
              </a:spcBef>
              <a:spcAft>
                <a:spcPts val="1200"/>
              </a:spcAft>
              <a:buSzPct val="100000"/>
              <a:buAutoNum type="arabicPeriod"/>
              <a:defRPr/>
            </a:pPr>
            <a:r>
              <a:rPr lang="en-US" sz="2800" dirty="0">
                <a:latin typeface="Calibri" panose="020F0502020204030204" pitchFamily="34" charset="0"/>
              </a:rPr>
              <a:t>Alpha privitives (2-3)</a:t>
            </a:r>
          </a:p>
          <a:p>
            <a:pPr marL="514350" indent="-514350">
              <a:spcBef>
                <a:spcPts val="1200"/>
              </a:spcBef>
              <a:spcAft>
                <a:spcPts val="1200"/>
              </a:spcAft>
              <a:buSzPct val="100000"/>
              <a:buAutoNum type="arabicPeriod"/>
              <a:defRPr/>
            </a:pPr>
            <a:r>
              <a:rPr lang="en-US" sz="2800" dirty="0">
                <a:latin typeface="Calibri" panose="020F0502020204030204" pitchFamily="34" charset="0"/>
              </a:rPr>
              <a:t>Four concluding characteristics (5-7)</a:t>
            </a:r>
          </a:p>
        </p:txBody>
      </p:sp>
      <p:pic>
        <p:nvPicPr>
          <p:cNvPr id="1026" name="Picture 2" descr="https://cranberrychroniclez.files.wordpress.com/2016/02/apostasy-in-the-church-copy.jpg?w=70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0" y="1524000"/>
            <a:ext cx="3043755" cy="2285999"/>
          </a:xfrm>
          <a:prstGeom prst="rect">
            <a:avLst/>
          </a:prstGeom>
          <a:noFill/>
        </p:spPr>
      </p:pic>
    </p:spTree>
    <p:extLst>
      <p:ext uri="{BB962C8B-B14F-4D97-AF65-F5344CB8AC3E}">
        <p14:creationId xmlns:p14="http://schemas.microsoft.com/office/powerpoint/2010/main" val="246026764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171700" y="381000"/>
            <a:ext cx="4800600" cy="609600"/>
          </a:xfrm>
        </p:spPr>
        <p:txBody>
          <a:bodyPr/>
          <a:lstStyle/>
          <a:p>
            <a:pPr algn="ctr"/>
            <a:r>
              <a:rPr lang="en-US" altLang="en-US" sz="3600" dirty="0">
                <a:latin typeface="Calibri" panose="020F0502020204030204" pitchFamily="34" charset="0"/>
              </a:rPr>
              <a:t>3. Pride  (2)</a:t>
            </a:r>
          </a:p>
        </p:txBody>
      </p:sp>
      <p:sp>
        <p:nvSpPr>
          <p:cNvPr id="36867" name="Rectangle 3"/>
          <p:cNvSpPr>
            <a:spLocks noGrp="1" noChangeArrowheads="1"/>
          </p:cNvSpPr>
          <p:nvPr>
            <p:ph type="body" idx="1"/>
          </p:nvPr>
        </p:nvSpPr>
        <p:spPr>
          <a:xfrm>
            <a:off x="914400" y="1371600"/>
            <a:ext cx="2590800" cy="2895600"/>
          </a:xfrm>
        </p:spPr>
        <p:txBody>
          <a:bodyPr/>
          <a:lstStyle/>
          <a:p>
            <a:pPr marL="514350" indent="-514350">
              <a:spcBef>
                <a:spcPts val="1200"/>
              </a:spcBef>
              <a:spcAft>
                <a:spcPts val="1200"/>
              </a:spcAft>
              <a:buSzPct val="100000"/>
              <a:buAutoNum type="arabicPeriod"/>
              <a:defRPr/>
            </a:pPr>
            <a:r>
              <a:rPr lang="en-US" sz="2800" dirty="0">
                <a:latin typeface="Calibri" panose="020F0502020204030204" pitchFamily="34" charset="0"/>
              </a:rPr>
              <a:t>Boastful (2)</a:t>
            </a:r>
          </a:p>
          <a:p>
            <a:pPr marL="514350" indent="-514350">
              <a:spcBef>
                <a:spcPts val="1200"/>
              </a:spcBef>
              <a:spcAft>
                <a:spcPts val="1200"/>
              </a:spcAft>
              <a:buSzPct val="100000"/>
              <a:buAutoNum type="arabicPeriod"/>
              <a:defRPr/>
            </a:pPr>
            <a:r>
              <a:rPr lang="en-US" sz="2800" dirty="0">
                <a:latin typeface="Calibri" panose="020F0502020204030204" pitchFamily="34" charset="0"/>
              </a:rPr>
              <a:t>Arrogant (2)</a:t>
            </a:r>
          </a:p>
          <a:p>
            <a:pPr marL="514350" indent="-514350">
              <a:spcBef>
                <a:spcPts val="1200"/>
              </a:spcBef>
              <a:spcAft>
                <a:spcPts val="1200"/>
              </a:spcAft>
              <a:buSzPct val="100000"/>
              <a:buAutoNum type="arabicPeriod"/>
              <a:defRPr/>
            </a:pPr>
            <a:r>
              <a:rPr lang="en-US" sz="2800" dirty="0">
                <a:latin typeface="Calibri" panose="020F0502020204030204" pitchFamily="34" charset="0"/>
              </a:rPr>
              <a:t>Revilers (2)</a:t>
            </a:r>
          </a:p>
        </p:txBody>
      </p:sp>
      <p:pic>
        <p:nvPicPr>
          <p:cNvPr id="6" name="Picture 2" descr="https://cranberrychroniclez.files.wordpress.com/2016/02/apostasy-in-the-church-copy.jpg?w=70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57600" y="1447800"/>
            <a:ext cx="4491555" cy="3373363"/>
          </a:xfrm>
          <a:prstGeom prst="rect">
            <a:avLst/>
          </a:prstGeom>
          <a:noFill/>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171700" y="381000"/>
            <a:ext cx="4800600" cy="609600"/>
          </a:xfrm>
        </p:spPr>
        <p:txBody>
          <a:bodyPr/>
          <a:lstStyle/>
          <a:p>
            <a:pPr algn="ctr"/>
            <a:r>
              <a:rPr lang="en-US" altLang="en-US" sz="3600" dirty="0">
                <a:latin typeface="Calibri" panose="020F0502020204030204" pitchFamily="34" charset="0"/>
              </a:rPr>
              <a:t>A. The Evil  (3:1-7)</a:t>
            </a:r>
          </a:p>
        </p:txBody>
      </p:sp>
      <p:sp>
        <p:nvSpPr>
          <p:cNvPr id="36867" name="Rectangle 3"/>
          <p:cNvSpPr>
            <a:spLocks noGrp="1" noChangeArrowheads="1"/>
          </p:cNvSpPr>
          <p:nvPr>
            <p:ph type="body" idx="1"/>
          </p:nvPr>
        </p:nvSpPr>
        <p:spPr>
          <a:xfrm>
            <a:off x="533400" y="1371600"/>
            <a:ext cx="7772400" cy="3657600"/>
          </a:xfrm>
        </p:spPr>
        <p:txBody>
          <a:bodyPr/>
          <a:lstStyle/>
          <a:p>
            <a:pPr marL="514350" indent="-514350">
              <a:spcBef>
                <a:spcPts val="1200"/>
              </a:spcBef>
              <a:spcAft>
                <a:spcPts val="1200"/>
              </a:spcAft>
              <a:buSzPct val="100000"/>
              <a:buAutoNum type="arabicPeriod"/>
              <a:defRPr/>
            </a:pPr>
            <a:r>
              <a:rPr lang="en-US" sz="2800" dirty="0">
                <a:latin typeface="Calibri" panose="020F0502020204030204" pitchFamily="34" charset="0"/>
              </a:rPr>
              <a:t>Difficulty &amp; danger (1)</a:t>
            </a:r>
          </a:p>
          <a:p>
            <a:pPr marL="514350" indent="-514350">
              <a:spcBef>
                <a:spcPts val="1200"/>
              </a:spcBef>
              <a:spcAft>
                <a:spcPts val="1200"/>
              </a:spcAft>
              <a:buSzPct val="100000"/>
              <a:buAutoNum type="arabicPeriod"/>
              <a:defRPr/>
            </a:pPr>
            <a:r>
              <a:rPr lang="en-US" sz="2800" dirty="0">
                <a:latin typeface="Calibri" panose="020F0502020204030204" pitchFamily="34" charset="0"/>
              </a:rPr>
              <a:t>Misplaced Love  (2, 4)</a:t>
            </a:r>
          </a:p>
          <a:p>
            <a:pPr marL="514350" indent="-514350">
              <a:spcBef>
                <a:spcPts val="1200"/>
              </a:spcBef>
              <a:spcAft>
                <a:spcPts val="1200"/>
              </a:spcAft>
              <a:buSzPct val="100000"/>
              <a:buAutoNum type="arabicPeriod"/>
              <a:defRPr/>
            </a:pPr>
            <a:r>
              <a:rPr lang="en-US" sz="2800" dirty="0">
                <a:latin typeface="Calibri" panose="020F0502020204030204" pitchFamily="34" charset="0"/>
              </a:rPr>
              <a:t>Pride  (2)</a:t>
            </a:r>
          </a:p>
          <a:p>
            <a:pPr marL="514350" indent="-514350">
              <a:spcBef>
                <a:spcPts val="1200"/>
              </a:spcBef>
              <a:spcAft>
                <a:spcPts val="1200"/>
              </a:spcAft>
              <a:buSzPct val="100000"/>
              <a:buAutoNum type="arabicPeriod"/>
              <a:defRPr/>
            </a:pPr>
            <a:r>
              <a:rPr lang="en-US" sz="2800" b="1" u="sng" dirty="0">
                <a:solidFill>
                  <a:srgbClr val="FFFFCC"/>
                </a:solidFill>
                <a:latin typeface="Calibri" panose="020F0502020204030204" pitchFamily="34" charset="0"/>
              </a:rPr>
              <a:t>Alpha privitives (2-3)</a:t>
            </a:r>
          </a:p>
          <a:p>
            <a:pPr marL="514350" indent="-514350">
              <a:spcBef>
                <a:spcPts val="1200"/>
              </a:spcBef>
              <a:spcAft>
                <a:spcPts val="1200"/>
              </a:spcAft>
              <a:buSzPct val="100000"/>
              <a:buAutoNum type="arabicPeriod"/>
              <a:defRPr/>
            </a:pPr>
            <a:r>
              <a:rPr lang="en-US" sz="2800" dirty="0">
                <a:latin typeface="Calibri" panose="020F0502020204030204" pitchFamily="34" charset="0"/>
              </a:rPr>
              <a:t>Four concluding characteristics (5-7)</a:t>
            </a:r>
          </a:p>
        </p:txBody>
      </p:sp>
      <p:pic>
        <p:nvPicPr>
          <p:cNvPr id="1026" name="Picture 2" descr="https://cranberrychroniclez.files.wordpress.com/2016/02/apostasy-in-the-church-copy.jpg?w=70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0" y="1524000"/>
            <a:ext cx="3043755" cy="2285999"/>
          </a:xfrm>
          <a:prstGeom prst="rect">
            <a:avLst/>
          </a:prstGeom>
          <a:noFill/>
        </p:spPr>
      </p:pic>
    </p:spTree>
    <p:extLst>
      <p:ext uri="{BB962C8B-B14F-4D97-AF65-F5344CB8AC3E}">
        <p14:creationId xmlns:p14="http://schemas.microsoft.com/office/powerpoint/2010/main" val="187445980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09800" y="228600"/>
            <a:ext cx="4800600" cy="609600"/>
          </a:xfrm>
        </p:spPr>
        <p:txBody>
          <a:bodyPr/>
          <a:lstStyle/>
          <a:p>
            <a:pPr algn="ctr"/>
            <a:r>
              <a:rPr lang="en-US" altLang="en-US" sz="3600" dirty="0">
                <a:latin typeface="Calibri" panose="020F0502020204030204" pitchFamily="34" charset="0"/>
              </a:rPr>
              <a:t>4. Alpha Privitives  (2-3)</a:t>
            </a:r>
          </a:p>
        </p:txBody>
      </p:sp>
      <p:sp>
        <p:nvSpPr>
          <p:cNvPr id="36867" name="Rectangle 3"/>
          <p:cNvSpPr>
            <a:spLocks noGrp="1" noChangeArrowheads="1"/>
          </p:cNvSpPr>
          <p:nvPr>
            <p:ph type="body" idx="1"/>
          </p:nvPr>
        </p:nvSpPr>
        <p:spPr>
          <a:xfrm>
            <a:off x="304800" y="1143000"/>
            <a:ext cx="5334000" cy="5486400"/>
          </a:xfrm>
        </p:spPr>
        <p:txBody>
          <a:bodyPr/>
          <a:lstStyle/>
          <a:p>
            <a:pPr marL="514350" indent="-514350">
              <a:spcBef>
                <a:spcPts val="600"/>
              </a:spcBef>
              <a:spcAft>
                <a:spcPts val="600"/>
              </a:spcAft>
              <a:buSzPct val="100000"/>
              <a:buAutoNum type="arabicPeriod"/>
              <a:defRPr/>
            </a:pPr>
            <a:r>
              <a:rPr lang="en-US" sz="2800" dirty="0">
                <a:latin typeface="Calibri" panose="020F0502020204030204" pitchFamily="34" charset="0"/>
              </a:rPr>
              <a:t>Disobedient to parents (2)</a:t>
            </a:r>
          </a:p>
          <a:p>
            <a:pPr marL="514350" indent="-514350">
              <a:spcBef>
                <a:spcPts val="600"/>
              </a:spcBef>
              <a:spcAft>
                <a:spcPts val="600"/>
              </a:spcAft>
              <a:buSzPct val="100000"/>
              <a:buAutoNum type="arabicPeriod"/>
              <a:defRPr/>
            </a:pPr>
            <a:r>
              <a:rPr lang="en-US" sz="2800" dirty="0">
                <a:latin typeface="Calibri" panose="020F0502020204030204" pitchFamily="34" charset="0"/>
              </a:rPr>
              <a:t>Ungrateful (2)</a:t>
            </a:r>
          </a:p>
          <a:p>
            <a:pPr marL="514350" indent="-514350">
              <a:spcBef>
                <a:spcPts val="600"/>
              </a:spcBef>
              <a:spcAft>
                <a:spcPts val="600"/>
              </a:spcAft>
              <a:buSzPct val="100000"/>
              <a:buAutoNum type="arabicPeriod"/>
              <a:defRPr/>
            </a:pPr>
            <a:r>
              <a:rPr lang="en-US" sz="2800" dirty="0">
                <a:latin typeface="Calibri" panose="020F0502020204030204" pitchFamily="34" charset="0"/>
              </a:rPr>
              <a:t>Unholy (2)</a:t>
            </a:r>
          </a:p>
          <a:p>
            <a:pPr marL="514350" indent="-514350">
              <a:spcBef>
                <a:spcPts val="600"/>
              </a:spcBef>
              <a:spcAft>
                <a:spcPts val="600"/>
              </a:spcAft>
              <a:buSzPct val="100000"/>
              <a:buAutoNum type="arabicPeriod"/>
              <a:defRPr/>
            </a:pPr>
            <a:r>
              <a:rPr lang="en-US" sz="2800" dirty="0">
                <a:latin typeface="Calibri" panose="020F0502020204030204" pitchFamily="34" charset="0"/>
              </a:rPr>
              <a:t>Unloving (3)</a:t>
            </a:r>
          </a:p>
          <a:p>
            <a:pPr marL="514350" indent="-514350">
              <a:spcBef>
                <a:spcPts val="600"/>
              </a:spcBef>
              <a:spcAft>
                <a:spcPts val="600"/>
              </a:spcAft>
              <a:buSzPct val="100000"/>
              <a:buAutoNum type="arabicPeriod"/>
              <a:defRPr/>
            </a:pPr>
            <a:r>
              <a:rPr lang="en-US" sz="2800" dirty="0">
                <a:latin typeface="Calibri" panose="020F0502020204030204" pitchFamily="34" charset="0"/>
              </a:rPr>
              <a:t>Irreconcilable (3)</a:t>
            </a:r>
          </a:p>
          <a:p>
            <a:pPr marL="514350" indent="-514350">
              <a:spcBef>
                <a:spcPts val="600"/>
              </a:spcBef>
              <a:spcAft>
                <a:spcPts val="600"/>
              </a:spcAft>
              <a:buSzPct val="100000"/>
              <a:buAutoNum type="arabicPeriod"/>
              <a:defRPr/>
            </a:pPr>
            <a:r>
              <a:rPr lang="en-US" sz="2800" i="1" dirty="0">
                <a:latin typeface="Calibri" panose="020F0502020204030204" pitchFamily="34" charset="0"/>
              </a:rPr>
              <a:t>Break up-Malicious gossips (3)</a:t>
            </a:r>
          </a:p>
          <a:p>
            <a:pPr marL="514350" indent="-514350">
              <a:spcBef>
                <a:spcPts val="600"/>
              </a:spcBef>
              <a:spcAft>
                <a:spcPts val="600"/>
              </a:spcAft>
              <a:buSzPct val="100000"/>
              <a:buAutoNum type="arabicPeriod"/>
              <a:defRPr/>
            </a:pPr>
            <a:r>
              <a:rPr lang="en-US" sz="2800" dirty="0">
                <a:latin typeface="Calibri" panose="020F0502020204030204" pitchFamily="34" charset="0"/>
              </a:rPr>
              <a:t>Without self control (3)</a:t>
            </a:r>
          </a:p>
          <a:p>
            <a:pPr marL="514350" indent="-514350">
              <a:spcBef>
                <a:spcPts val="600"/>
              </a:spcBef>
              <a:spcAft>
                <a:spcPts val="600"/>
              </a:spcAft>
              <a:buSzPct val="100000"/>
              <a:buAutoNum type="arabicPeriod"/>
              <a:defRPr/>
            </a:pPr>
            <a:r>
              <a:rPr lang="en-US" sz="2800" dirty="0">
                <a:latin typeface="Calibri" panose="020F0502020204030204" pitchFamily="34" charset="0"/>
              </a:rPr>
              <a:t>Brutal (3)</a:t>
            </a:r>
          </a:p>
          <a:p>
            <a:pPr marL="514350" indent="-514350">
              <a:spcBef>
                <a:spcPts val="600"/>
              </a:spcBef>
              <a:spcAft>
                <a:spcPts val="600"/>
              </a:spcAft>
              <a:buSzPct val="100000"/>
              <a:buAutoNum type="arabicPeriod"/>
              <a:defRPr/>
            </a:pPr>
            <a:r>
              <a:rPr lang="en-US" sz="2800" dirty="0">
                <a:latin typeface="Calibri" panose="020F0502020204030204" pitchFamily="34" charset="0"/>
              </a:rPr>
              <a:t>Haters of good (3)</a:t>
            </a:r>
          </a:p>
        </p:txBody>
      </p:sp>
      <p:pic>
        <p:nvPicPr>
          <p:cNvPr id="1026" name="Picture 2" descr="https://cranberrychroniclez.files.wordpress.com/2016/02/apostasy-in-the-church-copy.jpg?w=70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59736" y="1371600"/>
            <a:ext cx="3603264" cy="2706215"/>
          </a:xfrm>
          <a:prstGeom prst="rect">
            <a:avLst/>
          </a:prstGeom>
          <a:noFill/>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171700" y="381000"/>
            <a:ext cx="4800600" cy="609600"/>
          </a:xfrm>
        </p:spPr>
        <p:txBody>
          <a:bodyPr/>
          <a:lstStyle/>
          <a:p>
            <a:pPr algn="ctr"/>
            <a:r>
              <a:rPr lang="en-US" altLang="en-US" sz="3600" dirty="0">
                <a:latin typeface="Calibri" panose="020F0502020204030204" pitchFamily="34" charset="0"/>
              </a:rPr>
              <a:t>A. The Evil  (3:1-7)</a:t>
            </a:r>
          </a:p>
        </p:txBody>
      </p:sp>
      <p:sp>
        <p:nvSpPr>
          <p:cNvPr id="36867" name="Rectangle 3"/>
          <p:cNvSpPr>
            <a:spLocks noGrp="1" noChangeArrowheads="1"/>
          </p:cNvSpPr>
          <p:nvPr>
            <p:ph type="body" idx="1"/>
          </p:nvPr>
        </p:nvSpPr>
        <p:spPr>
          <a:xfrm>
            <a:off x="533400" y="1371600"/>
            <a:ext cx="7772400" cy="3657600"/>
          </a:xfrm>
        </p:spPr>
        <p:txBody>
          <a:bodyPr/>
          <a:lstStyle/>
          <a:p>
            <a:pPr marL="514350" indent="-514350">
              <a:spcBef>
                <a:spcPts val="1200"/>
              </a:spcBef>
              <a:spcAft>
                <a:spcPts val="1200"/>
              </a:spcAft>
              <a:buSzPct val="100000"/>
              <a:buAutoNum type="arabicPeriod"/>
              <a:defRPr/>
            </a:pPr>
            <a:r>
              <a:rPr lang="en-US" sz="2800" dirty="0">
                <a:latin typeface="Calibri" panose="020F0502020204030204" pitchFamily="34" charset="0"/>
              </a:rPr>
              <a:t>Difficulty &amp; danger (1)</a:t>
            </a:r>
          </a:p>
          <a:p>
            <a:pPr marL="514350" indent="-514350">
              <a:spcBef>
                <a:spcPts val="1200"/>
              </a:spcBef>
              <a:spcAft>
                <a:spcPts val="1200"/>
              </a:spcAft>
              <a:buSzPct val="100000"/>
              <a:buAutoNum type="arabicPeriod"/>
              <a:defRPr/>
            </a:pPr>
            <a:r>
              <a:rPr lang="en-US" sz="2800" dirty="0">
                <a:latin typeface="Calibri" panose="020F0502020204030204" pitchFamily="34" charset="0"/>
              </a:rPr>
              <a:t>Misplaced Love  (2, 4)</a:t>
            </a:r>
          </a:p>
          <a:p>
            <a:pPr marL="514350" indent="-514350">
              <a:spcBef>
                <a:spcPts val="1200"/>
              </a:spcBef>
              <a:spcAft>
                <a:spcPts val="1200"/>
              </a:spcAft>
              <a:buSzPct val="100000"/>
              <a:buAutoNum type="arabicPeriod"/>
              <a:defRPr/>
            </a:pPr>
            <a:r>
              <a:rPr lang="en-US" sz="2800" dirty="0">
                <a:latin typeface="Calibri" panose="020F0502020204030204" pitchFamily="34" charset="0"/>
              </a:rPr>
              <a:t>Pride  (2)</a:t>
            </a:r>
          </a:p>
          <a:p>
            <a:pPr marL="514350" indent="-514350">
              <a:spcBef>
                <a:spcPts val="1200"/>
              </a:spcBef>
              <a:spcAft>
                <a:spcPts val="1200"/>
              </a:spcAft>
              <a:buSzPct val="100000"/>
              <a:buAutoNum type="arabicPeriod"/>
              <a:defRPr/>
            </a:pPr>
            <a:r>
              <a:rPr lang="en-US" sz="2800" dirty="0">
                <a:latin typeface="Calibri" panose="020F0502020204030204" pitchFamily="34" charset="0"/>
              </a:rPr>
              <a:t>Alpha privitives (2-3)</a:t>
            </a:r>
          </a:p>
          <a:p>
            <a:pPr marL="514350" indent="-514350">
              <a:spcBef>
                <a:spcPts val="1200"/>
              </a:spcBef>
              <a:spcAft>
                <a:spcPts val="1200"/>
              </a:spcAft>
              <a:buSzPct val="100000"/>
              <a:buAutoNum type="arabicPeriod"/>
              <a:defRPr/>
            </a:pPr>
            <a:r>
              <a:rPr lang="en-US" sz="2800" b="1" u="sng" dirty="0">
                <a:solidFill>
                  <a:srgbClr val="FFFFCC"/>
                </a:solidFill>
                <a:latin typeface="Calibri" panose="020F0502020204030204" pitchFamily="34" charset="0"/>
              </a:rPr>
              <a:t>Four concluding characteristics (5-7)</a:t>
            </a:r>
          </a:p>
        </p:txBody>
      </p:sp>
      <p:pic>
        <p:nvPicPr>
          <p:cNvPr id="1026" name="Picture 2" descr="https://cranberrychroniclez.files.wordpress.com/2016/02/apostasy-in-the-church-copy.jpg?w=70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0" y="1524000"/>
            <a:ext cx="3043755" cy="2285999"/>
          </a:xfrm>
          <a:prstGeom prst="rect">
            <a:avLst/>
          </a:prstGeom>
          <a:noFill/>
        </p:spPr>
      </p:pic>
    </p:spTree>
    <p:extLst>
      <p:ext uri="{BB962C8B-B14F-4D97-AF65-F5344CB8AC3E}">
        <p14:creationId xmlns:p14="http://schemas.microsoft.com/office/powerpoint/2010/main" val="248135245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9600" y="228600"/>
            <a:ext cx="7924800" cy="609600"/>
          </a:xfrm>
        </p:spPr>
        <p:txBody>
          <a:bodyPr/>
          <a:lstStyle/>
          <a:p>
            <a:pPr algn="ctr"/>
            <a:r>
              <a:rPr lang="en-US" altLang="en-US" sz="3600" dirty="0">
                <a:latin typeface="Calibri" panose="020F0502020204030204" pitchFamily="34" charset="0"/>
              </a:rPr>
              <a:t>5. Four Concluding Characteristics  (5-7)</a:t>
            </a:r>
          </a:p>
        </p:txBody>
      </p:sp>
      <p:sp>
        <p:nvSpPr>
          <p:cNvPr id="36867" name="Rectangle 3"/>
          <p:cNvSpPr>
            <a:spLocks noGrp="1" noChangeArrowheads="1"/>
          </p:cNvSpPr>
          <p:nvPr>
            <p:ph type="body" idx="1"/>
          </p:nvPr>
        </p:nvSpPr>
        <p:spPr>
          <a:xfrm>
            <a:off x="304799" y="1371600"/>
            <a:ext cx="5185845" cy="3505200"/>
          </a:xfrm>
        </p:spPr>
        <p:txBody>
          <a:bodyPr/>
          <a:lstStyle/>
          <a:p>
            <a:pPr marL="514350" indent="-514350">
              <a:spcBef>
                <a:spcPts val="600"/>
              </a:spcBef>
              <a:spcAft>
                <a:spcPts val="1200"/>
              </a:spcAft>
              <a:buSzPct val="100000"/>
              <a:buAutoNum type="arabicPeriod"/>
              <a:defRPr/>
            </a:pPr>
            <a:r>
              <a:rPr lang="en-US" sz="2800" dirty="0">
                <a:latin typeface="Calibri" panose="020F0502020204030204" pitchFamily="34" charset="0"/>
              </a:rPr>
              <a:t>Treacherous (4)</a:t>
            </a:r>
          </a:p>
          <a:p>
            <a:pPr marL="514350" indent="-514350">
              <a:spcBef>
                <a:spcPts val="600"/>
              </a:spcBef>
              <a:spcAft>
                <a:spcPts val="1200"/>
              </a:spcAft>
              <a:buSzPct val="100000"/>
              <a:buAutoNum type="arabicPeriod"/>
              <a:defRPr/>
            </a:pPr>
            <a:r>
              <a:rPr lang="en-US" sz="2800" dirty="0">
                <a:latin typeface="Calibri" panose="020F0502020204030204" pitchFamily="34" charset="0"/>
              </a:rPr>
              <a:t>Reckless (4)</a:t>
            </a:r>
          </a:p>
          <a:p>
            <a:pPr marL="514350" indent="-514350">
              <a:spcBef>
                <a:spcPts val="600"/>
              </a:spcBef>
              <a:spcAft>
                <a:spcPts val="1200"/>
              </a:spcAft>
              <a:buSzPct val="100000"/>
              <a:buAutoNum type="arabicPeriod"/>
              <a:defRPr/>
            </a:pPr>
            <a:r>
              <a:rPr lang="en-US" sz="2800" dirty="0">
                <a:latin typeface="Calibri" panose="020F0502020204030204" pitchFamily="34" charset="0"/>
              </a:rPr>
              <a:t>Conceited (4)</a:t>
            </a:r>
          </a:p>
          <a:p>
            <a:pPr marL="514350" indent="-514350">
              <a:spcBef>
                <a:spcPts val="600"/>
              </a:spcBef>
              <a:spcAft>
                <a:spcPts val="1200"/>
              </a:spcAft>
              <a:buSzPct val="100000"/>
              <a:buAutoNum type="arabicPeriod"/>
              <a:defRPr/>
            </a:pPr>
            <a:r>
              <a:rPr lang="en-US" sz="2800" dirty="0">
                <a:latin typeface="Calibri" panose="020F0502020204030204" pitchFamily="34" charset="0"/>
              </a:rPr>
              <a:t>Holding to a form of godliness but denying its power (5-7)</a:t>
            </a:r>
          </a:p>
        </p:txBody>
      </p:sp>
      <p:pic>
        <p:nvPicPr>
          <p:cNvPr id="1026" name="Picture 2" descr="https://cranberrychroniclez.files.wordpress.com/2016/02/apostasy-in-the-church-copy.jpg?w=70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90645" y="1419726"/>
            <a:ext cx="3348555" cy="2542674"/>
          </a:xfrm>
          <a:prstGeom prst="rect">
            <a:avLst/>
          </a:prstGeom>
          <a:noFill/>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9600" y="228600"/>
            <a:ext cx="7924800" cy="609600"/>
          </a:xfrm>
        </p:spPr>
        <p:txBody>
          <a:bodyPr/>
          <a:lstStyle/>
          <a:p>
            <a:pPr algn="ctr"/>
            <a:r>
              <a:rPr lang="en-US" altLang="en-US" sz="3600" dirty="0">
                <a:latin typeface="Calibri" panose="020F0502020204030204" pitchFamily="34" charset="0"/>
              </a:rPr>
              <a:t>5. Four Concluding Characteristics  (5-7)</a:t>
            </a:r>
          </a:p>
        </p:txBody>
      </p:sp>
      <p:sp>
        <p:nvSpPr>
          <p:cNvPr id="36867" name="Rectangle 3"/>
          <p:cNvSpPr>
            <a:spLocks noGrp="1" noChangeArrowheads="1"/>
          </p:cNvSpPr>
          <p:nvPr>
            <p:ph type="body" idx="1"/>
          </p:nvPr>
        </p:nvSpPr>
        <p:spPr>
          <a:xfrm>
            <a:off x="304799" y="1371600"/>
            <a:ext cx="5185845" cy="3505200"/>
          </a:xfrm>
        </p:spPr>
        <p:txBody>
          <a:bodyPr/>
          <a:lstStyle/>
          <a:p>
            <a:pPr marL="514350" indent="-514350">
              <a:spcBef>
                <a:spcPts val="600"/>
              </a:spcBef>
              <a:spcAft>
                <a:spcPts val="1200"/>
              </a:spcAft>
              <a:buSzPct val="100000"/>
              <a:buAutoNum type="arabicPeriod"/>
              <a:defRPr/>
            </a:pPr>
            <a:r>
              <a:rPr lang="en-US" sz="2800" b="1" u="sng" dirty="0">
                <a:solidFill>
                  <a:srgbClr val="FFFFCC"/>
                </a:solidFill>
                <a:latin typeface="Calibri" panose="020F0502020204030204" pitchFamily="34" charset="0"/>
              </a:rPr>
              <a:t>Treacherous (4)</a:t>
            </a:r>
          </a:p>
          <a:p>
            <a:pPr marL="514350" indent="-514350">
              <a:spcBef>
                <a:spcPts val="600"/>
              </a:spcBef>
              <a:spcAft>
                <a:spcPts val="1200"/>
              </a:spcAft>
              <a:buSzPct val="100000"/>
              <a:buAutoNum type="arabicPeriod"/>
              <a:defRPr/>
            </a:pPr>
            <a:r>
              <a:rPr lang="en-US" sz="2800" dirty="0">
                <a:latin typeface="Calibri" panose="020F0502020204030204" pitchFamily="34" charset="0"/>
              </a:rPr>
              <a:t>Reckless (4)</a:t>
            </a:r>
          </a:p>
          <a:p>
            <a:pPr marL="514350" indent="-514350">
              <a:spcBef>
                <a:spcPts val="600"/>
              </a:spcBef>
              <a:spcAft>
                <a:spcPts val="1200"/>
              </a:spcAft>
              <a:buSzPct val="100000"/>
              <a:buAutoNum type="arabicPeriod"/>
              <a:defRPr/>
            </a:pPr>
            <a:r>
              <a:rPr lang="en-US" sz="2800" dirty="0">
                <a:latin typeface="Calibri" panose="020F0502020204030204" pitchFamily="34" charset="0"/>
              </a:rPr>
              <a:t>Conceited (4)</a:t>
            </a:r>
          </a:p>
          <a:p>
            <a:pPr marL="514350" indent="-514350">
              <a:spcBef>
                <a:spcPts val="600"/>
              </a:spcBef>
              <a:spcAft>
                <a:spcPts val="1200"/>
              </a:spcAft>
              <a:buSzPct val="100000"/>
              <a:buAutoNum type="arabicPeriod"/>
              <a:defRPr/>
            </a:pPr>
            <a:r>
              <a:rPr lang="en-US" sz="2800" dirty="0">
                <a:latin typeface="Calibri" panose="020F0502020204030204" pitchFamily="34" charset="0"/>
              </a:rPr>
              <a:t>Holding to a form of godliness but denying its power (5-7)</a:t>
            </a:r>
          </a:p>
        </p:txBody>
      </p:sp>
      <p:pic>
        <p:nvPicPr>
          <p:cNvPr id="1026" name="Picture 2" descr="https://cranberrychroniclez.files.wordpress.com/2016/02/apostasy-in-the-church-copy.jpg?w=70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90645" y="1419726"/>
            <a:ext cx="3348555" cy="2542674"/>
          </a:xfrm>
          <a:prstGeom prst="rect">
            <a:avLst/>
          </a:prstGeom>
          <a:noFill/>
        </p:spPr>
      </p:pic>
    </p:spTree>
    <p:extLst>
      <p:ext uri="{BB962C8B-B14F-4D97-AF65-F5344CB8AC3E}">
        <p14:creationId xmlns:p14="http://schemas.microsoft.com/office/powerpoint/2010/main" val="14012242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2286000"/>
            <a:ext cx="7772400" cy="1143000"/>
          </a:xfrm>
        </p:spPr>
        <p:txBody>
          <a:bodyPr/>
          <a:lstStyle/>
          <a:p>
            <a:r>
              <a:rPr lang="en-US" altLang="en-US">
                <a:latin typeface="Calibri" panose="020F0502020204030204" pitchFamily="34" charset="0"/>
              </a:rPr>
              <a:t>2 Timothy Introduction</a:t>
            </a:r>
          </a:p>
        </p:txBody>
      </p:sp>
      <p:sp>
        <p:nvSpPr>
          <p:cNvPr id="2051" name="Rectangle 3"/>
          <p:cNvSpPr>
            <a:spLocks noGrp="1" noChangeArrowheads="1"/>
          </p:cNvSpPr>
          <p:nvPr>
            <p:ph type="subTitle" idx="1"/>
          </p:nvPr>
        </p:nvSpPr>
        <p:spPr>
          <a:xfrm>
            <a:off x="1371600" y="3886200"/>
            <a:ext cx="6400800" cy="1752600"/>
          </a:xfrm>
        </p:spPr>
        <p:txBody>
          <a:bodyPr/>
          <a:lstStyle/>
          <a:p>
            <a:pPr>
              <a:defRPr/>
            </a:pPr>
            <a:r>
              <a:rPr lang="en-US" dirty="0">
                <a:latin typeface="Calibri" panose="020F0502020204030204" pitchFamily="34" charset="0"/>
              </a:rPr>
              <a:t>The Call to Christian Perseverance</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9600" y="228600"/>
            <a:ext cx="7924800" cy="609600"/>
          </a:xfrm>
        </p:spPr>
        <p:txBody>
          <a:bodyPr/>
          <a:lstStyle/>
          <a:p>
            <a:pPr algn="ctr"/>
            <a:r>
              <a:rPr lang="en-US" altLang="en-US" sz="3600" dirty="0">
                <a:latin typeface="Calibri" panose="020F0502020204030204" pitchFamily="34" charset="0"/>
              </a:rPr>
              <a:t>5. Four Concluding Characteristics  (5-7)</a:t>
            </a:r>
          </a:p>
        </p:txBody>
      </p:sp>
      <p:sp>
        <p:nvSpPr>
          <p:cNvPr id="36867" name="Rectangle 3"/>
          <p:cNvSpPr>
            <a:spLocks noGrp="1" noChangeArrowheads="1"/>
          </p:cNvSpPr>
          <p:nvPr>
            <p:ph type="body" idx="1"/>
          </p:nvPr>
        </p:nvSpPr>
        <p:spPr>
          <a:xfrm>
            <a:off x="304799" y="1371600"/>
            <a:ext cx="5185845" cy="3505200"/>
          </a:xfrm>
        </p:spPr>
        <p:txBody>
          <a:bodyPr/>
          <a:lstStyle/>
          <a:p>
            <a:pPr marL="514350" indent="-514350">
              <a:spcBef>
                <a:spcPts val="600"/>
              </a:spcBef>
              <a:spcAft>
                <a:spcPts val="1200"/>
              </a:spcAft>
              <a:buSzPct val="100000"/>
              <a:buAutoNum type="arabicPeriod"/>
              <a:defRPr/>
            </a:pPr>
            <a:r>
              <a:rPr lang="en-US" sz="2800" dirty="0">
                <a:latin typeface="Calibri" panose="020F0502020204030204" pitchFamily="34" charset="0"/>
              </a:rPr>
              <a:t>Treacherous (4)</a:t>
            </a:r>
          </a:p>
          <a:p>
            <a:pPr marL="514350" indent="-514350">
              <a:spcBef>
                <a:spcPts val="600"/>
              </a:spcBef>
              <a:spcAft>
                <a:spcPts val="1200"/>
              </a:spcAft>
              <a:buSzPct val="100000"/>
              <a:buAutoNum type="arabicPeriod"/>
              <a:defRPr/>
            </a:pPr>
            <a:r>
              <a:rPr lang="en-US" sz="2800" b="1" u="sng" dirty="0">
                <a:solidFill>
                  <a:srgbClr val="FFFFCC"/>
                </a:solidFill>
                <a:latin typeface="Calibri" panose="020F0502020204030204" pitchFamily="34" charset="0"/>
              </a:rPr>
              <a:t>Reckless (4)</a:t>
            </a:r>
          </a:p>
          <a:p>
            <a:pPr marL="514350" indent="-514350">
              <a:spcBef>
                <a:spcPts val="600"/>
              </a:spcBef>
              <a:spcAft>
                <a:spcPts val="1200"/>
              </a:spcAft>
              <a:buSzPct val="100000"/>
              <a:buAutoNum type="arabicPeriod"/>
              <a:defRPr/>
            </a:pPr>
            <a:r>
              <a:rPr lang="en-US" sz="2800" dirty="0">
                <a:latin typeface="Calibri" panose="020F0502020204030204" pitchFamily="34" charset="0"/>
              </a:rPr>
              <a:t>Conceited (4)</a:t>
            </a:r>
          </a:p>
          <a:p>
            <a:pPr marL="514350" indent="-514350">
              <a:spcBef>
                <a:spcPts val="600"/>
              </a:spcBef>
              <a:spcAft>
                <a:spcPts val="1200"/>
              </a:spcAft>
              <a:buSzPct val="100000"/>
              <a:buAutoNum type="arabicPeriod"/>
              <a:defRPr/>
            </a:pPr>
            <a:r>
              <a:rPr lang="en-US" sz="2800" dirty="0">
                <a:latin typeface="Calibri" panose="020F0502020204030204" pitchFamily="34" charset="0"/>
              </a:rPr>
              <a:t>Holding to a form of godliness but denying its power (5-7)</a:t>
            </a:r>
          </a:p>
        </p:txBody>
      </p:sp>
      <p:pic>
        <p:nvPicPr>
          <p:cNvPr id="1026" name="Picture 2" descr="https://cranberrychroniclez.files.wordpress.com/2016/02/apostasy-in-the-church-copy.jpg?w=70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90645" y="1419726"/>
            <a:ext cx="3348555" cy="2542674"/>
          </a:xfrm>
          <a:prstGeom prst="rect">
            <a:avLst/>
          </a:prstGeom>
          <a:noFill/>
        </p:spPr>
      </p:pic>
    </p:spTree>
    <p:extLst>
      <p:ext uri="{BB962C8B-B14F-4D97-AF65-F5344CB8AC3E}">
        <p14:creationId xmlns:p14="http://schemas.microsoft.com/office/powerpoint/2010/main" val="173172684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9600" y="228600"/>
            <a:ext cx="7924800" cy="609600"/>
          </a:xfrm>
        </p:spPr>
        <p:txBody>
          <a:bodyPr/>
          <a:lstStyle/>
          <a:p>
            <a:pPr algn="ctr"/>
            <a:r>
              <a:rPr lang="en-US" altLang="en-US" sz="3600" dirty="0">
                <a:latin typeface="Calibri" panose="020F0502020204030204" pitchFamily="34" charset="0"/>
              </a:rPr>
              <a:t>5. Four Concluding Characteristics  (5-7)</a:t>
            </a:r>
          </a:p>
        </p:txBody>
      </p:sp>
      <p:sp>
        <p:nvSpPr>
          <p:cNvPr id="36867" name="Rectangle 3"/>
          <p:cNvSpPr>
            <a:spLocks noGrp="1" noChangeArrowheads="1"/>
          </p:cNvSpPr>
          <p:nvPr>
            <p:ph type="body" idx="1"/>
          </p:nvPr>
        </p:nvSpPr>
        <p:spPr>
          <a:xfrm>
            <a:off x="304799" y="1371600"/>
            <a:ext cx="5185845" cy="3505200"/>
          </a:xfrm>
        </p:spPr>
        <p:txBody>
          <a:bodyPr/>
          <a:lstStyle/>
          <a:p>
            <a:pPr marL="514350" indent="-514350">
              <a:spcBef>
                <a:spcPts val="600"/>
              </a:spcBef>
              <a:spcAft>
                <a:spcPts val="1200"/>
              </a:spcAft>
              <a:buSzPct val="100000"/>
              <a:buAutoNum type="arabicPeriod"/>
              <a:defRPr/>
            </a:pPr>
            <a:r>
              <a:rPr lang="en-US" sz="2800" dirty="0">
                <a:latin typeface="Calibri" panose="020F0502020204030204" pitchFamily="34" charset="0"/>
              </a:rPr>
              <a:t>Treacherous (4)</a:t>
            </a:r>
          </a:p>
          <a:p>
            <a:pPr marL="514350" indent="-514350">
              <a:spcBef>
                <a:spcPts val="600"/>
              </a:spcBef>
              <a:spcAft>
                <a:spcPts val="1200"/>
              </a:spcAft>
              <a:buSzPct val="100000"/>
              <a:buAutoNum type="arabicPeriod"/>
              <a:defRPr/>
            </a:pPr>
            <a:r>
              <a:rPr lang="en-US" sz="2800" dirty="0">
                <a:latin typeface="Calibri" panose="020F0502020204030204" pitchFamily="34" charset="0"/>
              </a:rPr>
              <a:t>Reckless (4)</a:t>
            </a:r>
          </a:p>
          <a:p>
            <a:pPr marL="514350" indent="-514350">
              <a:spcBef>
                <a:spcPts val="600"/>
              </a:spcBef>
              <a:spcAft>
                <a:spcPts val="1200"/>
              </a:spcAft>
              <a:buSzPct val="100000"/>
              <a:buAutoNum type="arabicPeriod"/>
              <a:defRPr/>
            </a:pPr>
            <a:r>
              <a:rPr lang="en-US" sz="2800" b="1" u="sng" dirty="0">
                <a:solidFill>
                  <a:srgbClr val="FFFFCC"/>
                </a:solidFill>
                <a:latin typeface="Calibri" panose="020F0502020204030204" pitchFamily="34" charset="0"/>
              </a:rPr>
              <a:t>Conceited (4)</a:t>
            </a:r>
          </a:p>
          <a:p>
            <a:pPr marL="514350" indent="-514350">
              <a:spcBef>
                <a:spcPts val="600"/>
              </a:spcBef>
              <a:spcAft>
                <a:spcPts val="1200"/>
              </a:spcAft>
              <a:buSzPct val="100000"/>
              <a:buAutoNum type="arabicPeriod"/>
              <a:defRPr/>
            </a:pPr>
            <a:r>
              <a:rPr lang="en-US" sz="2800" dirty="0">
                <a:latin typeface="Calibri" panose="020F0502020204030204" pitchFamily="34" charset="0"/>
              </a:rPr>
              <a:t>Holding to a form of godliness but denying its power (5-7)</a:t>
            </a:r>
          </a:p>
        </p:txBody>
      </p:sp>
      <p:pic>
        <p:nvPicPr>
          <p:cNvPr id="1026" name="Picture 2" descr="https://cranberrychroniclez.files.wordpress.com/2016/02/apostasy-in-the-church-copy.jpg?w=70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90645" y="1419726"/>
            <a:ext cx="3348555" cy="2542674"/>
          </a:xfrm>
          <a:prstGeom prst="rect">
            <a:avLst/>
          </a:prstGeom>
          <a:noFill/>
        </p:spPr>
      </p:pic>
    </p:spTree>
    <p:extLst>
      <p:ext uri="{BB962C8B-B14F-4D97-AF65-F5344CB8AC3E}">
        <p14:creationId xmlns:p14="http://schemas.microsoft.com/office/powerpoint/2010/main" val="371785789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9600" y="228600"/>
            <a:ext cx="7924800" cy="609600"/>
          </a:xfrm>
        </p:spPr>
        <p:txBody>
          <a:bodyPr/>
          <a:lstStyle/>
          <a:p>
            <a:pPr algn="ctr"/>
            <a:r>
              <a:rPr lang="en-US" altLang="en-US" sz="3600" dirty="0">
                <a:latin typeface="Calibri" panose="020F0502020204030204" pitchFamily="34" charset="0"/>
              </a:rPr>
              <a:t>5. Four Concluding Characteristics  (5-7)</a:t>
            </a:r>
          </a:p>
        </p:txBody>
      </p:sp>
      <p:sp>
        <p:nvSpPr>
          <p:cNvPr id="36867" name="Rectangle 3"/>
          <p:cNvSpPr>
            <a:spLocks noGrp="1" noChangeArrowheads="1"/>
          </p:cNvSpPr>
          <p:nvPr>
            <p:ph type="body" idx="1"/>
          </p:nvPr>
        </p:nvSpPr>
        <p:spPr>
          <a:xfrm>
            <a:off x="304799" y="1371600"/>
            <a:ext cx="5185845" cy="3505200"/>
          </a:xfrm>
        </p:spPr>
        <p:txBody>
          <a:bodyPr/>
          <a:lstStyle/>
          <a:p>
            <a:pPr marL="514350" indent="-514350">
              <a:spcBef>
                <a:spcPts val="600"/>
              </a:spcBef>
              <a:spcAft>
                <a:spcPts val="1200"/>
              </a:spcAft>
              <a:buSzPct val="100000"/>
              <a:buAutoNum type="arabicPeriod"/>
              <a:defRPr/>
            </a:pPr>
            <a:r>
              <a:rPr lang="en-US" sz="2800" dirty="0">
                <a:latin typeface="Calibri" panose="020F0502020204030204" pitchFamily="34" charset="0"/>
              </a:rPr>
              <a:t>Treacherous (4)</a:t>
            </a:r>
          </a:p>
          <a:p>
            <a:pPr marL="514350" indent="-514350">
              <a:spcBef>
                <a:spcPts val="600"/>
              </a:spcBef>
              <a:spcAft>
                <a:spcPts val="1200"/>
              </a:spcAft>
              <a:buSzPct val="100000"/>
              <a:buAutoNum type="arabicPeriod"/>
              <a:defRPr/>
            </a:pPr>
            <a:r>
              <a:rPr lang="en-US" sz="2800" dirty="0">
                <a:latin typeface="Calibri" panose="020F0502020204030204" pitchFamily="34" charset="0"/>
              </a:rPr>
              <a:t>Reckless (4)</a:t>
            </a:r>
          </a:p>
          <a:p>
            <a:pPr marL="514350" indent="-514350">
              <a:spcBef>
                <a:spcPts val="600"/>
              </a:spcBef>
              <a:spcAft>
                <a:spcPts val="1200"/>
              </a:spcAft>
              <a:buSzPct val="100000"/>
              <a:buAutoNum type="arabicPeriod"/>
              <a:defRPr/>
            </a:pPr>
            <a:r>
              <a:rPr lang="en-US" sz="2800" dirty="0">
                <a:latin typeface="Calibri" panose="020F0502020204030204" pitchFamily="34" charset="0"/>
              </a:rPr>
              <a:t>Conceited (4)</a:t>
            </a:r>
          </a:p>
          <a:p>
            <a:pPr marL="514350" indent="-514350">
              <a:spcBef>
                <a:spcPts val="600"/>
              </a:spcBef>
              <a:spcAft>
                <a:spcPts val="1200"/>
              </a:spcAft>
              <a:buSzPct val="100000"/>
              <a:buAutoNum type="arabicPeriod"/>
              <a:defRPr/>
            </a:pPr>
            <a:r>
              <a:rPr lang="en-US" sz="2800" b="1" u="sng" dirty="0">
                <a:solidFill>
                  <a:srgbClr val="FFFFCC"/>
                </a:solidFill>
                <a:latin typeface="Calibri" panose="020F0502020204030204" pitchFamily="34" charset="0"/>
              </a:rPr>
              <a:t>Holding to a form of godliness but denying its power (5-7)</a:t>
            </a:r>
          </a:p>
        </p:txBody>
      </p:sp>
      <p:pic>
        <p:nvPicPr>
          <p:cNvPr id="1026" name="Picture 2" descr="https://cranberrychroniclez.files.wordpress.com/2016/02/apostasy-in-the-church-copy.jpg?w=70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90645" y="1419726"/>
            <a:ext cx="3348555" cy="2542674"/>
          </a:xfrm>
          <a:prstGeom prst="rect">
            <a:avLst/>
          </a:prstGeom>
          <a:noFill/>
        </p:spPr>
      </p:pic>
    </p:spTree>
    <p:extLst>
      <p:ext uri="{BB962C8B-B14F-4D97-AF65-F5344CB8AC3E}">
        <p14:creationId xmlns:p14="http://schemas.microsoft.com/office/powerpoint/2010/main" val="274528070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4"/>
          <p:cNvSpPr>
            <a:spLocks noChangeArrowheads="1"/>
          </p:cNvSpPr>
          <p:nvPr/>
        </p:nvSpPr>
        <p:spPr bwMode="auto">
          <a:xfrm>
            <a:off x="114300" y="2708970"/>
            <a:ext cx="8915400" cy="3539430"/>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2800" b="1" dirty="0">
                <a:effectLst>
                  <a:outerShdw blurRad="38100" dist="38100" dir="2700000" algn="tl">
                    <a:srgbClr val="000000">
                      <a:alpha val="43137"/>
                    </a:srgbClr>
                  </a:outerShdw>
                </a:effectLst>
                <a:latin typeface="Calibri" panose="020F0502020204030204" pitchFamily="34" charset="0"/>
              </a:rPr>
              <a:t>“</a:t>
            </a:r>
            <a:r>
              <a:rPr lang="en-US" altLang="en-US" sz="2800" dirty="0">
                <a:effectLst>
                  <a:outerShdw blurRad="38100" dist="38100" dir="2700000" algn="tl">
                    <a:srgbClr val="000000">
                      <a:alpha val="43137"/>
                    </a:srgbClr>
                  </a:outerShdw>
                </a:effectLst>
                <a:latin typeface="Calibri" panose="020F0502020204030204" pitchFamily="34" charset="0"/>
              </a:rPr>
              <a:t>…</a:t>
            </a: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one of the mistakes that human beings make is believing that there is only one way</a:t>
            </a:r>
            <a:r>
              <a:rPr lang="en-US" altLang="en-US" sz="2800" dirty="0">
                <a:effectLst>
                  <a:outerShdw blurRad="38100" dist="38100" dir="2700000" algn="tl">
                    <a:srgbClr val="000000">
                      <a:alpha val="43137"/>
                    </a:srgbClr>
                  </a:outerShdw>
                </a:effectLst>
                <a:latin typeface="Calibri" panose="020F0502020204030204" pitchFamily="34" charset="0"/>
              </a:rPr>
              <a:t>…We</a:t>
            </a:r>
            <a:r>
              <a:rPr lang="en-US" altLang="en-US" sz="2800" b="1" u="sng" dirty="0">
                <a:effectLst>
                  <a:outerShdw blurRad="38100" dist="38100" dir="2700000" algn="tl">
                    <a:srgbClr val="000000">
                      <a:alpha val="43137"/>
                    </a:srgbClr>
                  </a:outerShdw>
                </a:effectLst>
                <a:latin typeface="Calibri" panose="020F0502020204030204" pitchFamily="34" charset="0"/>
              </a:rPr>
              <a:t> </a:t>
            </a:r>
            <a:r>
              <a:rPr lang="en-US" altLang="en-US" sz="2800" dirty="0">
                <a:effectLst>
                  <a:outerShdw blurRad="38100" dist="38100" dir="2700000" algn="tl">
                    <a:srgbClr val="000000">
                      <a:alpha val="43137"/>
                    </a:srgbClr>
                  </a:outerShdw>
                </a:effectLst>
                <a:latin typeface="Calibri" panose="020F0502020204030204" pitchFamily="34" charset="0"/>
              </a:rPr>
              <a:t>don’t accept that there are diverse ways of being in the world; that there are millions of ways to be a human being. And </a:t>
            </a: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many ways…many paths to what you call God</a:t>
            </a:r>
            <a:r>
              <a:rPr lang="en-US" altLang="en-US" sz="2800" dirty="0">
                <a:effectLst>
                  <a:outerShdw blurRad="38100" dist="38100" dir="2700000" algn="tl">
                    <a:srgbClr val="000000">
                      <a:alpha val="43137"/>
                    </a:srgbClr>
                  </a:outerShdw>
                </a:effectLst>
                <a:latin typeface="Calibri" panose="020F0502020204030204" pitchFamily="34" charset="0"/>
              </a:rPr>
              <a:t>. That her path might be something else and when she gets there she might call it the light. But her loving, and her kindness, and her generosity brings her to the…same point that it brings you…</a:t>
            </a:r>
          </a:p>
        </p:txBody>
      </p:sp>
      <p:sp>
        <p:nvSpPr>
          <p:cNvPr id="176132" name="TextBox 5"/>
          <p:cNvSpPr txBox="1">
            <a:spLocks noChangeArrowheads="1"/>
          </p:cNvSpPr>
          <p:nvPr/>
        </p:nvSpPr>
        <p:spPr bwMode="auto">
          <a:xfrm>
            <a:off x="2628900" y="6324600"/>
            <a:ext cx="3886200" cy="338554"/>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600" dirty="0">
                <a:effectLst>
                  <a:outerShdw blurRad="38100" dist="38100" dir="2700000" algn="tl">
                    <a:srgbClr val="000000">
                      <a:alpha val="43137"/>
                    </a:srgbClr>
                  </a:outerShdw>
                </a:effectLst>
                <a:latin typeface="Calibri" panose="020F0502020204030204" pitchFamily="34" charset="0"/>
              </a:rPr>
              <a:t>www.youtube.com/watch?v=Lb2RUpMDk3</a:t>
            </a:r>
            <a:endParaRPr lang="en-US" altLang="en-US" sz="1600" dirty="0">
              <a:solidFill>
                <a:schemeClr val="bg1"/>
              </a:solidFill>
              <a:effectLst>
                <a:outerShdw blurRad="38100" dist="38100" dir="2700000" algn="tl">
                  <a:srgbClr val="000000">
                    <a:alpha val="43137"/>
                  </a:srgbClr>
                </a:outerShdw>
              </a:effectLst>
              <a:latin typeface="Calibri" panose="020F0502020204030204" pitchFamily="34" charset="0"/>
            </a:endParaRPr>
          </a:p>
        </p:txBody>
      </p:sp>
      <p:pic>
        <p:nvPicPr>
          <p:cNvPr id="1026" name="Picture 2" descr="http://resources1.news.com.au/images/2011/04/22/1226043/457733-oprah.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4049" y="1219200"/>
            <a:ext cx="2435903" cy="137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Rectangle 1"/>
          <p:cNvSpPr/>
          <p:nvPr/>
        </p:nvSpPr>
        <p:spPr>
          <a:xfrm>
            <a:off x="1771650" y="69502"/>
            <a:ext cx="5600700" cy="1077218"/>
          </a:xfrm>
          <a:prstGeom prst="rect">
            <a:avLst/>
          </a:prstGeom>
        </p:spPr>
        <p:txBody>
          <a:bodyPr wrap="square">
            <a:spAutoFit/>
          </a:bodyPr>
          <a:lstStyle/>
          <a:p>
            <a:pPr marL="463550" lvl="0" indent="-463550" eaLnBrk="0" hangingPunct="0">
              <a:spcBef>
                <a:spcPts val="0"/>
              </a:spcBef>
              <a:spcAft>
                <a:spcPts val="0"/>
              </a:spcAft>
              <a:buClr>
                <a:srgbClr val="00FFFF"/>
              </a:buClr>
              <a:buSzPct val="100000"/>
              <a:buFont typeface="+mj-lt"/>
              <a:buAutoNum type="arabicPeriod" startAt="5"/>
              <a:defRPr/>
            </a:pPr>
            <a:r>
              <a:rPr lang="en-US" sz="3200" dirty="0">
                <a:solidFill>
                  <a:schemeClr val="tx2"/>
                </a:solidFill>
                <a:latin typeface="Calibri" panose="020F0502020204030204" pitchFamily="34" charset="0"/>
                <a:ea typeface="+mj-ea"/>
                <a:cs typeface="+mj-cs"/>
              </a:rPr>
              <a:t>Holding to a form of godliness but denying its power (5-7)</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TextBox 5"/>
          <p:cNvSpPr txBox="1">
            <a:spLocks noChangeArrowheads="1"/>
          </p:cNvSpPr>
          <p:nvPr/>
        </p:nvSpPr>
        <p:spPr bwMode="auto">
          <a:xfrm>
            <a:off x="2628900" y="6324600"/>
            <a:ext cx="3886200" cy="338554"/>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600" dirty="0">
                <a:latin typeface="Calibri" panose="020F0502020204030204" pitchFamily="34" charset="0"/>
              </a:rPr>
              <a:t>www.youtube.com/watch?v=Lb2RUpMDk3</a:t>
            </a:r>
            <a:endParaRPr lang="en-US" altLang="en-US" sz="1600" dirty="0">
              <a:solidFill>
                <a:schemeClr val="bg1"/>
              </a:solidFill>
              <a:latin typeface="Calibri" panose="020F0502020204030204" pitchFamily="34" charset="0"/>
            </a:endParaRPr>
          </a:p>
        </p:txBody>
      </p:sp>
      <p:pic>
        <p:nvPicPr>
          <p:cNvPr id="235523" name="Picture 2" descr="https://encrypted-tbn1.gstatic.com/images?q=tbn:ANd9GcRDg5T_RX2f_qZ9D5NXfZbYyeP8-3VdwefZsU4VngItyg_vsMTV3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28600"/>
            <a:ext cx="1206500" cy="1295400"/>
          </a:xfrm>
          <a:prstGeom prst="rect">
            <a:avLst/>
          </a:prstGeom>
          <a:noFill/>
          <a:ln w="28575">
            <a:solidFill>
              <a:srgbClr val="FFFF00"/>
            </a:solidFill>
            <a:miter lim="800000"/>
            <a:headEnd/>
            <a:tailEnd/>
          </a:ln>
        </p:spPr>
      </p:pic>
      <p:sp>
        <p:nvSpPr>
          <p:cNvPr id="177157" name="Rectangle 5"/>
          <p:cNvSpPr>
            <a:spLocks noChangeArrowheads="1"/>
          </p:cNvSpPr>
          <p:nvPr/>
        </p:nvSpPr>
        <p:spPr bwMode="auto">
          <a:xfrm>
            <a:off x="495300" y="1524000"/>
            <a:ext cx="8153400" cy="4832350"/>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2800" dirty="0">
                <a:latin typeface="Calibri" panose="020F0502020204030204" pitchFamily="34" charset="0"/>
              </a:rPr>
              <a:t>…</a:t>
            </a:r>
            <a:r>
              <a:rPr lang="en-US" altLang="en-US" sz="2800" b="1" u="sng" dirty="0">
                <a:solidFill>
                  <a:srgbClr val="FFFFCC"/>
                </a:solidFill>
                <a:latin typeface="Calibri" panose="020F0502020204030204" pitchFamily="34" charset="0"/>
              </a:rPr>
              <a:t>It doesn’t matter whether she called it ‘God’ along the way or not…There couldn’t possibly be just one way!</a:t>
            </a:r>
            <a:r>
              <a:rPr lang="en-US" altLang="en-US" sz="2800" b="1" dirty="0">
                <a:solidFill>
                  <a:srgbClr val="FFFFCC"/>
                </a:solidFill>
                <a:latin typeface="Calibri" panose="020F0502020204030204" pitchFamily="34" charset="0"/>
              </a:rPr>
              <a:t>…</a:t>
            </a:r>
            <a:r>
              <a:rPr lang="en-US" altLang="en-US" sz="2800" b="1" u="sng" dirty="0">
                <a:solidFill>
                  <a:srgbClr val="FFFFCC"/>
                </a:solidFill>
                <a:latin typeface="Calibri" panose="020F0502020204030204" pitchFamily="34" charset="0"/>
              </a:rPr>
              <a:t>There couldn’t possibly be only one way with millions of people in the world!</a:t>
            </a:r>
            <a:r>
              <a:rPr lang="en-US" altLang="en-US" sz="2800" dirty="0">
                <a:latin typeface="Calibri" panose="020F0502020204030204" pitchFamily="34" charset="0"/>
              </a:rPr>
              <a:t>...You think…if you are somewhere on the planet and you never hear the name of Jesus but yet you live with a loving heart. You lived as Jesus would have had you to live. You lived for the same purpose as Jesus came to the planet to teach us all, but </a:t>
            </a:r>
            <a:r>
              <a:rPr lang="en-US" altLang="en-US" sz="2800" b="1" u="sng" dirty="0">
                <a:solidFill>
                  <a:srgbClr val="FFFFCC"/>
                </a:solidFill>
                <a:latin typeface="Calibri" panose="020F0502020204030204" pitchFamily="34" charset="0"/>
              </a:rPr>
              <a:t>you are in some remote part of the earth and you never heard the name of Jesus. You cannot get to Heaven…</a:t>
            </a:r>
            <a:r>
              <a:rPr lang="en-US" altLang="en-US" sz="2800" b="1" dirty="0">
                <a:solidFill>
                  <a:srgbClr val="FFFFCC"/>
                </a:solidFill>
                <a:latin typeface="Calibri" panose="020F0502020204030204" pitchFamily="34" charset="0"/>
              </a:rPr>
              <a:t>?</a:t>
            </a:r>
            <a:r>
              <a:rPr lang="en-US" altLang="en-US" sz="2800" b="1" dirty="0">
                <a:latin typeface="Calibri" panose="020F0502020204030204" pitchFamily="34" charset="0"/>
              </a:rPr>
              <a:t>”</a:t>
            </a:r>
            <a:r>
              <a:rPr lang="en-US" altLang="en-US" sz="2800" dirty="0">
                <a:latin typeface="Calibri" panose="020F0502020204030204" pitchFamily="34" charset="0"/>
              </a:rPr>
              <a:t> </a:t>
            </a:r>
          </a:p>
        </p:txBody>
      </p:sp>
      <p:sp>
        <p:nvSpPr>
          <p:cNvPr id="5" name="Rectangle 4"/>
          <p:cNvSpPr/>
          <p:nvPr/>
        </p:nvSpPr>
        <p:spPr>
          <a:xfrm>
            <a:off x="1771650" y="69502"/>
            <a:ext cx="5600700" cy="1077218"/>
          </a:xfrm>
          <a:prstGeom prst="rect">
            <a:avLst/>
          </a:prstGeom>
        </p:spPr>
        <p:txBody>
          <a:bodyPr wrap="square">
            <a:spAutoFit/>
          </a:bodyPr>
          <a:lstStyle/>
          <a:p>
            <a:pPr marL="463550" lvl="0" indent="-463550" eaLnBrk="0" hangingPunct="0">
              <a:spcBef>
                <a:spcPts val="600"/>
              </a:spcBef>
              <a:spcAft>
                <a:spcPts val="1200"/>
              </a:spcAft>
              <a:buClr>
                <a:srgbClr val="00FFFF"/>
              </a:buClr>
              <a:buSzPct val="100000"/>
              <a:buFont typeface="+mj-lt"/>
              <a:buAutoNum type="arabicPeriod" startAt="5"/>
              <a:defRPr/>
            </a:pPr>
            <a:r>
              <a:rPr lang="en-US" sz="3200" dirty="0">
                <a:solidFill>
                  <a:schemeClr val="tx2"/>
                </a:solidFill>
                <a:latin typeface="Calibri" panose="020F0502020204030204" pitchFamily="34" charset="0"/>
                <a:ea typeface="+mj-ea"/>
                <a:cs typeface="+mj-cs"/>
              </a:rPr>
              <a:t>Holding to a form of godliness but denying its power (5-7)</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171700" y="381000"/>
            <a:ext cx="4800600" cy="609600"/>
          </a:xfrm>
        </p:spPr>
        <p:txBody>
          <a:bodyPr/>
          <a:lstStyle/>
          <a:p>
            <a:pPr algn="ctr"/>
            <a:r>
              <a:rPr lang="en-US" altLang="en-US" sz="3600" dirty="0">
                <a:latin typeface="Calibri" panose="020F0502020204030204" pitchFamily="34" charset="0"/>
              </a:rPr>
              <a:t>Apostasy  (3:1‒4:8)</a:t>
            </a:r>
          </a:p>
        </p:txBody>
      </p:sp>
      <p:sp>
        <p:nvSpPr>
          <p:cNvPr id="36867" name="Rectangle 3"/>
          <p:cNvSpPr>
            <a:spLocks noGrp="1" noChangeArrowheads="1"/>
          </p:cNvSpPr>
          <p:nvPr>
            <p:ph type="body" idx="1"/>
          </p:nvPr>
        </p:nvSpPr>
        <p:spPr>
          <a:xfrm>
            <a:off x="1676400" y="1143000"/>
            <a:ext cx="5791200" cy="5257800"/>
          </a:xfrm>
        </p:spPr>
        <p:txBody>
          <a:bodyPr/>
          <a:lstStyle/>
          <a:p>
            <a:pPr marL="457200" indent="-457200">
              <a:spcBef>
                <a:spcPts val="1200"/>
              </a:spcBef>
              <a:spcAft>
                <a:spcPts val="1200"/>
              </a:spcAft>
              <a:buSzPct val="100000"/>
              <a:buFont typeface="Wingdings" panose="05000000000000000000" pitchFamily="2" charset="2"/>
              <a:buAutoNum type="romanUcPeriod"/>
              <a:defRPr/>
            </a:pPr>
            <a:r>
              <a:rPr lang="en-US" dirty="0">
                <a:latin typeface="Calibri" panose="020F0502020204030204" pitchFamily="34" charset="0"/>
              </a:rPr>
              <a:t>The Apostasy (3:1-9)</a:t>
            </a:r>
          </a:p>
          <a:p>
            <a:pPr marL="914400" lvl="1" indent="-457200">
              <a:spcBef>
                <a:spcPts val="1200"/>
              </a:spcBef>
              <a:spcAft>
                <a:spcPts val="1200"/>
              </a:spcAft>
              <a:buSzPct val="100000"/>
              <a:buAutoNum type="alphaUcPeriod"/>
              <a:defRPr/>
            </a:pPr>
            <a:r>
              <a:rPr lang="en-US" dirty="0">
                <a:latin typeface="Calibri" panose="020F0502020204030204" pitchFamily="34" charset="0"/>
              </a:rPr>
              <a:t>The evil (3:1-7)</a:t>
            </a:r>
          </a:p>
          <a:p>
            <a:pPr marL="914400" lvl="1" indent="-457200">
              <a:spcBef>
                <a:spcPts val="1200"/>
              </a:spcBef>
              <a:spcAft>
                <a:spcPts val="1200"/>
              </a:spcAft>
              <a:buSzPct val="100000"/>
              <a:buAutoNum type="alphaUcPeriod"/>
              <a:defRPr/>
            </a:pPr>
            <a:r>
              <a:rPr lang="en-US" b="1" u="sng" dirty="0">
                <a:solidFill>
                  <a:srgbClr val="FFFFCC"/>
                </a:solidFill>
                <a:latin typeface="Calibri" panose="020F0502020204030204" pitchFamily="34" charset="0"/>
              </a:rPr>
              <a:t>The examples (3:8-9)</a:t>
            </a:r>
          </a:p>
          <a:p>
            <a:pPr marL="457200" indent="-457200">
              <a:spcBef>
                <a:spcPts val="1200"/>
              </a:spcBef>
              <a:spcAft>
                <a:spcPts val="1200"/>
              </a:spcAft>
              <a:buSzPct val="100000"/>
              <a:buFont typeface="Wingdings" panose="05000000000000000000" pitchFamily="2" charset="2"/>
              <a:buAutoNum type="romanUcPeriod"/>
              <a:defRPr/>
            </a:pPr>
            <a:r>
              <a:rPr lang="en-US" dirty="0">
                <a:latin typeface="Calibri" panose="020F0502020204030204" pitchFamily="34" charset="0"/>
              </a:rPr>
              <a:t>The Antidote (3:10‒4:8)</a:t>
            </a:r>
          </a:p>
          <a:p>
            <a:pPr marL="914400" lvl="1" indent="-457200">
              <a:spcBef>
                <a:spcPts val="1200"/>
              </a:spcBef>
              <a:spcAft>
                <a:spcPts val="1200"/>
              </a:spcAft>
              <a:buSzPct val="100000"/>
              <a:buFont typeface="Wingdings" panose="05000000000000000000" pitchFamily="2" charset="2"/>
              <a:buAutoNum type="alphaUcPeriod"/>
              <a:defRPr/>
            </a:pPr>
            <a:r>
              <a:rPr lang="en-US" dirty="0">
                <a:latin typeface="Calibri" panose="020F0502020204030204" pitchFamily="34" charset="0"/>
              </a:rPr>
              <a:t>Paul’s example (3:10-13)</a:t>
            </a:r>
          </a:p>
          <a:p>
            <a:pPr marL="914400" lvl="1" indent="-457200">
              <a:spcBef>
                <a:spcPts val="1200"/>
              </a:spcBef>
              <a:spcAft>
                <a:spcPts val="1200"/>
              </a:spcAft>
              <a:buSzPct val="100000"/>
              <a:buFont typeface="Wingdings" panose="05000000000000000000" pitchFamily="2" charset="2"/>
              <a:buAutoNum type="alphaUcPeriod"/>
              <a:defRPr/>
            </a:pPr>
            <a:r>
              <a:rPr lang="en-US" dirty="0">
                <a:latin typeface="Calibri" panose="020F0502020204030204" pitchFamily="34" charset="0"/>
              </a:rPr>
              <a:t>Preach the Word (3:14‒4:8)</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www.fillthevoid.org/Christian/Schools/Schools_files/sat.gif"/>
          <p:cNvPicPr>
            <a:picLocks noChangeAspect="1" noChangeArrowheads="1"/>
          </p:cNvPicPr>
          <p:nvPr/>
        </p:nvPicPr>
        <p:blipFill>
          <a:blip r:embed="rId2" cstate="print"/>
          <a:srcRect/>
          <a:stretch>
            <a:fillRect/>
          </a:stretch>
        </p:blipFill>
        <p:spPr bwMode="auto">
          <a:xfrm>
            <a:off x="2068830" y="91440"/>
            <a:ext cx="5006340" cy="667512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Users\HP Desktop\Pictures\Anthropology-origins\GeoQuizc3ccc1ba38e5.jpg"/>
          <p:cNvPicPr>
            <a:picLocks noChangeAspect="1" noChangeArrowheads="1"/>
          </p:cNvPicPr>
          <p:nvPr/>
        </p:nvPicPr>
        <p:blipFill>
          <a:blip r:embed="rId2" cstate="print"/>
          <a:srcRect/>
          <a:stretch>
            <a:fillRect/>
          </a:stretch>
        </p:blipFill>
        <p:spPr bwMode="auto">
          <a:xfrm>
            <a:off x="304800" y="990600"/>
            <a:ext cx="8458200" cy="5711825"/>
          </a:xfrm>
          <a:prstGeom prst="rect">
            <a:avLst/>
          </a:prstGeom>
          <a:noFill/>
          <a:ln w="9525">
            <a:noFill/>
            <a:miter lim="800000"/>
            <a:headEnd/>
            <a:tailEnd/>
          </a:ln>
        </p:spPr>
      </p:pic>
      <p:sp>
        <p:nvSpPr>
          <p:cNvPr id="52227" name="TextBox 4"/>
          <p:cNvSpPr txBox="1">
            <a:spLocks noChangeArrowheads="1"/>
          </p:cNvSpPr>
          <p:nvPr/>
        </p:nvSpPr>
        <p:spPr bwMode="auto">
          <a:xfrm>
            <a:off x="533400" y="0"/>
            <a:ext cx="8077200" cy="954107"/>
          </a:xfrm>
          <a:prstGeom prst="rect">
            <a:avLst/>
          </a:prstGeom>
          <a:noFill/>
          <a:ln w="9525">
            <a:noFill/>
            <a:miter lim="800000"/>
            <a:headEnd/>
            <a:tailEnd/>
          </a:ln>
        </p:spPr>
        <p:txBody>
          <a:bodyPr>
            <a:spAutoFit/>
          </a:bodyPr>
          <a:lstStyle/>
          <a:p>
            <a:pPr algn="ctr"/>
            <a:r>
              <a:rPr lang="en-US" sz="2800" dirty="0">
                <a:solidFill>
                  <a:schemeClr val="tx2"/>
                </a:solidFill>
                <a:latin typeface="Calibri" panose="020F0502020204030204" pitchFamily="34" charset="0"/>
                <a:ea typeface="+mj-ea"/>
                <a:cs typeface="+mj-cs"/>
              </a:rPr>
              <a:t>Geography Quiz that was given to Fourth Graders in 1862 </a:t>
            </a:r>
            <a:r>
              <a:rPr lang="en-US" sz="2800" dirty="0">
                <a:solidFill>
                  <a:schemeClr val="tx2"/>
                </a:solidFill>
                <a:latin typeface="Calibri" panose="020F0502020204030204" pitchFamily="34" charset="0"/>
              </a:rPr>
              <a:t>(from the </a:t>
            </a:r>
            <a:r>
              <a:rPr lang="en-US" sz="2800" dirty="0" err="1">
                <a:solidFill>
                  <a:schemeClr val="tx2"/>
                </a:solidFill>
                <a:latin typeface="Calibri" panose="020F0502020204030204" pitchFamily="34" charset="0"/>
              </a:rPr>
              <a:t>WallBuilders</a:t>
            </a:r>
            <a:r>
              <a:rPr lang="en-US" sz="2800" dirty="0">
                <a:solidFill>
                  <a:schemeClr val="tx2"/>
                </a:solidFill>
                <a:latin typeface="Calibri" panose="020F0502020204030204" pitchFamily="34" charset="0"/>
              </a:rPr>
              <a:t>' library) </a:t>
            </a:r>
            <a:endParaRPr lang="en-US" sz="2800" dirty="0">
              <a:solidFill>
                <a:schemeClr val="tx2"/>
              </a:solidFill>
              <a:latin typeface="Calibri" panose="020F0502020204030204" pitchFamily="34" charset="0"/>
              <a:ea typeface="+mj-ea"/>
              <a:cs typeface="+mj-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171700" y="381000"/>
            <a:ext cx="4800600" cy="609600"/>
          </a:xfrm>
        </p:spPr>
        <p:txBody>
          <a:bodyPr/>
          <a:lstStyle/>
          <a:p>
            <a:pPr algn="ctr"/>
            <a:r>
              <a:rPr lang="en-US" altLang="en-US" sz="3600" dirty="0">
                <a:latin typeface="Calibri" panose="020F0502020204030204" pitchFamily="34" charset="0"/>
              </a:rPr>
              <a:t>Apostasy  (3:1‒4:8)</a:t>
            </a:r>
          </a:p>
        </p:txBody>
      </p:sp>
      <p:sp>
        <p:nvSpPr>
          <p:cNvPr id="36867" name="Rectangle 3"/>
          <p:cNvSpPr>
            <a:spLocks noGrp="1" noChangeArrowheads="1"/>
          </p:cNvSpPr>
          <p:nvPr>
            <p:ph type="body" idx="1"/>
          </p:nvPr>
        </p:nvSpPr>
        <p:spPr>
          <a:xfrm>
            <a:off x="1676400" y="1143000"/>
            <a:ext cx="5791200" cy="5257800"/>
          </a:xfrm>
        </p:spPr>
        <p:txBody>
          <a:bodyPr/>
          <a:lstStyle/>
          <a:p>
            <a:pPr marL="457200" indent="-457200">
              <a:spcBef>
                <a:spcPts val="1200"/>
              </a:spcBef>
              <a:spcAft>
                <a:spcPts val="1200"/>
              </a:spcAft>
              <a:buSzPct val="100000"/>
              <a:buFont typeface="Wingdings" panose="05000000000000000000" pitchFamily="2" charset="2"/>
              <a:buAutoNum type="romanUcPeriod"/>
              <a:defRPr/>
            </a:pPr>
            <a:r>
              <a:rPr lang="en-US" dirty="0">
                <a:latin typeface="Calibri" panose="020F0502020204030204" pitchFamily="34" charset="0"/>
              </a:rPr>
              <a:t>The Apostasy (3:1-9)</a:t>
            </a:r>
          </a:p>
          <a:p>
            <a:pPr marL="914400" lvl="1" indent="-457200">
              <a:spcBef>
                <a:spcPts val="1200"/>
              </a:spcBef>
              <a:spcAft>
                <a:spcPts val="1200"/>
              </a:spcAft>
              <a:buSzPct val="100000"/>
              <a:buAutoNum type="alphaUcPeriod"/>
              <a:defRPr/>
            </a:pPr>
            <a:r>
              <a:rPr lang="en-US" dirty="0">
                <a:latin typeface="Calibri" panose="020F0502020204030204" pitchFamily="34" charset="0"/>
              </a:rPr>
              <a:t>The evil (3:1-7)</a:t>
            </a:r>
          </a:p>
          <a:p>
            <a:pPr marL="914400" lvl="1" indent="-457200">
              <a:spcBef>
                <a:spcPts val="1200"/>
              </a:spcBef>
              <a:spcAft>
                <a:spcPts val="1200"/>
              </a:spcAft>
              <a:buSzPct val="100000"/>
              <a:buAutoNum type="alphaUcPeriod"/>
              <a:defRPr/>
            </a:pPr>
            <a:r>
              <a:rPr lang="en-US" dirty="0">
                <a:latin typeface="Calibri" panose="020F0502020204030204" pitchFamily="34" charset="0"/>
              </a:rPr>
              <a:t>The examples (3:8-9)</a:t>
            </a:r>
          </a:p>
          <a:p>
            <a:pPr marL="457200" indent="-457200">
              <a:spcBef>
                <a:spcPts val="1200"/>
              </a:spcBef>
              <a:spcAft>
                <a:spcPts val="1200"/>
              </a:spcAft>
              <a:buSzPct val="100000"/>
              <a:buFont typeface="Wingdings" panose="05000000000000000000" pitchFamily="2" charset="2"/>
              <a:buAutoNum type="romanUcPeriod"/>
              <a:defRPr/>
            </a:pPr>
            <a:r>
              <a:rPr lang="en-US" dirty="0">
                <a:latin typeface="Calibri" panose="020F0502020204030204" pitchFamily="34" charset="0"/>
              </a:rPr>
              <a:t>The Antidote (3:10‒4:8)</a:t>
            </a:r>
          </a:p>
          <a:p>
            <a:pPr marL="914400" lvl="1" indent="-457200">
              <a:spcBef>
                <a:spcPts val="1200"/>
              </a:spcBef>
              <a:spcAft>
                <a:spcPts val="1200"/>
              </a:spcAft>
              <a:buSzPct val="100000"/>
              <a:buFont typeface="Wingdings" panose="05000000000000000000" pitchFamily="2" charset="2"/>
              <a:buAutoNum type="alphaUcPeriod"/>
              <a:defRPr/>
            </a:pPr>
            <a:r>
              <a:rPr lang="en-US" dirty="0">
                <a:latin typeface="Calibri" panose="020F0502020204030204" pitchFamily="34" charset="0"/>
              </a:rPr>
              <a:t>Paul’s example (3:10-13)</a:t>
            </a:r>
          </a:p>
          <a:p>
            <a:pPr marL="914400" lvl="1" indent="-457200">
              <a:spcBef>
                <a:spcPts val="1200"/>
              </a:spcBef>
              <a:spcAft>
                <a:spcPts val="1200"/>
              </a:spcAft>
              <a:buSzPct val="100000"/>
              <a:buFont typeface="Wingdings" panose="05000000000000000000" pitchFamily="2" charset="2"/>
              <a:buAutoNum type="alphaUcPeriod"/>
              <a:defRPr/>
            </a:pPr>
            <a:r>
              <a:rPr lang="en-US" dirty="0">
                <a:latin typeface="Calibri" panose="020F0502020204030204" pitchFamily="34" charset="0"/>
              </a:rPr>
              <a:t>Preach the Word (3:14‒4:8)</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14500" y="228600"/>
            <a:ext cx="5715000" cy="838200"/>
          </a:xfrm>
        </p:spPr>
        <p:txBody>
          <a:bodyPr/>
          <a:lstStyle/>
          <a:p>
            <a:pPr algn="ctr" eaLnBrk="1" hangingPunct="1">
              <a:defRPr/>
            </a:pPr>
            <a:r>
              <a:rPr lang="en-US" sz="4000" kern="1200" dirty="0">
                <a:latin typeface="Calibri" panose="020F0502020204030204" pitchFamily="34" charset="0"/>
                <a:cs typeface="Arial" pitchFamily="34" charset="0"/>
              </a:rPr>
              <a:t>Answering Nine Questions</a:t>
            </a:r>
          </a:p>
        </p:txBody>
      </p:sp>
      <p:sp>
        <p:nvSpPr>
          <p:cNvPr id="16387" name="Rectangle 3"/>
          <p:cNvSpPr>
            <a:spLocks noGrp="1" noChangeArrowheads="1"/>
          </p:cNvSpPr>
          <p:nvPr>
            <p:ph type="body" idx="4294967295"/>
          </p:nvPr>
        </p:nvSpPr>
        <p:spPr>
          <a:xfrm>
            <a:off x="476250" y="1619250"/>
            <a:ext cx="8191500" cy="4876800"/>
          </a:xfrm>
        </p:spPr>
        <p:txBody>
          <a:bodyPr/>
          <a:lstStyle/>
          <a:p>
            <a:pPr marL="461963" indent="-461963" eaLnBrk="1" hangingPunct="1">
              <a:spcBef>
                <a:spcPts val="600"/>
              </a:spcBef>
              <a:spcAft>
                <a:spcPts val="0"/>
              </a:spcAft>
              <a:buSzPct val="100000"/>
              <a:buFont typeface="+mj-lt"/>
              <a:buAutoNum type="arabicParenR"/>
              <a:defRPr/>
            </a:pPr>
            <a:r>
              <a:rPr lang="en-US" sz="2800" dirty="0">
                <a:latin typeface="Calibri" panose="020F0502020204030204" pitchFamily="34" charset="0"/>
                <a:cs typeface="Arial" pitchFamily="34" charset="0"/>
              </a:rPr>
              <a:t>Who wrote it? – </a:t>
            </a:r>
            <a:r>
              <a:rPr lang="en-US" sz="2800" u="sng" dirty="0">
                <a:solidFill>
                  <a:srgbClr val="FFFFCC"/>
                </a:solidFill>
                <a:latin typeface="Calibri" panose="020F0502020204030204" pitchFamily="34" charset="0"/>
                <a:cs typeface="Arial" pitchFamily="34" charset="0"/>
              </a:rPr>
              <a:t>Paul</a:t>
            </a:r>
          </a:p>
          <a:p>
            <a:pPr marL="461963" indent="-461963" eaLnBrk="1" hangingPunct="1">
              <a:spcBef>
                <a:spcPts val="600"/>
              </a:spcBef>
              <a:spcAft>
                <a:spcPts val="0"/>
              </a:spcAft>
              <a:buSzPct val="100000"/>
              <a:buFont typeface="+mj-lt"/>
              <a:buAutoNum type="arabicParenR"/>
              <a:defRPr/>
            </a:pPr>
            <a:r>
              <a:rPr lang="en-US" sz="2800" dirty="0">
                <a:latin typeface="Calibri" panose="020F0502020204030204" pitchFamily="34" charset="0"/>
                <a:cs typeface="Arial" pitchFamily="34" charset="0"/>
              </a:rPr>
              <a:t>What do we know about the author? – </a:t>
            </a:r>
            <a:r>
              <a:rPr lang="en-US" sz="2800" u="sng" dirty="0">
                <a:solidFill>
                  <a:srgbClr val="FFFFCC"/>
                </a:solidFill>
                <a:latin typeface="Calibri" panose="020F0502020204030204" pitchFamily="34" charset="0"/>
                <a:cs typeface="Arial" pitchFamily="34" charset="0"/>
              </a:rPr>
              <a:t>An Apostle</a:t>
            </a:r>
          </a:p>
          <a:p>
            <a:pPr marL="461963" indent="-461963" eaLnBrk="1" hangingPunct="1">
              <a:spcBef>
                <a:spcPts val="600"/>
              </a:spcBef>
              <a:spcAft>
                <a:spcPts val="0"/>
              </a:spcAft>
              <a:buSzPct val="100000"/>
              <a:buFont typeface="+mj-lt"/>
              <a:buAutoNum type="arabicParenR"/>
              <a:defRPr/>
            </a:pPr>
            <a:r>
              <a:rPr lang="en-US" sz="2800" dirty="0">
                <a:latin typeface="Calibri" panose="020F0502020204030204" pitchFamily="34" charset="0"/>
                <a:cs typeface="Arial" pitchFamily="34" charset="0"/>
              </a:rPr>
              <a:t>To whom was it written? – </a:t>
            </a:r>
            <a:r>
              <a:rPr lang="en-US" sz="2800" u="sng" dirty="0">
                <a:solidFill>
                  <a:srgbClr val="FFFFCC"/>
                </a:solidFill>
                <a:latin typeface="Calibri" panose="020F0502020204030204" pitchFamily="34" charset="0"/>
                <a:cs typeface="Arial" pitchFamily="34" charset="0"/>
              </a:rPr>
              <a:t>Timothy</a:t>
            </a:r>
          </a:p>
          <a:p>
            <a:pPr marL="461963" indent="-461963" eaLnBrk="1" hangingPunct="1">
              <a:spcBef>
                <a:spcPts val="600"/>
              </a:spcBef>
              <a:spcAft>
                <a:spcPts val="0"/>
              </a:spcAft>
              <a:buSzPct val="100000"/>
              <a:buFont typeface="+mj-lt"/>
              <a:buAutoNum type="arabicParenR"/>
              <a:defRPr/>
            </a:pPr>
            <a:r>
              <a:rPr lang="en-US" sz="2800" dirty="0">
                <a:latin typeface="Calibri" panose="020F0502020204030204" pitchFamily="34" charset="0"/>
                <a:cs typeface="Arial" pitchFamily="34" charset="0"/>
              </a:rPr>
              <a:t>When was it written? - </a:t>
            </a:r>
            <a:r>
              <a:rPr lang="en-US" sz="2800" u="sng" dirty="0">
                <a:solidFill>
                  <a:srgbClr val="FFFFCC"/>
                </a:solidFill>
                <a:latin typeface="Calibri" panose="020F0502020204030204" pitchFamily="34" charset="0"/>
                <a:cs typeface="Arial" pitchFamily="34" charset="0"/>
              </a:rPr>
              <a:t>A.D. 67</a:t>
            </a:r>
          </a:p>
          <a:p>
            <a:pPr marL="461963" indent="-461963" eaLnBrk="1" hangingPunct="1">
              <a:spcBef>
                <a:spcPts val="600"/>
              </a:spcBef>
              <a:spcAft>
                <a:spcPts val="0"/>
              </a:spcAft>
              <a:buSzPct val="100000"/>
              <a:buFont typeface="+mj-lt"/>
              <a:buAutoNum type="arabicParenR"/>
              <a:defRPr/>
            </a:pPr>
            <a:r>
              <a:rPr lang="en-US" sz="2800" dirty="0">
                <a:latin typeface="Calibri" panose="020F0502020204030204" pitchFamily="34" charset="0"/>
                <a:cs typeface="Arial" pitchFamily="34" charset="0"/>
              </a:rPr>
              <a:t>Where was it written from? – </a:t>
            </a:r>
            <a:r>
              <a:rPr lang="en-US" sz="2800" u="sng" dirty="0">
                <a:solidFill>
                  <a:srgbClr val="FFFFCC"/>
                </a:solidFill>
                <a:latin typeface="Calibri" panose="020F0502020204030204" pitchFamily="34" charset="0"/>
                <a:cs typeface="Arial" pitchFamily="34" charset="0"/>
              </a:rPr>
              <a:t>Rome</a:t>
            </a:r>
          </a:p>
          <a:p>
            <a:pPr marL="461963" indent="-461963" eaLnBrk="1" hangingPunct="1">
              <a:spcBef>
                <a:spcPts val="600"/>
              </a:spcBef>
              <a:spcAft>
                <a:spcPts val="0"/>
              </a:spcAft>
              <a:buSzPct val="100000"/>
              <a:buFont typeface="+mj-lt"/>
              <a:buAutoNum type="arabicParenR" startAt="6"/>
              <a:defRPr/>
            </a:pPr>
            <a:r>
              <a:rPr lang="en-US" sz="2800" dirty="0">
                <a:latin typeface="Calibri" panose="020F0502020204030204" pitchFamily="34" charset="0"/>
                <a:cs typeface="Arial" pitchFamily="34" charset="0"/>
              </a:rPr>
              <a:t>Why was it written? – </a:t>
            </a:r>
            <a:r>
              <a:rPr lang="en-US" sz="2800" u="sng" dirty="0">
                <a:solidFill>
                  <a:srgbClr val="FFFFCC"/>
                </a:solidFill>
                <a:latin typeface="Calibri" panose="020F0502020204030204" pitchFamily="34" charset="0"/>
                <a:cs typeface="Arial" pitchFamily="34" charset="0"/>
              </a:rPr>
              <a:t>Timothy’s timidity</a:t>
            </a:r>
          </a:p>
          <a:p>
            <a:pPr marL="461963" indent="-461963" eaLnBrk="1" hangingPunct="1">
              <a:spcBef>
                <a:spcPts val="600"/>
              </a:spcBef>
              <a:spcAft>
                <a:spcPts val="0"/>
              </a:spcAft>
              <a:buSzPct val="100000"/>
              <a:buFont typeface="+mj-lt"/>
              <a:buAutoNum type="arabicParenR" startAt="6"/>
              <a:defRPr/>
            </a:pPr>
            <a:r>
              <a:rPr lang="en-US" sz="2800" dirty="0">
                <a:latin typeface="Calibri" panose="020F0502020204030204" pitchFamily="34" charset="0"/>
                <a:cs typeface="Arial" pitchFamily="34" charset="0"/>
              </a:rPr>
              <a:t>What is it about? – </a:t>
            </a:r>
            <a:r>
              <a:rPr lang="en-US" sz="2800" u="sng" dirty="0">
                <a:solidFill>
                  <a:srgbClr val="FFFFCC"/>
                </a:solidFill>
                <a:latin typeface="Calibri" panose="020F0502020204030204" pitchFamily="34" charset="0"/>
                <a:cs typeface="Arial" pitchFamily="34" charset="0"/>
              </a:rPr>
              <a:t>Perseverance</a:t>
            </a:r>
          </a:p>
          <a:p>
            <a:pPr marL="461963" indent="-461963" eaLnBrk="1" hangingPunct="1">
              <a:spcBef>
                <a:spcPts val="600"/>
              </a:spcBef>
              <a:spcAft>
                <a:spcPts val="0"/>
              </a:spcAft>
              <a:buSzPct val="100000"/>
              <a:buFont typeface="+mj-lt"/>
              <a:buAutoNum type="arabicParenR" startAt="6"/>
              <a:defRPr/>
            </a:pPr>
            <a:r>
              <a:rPr lang="en-US" sz="2800" dirty="0">
                <a:latin typeface="Calibri" panose="020F0502020204030204" pitchFamily="34" charset="0"/>
                <a:cs typeface="Arial" pitchFamily="34" charset="0"/>
              </a:rPr>
              <a:t>What is inside (outline)? – </a:t>
            </a:r>
            <a:r>
              <a:rPr lang="en-US" sz="2800" u="sng" dirty="0">
                <a:solidFill>
                  <a:srgbClr val="FFFFCC"/>
                </a:solidFill>
                <a:latin typeface="Calibri" panose="020F0502020204030204" pitchFamily="34" charset="0"/>
                <a:cs typeface="Arial" pitchFamily="34" charset="0"/>
              </a:rPr>
              <a:t>4 part outline</a:t>
            </a:r>
          </a:p>
          <a:p>
            <a:pPr marL="461963" indent="-461963" eaLnBrk="1" hangingPunct="1">
              <a:spcBef>
                <a:spcPts val="600"/>
              </a:spcBef>
              <a:spcAft>
                <a:spcPts val="0"/>
              </a:spcAft>
              <a:buSzPct val="100000"/>
              <a:buFont typeface="+mj-lt"/>
              <a:buAutoNum type="arabicParenR" startAt="6"/>
              <a:defRPr/>
            </a:pPr>
            <a:r>
              <a:rPr lang="en-US" sz="2800" dirty="0">
                <a:latin typeface="Calibri" panose="020F0502020204030204" pitchFamily="34" charset="0"/>
                <a:cs typeface="Arial" pitchFamily="34" charset="0"/>
              </a:rPr>
              <a:t>What makes the book different? – </a:t>
            </a:r>
            <a:r>
              <a:rPr lang="en-US" sz="2800" u="sng" dirty="0">
                <a:solidFill>
                  <a:srgbClr val="FFFFCC"/>
                </a:solidFill>
                <a:latin typeface="Calibri" panose="020F0502020204030204" pitchFamily="34" charset="0"/>
                <a:cs typeface="Arial" pitchFamily="34" charset="0"/>
              </a:rPr>
              <a:t>Paul’s final word</a:t>
            </a:r>
          </a:p>
        </p:txBody>
      </p:sp>
      <p:pic>
        <p:nvPicPr>
          <p:cNvPr id="20484" name="Picture 2" descr="http://iconreader.files.wordpress.com/2010/08/12_johntheologia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228601"/>
            <a:ext cx="1111827" cy="13899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743200" y="3276600"/>
            <a:ext cx="5867400" cy="2554288"/>
          </a:xfrm>
          <a:prstGeom prst="rect">
            <a:avLst/>
          </a:prstGeom>
        </p:spPr>
        <p:txBody>
          <a:bodyPr wrap="square">
            <a:spAutoFit/>
          </a:bodyPr>
          <a:lstStyle/>
          <a:p>
            <a:pPr algn="just">
              <a:defRPr/>
            </a:pPr>
            <a:r>
              <a:rPr lang="en-US" sz="3200" dirty="0">
                <a:latin typeface="Calibri" panose="020F0502020204030204" pitchFamily="34" charset="0"/>
                <a:cs typeface="Arial" charset="0"/>
              </a:rPr>
              <a:t>“The </a:t>
            </a:r>
            <a:r>
              <a:rPr lang="en-US" sz="3200" cap="small" dirty="0">
                <a:latin typeface="Calibri" panose="020F0502020204030204" pitchFamily="34" charset="0"/>
                <a:cs typeface="Arial" charset="0"/>
              </a:rPr>
              <a:t>Lord</a:t>
            </a:r>
            <a:r>
              <a:rPr lang="en-US" sz="3200" dirty="0">
                <a:latin typeface="Calibri" panose="020F0502020204030204" pitchFamily="34" charset="0"/>
                <a:cs typeface="Arial" charset="0"/>
              </a:rPr>
              <a:t> bless you and keep you; </a:t>
            </a:r>
            <a:r>
              <a:rPr lang="en-US" sz="3200" baseline="30000" dirty="0">
                <a:latin typeface="Calibri" panose="020F0502020204030204" pitchFamily="34" charset="0"/>
                <a:cs typeface="Arial" charset="0"/>
              </a:rPr>
              <a:t> </a:t>
            </a:r>
            <a:r>
              <a:rPr lang="en-US" sz="3200" dirty="0">
                <a:latin typeface="Calibri" panose="020F0502020204030204" pitchFamily="34" charset="0"/>
                <a:cs typeface="Arial" charset="0"/>
              </a:rPr>
              <a:t>the </a:t>
            </a:r>
            <a:r>
              <a:rPr lang="en-US" sz="3200" cap="small" dirty="0">
                <a:latin typeface="Calibri" panose="020F0502020204030204" pitchFamily="34" charset="0"/>
                <a:cs typeface="Arial" charset="0"/>
              </a:rPr>
              <a:t>Lord</a:t>
            </a:r>
            <a:r>
              <a:rPr lang="en-US" sz="3200" dirty="0">
                <a:latin typeface="Calibri" panose="020F0502020204030204" pitchFamily="34" charset="0"/>
                <a:cs typeface="Arial" charset="0"/>
              </a:rPr>
              <a:t> make his face shine on you and be gracious to you; </a:t>
            </a:r>
            <a:r>
              <a:rPr lang="en-US" sz="3200" baseline="30000" dirty="0">
                <a:latin typeface="Calibri" panose="020F0502020204030204" pitchFamily="34" charset="0"/>
                <a:cs typeface="Arial" charset="0"/>
              </a:rPr>
              <a:t> </a:t>
            </a:r>
            <a:r>
              <a:rPr lang="en-US" sz="3200" dirty="0">
                <a:latin typeface="Calibri" panose="020F0502020204030204" pitchFamily="34" charset="0"/>
                <a:cs typeface="Arial" charset="0"/>
              </a:rPr>
              <a:t>the </a:t>
            </a:r>
            <a:r>
              <a:rPr lang="en-US" sz="3200" cap="small" dirty="0">
                <a:latin typeface="Calibri" panose="020F0502020204030204" pitchFamily="34" charset="0"/>
                <a:cs typeface="Arial" charset="0"/>
              </a:rPr>
              <a:t>Lord</a:t>
            </a:r>
            <a:r>
              <a:rPr lang="en-US" sz="3200" dirty="0">
                <a:latin typeface="Calibri" panose="020F0502020204030204" pitchFamily="34" charset="0"/>
                <a:cs typeface="Arial" charset="0"/>
              </a:rPr>
              <a:t> turn his face toward you and give you peace.” (NIV)</a:t>
            </a:r>
          </a:p>
        </p:txBody>
      </p:sp>
      <p:pic>
        <p:nvPicPr>
          <p:cNvPr id="63491" name="Picture 3" descr="http://www.edgarphillips.org/wordpress/wp-content/uploads/2010/08/high-priest-1.jpg"/>
          <p:cNvPicPr>
            <a:picLocks noChangeAspect="1" noChangeArrowheads="1"/>
          </p:cNvPicPr>
          <p:nvPr/>
        </p:nvPicPr>
        <p:blipFill>
          <a:blip r:embed="rId2" cstate="print">
            <a:extLst/>
          </a:blip>
          <a:srcRect/>
          <a:stretch>
            <a:fillRect/>
          </a:stretch>
        </p:blipFill>
        <p:spPr bwMode="auto">
          <a:xfrm>
            <a:off x="609600" y="3419249"/>
            <a:ext cx="1906588"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3492" name="Picture 5" descr="http://mkmmin.tripod.com/images/AaronicBlessingUp.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97200" y="609600"/>
            <a:ext cx="3149600"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28600"/>
            <a:ext cx="7772400" cy="1143000"/>
          </a:xfrm>
        </p:spPr>
        <p:txBody>
          <a:bodyPr/>
          <a:lstStyle/>
          <a:p>
            <a:pPr algn="ctr"/>
            <a:r>
              <a:rPr lang="en-US" altLang="en-US">
                <a:latin typeface="Calibri" panose="020F0502020204030204" pitchFamily="34" charset="0"/>
              </a:rPr>
              <a:t>Four Part Structure</a:t>
            </a:r>
          </a:p>
        </p:txBody>
      </p:sp>
      <p:sp>
        <p:nvSpPr>
          <p:cNvPr id="12291" name="Rectangle 3"/>
          <p:cNvSpPr>
            <a:spLocks noGrp="1" noChangeArrowheads="1"/>
          </p:cNvSpPr>
          <p:nvPr>
            <p:ph type="body" idx="1"/>
          </p:nvPr>
        </p:nvSpPr>
        <p:spPr>
          <a:xfrm>
            <a:off x="622300" y="1600200"/>
            <a:ext cx="7899400" cy="4114800"/>
          </a:xfrm>
        </p:spPr>
        <p:txBody>
          <a:bodyPr/>
          <a:lstStyle/>
          <a:p>
            <a:pPr marL="514350" indent="-514350">
              <a:spcBef>
                <a:spcPts val="600"/>
              </a:spcBef>
              <a:spcAft>
                <a:spcPts val="600"/>
              </a:spcAft>
              <a:buSzPct val="100000"/>
              <a:buFont typeface="+mj-lt"/>
              <a:buAutoNum type="arabicPeriod"/>
              <a:defRPr/>
            </a:pPr>
            <a:r>
              <a:rPr lang="en-US" sz="2800" dirty="0">
                <a:latin typeface="Calibri" panose="020F0502020204030204" pitchFamily="34" charset="0"/>
              </a:rPr>
              <a:t>General call to faithful endurance in the ministry (chapter 1)</a:t>
            </a:r>
          </a:p>
          <a:p>
            <a:pPr marL="514350" indent="-514350">
              <a:spcBef>
                <a:spcPts val="600"/>
              </a:spcBef>
              <a:spcAft>
                <a:spcPts val="600"/>
              </a:spcAft>
              <a:buSzPct val="100000"/>
              <a:buFont typeface="+mj-lt"/>
              <a:buAutoNum type="arabicPeriod"/>
              <a:defRPr/>
            </a:pPr>
            <a:r>
              <a:rPr lang="en-US" sz="2800" dirty="0">
                <a:latin typeface="Calibri" panose="020F0502020204030204" pitchFamily="34" charset="0"/>
              </a:rPr>
              <a:t>Ten metaphors describing what faithful endurance looks like (chapter 2)</a:t>
            </a:r>
          </a:p>
          <a:p>
            <a:pPr marL="514350" indent="-514350">
              <a:spcBef>
                <a:spcPts val="600"/>
              </a:spcBef>
              <a:spcAft>
                <a:spcPts val="600"/>
              </a:spcAft>
              <a:buSzPct val="100000"/>
              <a:buFont typeface="+mj-lt"/>
              <a:buAutoNum type="arabicPeriod"/>
              <a:defRPr/>
            </a:pPr>
            <a:r>
              <a:rPr lang="en-US" sz="2800" dirty="0">
                <a:latin typeface="Calibri" panose="020F0502020204030204" pitchFamily="34" charset="0"/>
              </a:rPr>
              <a:t>What to do in the midst of the coming apostasy (3:1</a:t>
            </a:r>
            <a:r>
              <a:rPr lang="en-US" sz="2800" dirty="0">
                <a:latin typeface="Calibri" panose="020F0502020204030204" pitchFamily="34" charset="0"/>
                <a:cs typeface="Times New Roman" pitchFamily="18" charset="0"/>
              </a:rPr>
              <a:t>–4:8)</a:t>
            </a:r>
          </a:p>
          <a:p>
            <a:pPr marL="514350" indent="-514350">
              <a:spcBef>
                <a:spcPts val="600"/>
              </a:spcBef>
              <a:spcAft>
                <a:spcPts val="600"/>
              </a:spcAft>
              <a:buSzPct val="100000"/>
              <a:buFont typeface="+mj-lt"/>
              <a:buAutoNum type="arabicPeriod"/>
              <a:defRPr/>
            </a:pPr>
            <a:r>
              <a:rPr lang="en-US" sz="2800" dirty="0">
                <a:latin typeface="Calibri" panose="020F0502020204030204" pitchFamily="34" charset="0"/>
                <a:cs typeface="Times New Roman" pitchFamily="18" charset="0"/>
              </a:rPr>
              <a:t>How God met six needs in Paul’s life (4:9-22)</a:t>
            </a:r>
            <a:endParaRPr lang="en-US" sz="2800" dirty="0">
              <a:latin typeface="Calibri" panose="020F050202020403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622300" y="1600200"/>
            <a:ext cx="7899400" cy="4114800"/>
          </a:xfrm>
        </p:spPr>
        <p:txBody>
          <a:bodyPr/>
          <a:lstStyle/>
          <a:p>
            <a:pPr marL="514350" indent="-514350">
              <a:spcBef>
                <a:spcPts val="600"/>
              </a:spcBef>
              <a:spcAft>
                <a:spcPts val="600"/>
              </a:spcAft>
              <a:buSzPct val="100000"/>
              <a:buFont typeface="+mj-lt"/>
              <a:buAutoNum type="arabicPeriod"/>
              <a:defRPr/>
            </a:pPr>
            <a:r>
              <a:rPr lang="en-US" sz="2800" b="1" u="sng" dirty="0">
                <a:solidFill>
                  <a:srgbClr val="FFFFCC"/>
                </a:solidFill>
                <a:latin typeface="Calibri" panose="020F0502020204030204" pitchFamily="34" charset="0"/>
              </a:rPr>
              <a:t>General call to faithful endurance in the ministry (chapter 1)</a:t>
            </a:r>
          </a:p>
          <a:p>
            <a:pPr marL="514350" indent="-514350">
              <a:spcBef>
                <a:spcPts val="600"/>
              </a:spcBef>
              <a:spcAft>
                <a:spcPts val="600"/>
              </a:spcAft>
              <a:buSzPct val="100000"/>
              <a:buFont typeface="+mj-lt"/>
              <a:buAutoNum type="arabicPeriod"/>
              <a:defRPr/>
            </a:pPr>
            <a:r>
              <a:rPr lang="en-US" sz="2800" dirty="0">
                <a:latin typeface="Calibri" panose="020F0502020204030204" pitchFamily="34" charset="0"/>
              </a:rPr>
              <a:t>Ten metaphors describing what faithful endurance looks like (chapter 2)</a:t>
            </a:r>
          </a:p>
          <a:p>
            <a:pPr marL="514350" indent="-514350">
              <a:spcBef>
                <a:spcPts val="600"/>
              </a:spcBef>
              <a:spcAft>
                <a:spcPts val="600"/>
              </a:spcAft>
              <a:buSzPct val="100000"/>
              <a:buFont typeface="+mj-lt"/>
              <a:buAutoNum type="arabicPeriod"/>
              <a:defRPr/>
            </a:pPr>
            <a:r>
              <a:rPr lang="en-US" sz="2800" dirty="0">
                <a:latin typeface="Calibri" panose="020F0502020204030204" pitchFamily="34" charset="0"/>
              </a:rPr>
              <a:t>What to do in the midst of the coming apostasy (3:1</a:t>
            </a:r>
            <a:r>
              <a:rPr lang="en-US" sz="2800" dirty="0">
                <a:latin typeface="Calibri" panose="020F0502020204030204" pitchFamily="34" charset="0"/>
                <a:cs typeface="Times New Roman" pitchFamily="18" charset="0"/>
              </a:rPr>
              <a:t>–4:8)</a:t>
            </a:r>
          </a:p>
          <a:p>
            <a:pPr marL="514350" indent="-514350">
              <a:spcBef>
                <a:spcPts val="600"/>
              </a:spcBef>
              <a:spcAft>
                <a:spcPts val="600"/>
              </a:spcAft>
              <a:buSzPct val="100000"/>
              <a:buFont typeface="+mj-lt"/>
              <a:buAutoNum type="arabicPeriod"/>
              <a:defRPr/>
            </a:pPr>
            <a:r>
              <a:rPr lang="en-US" sz="2800" dirty="0">
                <a:latin typeface="Calibri" panose="020F0502020204030204" pitchFamily="34" charset="0"/>
                <a:cs typeface="Times New Roman" pitchFamily="18" charset="0"/>
              </a:rPr>
              <a:t>How God met six needs in Paul’s life (4:9-22)</a:t>
            </a:r>
            <a:endParaRPr lang="en-US" sz="2800" dirty="0">
              <a:latin typeface="Calibri" panose="020F0502020204030204" pitchFamily="34" charset="0"/>
            </a:endParaRPr>
          </a:p>
        </p:txBody>
      </p:sp>
      <p:sp>
        <p:nvSpPr>
          <p:cNvPr id="19459" name="Rectangle 2"/>
          <p:cNvSpPr>
            <a:spLocks noGrp="1" noChangeArrowheads="1"/>
          </p:cNvSpPr>
          <p:nvPr>
            <p:ph type="title"/>
          </p:nvPr>
        </p:nvSpPr>
        <p:spPr>
          <a:xfrm>
            <a:off x="685800" y="228600"/>
            <a:ext cx="7772400" cy="1143000"/>
          </a:xfrm>
        </p:spPr>
        <p:txBody>
          <a:bodyPr/>
          <a:lstStyle/>
          <a:p>
            <a:pPr algn="ctr"/>
            <a:r>
              <a:rPr lang="en-US" altLang="en-US">
                <a:latin typeface="Calibri" panose="020F0502020204030204" pitchFamily="34" charset="0"/>
              </a:rPr>
              <a:t>Four Part Structure</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1143000"/>
          </a:xfrm>
        </p:spPr>
        <p:txBody>
          <a:bodyPr/>
          <a:lstStyle/>
          <a:p>
            <a:pPr algn="ctr"/>
            <a:r>
              <a:rPr lang="en-US" altLang="en-US">
                <a:latin typeface="Calibri" panose="020F0502020204030204" pitchFamily="34" charset="0"/>
              </a:rPr>
              <a:t>Four Part Structure</a:t>
            </a:r>
          </a:p>
        </p:txBody>
      </p:sp>
      <p:sp>
        <p:nvSpPr>
          <p:cNvPr id="12291" name="Rectangle 3"/>
          <p:cNvSpPr>
            <a:spLocks noGrp="1" noChangeArrowheads="1"/>
          </p:cNvSpPr>
          <p:nvPr>
            <p:ph type="body" idx="1"/>
          </p:nvPr>
        </p:nvSpPr>
        <p:spPr>
          <a:xfrm>
            <a:off x="622300" y="1600200"/>
            <a:ext cx="7899400" cy="4114800"/>
          </a:xfrm>
        </p:spPr>
        <p:txBody>
          <a:bodyPr/>
          <a:lstStyle/>
          <a:p>
            <a:pPr marL="514350" indent="-514350">
              <a:spcBef>
                <a:spcPts val="600"/>
              </a:spcBef>
              <a:spcAft>
                <a:spcPts val="600"/>
              </a:spcAft>
              <a:buSzPct val="100000"/>
              <a:buFont typeface="+mj-lt"/>
              <a:buAutoNum type="arabicPeriod"/>
              <a:defRPr/>
            </a:pPr>
            <a:r>
              <a:rPr lang="en-US" sz="2800" dirty="0">
                <a:latin typeface="Calibri" panose="020F0502020204030204" pitchFamily="34" charset="0"/>
              </a:rPr>
              <a:t>General call to faithful endurance in the ministry (chapter 1)</a:t>
            </a:r>
          </a:p>
          <a:p>
            <a:pPr marL="514350" indent="-514350">
              <a:spcBef>
                <a:spcPts val="600"/>
              </a:spcBef>
              <a:spcAft>
                <a:spcPts val="600"/>
              </a:spcAft>
              <a:buSzPct val="100000"/>
              <a:buFont typeface="+mj-lt"/>
              <a:buAutoNum type="arabicPeriod"/>
              <a:defRPr/>
            </a:pPr>
            <a:r>
              <a:rPr lang="en-US" sz="2800" b="1" u="sng" dirty="0">
                <a:solidFill>
                  <a:srgbClr val="FFFFCC"/>
                </a:solidFill>
                <a:latin typeface="Calibri" panose="020F0502020204030204" pitchFamily="34" charset="0"/>
              </a:rPr>
              <a:t>Ten metaphors describing what faithful endurance looks like (chapter 2)</a:t>
            </a:r>
          </a:p>
          <a:p>
            <a:pPr marL="514350" indent="-514350">
              <a:spcBef>
                <a:spcPts val="600"/>
              </a:spcBef>
              <a:spcAft>
                <a:spcPts val="600"/>
              </a:spcAft>
              <a:buSzPct val="100000"/>
              <a:buFont typeface="+mj-lt"/>
              <a:buAutoNum type="arabicPeriod"/>
              <a:defRPr/>
            </a:pPr>
            <a:r>
              <a:rPr lang="en-US" sz="2800" dirty="0">
                <a:latin typeface="Calibri" panose="020F0502020204030204" pitchFamily="34" charset="0"/>
              </a:rPr>
              <a:t>What to do in the midst of the coming apostasy (3:1</a:t>
            </a:r>
            <a:r>
              <a:rPr lang="en-US" sz="2800" dirty="0">
                <a:latin typeface="Calibri" panose="020F0502020204030204" pitchFamily="34" charset="0"/>
                <a:cs typeface="Times New Roman" pitchFamily="18" charset="0"/>
              </a:rPr>
              <a:t>–4:8)</a:t>
            </a:r>
          </a:p>
          <a:p>
            <a:pPr marL="514350" indent="-514350">
              <a:spcBef>
                <a:spcPts val="600"/>
              </a:spcBef>
              <a:spcAft>
                <a:spcPts val="600"/>
              </a:spcAft>
              <a:buSzPct val="100000"/>
              <a:buFont typeface="+mj-lt"/>
              <a:buAutoNum type="arabicPeriod"/>
              <a:defRPr/>
            </a:pPr>
            <a:r>
              <a:rPr lang="en-US" sz="2800" dirty="0">
                <a:latin typeface="Calibri" panose="020F0502020204030204" pitchFamily="34" charset="0"/>
                <a:cs typeface="Times New Roman" pitchFamily="18" charset="0"/>
              </a:rPr>
              <a:t>How God met six needs in Paul’s life (4:9-22)</a:t>
            </a:r>
            <a:endParaRPr lang="en-US" sz="2800" dirty="0">
              <a:latin typeface="Calibri" panose="020F0502020204030204"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85800" y="2286000"/>
            <a:ext cx="7772400" cy="1143000"/>
          </a:xfrm>
        </p:spPr>
        <p:txBody>
          <a:bodyPr/>
          <a:lstStyle/>
          <a:p>
            <a:r>
              <a:rPr lang="en-US" altLang="en-US">
                <a:latin typeface="Calibri" panose="020F0502020204030204" pitchFamily="34" charset="0"/>
              </a:rPr>
              <a:t>2 Timothy 2</a:t>
            </a:r>
          </a:p>
        </p:txBody>
      </p:sp>
      <p:sp>
        <p:nvSpPr>
          <p:cNvPr id="30723" name="Rectangle 3"/>
          <p:cNvSpPr>
            <a:spLocks noGrp="1" noChangeArrowheads="1"/>
          </p:cNvSpPr>
          <p:nvPr>
            <p:ph type="subTitle" idx="1"/>
          </p:nvPr>
        </p:nvSpPr>
        <p:spPr>
          <a:xfrm>
            <a:off x="1371600" y="3886200"/>
            <a:ext cx="6400800" cy="1752600"/>
          </a:xfrm>
        </p:spPr>
        <p:txBody>
          <a:bodyPr/>
          <a:lstStyle/>
          <a:p>
            <a:pPr>
              <a:defRPr/>
            </a:pPr>
            <a:r>
              <a:rPr lang="en-US" dirty="0">
                <a:latin typeface="Calibri" panose="020F0502020204030204" pitchFamily="34" charset="0"/>
              </a:rPr>
              <a:t>Ten Metaphors Illustrating Endurance</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152400"/>
            <a:ext cx="7772400" cy="1143000"/>
          </a:xfrm>
        </p:spPr>
        <p:txBody>
          <a:bodyPr/>
          <a:lstStyle/>
          <a:p>
            <a:pPr algn="ctr"/>
            <a:r>
              <a:rPr lang="en-US" altLang="en-US" sz="3600">
                <a:latin typeface="Calibri" panose="020F0502020204030204" pitchFamily="34" charset="0"/>
              </a:rPr>
              <a:t>Ten Metaphors</a:t>
            </a:r>
          </a:p>
        </p:txBody>
      </p:sp>
      <p:sp>
        <p:nvSpPr>
          <p:cNvPr id="32771" name="Rectangle 3"/>
          <p:cNvSpPr>
            <a:spLocks noGrp="1" noChangeArrowheads="1"/>
          </p:cNvSpPr>
          <p:nvPr>
            <p:ph type="body" idx="1"/>
          </p:nvPr>
        </p:nvSpPr>
        <p:spPr>
          <a:xfrm>
            <a:off x="914400" y="1600200"/>
            <a:ext cx="5486400" cy="4800600"/>
          </a:xfrm>
        </p:spPr>
        <p:txBody>
          <a:bodyPr/>
          <a:lstStyle/>
          <a:p>
            <a:pPr marL="460375" indent="-460375">
              <a:lnSpc>
                <a:spcPct val="90000"/>
              </a:lnSpc>
              <a:defRPr/>
            </a:pPr>
            <a:r>
              <a:rPr lang="en-US" sz="2800" dirty="0">
                <a:latin typeface="Calibri" panose="020F0502020204030204" pitchFamily="34" charset="0"/>
              </a:rPr>
              <a:t>Teacher (2:2)</a:t>
            </a:r>
          </a:p>
          <a:p>
            <a:pPr marL="460375" indent="-460375">
              <a:lnSpc>
                <a:spcPct val="90000"/>
              </a:lnSpc>
              <a:defRPr/>
            </a:pPr>
            <a:r>
              <a:rPr lang="en-US" sz="2800" dirty="0">
                <a:latin typeface="Calibri" panose="020F0502020204030204" pitchFamily="34" charset="0"/>
              </a:rPr>
              <a:t>Soldier (2:3-4)</a:t>
            </a:r>
          </a:p>
          <a:p>
            <a:pPr marL="460375" indent="-460375">
              <a:lnSpc>
                <a:spcPct val="90000"/>
              </a:lnSpc>
              <a:defRPr/>
            </a:pPr>
            <a:r>
              <a:rPr lang="en-US" sz="2800" dirty="0">
                <a:latin typeface="Calibri" panose="020F0502020204030204" pitchFamily="34" charset="0"/>
              </a:rPr>
              <a:t>Athlete (2:5) </a:t>
            </a:r>
          </a:p>
          <a:p>
            <a:pPr marL="460375" indent="-460375">
              <a:lnSpc>
                <a:spcPct val="90000"/>
              </a:lnSpc>
              <a:defRPr/>
            </a:pPr>
            <a:r>
              <a:rPr lang="en-US" sz="2800" dirty="0">
                <a:latin typeface="Calibri" panose="020F0502020204030204" pitchFamily="34" charset="0"/>
              </a:rPr>
              <a:t>Farmer (2:6)</a:t>
            </a:r>
          </a:p>
          <a:p>
            <a:pPr marL="460375" indent="-460375">
              <a:lnSpc>
                <a:spcPct val="90000"/>
              </a:lnSpc>
              <a:defRPr/>
            </a:pPr>
            <a:r>
              <a:rPr lang="en-US" sz="2800" dirty="0">
                <a:latin typeface="Calibri" panose="020F0502020204030204" pitchFamily="34" charset="0"/>
              </a:rPr>
              <a:t>Christ (2:7-8)</a:t>
            </a:r>
          </a:p>
          <a:p>
            <a:pPr marL="460375" indent="-460375">
              <a:lnSpc>
                <a:spcPct val="90000"/>
              </a:lnSpc>
              <a:defRPr/>
            </a:pPr>
            <a:r>
              <a:rPr lang="en-US" sz="2800" dirty="0">
                <a:latin typeface="Calibri" panose="020F0502020204030204" pitchFamily="34" charset="0"/>
              </a:rPr>
              <a:t>Paul (2:9-10)</a:t>
            </a:r>
          </a:p>
          <a:p>
            <a:pPr marL="460375" indent="-460375">
              <a:lnSpc>
                <a:spcPct val="90000"/>
              </a:lnSpc>
              <a:defRPr/>
            </a:pPr>
            <a:r>
              <a:rPr lang="en-US" sz="2800" dirty="0">
                <a:latin typeface="Calibri" panose="020F0502020204030204" pitchFamily="34" charset="0"/>
              </a:rPr>
              <a:t>Trustworthy statement (2:11-13)</a:t>
            </a:r>
          </a:p>
          <a:p>
            <a:pPr marL="460375" indent="-460375">
              <a:lnSpc>
                <a:spcPct val="90000"/>
              </a:lnSpc>
              <a:defRPr/>
            </a:pPr>
            <a:r>
              <a:rPr lang="en-US" sz="2800" dirty="0">
                <a:latin typeface="Calibri" panose="020F0502020204030204" pitchFamily="34" charset="0"/>
              </a:rPr>
              <a:t>Workman (2:14-18)</a:t>
            </a:r>
          </a:p>
          <a:p>
            <a:pPr marL="460375" indent="-460375">
              <a:lnSpc>
                <a:spcPct val="90000"/>
              </a:lnSpc>
              <a:defRPr/>
            </a:pPr>
            <a:r>
              <a:rPr lang="en-US" sz="2800" dirty="0">
                <a:latin typeface="Calibri" panose="020F0502020204030204" pitchFamily="34" charset="0"/>
              </a:rPr>
              <a:t>Vessel (2:19-23)</a:t>
            </a:r>
          </a:p>
          <a:p>
            <a:pPr marL="460375" indent="-460375">
              <a:lnSpc>
                <a:spcPct val="90000"/>
              </a:lnSpc>
              <a:defRPr/>
            </a:pPr>
            <a:r>
              <a:rPr lang="en-US" sz="2800" dirty="0">
                <a:latin typeface="Calibri" panose="020F0502020204030204" pitchFamily="34" charset="0"/>
              </a:rPr>
              <a:t>Servant (2:24-26)</a:t>
            </a:r>
          </a:p>
        </p:txBody>
      </p:sp>
      <p:pic>
        <p:nvPicPr>
          <p:cNvPr id="22532" name="Picture 2" descr="http://beeiteversohumble.files.wordpress.com/2011/09/2_timothy_2-2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76800" y="1600200"/>
            <a:ext cx="36560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8334</TotalTime>
  <Words>1356</Words>
  <Application>Microsoft Office PowerPoint</Application>
  <PresentationFormat>On-screen Show (4:3)</PresentationFormat>
  <Paragraphs>190</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Times New Roman</vt:lpstr>
      <vt:lpstr>Wingdings</vt:lpstr>
      <vt:lpstr>Azure</vt:lpstr>
      <vt:lpstr>PowerPoint Presentation</vt:lpstr>
      <vt:lpstr>PowerPoint Presentation</vt:lpstr>
      <vt:lpstr>2 Timothy Introduction</vt:lpstr>
      <vt:lpstr>Answering Nine Questions</vt:lpstr>
      <vt:lpstr>Four Part Structure</vt:lpstr>
      <vt:lpstr>Four Part Structure</vt:lpstr>
      <vt:lpstr>Four Part Structure</vt:lpstr>
      <vt:lpstr>2 Timothy 2</vt:lpstr>
      <vt:lpstr>Ten Metaphors</vt:lpstr>
      <vt:lpstr>Four Part Structure</vt:lpstr>
      <vt:lpstr>THE LAST DAYS APOSTASY OF THE CHURCH</vt:lpstr>
      <vt:lpstr>Definition of Apostasy</vt:lpstr>
      <vt:lpstr>Ten Characteristics of Apostasy</vt:lpstr>
      <vt:lpstr>Ten Characteristics of Apostasy</vt:lpstr>
      <vt:lpstr>2 Timothy 3:1‒4:8</vt:lpstr>
      <vt:lpstr>Apostasy  (3:1‒4:8)</vt:lpstr>
      <vt:lpstr>Apostasy  (3:1‒4:8)</vt:lpstr>
      <vt:lpstr>Apostasy  (3:1‒4:8)</vt:lpstr>
      <vt:lpstr>A. The Evil  (3:1-7)</vt:lpstr>
      <vt:lpstr>A. The Evil  (3:1-7)</vt:lpstr>
      <vt:lpstr>A. The Evil  (3:1-7)</vt:lpstr>
      <vt:lpstr>2. Misplaced love  (2, 4)</vt:lpstr>
      <vt:lpstr>A. The Evil  (3:1-7)</vt:lpstr>
      <vt:lpstr>3. Pride  (2)</vt:lpstr>
      <vt:lpstr>A. The Evil  (3:1-7)</vt:lpstr>
      <vt:lpstr>4. Alpha Privitives  (2-3)</vt:lpstr>
      <vt:lpstr>A. The Evil  (3:1-7)</vt:lpstr>
      <vt:lpstr>5. Four Concluding Characteristics  (5-7)</vt:lpstr>
      <vt:lpstr>5. Four Concluding Characteristics  (5-7)</vt:lpstr>
      <vt:lpstr>5. Four Concluding Characteristics  (5-7)</vt:lpstr>
      <vt:lpstr>5. Four Concluding Characteristics  (5-7)</vt:lpstr>
      <vt:lpstr>5. Four Concluding Characteristics  (5-7)</vt:lpstr>
      <vt:lpstr>PowerPoint Presentation</vt:lpstr>
      <vt:lpstr>PowerPoint Presentation</vt:lpstr>
      <vt:lpstr>Apostasy  (3:1‒4:8)</vt:lpstr>
      <vt:lpstr>PowerPoint Presentation</vt:lpstr>
      <vt:lpstr>PowerPoint Presentation</vt:lpstr>
      <vt:lpstr>Conclusion</vt:lpstr>
      <vt:lpstr>Apostasy  (3:1‒4:8)</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Duty to Love - Rom. 12:9-13</dc:title>
  <dc:subject>Divine Righteousness Revealed</dc:subject>
  <dc:creator>A. Woods</dc:creator>
  <dc:description>Modified by Jim McGowan</dc:description>
  <cp:lastModifiedBy>Jim McGowan</cp:lastModifiedBy>
  <cp:revision>924</cp:revision>
  <cp:lastPrinted>2011-06-25T18:12:52Z</cp:lastPrinted>
  <dcterms:created xsi:type="dcterms:W3CDTF">2009-03-17T12:21:13Z</dcterms:created>
  <dcterms:modified xsi:type="dcterms:W3CDTF">2016-02-28T13:46:18Z</dcterms:modified>
</cp:coreProperties>
</file>