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1045" r:id="rId2"/>
    <p:sldId id="1046" r:id="rId3"/>
    <p:sldId id="1100" r:id="rId4"/>
    <p:sldId id="1101" r:id="rId5"/>
    <p:sldId id="1102" r:id="rId6"/>
    <p:sldId id="1103" r:id="rId7"/>
    <p:sldId id="1262" r:id="rId8"/>
    <p:sldId id="1304" r:id="rId9"/>
    <p:sldId id="1306" r:id="rId10"/>
    <p:sldId id="1341" r:id="rId11"/>
    <p:sldId id="1342" r:id="rId12"/>
    <p:sldId id="1343" r:id="rId13"/>
    <p:sldId id="1344" r:id="rId14"/>
    <p:sldId id="1345" r:id="rId15"/>
    <p:sldId id="1346" r:id="rId16"/>
    <p:sldId id="1347" r:id="rId17"/>
    <p:sldId id="1356" r:id="rId18"/>
    <p:sldId id="1464" r:id="rId19"/>
    <p:sldId id="1488" r:id="rId20"/>
    <p:sldId id="1349" r:id="rId21"/>
    <p:sldId id="1504" r:id="rId22"/>
    <p:sldId id="1505" r:id="rId23"/>
    <p:sldId id="1506" r:id="rId24"/>
    <p:sldId id="1496" r:id="rId25"/>
    <p:sldId id="1497" r:id="rId26"/>
    <p:sldId id="1507" r:id="rId27"/>
    <p:sldId id="1498" r:id="rId28"/>
    <p:sldId id="1494" r:id="rId29"/>
    <p:sldId id="1495" r:id="rId30"/>
    <p:sldId id="1509" r:id="rId31"/>
    <p:sldId id="1354" r:id="rId32"/>
    <p:sldId id="1508" r:id="rId33"/>
    <p:sldId id="1463" r:id="rId34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FF"/>
    <a:srgbClr val="FFFFCC"/>
    <a:srgbClr val="FFFF99"/>
    <a:srgbClr val="0099FF"/>
    <a:srgbClr val="FFFF00"/>
    <a:srgbClr val="A50021"/>
    <a:srgbClr val="CCECFF"/>
    <a:srgbClr val="E1C5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5370" autoAdjust="0"/>
  </p:normalViewPr>
  <p:slideViewPr>
    <p:cSldViewPr>
      <p:cViewPr varScale="1">
        <p:scale>
          <a:sx n="107" d="100"/>
          <a:sy n="107" d="100"/>
        </p:scale>
        <p:origin x="-18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algn="r"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300"/>
            </a:lvl1pPr>
          </a:lstStyle>
          <a:p>
            <a:fld id="{416C2B2E-E9D7-4230-8EE4-F98D0B6BB1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algn="r"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/>
              <a:pPr>
                <a:defRPr/>
              </a:pPr>
              <a:t>1/28/2016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2" tIns="48316" rIns="96632" bIns="4831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416425"/>
            <a:ext cx="55038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300"/>
            </a:lvl1pPr>
          </a:lstStyle>
          <a:p>
            <a:fld id="{3D084339-C7C3-4022-975D-A91B6BCBB8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xmlns="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34306A-9547-419F-A264-AAB67C05F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579329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xmlns="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xmlns="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xmlns="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xmlns="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xmlns="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xmlns="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xmlns="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xmlns="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76912B-AC69-41FE-A101-09E856C32C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alvarychapelsavinggrace.com/teachings/wp-content/uploads/2010/07/2_timothy_ti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50" y="152400"/>
            <a:ext cx="86995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 smtClean="0">
                <a:latin typeface="Calibri" panose="020F0502020204030204" pitchFamily="34" charset="0"/>
              </a:rPr>
              <a:t>Ten Metaphors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486400" cy="48006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Teacher (2:2)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Soldier (2:3-4)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Athlete (2:5) 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Farmer (2:6)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Christ (2:7-8)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Paul (2:9-10)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Trustworthy statement (2:11-13)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Workman (2:14-18)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Vessel (2:19-23)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Servant (2:24-26)</a:t>
            </a:r>
          </a:p>
        </p:txBody>
      </p:sp>
      <p:pic>
        <p:nvPicPr>
          <p:cNvPr id="23556" name="Picture 2" descr="http://beeiteversohumble.files.wordpress.com/2011/09/2_timothy_2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 smtClean="0">
                <a:latin typeface="Calibri" panose="020F0502020204030204" pitchFamily="34" charset="0"/>
              </a:rPr>
              <a:t>Ten Metaphors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486400" cy="48006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Teacher (2:2)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Soldier (2:3-4)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Athlete (2:5) 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Farmer (2:6)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Christ (2:7-8)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Paul (2:9-10)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Trustworthy statement (2:11-13)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Workman (2:14-18)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Vessel (2:19-23)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Servant (2:24-26)</a:t>
            </a:r>
          </a:p>
        </p:txBody>
      </p:sp>
      <p:pic>
        <p:nvPicPr>
          <p:cNvPr id="24580" name="Picture 2" descr="http://beeiteversohumble.files.wordpress.com/2011/09/2_timothy_2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 smtClean="0">
                <a:latin typeface="Calibri" panose="020F0502020204030204" pitchFamily="34" charset="0"/>
              </a:rPr>
              <a:t>Ten Metaphors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486400" cy="48006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Teacher (2:2)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Soldier (2:3-4)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Athlete (2:5) 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Farmer (2:6)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Christ (2:7-8)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Paul (2:9-10)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Trustworthy statement (2:11-13)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Workman (2:14-18)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Vessel (2:19-23)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Servant (2:24-26)</a:t>
            </a:r>
          </a:p>
        </p:txBody>
      </p:sp>
      <p:pic>
        <p:nvPicPr>
          <p:cNvPr id="25604" name="Picture 2" descr="http://beeiteversohumble.files.wordpress.com/2011/09/2_timothy_2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 smtClean="0">
                <a:latin typeface="Calibri" panose="020F0502020204030204" pitchFamily="34" charset="0"/>
              </a:rPr>
              <a:t>Ten Metaphors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486400" cy="48006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Teacher (2:2)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Soldier (2:3-4)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Athlete (2:5) 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Farmer (2:6)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Christ (2:7-8)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Paul (2:9-10)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Trustworthy statement (2:11-13)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Workman (2:14-18)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Vessel (2:19-23)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Servant (2:24-26)</a:t>
            </a:r>
          </a:p>
        </p:txBody>
      </p:sp>
      <p:pic>
        <p:nvPicPr>
          <p:cNvPr id="26628" name="Picture 2" descr="http://beeiteversohumble.files.wordpress.com/2011/09/2_timothy_2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 smtClean="0">
                <a:latin typeface="Calibri" panose="020F0502020204030204" pitchFamily="34" charset="0"/>
              </a:rPr>
              <a:t>Ten Metaphors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486400" cy="48006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Teacher (2:2)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Soldier (2:3-4)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Athlete (2:5) 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Farmer (2:6)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Christ (2:7-8)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Paul (2:9-10)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Trustworthy statement (2:11-13)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Workman (2:14-18)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Vessel (2:19-23)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Servant (2:24-26)</a:t>
            </a:r>
          </a:p>
        </p:txBody>
      </p:sp>
      <p:pic>
        <p:nvPicPr>
          <p:cNvPr id="27652" name="Picture 2" descr="http://beeiteversohumble.files.wordpress.com/2011/09/2_timothy_2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 smtClean="0">
                <a:latin typeface="Calibri" panose="020F0502020204030204" pitchFamily="34" charset="0"/>
              </a:rPr>
              <a:t>Ten Metaphors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486400" cy="48006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Teacher (2:2)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Soldier (2:3-4)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Athlete (2:5) 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Farmer (2:6)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Christ (2:7-8)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Paul (2:9-10)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Trustworthy statement (2:11-13)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Workman (2:14-18)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Vessel (2:19-23)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Servant (2:24-26)</a:t>
            </a:r>
          </a:p>
        </p:txBody>
      </p:sp>
      <p:pic>
        <p:nvPicPr>
          <p:cNvPr id="28676" name="Picture 2" descr="http://beeiteversohumble.files.wordpress.com/2011/09/2_timothy_2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 smtClean="0">
                <a:latin typeface="Calibri" panose="020F0502020204030204" pitchFamily="34" charset="0"/>
              </a:rPr>
              <a:t>Ten Metaphors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638800" cy="48006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Teacher (2:2)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Soldier (2:3-4)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Athlete (2:5) 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Farmer (2:6)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Christ (2:7-8)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Paul (2:9-10)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Trustworthy statement (2:11-13)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Workman (2:14-18)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Vessel (2:19-23)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Servant (2:24-26)</a:t>
            </a:r>
          </a:p>
        </p:txBody>
      </p:sp>
      <p:pic>
        <p:nvPicPr>
          <p:cNvPr id="29700" name="Picture 2" descr="http://beeiteversohumble.files.wordpress.com/2011/09/2_timothy_2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 smtClean="0">
                <a:latin typeface="Calibri" panose="020F0502020204030204" pitchFamily="34" charset="0"/>
              </a:rPr>
              <a:t>Ten Metaphors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486400" cy="48006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Teacher (2:2)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Soldier (2:3-4)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Athlete (2:5) 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Farmer (2:6)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Christ (2:7-8)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Paul (2:9-10)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Trustworthy statement (2:11-13)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FFFFCC"/>
                </a:solidFill>
                <a:latin typeface="Calibri" panose="020F0502020204030204" pitchFamily="34" charset="0"/>
              </a:rPr>
              <a:t>Workman (2:14-18)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Vessel (2:19-23)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Servant (2:24-26)</a:t>
            </a:r>
          </a:p>
        </p:txBody>
      </p:sp>
      <p:pic>
        <p:nvPicPr>
          <p:cNvPr id="30724" name="Picture 2" descr="http://beeiteversohumble.files.wordpress.com/2011/09/2_timothy_2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 smtClean="0">
                <a:latin typeface="Calibri" panose="020F0502020204030204" pitchFamily="34" charset="0"/>
              </a:rPr>
              <a:t>Ten Metaphors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486400" cy="48006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Teacher (2:2)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Soldier (2:3-4)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Athlete (2:5) 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Farmer (2:6)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Christ (2:7-8)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Paul (2:9-10)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Trustworthy statement (2:11-13)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Workman (2:14-18)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FFFFCC"/>
                </a:solidFill>
                <a:latin typeface="Calibri" panose="020F0502020204030204" pitchFamily="34" charset="0"/>
              </a:rPr>
              <a:t>Vessel (2:19-23)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Servant (2:24-26)</a:t>
            </a:r>
          </a:p>
        </p:txBody>
      </p:sp>
      <p:pic>
        <p:nvPicPr>
          <p:cNvPr id="31748" name="Picture 2" descr="http://beeiteversohumble.files.wordpress.com/2011/09/2_timothy_2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 smtClean="0">
                <a:latin typeface="Calibri" panose="020F0502020204030204" pitchFamily="34" charset="0"/>
              </a:rPr>
              <a:t>Ten Metaphors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486400" cy="48006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Teacher (2:2)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Soldier (2:3-4)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Athlete (2:5) 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Farmer (2:6)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Christ (2:7-8)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Paul (2:9-10)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Trustworthy statement (2:11-13)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Workman (2:14-18)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Vessel (2:19-23)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Servant (2:24-26)</a:t>
            </a:r>
          </a:p>
        </p:txBody>
      </p:sp>
      <p:pic>
        <p:nvPicPr>
          <p:cNvPr id="32772" name="Picture 2" descr="http://beeiteversohumble.files.wordpress.com/2011/09/2_timothy_2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racepointdevotions.org/wp-content/uploads/2010/08/Race-Ti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13" y="304800"/>
            <a:ext cx="79025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Servant (2:24-26)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5486400" cy="28956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What is a </a:t>
            </a:r>
            <a:r>
              <a:rPr lang="en-US" sz="2800" dirty="0" smtClean="0">
                <a:latin typeface="Calibri" panose="020F0502020204030204" pitchFamily="34" charset="0"/>
              </a:rPr>
              <a:t>servant? </a:t>
            </a:r>
            <a:r>
              <a:rPr lang="en-US" sz="2800" dirty="0" smtClean="0">
                <a:latin typeface="Calibri" panose="020F0502020204030204" pitchFamily="34" charset="0"/>
              </a:rPr>
              <a:t>(24)</a:t>
            </a:r>
            <a:endParaRPr lang="en-US" sz="2800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Why become a servant? </a:t>
            </a:r>
            <a:r>
              <a:rPr lang="en-US" sz="2800" dirty="0">
                <a:latin typeface="Calibri" panose="020F0502020204030204" pitchFamily="34" charset="0"/>
              </a:rPr>
              <a:t>(</a:t>
            </a:r>
            <a:r>
              <a:rPr lang="en-US" sz="2800" dirty="0" smtClean="0">
                <a:latin typeface="Calibri" panose="020F0502020204030204" pitchFamily="34" charset="0"/>
              </a:rPr>
              <a:t>25-26)</a:t>
            </a:r>
            <a:endParaRPr lang="en-US" sz="2800" dirty="0">
              <a:latin typeface="Calibri" panose="020F0502020204030204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It assists God’s work (25)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It hinders Satan’s work (26)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33797" name="Picture 8" descr="http://knowing-jesus.com/wp-content/uploads/2-Timothy-2-24-The-Lords-Servant-gray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Servant (2:24-26)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5486400" cy="28956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What is a </a:t>
            </a:r>
            <a:r>
              <a:rPr lang="en-US" sz="2800" b="1" u="sng" dirty="0" smtClean="0">
                <a:solidFill>
                  <a:srgbClr val="FFFFCC"/>
                </a:solidFill>
                <a:latin typeface="Calibri" panose="020F0502020204030204" pitchFamily="34" charset="0"/>
              </a:rPr>
              <a:t>servant? </a:t>
            </a: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(24)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Why become a servant? </a:t>
            </a:r>
            <a:r>
              <a:rPr lang="en-US" sz="2800" dirty="0">
                <a:latin typeface="Calibri" panose="020F0502020204030204" pitchFamily="34" charset="0"/>
              </a:rPr>
              <a:t>(</a:t>
            </a:r>
            <a:r>
              <a:rPr lang="en-US" sz="2800" dirty="0" smtClean="0">
                <a:latin typeface="Calibri" panose="020F0502020204030204" pitchFamily="34" charset="0"/>
              </a:rPr>
              <a:t>25-26)</a:t>
            </a:r>
            <a:endParaRPr lang="en-US" sz="2800" dirty="0">
              <a:latin typeface="Calibri" panose="020F0502020204030204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It assists God’s work (25)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It hinders Satan’s work (26)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33797" name="Picture 8" descr="http://knowing-jesus.com/wp-content/uploads/2-Timothy-2-24-The-Lords-Servant-gray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4917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Servant (2:24-26)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5486400" cy="28956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What is a </a:t>
            </a:r>
            <a:r>
              <a:rPr lang="en-US" sz="2800" dirty="0" smtClean="0">
                <a:latin typeface="Calibri" panose="020F0502020204030204" pitchFamily="34" charset="0"/>
              </a:rPr>
              <a:t>servant? </a:t>
            </a:r>
            <a:r>
              <a:rPr lang="en-US" sz="2800" dirty="0" smtClean="0">
                <a:latin typeface="Calibri" panose="020F0502020204030204" pitchFamily="34" charset="0"/>
              </a:rPr>
              <a:t>(24)</a:t>
            </a:r>
            <a:endParaRPr lang="en-US" sz="2800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Why become a servant? (25-26)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It assists God’s work (25)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It hinders Satan’s work (26)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33797" name="Picture 8" descr="http://knowing-jesus.com/wp-content/uploads/2-Timothy-2-24-The-Lords-Servant-gray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5822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Servant (2:24-26)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5486400" cy="28956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What is a </a:t>
            </a:r>
            <a:r>
              <a:rPr lang="en-US" sz="2800" dirty="0" smtClean="0">
                <a:latin typeface="Calibri" panose="020F0502020204030204" pitchFamily="34" charset="0"/>
              </a:rPr>
              <a:t>servant? </a:t>
            </a:r>
            <a:r>
              <a:rPr lang="en-US" sz="2800" dirty="0" smtClean="0">
                <a:latin typeface="Calibri" panose="020F0502020204030204" pitchFamily="34" charset="0"/>
              </a:rPr>
              <a:t>(24)</a:t>
            </a:r>
            <a:endParaRPr lang="en-US" sz="2800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sz="2800" b="1" dirty="0">
                <a:solidFill>
                  <a:srgbClr val="FFFFCC"/>
                </a:solidFill>
                <a:latin typeface="Calibri" panose="020F0502020204030204" pitchFamily="34" charset="0"/>
              </a:rPr>
              <a:t>Why become a servant? (25-26)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  <a:ea typeface="+mn-ea"/>
                <a:cs typeface="+mn-cs"/>
              </a:rPr>
              <a:t>It assists God’s work (25)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It hinders Satan’s work (26)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33797" name="Picture 8" descr="http://knowing-jesus.com/wp-content/uploads/2-Timothy-2-24-The-Lords-Servant-gray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5040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47900" y="6096000"/>
            <a:ext cx="4648200" cy="6016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Lewis Sperry Chafer, vol. 7, </a:t>
            </a:r>
            <a:r>
              <a:rPr lang="en-US" altLang="en-US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Systematic Theology</a:t>
            </a:r>
            <a:r>
              <a:rPr lang="en-US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br>
              <a:rPr lang="en-US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(Grand Rapids, MI: Kregel Publications, 1993), 265-66.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3200400" y="381001"/>
            <a:ext cx="5791200" cy="541020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[A] serious Arminian error respecting this doctrine occurs when repentance is added to faith or believing as a condition of salvation. It is true that repentance can very well be required as a condition of salvation, but then only because the change of mind which...has been involved when turning from every other confidence to the </a:t>
            </a:r>
            <a:r>
              <a:rPr lang="en-US" altLang="en-US" sz="2800" b="1" i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one needful trust</a:t>
            </a:r>
            <a:r>
              <a:rPr lang="en-US" altLang="en-US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 Christ. Such turning about, of course, cannot be achieved without a change of mind. </a:t>
            </a:r>
          </a:p>
        </p:txBody>
      </p:sp>
      <p:pic>
        <p:nvPicPr>
          <p:cNvPr id="4" name="Picture 2" descr="http://t1.gstatic.com/images?q=tbn:ANd9GcQxv3vyi4YqgamHAJTIgWkNJkLqWWIuAG2pkecTpX67vjz6XE96Kw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28600" y="533400"/>
            <a:ext cx="2703121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1.gstatic.com/images?q=tbn:ANd9GcQxv3vyi4YqgamHAJTIgWkNJkLqWWIuAG2pkecTpX67vjz6XE96Kw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28600" y="533400"/>
            <a:ext cx="2703121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381000"/>
            <a:ext cx="5715000" cy="487680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This vital newness of mind is a part of believing, after all, and therefore it may be and is used as a </a:t>
            </a:r>
            <a:r>
              <a:rPr lang="en-US" altLang="en-US" sz="28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synonym</a:t>
            </a: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for believing at times (cf. Acts 17:30; 20:21; 26:20; Rom. 2:4; 2Tim. 2:25; 2 Pet. 3:9). Repentance nevertheless cannot be added to believing as a condition of salvation, because upwards of 150 passages of Scripture condition salvation upon believing only (cf. John 3:16; Acts 16:31</a:t>
            </a:r>
            <a:r>
              <a:rPr lang="en-US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).</a:t>
            </a:r>
            <a:endParaRPr lang="en-US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47900" y="6096000"/>
            <a:ext cx="46482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600" kern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Lewis Sperry Chafer, vol. 7, </a:t>
            </a:r>
            <a:r>
              <a:rPr lang="en-US" altLang="en-US" sz="1600" i="1" kern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Systematic Theology</a:t>
            </a:r>
            <a:r>
              <a:rPr lang="en-US" altLang="en-US" sz="1600" kern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br>
              <a:rPr lang="en-US" altLang="en-US" sz="1600" kern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altLang="en-US" sz="1600" kern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(Grand Rapids, MI: Kregel Publications, 1993), 265-66.</a:t>
            </a:r>
            <a:endParaRPr lang="en-US" altLang="en-US" sz="1600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Servant (2:24-26)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5486400" cy="28956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What is a </a:t>
            </a:r>
            <a:r>
              <a:rPr lang="en-US" sz="2800" dirty="0" smtClean="0">
                <a:latin typeface="Calibri" panose="020F0502020204030204" pitchFamily="34" charset="0"/>
              </a:rPr>
              <a:t>servant? </a:t>
            </a:r>
            <a:r>
              <a:rPr lang="en-US" sz="2800" dirty="0" smtClean="0">
                <a:latin typeface="Calibri" panose="020F0502020204030204" pitchFamily="34" charset="0"/>
              </a:rPr>
              <a:t>(24)</a:t>
            </a:r>
            <a:endParaRPr lang="en-US" sz="2800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sz="2800" b="1" dirty="0">
                <a:solidFill>
                  <a:srgbClr val="FFFFCC"/>
                </a:solidFill>
                <a:latin typeface="Calibri" panose="020F0502020204030204" pitchFamily="34" charset="0"/>
              </a:rPr>
              <a:t>Why become a servant? (25-26)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sz="2800" dirty="0">
                <a:latin typeface="Calibri" panose="020F0502020204030204" pitchFamily="34" charset="0"/>
                <a:ea typeface="+mn-ea"/>
                <a:cs typeface="+mn-cs"/>
              </a:rPr>
              <a:t>It assists God’s work (25)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  <a:ea typeface="+mn-ea"/>
                <a:cs typeface="+mn-cs"/>
              </a:rPr>
              <a:t>It hinders Satan’s work (26)</a:t>
            </a:r>
          </a:p>
        </p:txBody>
      </p:sp>
      <p:pic>
        <p:nvPicPr>
          <p:cNvPr id="33797" name="Picture 8" descr="http://knowing-jesus.com/wp-content/uploads/2-Timothy-2-24-The-Lords-Servant-gray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5176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74" y="1524000"/>
            <a:ext cx="6715052" cy="502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905000" y="5732056"/>
            <a:ext cx="5334000" cy="821144"/>
          </a:xfrm>
        </p:spPr>
        <p:txBody>
          <a:bodyPr lIns="92075" tIns="46038" rIns="92075" bIns="46038"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solidFill>
                  <a:srgbClr val="FFFFFF"/>
                </a:solidFill>
                <a:latin typeface="Calibri" panose="020F0502020204030204" pitchFamily="34" charset="0"/>
              </a:rPr>
              <a:t>Dressed for Success!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228600"/>
            <a:ext cx="74676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Ephesians 6:10-20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228600"/>
            <a:ext cx="3429000" cy="750570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>
                <a:latin typeface="Calibri" panose="020F0502020204030204" pitchFamily="34" charset="0"/>
              </a:rPr>
              <a:t>Satan’s Existence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138518"/>
            <a:ext cx="5219700" cy="4374552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OT – Job 1</a:t>
            </a:r>
            <a:r>
              <a:rPr lang="en-US" sz="2800" dirty="0" smtClean="0">
                <a:latin typeface="Calibri" panose="020F0502020204030204" pitchFamily="34" charset="0"/>
                <a:cs typeface="Times New Roman" charset="0"/>
              </a:rPr>
              <a:t>–2; Zech 3:1; Gen 3:1 (Rev 12:9); 1 </a:t>
            </a:r>
            <a:r>
              <a:rPr lang="en-US" sz="2800" dirty="0" err="1" smtClean="0">
                <a:latin typeface="Calibri" panose="020F0502020204030204" pitchFamily="34" charset="0"/>
                <a:cs typeface="Times New Roman" charset="0"/>
              </a:rPr>
              <a:t>Chr</a:t>
            </a:r>
            <a:r>
              <a:rPr lang="en-US" sz="2800" dirty="0" smtClean="0">
                <a:latin typeface="Calibri" panose="020F0502020204030204" pitchFamily="34" charset="0"/>
                <a:cs typeface="Times New Roman" charset="0"/>
              </a:rPr>
              <a:t> 21:1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Calibri" panose="020F0502020204030204" pitchFamily="34" charset="0"/>
                <a:cs typeface="Times New Roman" charset="0"/>
              </a:rPr>
              <a:t>NT</a:t>
            </a:r>
          </a:p>
          <a:p>
            <a:pPr marL="914400" lvl="1" indent="-4572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Every author</a:t>
            </a:r>
          </a:p>
          <a:p>
            <a:pPr marL="914400" lvl="1" indent="-4572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Christ (25x)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" y="1219199"/>
            <a:ext cx="2705101" cy="52946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4495800"/>
            <a:ext cx="2628900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cap="small" dirty="0">
                <a:solidFill>
                  <a:srgbClr val="0000FF"/>
                </a:solidFill>
                <a:latin typeface="Calibri" panose="020F0502020204030204" pitchFamily="34" charset="0"/>
              </a:rPr>
              <a:t>2 Cor. 11:14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cap="small" dirty="0" smtClean="0">
                <a:solidFill>
                  <a:srgbClr val="0000FF"/>
                </a:solidFill>
                <a:latin typeface="Calibri" panose="020F0502020204030204" pitchFamily="34" charset="0"/>
              </a:rPr>
              <a:t>No </a:t>
            </a:r>
            <a:r>
              <a:rPr lang="en-US" sz="2000" b="1" cap="small" dirty="0">
                <a:solidFill>
                  <a:srgbClr val="0000FF"/>
                </a:solidFill>
                <a:latin typeface="Calibri" panose="020F0502020204030204" pitchFamily="34" charset="0"/>
              </a:rPr>
              <a:t>wonder, for even Satan disguises himself as an angel of light. </a:t>
            </a:r>
            <a:endParaRPr lang="en-US" sz="2000" b="1" cap="small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5181600"/>
            <a:ext cx="13716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8900" y="228600"/>
            <a:ext cx="38862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latin typeface="Calibri" panose="020F0502020204030204" pitchFamily="34" charset="0"/>
              </a:rPr>
              <a:t>Satan’s Personhood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5334000" cy="4495800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Elements of personhood</a:t>
            </a:r>
          </a:p>
          <a:p>
            <a:pPr marL="914400" lvl="1" indent="-4572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Intellect (2 </a:t>
            </a:r>
            <a:r>
              <a:rPr lang="en-US" sz="2800" dirty="0" err="1" smtClean="0">
                <a:latin typeface="Calibri" panose="020F0502020204030204" pitchFamily="34" charset="0"/>
              </a:rPr>
              <a:t>Cor</a:t>
            </a:r>
            <a:r>
              <a:rPr lang="en-US" sz="2800" dirty="0" smtClean="0">
                <a:latin typeface="Calibri" panose="020F0502020204030204" pitchFamily="34" charset="0"/>
              </a:rPr>
              <a:t> 2:11)</a:t>
            </a:r>
          </a:p>
          <a:p>
            <a:pPr marL="914400" lvl="1" indent="-4572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Emotions (Rev 12:12, 17)</a:t>
            </a:r>
          </a:p>
          <a:p>
            <a:pPr marL="914400" lvl="1" indent="-4572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Will (2 Tim 2:26)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Personal pronouns (Mt 4:10)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Moral accountability (Mt 25:41)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354424"/>
            <a:ext cx="2971800" cy="4055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181600"/>
            <a:ext cx="13716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</a:rPr>
              <a:t>2 Timothy Introduction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The Call to Christian Perseverance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15400" cy="1447800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No </a:t>
            </a:r>
            <a:r>
              <a:rPr lang="en-US" sz="3600" dirty="0">
                <a:latin typeface="Calibri" panose="020F0502020204030204" pitchFamily="34" charset="0"/>
              </a:rPr>
              <a:t>One Believes In Me Anymore </a:t>
            </a:r>
            <a:r>
              <a:rPr lang="en-US" sz="3600" dirty="0" smtClean="0">
                <a:latin typeface="Calibri" panose="020F0502020204030204" pitchFamily="34" charset="0"/>
              </a:rPr>
              <a:t/>
            </a:r>
            <a:br>
              <a:rPr lang="en-US" sz="3600" dirty="0" smtClean="0">
                <a:latin typeface="Calibri" panose="020F050202020403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</a:rPr>
              <a:t>(</a:t>
            </a:r>
            <a:r>
              <a:rPr lang="en-US" sz="3600" dirty="0">
                <a:latin typeface="Calibri" panose="020F0502020204030204" pitchFamily="34" charset="0"/>
              </a:rPr>
              <a:t>Satan's </a:t>
            </a:r>
            <a:r>
              <a:rPr lang="en-US" sz="3600" dirty="0" smtClean="0">
                <a:latin typeface="Calibri" panose="020F0502020204030204" pitchFamily="34" charset="0"/>
              </a:rPr>
              <a:t>Boast) Keith Green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946275"/>
            <a:ext cx="4724400" cy="2854325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latin typeface="Calibri" panose="020F0502020204030204" pitchFamily="34" charset="0"/>
              </a:rPr>
              <a:t>I used to have to sneak </a:t>
            </a:r>
            <a:r>
              <a:rPr lang="en-US" sz="2800" i="1" dirty="0" smtClean="0">
                <a:latin typeface="Calibri" panose="020F0502020204030204" pitchFamily="34" charset="0"/>
              </a:rPr>
              <a:t>around,</a:t>
            </a:r>
            <a:r>
              <a:rPr lang="en-US" sz="2800" i="1" dirty="0">
                <a:latin typeface="Calibri" panose="020F0502020204030204" pitchFamily="34" charset="0"/>
              </a:rPr>
              <a:t/>
            </a:r>
            <a:br>
              <a:rPr lang="en-US" sz="2800" i="1" dirty="0">
                <a:latin typeface="Calibri" panose="020F0502020204030204" pitchFamily="34" charset="0"/>
              </a:rPr>
            </a:br>
            <a:r>
              <a:rPr lang="en-US" sz="2800" i="1" dirty="0" smtClean="0">
                <a:latin typeface="Calibri" panose="020F0502020204030204" pitchFamily="34" charset="0"/>
              </a:rPr>
              <a:t>but </a:t>
            </a:r>
            <a:r>
              <a:rPr lang="en-US" sz="2800" i="1" dirty="0">
                <a:latin typeface="Calibri" panose="020F0502020204030204" pitchFamily="34" charset="0"/>
              </a:rPr>
              <a:t>now they just open their </a:t>
            </a:r>
            <a:r>
              <a:rPr lang="en-US" sz="2800" i="1" dirty="0" smtClean="0">
                <a:latin typeface="Calibri" panose="020F0502020204030204" pitchFamily="34" charset="0"/>
              </a:rPr>
              <a:t>doors.  </a:t>
            </a:r>
          </a:p>
          <a:p>
            <a:pPr marL="0" indent="0">
              <a:buNone/>
            </a:pPr>
            <a:r>
              <a:rPr lang="en-US" sz="2800" i="1" dirty="0" smtClean="0">
                <a:latin typeface="Calibri" panose="020F0502020204030204" pitchFamily="34" charset="0"/>
              </a:rPr>
              <a:t>No </a:t>
            </a:r>
            <a:r>
              <a:rPr lang="en-US" sz="2800" i="1" dirty="0">
                <a:latin typeface="Calibri" panose="020F0502020204030204" pitchFamily="34" charset="0"/>
              </a:rPr>
              <a:t>one is watching for </a:t>
            </a:r>
            <a:r>
              <a:rPr lang="en-US" sz="2800" i="1" dirty="0" smtClean="0">
                <a:latin typeface="Calibri" panose="020F0502020204030204" pitchFamily="34" charset="0"/>
              </a:rPr>
              <a:t>my tricks, since </a:t>
            </a:r>
            <a:r>
              <a:rPr lang="en-US" sz="2800" i="1" dirty="0">
                <a:latin typeface="Calibri" panose="020F0502020204030204" pitchFamily="34" charset="0"/>
              </a:rPr>
              <a:t>no one believes in me anymore</a:t>
            </a:r>
            <a:r>
              <a:rPr lang="en-US" sz="2800" i="1" dirty="0" smtClean="0"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4600" y="6167735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http://www.songlyrics.com/keith-green/no-one-believes-in-me-anymore-satan-s-boast-lyrics/#LB2B66kPYdkDVz3J.99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152" y="2133600"/>
            <a:ext cx="3856448" cy="2286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8115" y="3688080"/>
            <a:ext cx="731520" cy="731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28483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smtClean="0">
                <a:latin typeface="Calibri" panose="020F0502020204030204" pitchFamily="34" charset="0"/>
              </a:rPr>
              <a:t>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Servant (2:24-26)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5486400" cy="28956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What is a </a:t>
            </a:r>
            <a:r>
              <a:rPr lang="en-US" sz="2800" dirty="0" smtClean="0">
                <a:latin typeface="Calibri" panose="020F0502020204030204" pitchFamily="34" charset="0"/>
              </a:rPr>
              <a:t>servant? </a:t>
            </a:r>
            <a:r>
              <a:rPr lang="en-US" sz="2800" dirty="0" smtClean="0">
                <a:latin typeface="Calibri" panose="020F0502020204030204" pitchFamily="34" charset="0"/>
              </a:rPr>
              <a:t>(24)</a:t>
            </a:r>
            <a:endParaRPr lang="en-US" sz="2800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sz="2800" dirty="0">
                <a:latin typeface="Calibri" panose="020F0502020204030204" pitchFamily="34" charset="0"/>
              </a:rPr>
              <a:t>Why become a servant? (25-26)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sz="2800" dirty="0">
                <a:latin typeface="Calibri" panose="020F0502020204030204" pitchFamily="34" charset="0"/>
                <a:ea typeface="+mn-ea"/>
                <a:cs typeface="+mn-cs"/>
              </a:rPr>
              <a:t>It assists God’s work (25)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sz="2800" dirty="0">
                <a:latin typeface="Calibri" panose="020F0502020204030204" pitchFamily="34" charset="0"/>
                <a:ea typeface="+mn-ea"/>
                <a:cs typeface="+mn-cs"/>
              </a:rPr>
              <a:t>It hinders Satan’s work (26)</a:t>
            </a:r>
          </a:p>
        </p:txBody>
      </p:sp>
      <p:pic>
        <p:nvPicPr>
          <p:cNvPr id="33797" name="Picture 8" descr="http://knowing-jesus.com/wp-content/uploads/2-Timothy-2-24-The-Lords-Servant-gray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8900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3276600"/>
            <a:ext cx="5867400" cy="255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latin typeface="Calibri" panose="020F0502020204030204" pitchFamily="34" charset="0"/>
                <a:cs typeface="Arial" charset="0"/>
              </a:rPr>
              <a:t>“The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bless you and </a:t>
            </a:r>
            <a:r>
              <a:rPr lang="en-US" sz="3200" dirty="0" smtClean="0">
                <a:latin typeface="Calibri" panose="020F0502020204030204" pitchFamily="34" charset="0"/>
                <a:cs typeface="Arial" charset="0"/>
              </a:rPr>
              <a:t>keep you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; </a:t>
            </a:r>
            <a:r>
              <a:rPr lang="en-US" sz="3200" baseline="30000" dirty="0">
                <a:latin typeface="Calibri" panose="020F0502020204030204" pitchFamily="34" charset="0"/>
                <a:cs typeface="Arial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make his face shine on you and be gracious to you; </a:t>
            </a:r>
            <a:r>
              <a:rPr lang="en-US" sz="3200" baseline="30000" dirty="0">
                <a:latin typeface="Calibri" panose="020F0502020204030204" pitchFamily="34" charset="0"/>
                <a:cs typeface="Arial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turn his face toward you and give you peace.” (NIV)</a:t>
            </a:r>
          </a:p>
        </p:txBody>
      </p:sp>
      <p:pic>
        <p:nvPicPr>
          <p:cNvPr id="63491" name="Picture 3" descr="http://www.edgarphillips.org/wordpress/wp-content/uploads/2010/08/high-priest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09600" y="3419249"/>
            <a:ext cx="1906588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3492" name="Picture 5" descr="http://mkmmin.tripod.com/images/AaronicBlessingUp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97200" y="609600"/>
            <a:ext cx="3149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0" y="228600"/>
            <a:ext cx="57150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latin typeface="Calibri" panose="020F0502020204030204" pitchFamily="34" charset="0"/>
                <a:cs typeface="Arial" pitchFamily="34" charset="0"/>
              </a:rPr>
              <a:t>Answering </a:t>
            </a:r>
            <a:r>
              <a:rPr lang="en-US" sz="4000" kern="1200" dirty="0" smtClean="0">
                <a:latin typeface="Calibri" panose="020F0502020204030204" pitchFamily="34" charset="0"/>
                <a:cs typeface="Arial" pitchFamily="34" charset="0"/>
              </a:rPr>
              <a:t>Nine </a:t>
            </a:r>
            <a:r>
              <a:rPr lang="en-US" sz="4000" kern="1200" dirty="0">
                <a:latin typeface="Calibri" panose="020F0502020204030204" pitchFamily="34" charset="0"/>
                <a:cs typeface="Arial" pitchFamily="34" charset="0"/>
              </a:rPr>
              <a:t>Questions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1619250"/>
            <a:ext cx="8191500" cy="4876800"/>
          </a:xfrm>
        </p:spPr>
        <p:txBody>
          <a:bodyPr/>
          <a:lstStyle/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Who wrote it?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Paul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What do we know about the author?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An Apostle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To whom was it written?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Timothy</a:t>
            </a:r>
            <a:endParaRPr lang="en-US" sz="2800" u="sng" dirty="0">
              <a:solidFill>
                <a:srgbClr val="FFFFCC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When was it written? -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A.D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.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67</a:t>
            </a:r>
            <a:endParaRPr lang="en-US" sz="2800" u="sng" dirty="0">
              <a:solidFill>
                <a:srgbClr val="FFFFCC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Where was it written from? –</a:t>
            </a: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Rome</a:t>
            </a:r>
            <a:endParaRPr lang="en-US" sz="2800" u="sng" dirty="0">
              <a:solidFill>
                <a:srgbClr val="FFFFCC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Why </a:t>
            </a: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was it written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Timothy’s timidity</a:t>
            </a:r>
            <a:endParaRPr lang="en-US" sz="2800" u="sng" dirty="0">
              <a:solidFill>
                <a:srgbClr val="FFFFCC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is it about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Perseverance</a:t>
            </a:r>
            <a:endParaRPr lang="en-US" sz="2800" u="sng" dirty="0">
              <a:solidFill>
                <a:srgbClr val="FFFFCC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What </a:t>
            </a: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is inside (outline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)?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4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part outline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makes the book different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Paul’s final word</a:t>
            </a:r>
            <a:endParaRPr lang="en-US" sz="2800" u="sng" dirty="0">
              <a:solidFill>
                <a:srgbClr val="FFFFCC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0484" name="Picture 2" descr="http://iconreader.files.wordpress.com/2010/08/12_johntheologian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848600" y="228601"/>
            <a:ext cx="1111827" cy="1389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mtClean="0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 smtClean="0">
                <a:solidFill>
                  <a:srgbClr val="FFFFCC"/>
                </a:solidFill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mtClean="0">
                <a:latin typeface="Calibri" panose="020F0502020204030204" pitchFamily="34" charset="0"/>
              </a:rPr>
              <a:t>Four Part 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mtClean="0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</a:rPr>
              <a:t>2 Timothy 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Ten Metaphors Illustrating Endurance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 smtClean="0">
                <a:latin typeface="Calibri" panose="020F0502020204030204" pitchFamily="34" charset="0"/>
              </a:rPr>
              <a:t>Ten Metaphors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486400" cy="48006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Teacher (2:2)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Soldier (2:3-4)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Athlete (2:5) 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Farmer (2:6)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Christ (2:7-8)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Paul (2:9-10)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Trustworthy statement (2:11-13)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Workman (2:14-18)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Vessel (2:19-23)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Servant (2:24-26)</a:t>
            </a:r>
          </a:p>
        </p:txBody>
      </p:sp>
      <p:pic>
        <p:nvPicPr>
          <p:cNvPr id="22532" name="Picture 2" descr="http://beeiteversohumble.files.wordpress.com/2011/09/2_timothy_2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8070</TotalTime>
  <Words>1229</Words>
  <Application>Microsoft Office PowerPoint</Application>
  <PresentationFormat>On-screen Show (4:3)</PresentationFormat>
  <Paragraphs>206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Azure</vt:lpstr>
      <vt:lpstr>Slide 1</vt:lpstr>
      <vt:lpstr>Slide 2</vt:lpstr>
      <vt:lpstr>2 Timothy Introduction</vt:lpstr>
      <vt:lpstr>Answering Nine Questions</vt:lpstr>
      <vt:lpstr>Four Part Structure</vt:lpstr>
      <vt:lpstr>Four Part Structure</vt:lpstr>
      <vt:lpstr>Four Part Structure</vt:lpstr>
      <vt:lpstr>2 Timothy 2</vt:lpstr>
      <vt:lpstr>Ten Metaphors</vt:lpstr>
      <vt:lpstr>Ten Metaphors</vt:lpstr>
      <vt:lpstr>Ten Metaphors</vt:lpstr>
      <vt:lpstr>Ten Metaphors</vt:lpstr>
      <vt:lpstr>Ten Metaphors</vt:lpstr>
      <vt:lpstr>Ten Metaphors</vt:lpstr>
      <vt:lpstr>Ten Metaphors</vt:lpstr>
      <vt:lpstr>Ten Metaphors</vt:lpstr>
      <vt:lpstr>Ten Metaphors</vt:lpstr>
      <vt:lpstr>Ten Metaphors</vt:lpstr>
      <vt:lpstr>Ten Metaphors</vt:lpstr>
      <vt:lpstr>Servant (2:24-26)</vt:lpstr>
      <vt:lpstr>Servant (2:24-26)</vt:lpstr>
      <vt:lpstr>Servant (2:24-26)</vt:lpstr>
      <vt:lpstr>Servant (2:24-26)</vt:lpstr>
      <vt:lpstr>Lewis Sperry Chafer, vol. 7, Systematic Theology  (Grand Rapids, MI: Kregel Publications, 1993), 265-66.</vt:lpstr>
      <vt:lpstr>Slide 25</vt:lpstr>
      <vt:lpstr>Servant (2:24-26)</vt:lpstr>
      <vt:lpstr>Slide 27</vt:lpstr>
      <vt:lpstr>Satan’s Existence</vt:lpstr>
      <vt:lpstr>Satan’s Personhood</vt:lpstr>
      <vt:lpstr>No One Believes In Me Anymore  (Satan's Boast) Keith Green</vt:lpstr>
      <vt:lpstr>Conclusion</vt:lpstr>
      <vt:lpstr>Servant (2:24-26)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Duty to Love - Rom. 12:9-13</dc:title>
  <dc:subject>Divine Righteousness Revealed</dc:subject>
  <dc:creator>A. Woods</dc:creator>
  <dc:description>Modified by Jim McGowan</dc:description>
  <cp:lastModifiedBy>Andy Woods</cp:lastModifiedBy>
  <cp:revision>888</cp:revision>
  <cp:lastPrinted>2011-06-25T18:12:52Z</cp:lastPrinted>
  <dcterms:created xsi:type="dcterms:W3CDTF">2009-03-17T12:21:13Z</dcterms:created>
  <dcterms:modified xsi:type="dcterms:W3CDTF">2016-01-28T21:56:01Z</dcterms:modified>
</cp:coreProperties>
</file>