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1510" r:id="rId2"/>
    <p:sldId id="1511" r:id="rId3"/>
    <p:sldId id="1512" r:id="rId4"/>
    <p:sldId id="1513" r:id="rId5"/>
    <p:sldId id="1566" r:id="rId6"/>
    <p:sldId id="1515" r:id="rId7"/>
    <p:sldId id="1559" r:id="rId8"/>
    <p:sldId id="1560" r:id="rId9"/>
    <p:sldId id="1516" r:id="rId10"/>
    <p:sldId id="1517" r:id="rId11"/>
    <p:sldId id="1518" r:id="rId12"/>
    <p:sldId id="1519" r:id="rId13"/>
    <p:sldId id="1520" r:id="rId14"/>
    <p:sldId id="1521" r:id="rId15"/>
    <p:sldId id="1522" r:id="rId16"/>
    <p:sldId id="1523" r:id="rId17"/>
    <p:sldId id="1567" r:id="rId18"/>
    <p:sldId id="1525" r:id="rId19"/>
    <p:sldId id="1561" r:id="rId20"/>
    <p:sldId id="1568" r:id="rId21"/>
    <p:sldId id="1527" r:id="rId22"/>
    <p:sldId id="1569" r:id="rId23"/>
    <p:sldId id="1562" r:id="rId24"/>
    <p:sldId id="1529" r:id="rId25"/>
    <p:sldId id="1530" r:id="rId26"/>
    <p:sldId id="1570" r:id="rId27"/>
    <p:sldId id="1532" r:id="rId28"/>
    <p:sldId id="1563" r:id="rId29"/>
    <p:sldId id="1533" r:id="rId30"/>
    <p:sldId id="1534" r:id="rId31"/>
    <p:sldId id="1571" r:id="rId32"/>
    <p:sldId id="1536" r:id="rId33"/>
    <p:sldId id="1537" r:id="rId34"/>
    <p:sldId id="1574" r:id="rId35"/>
    <p:sldId id="1564" r:id="rId36"/>
    <p:sldId id="1573" r:id="rId37"/>
    <p:sldId id="1540" r:id="rId38"/>
    <p:sldId id="1565" r:id="rId39"/>
    <p:sldId id="1541" r:id="rId40"/>
    <p:sldId id="1575" r:id="rId41"/>
    <p:sldId id="1543" r:id="rId42"/>
    <p:sldId id="1544" r:id="rId43"/>
    <p:sldId id="1545" r:id="rId44"/>
    <p:sldId id="1576" r:id="rId45"/>
    <p:sldId id="1547" r:id="rId46"/>
    <p:sldId id="1548" r:id="rId47"/>
    <p:sldId id="1549" r:id="rId48"/>
    <p:sldId id="1550" r:id="rId49"/>
    <p:sldId id="1551" r:id="rId50"/>
    <p:sldId id="1552" r:id="rId51"/>
    <p:sldId id="1577" r:id="rId52"/>
    <p:sldId id="1554" r:id="rId53"/>
    <p:sldId id="1557" r:id="rId54"/>
    <p:sldId id="1578" r:id="rId55"/>
    <p:sldId id="1579" r:id="rId56"/>
    <p:sldId id="1558" r:id="rId5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FF"/>
    <a:srgbClr val="000066"/>
    <a:srgbClr val="FFFFCC"/>
    <a:srgbClr val="FFFF99"/>
    <a:srgbClr val="0099FF"/>
    <a:srgbClr val="FFFF00"/>
    <a:srgbClr val="A50021"/>
    <a:srgbClr val="CCECFF"/>
    <a:srgbClr val="E1C5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5370" autoAdjust="0"/>
  </p:normalViewPr>
  <p:slideViewPr>
    <p:cSldViewPr>
      <p:cViewPr varScale="1">
        <p:scale>
          <a:sx n="107" d="100"/>
          <a:sy n="107" d="100"/>
        </p:scale>
        <p:origin x="-18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7" name="Rectangle 3"/>
          <p:cNvSpPr>
            <a:spLocks noGrp="1" noChangeArrowheads="1"/>
          </p:cNvSpPr>
          <p:nvPr>
            <p:ph type="dt" sz="quarter" idx="1"/>
          </p:nvPr>
        </p:nvSpPr>
        <p:spPr bwMode="auto">
          <a:xfrm>
            <a:off x="389890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endParaRPr lang="en-US"/>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5800389A-3474-4B41-9CB2-F1B2DAE08F62}" type="datetimeFigureOut">
              <a:rPr lang="en-US"/>
              <a:pPr>
                <a:defRPr/>
              </a:pPr>
              <a:t>2/2/2016</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smtClean="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69988" y="1946275"/>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xmlns=""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xmlns=""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xmlns=""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17B9EAEA-3DE9-461E-904F-514208BF6A8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smtClean="0"/>
          </a:p>
        </p:txBody>
      </p:sp>
      <p:sp>
        <p:nvSpPr>
          <p:cNvPr id="4" name="Text Placeholder 3"/>
          <p:cNvSpPr>
            <a:spLocks noGrp="1"/>
          </p:cNvSpPr>
          <p:nvPr>
            <p:ph type="body"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A9D72FF3-281E-405A-BCD2-0DFF94F9942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smtClean="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smtClean="0"/>
          </a:p>
        </p:txBody>
      </p:sp>
    </p:spTree>
    <p:extLst>
      <p:ext uri="{BB962C8B-B14F-4D97-AF65-F5344CB8AC3E}">
        <p14:creationId xmlns:p14="http://schemas.microsoft.com/office/powerpoint/2010/main" xmlns=""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mtClean="0"/>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752600" y="2209800"/>
            <a:ext cx="5638800" cy="1524000"/>
          </a:xfrm>
        </p:spPr>
        <p:txBody>
          <a:bodyPr/>
          <a:lstStyle/>
          <a:p>
            <a:pPr eaLnBrk="1" hangingPunct="1"/>
            <a:r>
              <a:rPr lang="en-US" sz="4000" dirty="0" smtClean="0">
                <a:solidFill>
                  <a:schemeClr val="tx2"/>
                </a:solidFill>
                <a:latin typeface="Calibri" panose="020F0502020204030204" pitchFamily="34" charset="0"/>
              </a:rPr>
              <a:t>THE LAST DAYS APOSTASY OF THE CHURCH</a:t>
            </a:r>
          </a:p>
        </p:txBody>
      </p:sp>
      <p:sp>
        <p:nvSpPr>
          <p:cNvPr id="2051" name="Rectangle 3"/>
          <p:cNvSpPr>
            <a:spLocks noGrp="1" noChangeArrowheads="1"/>
          </p:cNvSpPr>
          <p:nvPr>
            <p:ph type="subTitle" idx="1"/>
          </p:nvPr>
        </p:nvSpPr>
        <p:spPr>
          <a:xfrm>
            <a:off x="3048000" y="3962400"/>
            <a:ext cx="3048000" cy="685800"/>
          </a:xfrm>
        </p:spPr>
        <p:txBody>
          <a:bodyPr/>
          <a:lstStyle/>
          <a:p>
            <a:pPr eaLnBrk="1" hangingPunct="1">
              <a:defRPr/>
            </a:pPr>
            <a:r>
              <a:rPr lang="en-US" dirty="0" smtClean="0">
                <a:latin typeface="Calibri" panose="020F0502020204030204" pitchFamily="34" charset="0"/>
              </a:rPr>
              <a:t>Dr. Andy Woods</a:t>
            </a:r>
            <a:endParaRPr lang="en-US"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228600" y="4876800"/>
            <a:ext cx="8686800" cy="1764030"/>
          </a:xfrm>
        </p:spPr>
        <p:txBody>
          <a:bodyPr/>
          <a:lstStyle/>
          <a:p>
            <a:pPr marL="0" indent="0" algn="ctr" eaLnBrk="1" hangingPunct="1">
              <a:lnSpc>
                <a:spcPct val="90000"/>
              </a:lnSpc>
              <a:spcBef>
                <a:spcPts val="1200"/>
              </a:spcBef>
              <a:spcAft>
                <a:spcPts val="1200"/>
              </a:spcAft>
              <a:buNone/>
              <a:defRPr/>
            </a:pPr>
            <a:r>
              <a:rPr lang="en-US" dirty="0">
                <a:latin typeface="Calibri" panose="020F0502020204030204" pitchFamily="34" charset="0"/>
              </a:rPr>
              <a:t>Wheat &amp; Tares:</a:t>
            </a:r>
          </a:p>
          <a:p>
            <a:pPr marL="0" indent="0" algn="ctr" eaLnBrk="1" hangingPunct="1">
              <a:lnSpc>
                <a:spcPct val="90000"/>
              </a:lnSpc>
              <a:spcBef>
                <a:spcPts val="1200"/>
              </a:spcBef>
              <a:spcAft>
                <a:spcPts val="1200"/>
              </a:spcAft>
              <a:buNone/>
              <a:defRPr/>
            </a:pPr>
            <a:r>
              <a:rPr lang="en-US" dirty="0">
                <a:latin typeface="Calibri" panose="020F0502020204030204" pitchFamily="34" charset="0"/>
              </a:rPr>
              <a:t>Difficult to distinguish between the saved and the unsaved within professing Christendom</a:t>
            </a:r>
          </a:p>
        </p:txBody>
      </p:sp>
      <p:pic>
        <p:nvPicPr>
          <p:cNvPr id="20484" name="Picture 2"/>
          <p:cNvPicPr>
            <a:picLocks noChangeAspect="1" noChangeArrowheads="1"/>
          </p:cNvPicPr>
          <p:nvPr/>
        </p:nvPicPr>
        <p:blipFill>
          <a:blip r:embed="rId2" cstate="print"/>
          <a:srcRect/>
          <a:stretch>
            <a:fillRect/>
          </a:stretch>
        </p:blipFill>
        <p:spPr bwMode="auto">
          <a:xfrm>
            <a:off x="3238500" y="1143000"/>
            <a:ext cx="2667000" cy="3657600"/>
          </a:xfrm>
          <a:prstGeom prst="rect">
            <a:avLst/>
          </a:prstGeom>
          <a:noFill/>
          <a:ln w="9525">
            <a:noFill/>
            <a:miter lim="800000"/>
            <a:headEnd/>
            <a:tailEnd/>
          </a:ln>
        </p:spPr>
      </p:pic>
      <p:sp>
        <p:nvSpPr>
          <p:cNvPr id="6" name="Rectangle 2"/>
          <p:cNvSpPr>
            <a:spLocks noGrp="1" noChangeArrowheads="1"/>
          </p:cNvSpPr>
          <p:nvPr>
            <p:ph type="title"/>
          </p:nvPr>
        </p:nvSpPr>
        <p:spPr>
          <a:xfrm>
            <a:off x="2019300" y="0"/>
            <a:ext cx="51054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66097" y="1143000"/>
            <a:ext cx="3811806" cy="3276600"/>
          </a:xfrm>
          <a:prstGeom prst="rect">
            <a:avLst/>
          </a:prstGeom>
          <a:ln>
            <a:noFill/>
          </a:ln>
          <a:effectLst>
            <a:softEdge rad="112500"/>
          </a:effectLst>
        </p:spPr>
      </p:pic>
      <p:sp>
        <p:nvSpPr>
          <p:cNvPr id="8195" name="Rectangle 3"/>
          <p:cNvSpPr>
            <a:spLocks noGrp="1" noChangeArrowheads="1"/>
          </p:cNvSpPr>
          <p:nvPr>
            <p:ph type="body" idx="1"/>
          </p:nvPr>
        </p:nvSpPr>
        <p:spPr>
          <a:xfrm>
            <a:off x="228600" y="4876800"/>
            <a:ext cx="8686800" cy="1752600"/>
          </a:xfrm>
        </p:spPr>
        <p:txBody>
          <a:bodyPr/>
          <a:lstStyle/>
          <a:p>
            <a:pPr marL="0" indent="0" algn="ctr" eaLnBrk="1" hangingPunct="1">
              <a:lnSpc>
                <a:spcPct val="90000"/>
              </a:lnSpc>
              <a:spcBef>
                <a:spcPts val="1200"/>
              </a:spcBef>
              <a:spcAft>
                <a:spcPts val="1200"/>
              </a:spcAft>
              <a:buNone/>
              <a:defRPr/>
            </a:pPr>
            <a:r>
              <a:rPr lang="en-US" dirty="0">
                <a:latin typeface="Calibri" panose="020F0502020204030204" pitchFamily="34" charset="0"/>
              </a:rPr>
              <a:t>The Mustard Seed:</a:t>
            </a:r>
          </a:p>
          <a:p>
            <a:pPr marL="0" indent="0" algn="ctr" eaLnBrk="1" hangingPunct="1">
              <a:lnSpc>
                <a:spcPct val="90000"/>
              </a:lnSpc>
              <a:spcBef>
                <a:spcPts val="1200"/>
              </a:spcBef>
              <a:spcAft>
                <a:spcPts val="1200"/>
              </a:spcAft>
              <a:buNone/>
              <a:defRPr/>
            </a:pPr>
            <a:r>
              <a:rPr lang="en-US" dirty="0">
                <a:latin typeface="Calibri" panose="020F0502020204030204" pitchFamily="34" charset="0"/>
              </a:rPr>
              <a:t>Christendom will experience great numerical and geographical expansion from a humble beginning</a:t>
            </a:r>
          </a:p>
        </p:txBody>
      </p:sp>
      <p:sp>
        <p:nvSpPr>
          <p:cNvPr id="6" name="Rectangle 2"/>
          <p:cNvSpPr>
            <a:spLocks noGrp="1" noChangeArrowheads="1"/>
          </p:cNvSpPr>
          <p:nvPr>
            <p:ph type="title"/>
          </p:nvPr>
        </p:nvSpPr>
        <p:spPr>
          <a:xfrm>
            <a:off x="2019300" y="0"/>
            <a:ext cx="51054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408193" y="4869180"/>
            <a:ext cx="6327615" cy="1722120"/>
          </a:xfrm>
        </p:spPr>
        <p:txBody>
          <a:bodyPr/>
          <a:lstStyle/>
          <a:p>
            <a:pPr marL="0" indent="0" algn="ctr" eaLnBrk="1" hangingPunct="1">
              <a:lnSpc>
                <a:spcPct val="90000"/>
              </a:lnSpc>
              <a:spcBef>
                <a:spcPts val="1200"/>
              </a:spcBef>
              <a:spcAft>
                <a:spcPts val="1200"/>
              </a:spcAft>
              <a:buNone/>
              <a:defRPr/>
            </a:pPr>
            <a:r>
              <a:rPr lang="en-US" dirty="0">
                <a:latin typeface="Calibri" panose="020F0502020204030204" pitchFamily="34" charset="0"/>
              </a:rPr>
              <a:t>Yeast in the Dough:</a:t>
            </a:r>
          </a:p>
          <a:p>
            <a:pPr marL="0" indent="0" algn="ctr" eaLnBrk="1" hangingPunct="1">
              <a:lnSpc>
                <a:spcPct val="90000"/>
              </a:lnSpc>
              <a:spcBef>
                <a:spcPts val="1200"/>
              </a:spcBef>
              <a:spcAft>
                <a:spcPts val="1200"/>
              </a:spcAft>
              <a:buNone/>
              <a:defRPr/>
            </a:pPr>
            <a:r>
              <a:rPr lang="en-US" dirty="0">
                <a:latin typeface="Calibri" panose="020F0502020204030204" pitchFamily="34" charset="0"/>
              </a:rPr>
              <a:t>Christendom will experience internal corruption throughout the age</a:t>
            </a:r>
          </a:p>
        </p:txBody>
      </p:sp>
      <p:pic>
        <p:nvPicPr>
          <p:cNvPr id="22532" name="Picture 2"/>
          <p:cNvPicPr>
            <a:picLocks noChangeAspect="1" noChangeArrowheads="1"/>
          </p:cNvPicPr>
          <p:nvPr/>
        </p:nvPicPr>
        <p:blipFill>
          <a:blip r:embed="rId2" cstate="print"/>
          <a:srcRect/>
          <a:stretch>
            <a:fillRect/>
          </a:stretch>
        </p:blipFill>
        <p:spPr bwMode="auto">
          <a:xfrm>
            <a:off x="2474234" y="1143000"/>
            <a:ext cx="4195532" cy="3291840"/>
          </a:xfrm>
          <a:prstGeom prst="rect">
            <a:avLst/>
          </a:prstGeom>
          <a:noFill/>
          <a:ln w="9525">
            <a:noFill/>
            <a:miter lim="800000"/>
            <a:headEnd/>
            <a:tailEnd/>
          </a:ln>
        </p:spPr>
      </p:pic>
      <p:sp>
        <p:nvSpPr>
          <p:cNvPr id="6" name="Rectangle 2"/>
          <p:cNvSpPr>
            <a:spLocks noGrp="1" noChangeArrowheads="1"/>
          </p:cNvSpPr>
          <p:nvPr>
            <p:ph type="title"/>
          </p:nvPr>
        </p:nvSpPr>
        <p:spPr>
          <a:xfrm>
            <a:off x="2019300" y="0"/>
            <a:ext cx="51054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914400" y="4800600"/>
            <a:ext cx="7315200" cy="1706562"/>
          </a:xfrm>
        </p:spPr>
        <p:txBody>
          <a:bodyPr/>
          <a:lstStyle/>
          <a:p>
            <a:pPr marL="0" algn="ctr" eaLnBrk="1" hangingPunct="1">
              <a:spcBef>
                <a:spcPts val="1200"/>
              </a:spcBef>
              <a:spcAft>
                <a:spcPts val="1200"/>
              </a:spcAft>
              <a:buNone/>
              <a:defRPr/>
            </a:pPr>
            <a:r>
              <a:rPr lang="en-US" dirty="0">
                <a:latin typeface="Calibri" panose="020F0502020204030204" pitchFamily="34" charset="0"/>
              </a:rPr>
              <a:t>The Hidden Treasure:</a:t>
            </a:r>
          </a:p>
          <a:p>
            <a:pPr marL="0" algn="ctr" eaLnBrk="1" hangingPunct="1">
              <a:spcBef>
                <a:spcPts val="1200"/>
              </a:spcBef>
              <a:spcAft>
                <a:spcPts val="1200"/>
              </a:spcAft>
              <a:buNone/>
              <a:defRPr/>
            </a:pPr>
            <a:r>
              <a:rPr lang="en-US" dirty="0">
                <a:latin typeface="Calibri" panose="020F0502020204030204" pitchFamily="34" charset="0"/>
              </a:rPr>
              <a:t>Israel will remain in unbelief only to be converted at the age’s conclusion</a:t>
            </a:r>
          </a:p>
        </p:txBody>
      </p:sp>
      <p:pic>
        <p:nvPicPr>
          <p:cNvPr id="23556" name="Picture 3"/>
          <p:cNvPicPr>
            <a:picLocks noChangeAspect="1" noChangeArrowheads="1"/>
          </p:cNvPicPr>
          <p:nvPr/>
        </p:nvPicPr>
        <p:blipFill>
          <a:blip r:embed="rId2" cstate="print"/>
          <a:srcRect t="5479" r="6850" b="4111"/>
          <a:stretch>
            <a:fillRect/>
          </a:stretch>
        </p:blipFill>
        <p:spPr bwMode="auto">
          <a:xfrm>
            <a:off x="2419644" y="1143000"/>
            <a:ext cx="4304713" cy="3291840"/>
          </a:xfrm>
          <a:prstGeom prst="rect">
            <a:avLst/>
          </a:prstGeom>
          <a:noFill/>
          <a:ln w="9525">
            <a:noFill/>
            <a:miter lim="800000"/>
            <a:headEnd/>
            <a:tailEnd/>
          </a:ln>
        </p:spPr>
      </p:pic>
      <p:sp>
        <p:nvSpPr>
          <p:cNvPr id="6" name="Rectangle 2"/>
          <p:cNvSpPr>
            <a:spLocks noGrp="1" noChangeArrowheads="1"/>
          </p:cNvSpPr>
          <p:nvPr>
            <p:ph type="title"/>
          </p:nvPr>
        </p:nvSpPr>
        <p:spPr>
          <a:xfrm>
            <a:off x="2019300" y="0"/>
            <a:ext cx="51054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1143000"/>
          </a:xfrm>
        </p:spPr>
        <p:txBody>
          <a:bodyPr/>
          <a:lstStyle/>
          <a:p>
            <a:pPr algn="ctr" eaLnBrk="1" hangingPunct="1"/>
            <a:r>
              <a:rPr lang="en-US" dirty="0" smtClean="0">
                <a:latin typeface="Calibri" panose="020F0502020204030204" pitchFamily="34" charset="0"/>
              </a:rPr>
              <a:t>Matthew 13 Parables</a:t>
            </a:r>
          </a:p>
        </p:txBody>
      </p:sp>
      <p:sp>
        <p:nvSpPr>
          <p:cNvPr id="8195" name="Rectangle 3"/>
          <p:cNvSpPr>
            <a:spLocks noGrp="1" noChangeArrowheads="1"/>
          </p:cNvSpPr>
          <p:nvPr>
            <p:ph type="body" idx="1"/>
          </p:nvPr>
        </p:nvSpPr>
        <p:spPr>
          <a:xfrm>
            <a:off x="1676400" y="4876800"/>
            <a:ext cx="5791200" cy="1752600"/>
          </a:xfrm>
        </p:spPr>
        <p:txBody>
          <a:bodyPr/>
          <a:lstStyle/>
          <a:p>
            <a:pPr marL="0" algn="ctr" eaLnBrk="1" hangingPunct="1">
              <a:spcBef>
                <a:spcPts val="1200"/>
              </a:spcBef>
              <a:spcAft>
                <a:spcPts val="1200"/>
              </a:spcAft>
              <a:buNone/>
              <a:defRPr/>
            </a:pPr>
            <a:r>
              <a:rPr lang="en-US" dirty="0">
                <a:latin typeface="Calibri" panose="020F0502020204030204" pitchFamily="34" charset="0"/>
              </a:rPr>
              <a:t>The Pearl of Great Price:</a:t>
            </a:r>
          </a:p>
          <a:p>
            <a:pPr marL="0" algn="ctr" eaLnBrk="1" hangingPunct="1">
              <a:spcBef>
                <a:spcPts val="1200"/>
              </a:spcBef>
              <a:spcAft>
                <a:spcPts val="1200"/>
              </a:spcAft>
              <a:buNone/>
              <a:defRPr/>
            </a:pPr>
            <a:r>
              <a:rPr lang="en-US" dirty="0">
                <a:latin typeface="Calibri" panose="020F0502020204030204" pitchFamily="34" charset="0"/>
              </a:rPr>
              <a:t>The Lord will gain a treasure from among the Gentiles</a:t>
            </a:r>
          </a:p>
        </p:txBody>
      </p:sp>
      <p:pic>
        <p:nvPicPr>
          <p:cNvPr id="2052" name="Picture 4"/>
          <p:cNvPicPr>
            <a:picLocks noChangeAspect="1" noChangeArrowheads="1"/>
          </p:cNvPicPr>
          <p:nvPr/>
        </p:nvPicPr>
        <p:blipFill>
          <a:blip r:embed="rId2" cstate="print"/>
          <a:srcRect/>
          <a:stretch>
            <a:fillRect/>
          </a:stretch>
        </p:blipFill>
        <p:spPr bwMode="auto">
          <a:xfrm>
            <a:off x="2255520" y="1219200"/>
            <a:ext cx="4632960" cy="347472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381000" y="4800600"/>
            <a:ext cx="8229600" cy="1676400"/>
          </a:xfrm>
        </p:spPr>
        <p:txBody>
          <a:bodyPr/>
          <a:lstStyle/>
          <a:p>
            <a:pPr marL="0" algn="ctr" eaLnBrk="1" hangingPunct="1">
              <a:lnSpc>
                <a:spcPct val="90000"/>
              </a:lnSpc>
              <a:spcBef>
                <a:spcPts val="1200"/>
              </a:spcBef>
              <a:spcAft>
                <a:spcPts val="1200"/>
              </a:spcAft>
              <a:buNone/>
              <a:defRPr/>
            </a:pPr>
            <a:r>
              <a:rPr lang="en-US" dirty="0">
                <a:latin typeface="Calibri" panose="020F0502020204030204" pitchFamily="34" charset="0"/>
              </a:rPr>
              <a:t>The Dragnet:</a:t>
            </a:r>
          </a:p>
          <a:p>
            <a:pPr marL="0" algn="ctr" eaLnBrk="1" hangingPunct="1">
              <a:lnSpc>
                <a:spcPct val="90000"/>
              </a:lnSpc>
              <a:spcBef>
                <a:spcPts val="1200"/>
              </a:spcBef>
              <a:spcAft>
                <a:spcPts val="1200"/>
              </a:spcAft>
              <a:buNone/>
              <a:defRPr/>
            </a:pPr>
            <a:r>
              <a:rPr lang="en-US" dirty="0">
                <a:latin typeface="Calibri" panose="020F0502020204030204" pitchFamily="34" charset="0"/>
              </a:rPr>
              <a:t>The coexistence of the righteous and the wicked only to be separated at the age’s conclusion</a:t>
            </a:r>
          </a:p>
        </p:txBody>
      </p:sp>
      <p:pic>
        <p:nvPicPr>
          <p:cNvPr id="25604" name="Picture 2"/>
          <p:cNvPicPr>
            <a:picLocks noChangeAspect="1" noChangeArrowheads="1"/>
          </p:cNvPicPr>
          <p:nvPr/>
        </p:nvPicPr>
        <p:blipFill>
          <a:blip r:embed="rId2" cstate="print"/>
          <a:srcRect/>
          <a:stretch>
            <a:fillRect/>
          </a:stretch>
        </p:blipFill>
        <p:spPr bwMode="auto">
          <a:xfrm>
            <a:off x="2347578" y="1143000"/>
            <a:ext cx="4448845" cy="3522028"/>
          </a:xfrm>
          <a:prstGeom prst="rect">
            <a:avLst/>
          </a:prstGeom>
          <a:noFill/>
          <a:ln w="9525">
            <a:noFill/>
            <a:miter lim="800000"/>
            <a:headEnd/>
            <a:tailEnd/>
          </a:ln>
        </p:spPr>
      </p:pic>
      <p:sp>
        <p:nvSpPr>
          <p:cNvPr id="6" name="Rectangle 2"/>
          <p:cNvSpPr>
            <a:spLocks noGrp="1" noChangeArrowheads="1"/>
          </p:cNvSpPr>
          <p:nvPr>
            <p:ph type="title"/>
          </p:nvPr>
        </p:nvSpPr>
        <p:spPr>
          <a:xfrm>
            <a:off x="457200" y="0"/>
            <a:ext cx="82296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28700" y="4495800"/>
            <a:ext cx="7086600" cy="2133600"/>
          </a:xfrm>
        </p:spPr>
        <p:txBody>
          <a:bodyPr/>
          <a:lstStyle/>
          <a:p>
            <a:pPr marL="0" indent="0" algn="ctr" eaLnBrk="1" hangingPunct="1">
              <a:lnSpc>
                <a:spcPct val="90000"/>
              </a:lnSpc>
              <a:spcBef>
                <a:spcPts val="1200"/>
              </a:spcBef>
              <a:spcAft>
                <a:spcPts val="1200"/>
              </a:spcAft>
              <a:buNone/>
              <a:defRPr/>
            </a:pPr>
            <a:r>
              <a:rPr lang="en-US" dirty="0">
                <a:latin typeface="Calibri" panose="020F0502020204030204" pitchFamily="34" charset="0"/>
              </a:rPr>
              <a:t>The Householder:</a:t>
            </a:r>
          </a:p>
          <a:p>
            <a:pPr marL="0" indent="0" algn="ctr" eaLnBrk="1" hangingPunct="1">
              <a:lnSpc>
                <a:spcPct val="90000"/>
              </a:lnSpc>
              <a:spcBef>
                <a:spcPts val="1200"/>
              </a:spcBef>
              <a:spcAft>
                <a:spcPts val="1200"/>
              </a:spcAft>
              <a:buNone/>
              <a:defRPr/>
            </a:pPr>
            <a:r>
              <a:rPr lang="en-US" dirty="0">
                <a:latin typeface="Calibri" panose="020F0502020204030204" pitchFamily="34" charset="0"/>
              </a:rPr>
              <a:t>NT truths must be considered alongside OT revelation to comprehend the totality of God’s kingdom agenda</a:t>
            </a:r>
          </a:p>
        </p:txBody>
      </p:sp>
      <p:pic>
        <p:nvPicPr>
          <p:cNvPr id="1030" name="Picture 6"/>
          <p:cNvPicPr>
            <a:picLocks noChangeAspect="1" noChangeArrowheads="1"/>
          </p:cNvPicPr>
          <p:nvPr/>
        </p:nvPicPr>
        <p:blipFill>
          <a:blip r:embed="rId2" cstate="print"/>
          <a:srcRect/>
          <a:stretch>
            <a:fillRect/>
          </a:stretch>
        </p:blipFill>
        <p:spPr bwMode="auto">
          <a:xfrm>
            <a:off x="2366549" y="1143000"/>
            <a:ext cx="4410902" cy="3215639"/>
          </a:xfrm>
          <a:prstGeom prst="rect">
            <a:avLst/>
          </a:prstGeom>
          <a:ln>
            <a:noFill/>
          </a:ln>
          <a:effectLst>
            <a:softEdge rad="112500"/>
          </a:effectLst>
        </p:spPr>
      </p:pic>
      <p:sp>
        <p:nvSpPr>
          <p:cNvPr id="6" name="Rectangle 2"/>
          <p:cNvSpPr>
            <a:spLocks noGrp="1" noChangeArrowheads="1"/>
          </p:cNvSpPr>
          <p:nvPr>
            <p:ph type="title"/>
          </p:nvPr>
        </p:nvSpPr>
        <p:spPr>
          <a:xfrm>
            <a:off x="457200" y="0"/>
            <a:ext cx="8229600" cy="1143000"/>
          </a:xfrm>
        </p:spPr>
        <p:txBody>
          <a:bodyPr/>
          <a:lstStyle/>
          <a:p>
            <a:pPr algn="ctr" eaLnBrk="1" hangingPunct="1"/>
            <a:r>
              <a:rPr lang="en-US" dirty="0" smtClean="0">
                <a:latin typeface="Calibri" panose="020F0502020204030204" pitchFamily="34" charset="0"/>
              </a:rPr>
              <a:t>Matthew 13 Parables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49530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b="1" u="sng" dirty="0" smtClean="0">
                <a:solidFill>
                  <a:srgbClr val="FFFFCC"/>
                </a:solidFill>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62179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38576" t="11629" r="14745" b="37309"/>
          <a:stretch>
            <a:fillRect/>
          </a:stretch>
        </p:blipFill>
        <p:spPr bwMode="auto">
          <a:xfrm>
            <a:off x="5562600" y="2133600"/>
            <a:ext cx="3138488" cy="3063875"/>
          </a:xfrm>
          <a:prstGeom prst="rect">
            <a:avLst/>
          </a:prstGeom>
          <a:noFill/>
          <a:ln w="9525">
            <a:noFill/>
            <a:miter lim="800000"/>
            <a:headEnd/>
            <a:tailEnd/>
          </a:ln>
        </p:spPr>
      </p:pic>
      <p:sp>
        <p:nvSpPr>
          <p:cNvPr id="28675" name="Rectangle 2"/>
          <p:cNvSpPr>
            <a:spLocks noGrp="1" noChangeArrowheads="1"/>
          </p:cNvSpPr>
          <p:nvPr>
            <p:ph type="title"/>
          </p:nvPr>
        </p:nvSpPr>
        <p:spPr>
          <a:xfrm>
            <a:off x="685800" y="76200"/>
            <a:ext cx="7772400" cy="1143000"/>
          </a:xfrm>
        </p:spPr>
        <p:txBody>
          <a:bodyPr/>
          <a:lstStyle/>
          <a:p>
            <a:pPr algn="ctr" eaLnBrk="1" hangingPunct="1"/>
            <a:r>
              <a:rPr lang="en-US" sz="4000" dirty="0" smtClean="0">
                <a:latin typeface="Calibri" panose="020F0502020204030204" pitchFamily="34" charset="0"/>
              </a:rPr>
              <a:t>Apostasy is a Massive NT Subject</a:t>
            </a:r>
          </a:p>
        </p:txBody>
      </p:sp>
      <p:sp>
        <p:nvSpPr>
          <p:cNvPr id="9219" name="Rectangle 3"/>
          <p:cNvSpPr>
            <a:spLocks noGrp="1" noChangeArrowheads="1"/>
          </p:cNvSpPr>
          <p:nvPr>
            <p:ph sz="half" idx="1"/>
          </p:nvPr>
        </p:nvSpPr>
        <p:spPr>
          <a:xfrm>
            <a:off x="457200" y="1600200"/>
            <a:ext cx="4800600" cy="4460875"/>
          </a:xfrm>
        </p:spPr>
        <p:txBody>
          <a:bodyPr/>
          <a:lstStyle/>
          <a:p>
            <a:pPr eaLnBrk="1" hangingPunct="1">
              <a:spcBef>
                <a:spcPts val="600"/>
              </a:spcBef>
              <a:spcAft>
                <a:spcPts val="600"/>
              </a:spcAft>
              <a:defRPr/>
            </a:pPr>
            <a:r>
              <a:rPr lang="en-US" b="1" dirty="0" smtClean="0">
                <a:solidFill>
                  <a:srgbClr val="FFFFCC"/>
                </a:solidFill>
                <a:latin typeface="Calibri" panose="020F0502020204030204" pitchFamily="34" charset="0"/>
              </a:rPr>
              <a:t>Gospels</a:t>
            </a:r>
            <a:r>
              <a:rPr lang="en-US" dirty="0" smtClean="0">
                <a:latin typeface="Calibri" panose="020F0502020204030204" pitchFamily="34" charset="0"/>
              </a:rPr>
              <a:t> (Matt 13)</a:t>
            </a:r>
            <a:endParaRPr lang="en-US" dirty="0">
              <a:latin typeface="Calibri" panose="020F0502020204030204" pitchFamily="34" charset="0"/>
            </a:endParaRPr>
          </a:p>
          <a:p>
            <a:pPr eaLnBrk="1" hangingPunct="1">
              <a:spcBef>
                <a:spcPts val="600"/>
              </a:spcBef>
              <a:spcAft>
                <a:spcPts val="600"/>
              </a:spcAft>
              <a:defRPr/>
            </a:pPr>
            <a:r>
              <a:rPr lang="en-US" b="1" dirty="0">
                <a:solidFill>
                  <a:srgbClr val="FFFFCC"/>
                </a:solidFill>
                <a:latin typeface="Calibri" panose="020F0502020204030204" pitchFamily="34" charset="0"/>
              </a:rPr>
              <a:t>Early church </a:t>
            </a:r>
            <a:r>
              <a:rPr lang="en-US" dirty="0" smtClean="0">
                <a:latin typeface="Calibri" panose="020F0502020204030204" pitchFamily="34" charset="0"/>
              </a:rPr>
              <a:t>(Acts 20:29-31)</a:t>
            </a:r>
            <a:endParaRPr lang="en-US" dirty="0">
              <a:latin typeface="Calibri" panose="020F0502020204030204" pitchFamily="34" charset="0"/>
            </a:endParaRPr>
          </a:p>
          <a:p>
            <a:pPr eaLnBrk="1" hangingPunct="1">
              <a:spcBef>
                <a:spcPts val="600"/>
              </a:spcBef>
              <a:spcAft>
                <a:spcPts val="600"/>
              </a:spcAft>
              <a:defRPr/>
            </a:pPr>
            <a:r>
              <a:rPr lang="en-US" b="1" dirty="0">
                <a:solidFill>
                  <a:srgbClr val="FFFFCC"/>
                </a:solidFill>
                <a:latin typeface="Calibri" panose="020F0502020204030204" pitchFamily="34" charset="0"/>
              </a:rPr>
              <a:t>Pauline letters </a:t>
            </a:r>
            <a:r>
              <a:rPr lang="en-US" dirty="0" smtClean="0">
                <a:latin typeface="Calibri" panose="020F0502020204030204" pitchFamily="34" charset="0"/>
              </a:rPr>
              <a:t>(Rom 16:17-18; Gal 1:6-9; 2 </a:t>
            </a:r>
            <a:r>
              <a:rPr lang="en-US" dirty="0" err="1" smtClean="0">
                <a:latin typeface="Calibri" panose="020F0502020204030204" pitchFamily="34" charset="0"/>
              </a:rPr>
              <a:t>Cor</a:t>
            </a:r>
            <a:r>
              <a:rPr lang="en-US" dirty="0" smtClean="0">
                <a:latin typeface="Calibri" panose="020F0502020204030204" pitchFamily="34" charset="0"/>
              </a:rPr>
              <a:t> 11:1-15; Philip 3:2, 18-19; Col 2:8; 1 Tim 4; 2 Tim 3</a:t>
            </a:r>
            <a:r>
              <a:rPr lang="en-US" dirty="0" smtClean="0">
                <a:latin typeface="Calibri" panose="020F0502020204030204" pitchFamily="34" charset="0"/>
                <a:cs typeface="Arial" charset="0"/>
              </a:rPr>
              <a:t>–4; Titus 1:10)</a:t>
            </a:r>
            <a:r>
              <a:rPr lang="en-US" dirty="0" smtClean="0">
                <a:latin typeface="Calibri" panose="020F0502020204030204" pitchFamily="34" charset="0"/>
              </a:rPr>
              <a:t> </a:t>
            </a:r>
            <a:endParaRPr lang="en-US" dirty="0">
              <a:latin typeface="Calibri" panose="020F0502020204030204" pitchFamily="34" charset="0"/>
            </a:endParaRPr>
          </a:p>
          <a:p>
            <a:pPr eaLnBrk="1" hangingPunct="1">
              <a:spcBef>
                <a:spcPts val="600"/>
              </a:spcBef>
              <a:spcAft>
                <a:spcPts val="600"/>
              </a:spcAft>
              <a:defRPr/>
            </a:pPr>
            <a:r>
              <a:rPr lang="en-US" b="1" dirty="0">
                <a:solidFill>
                  <a:srgbClr val="FFFFCC"/>
                </a:solidFill>
                <a:latin typeface="Calibri" panose="020F0502020204030204" pitchFamily="34" charset="0"/>
              </a:rPr>
              <a:t>General letters </a:t>
            </a:r>
            <a:r>
              <a:rPr lang="en-US" dirty="0" smtClean="0">
                <a:latin typeface="Calibri" panose="020F0502020204030204" pitchFamily="34" charset="0"/>
              </a:rPr>
              <a:t>(Heb 2:1-4; 2 Pet 2</a:t>
            </a:r>
            <a:r>
              <a:rPr lang="en-US" dirty="0" smtClean="0">
                <a:latin typeface="Calibri" panose="020F0502020204030204" pitchFamily="34" charset="0"/>
                <a:cs typeface="Arial" charset="0"/>
              </a:rPr>
              <a:t>–3; Jude; 1 John 4:1-6)</a:t>
            </a:r>
            <a:endParaRPr lang="en-US" dirty="0">
              <a:latin typeface="Calibri" panose="020F0502020204030204" pitchFamily="34" charset="0"/>
            </a:endParaRPr>
          </a:p>
          <a:p>
            <a:pPr eaLnBrk="1" hangingPunct="1">
              <a:spcBef>
                <a:spcPts val="600"/>
              </a:spcBef>
              <a:spcAft>
                <a:spcPts val="600"/>
              </a:spcAft>
              <a:defRPr/>
            </a:pPr>
            <a:r>
              <a:rPr lang="en-US" b="1" dirty="0">
                <a:solidFill>
                  <a:srgbClr val="FFFFCC"/>
                </a:solidFill>
                <a:latin typeface="Calibri" panose="020F0502020204030204" pitchFamily="34" charset="0"/>
              </a:rPr>
              <a:t>Revelation</a:t>
            </a:r>
            <a:r>
              <a:rPr lang="en-US" dirty="0" smtClean="0">
                <a:latin typeface="Calibri" panose="020F0502020204030204" pitchFamily="34" charset="0"/>
              </a:rPr>
              <a:t> (2</a:t>
            </a:r>
            <a:r>
              <a:rPr lang="en-US" dirty="0" smtClean="0">
                <a:latin typeface="Calibri" panose="020F0502020204030204" pitchFamily="34" charset="0"/>
                <a:cs typeface="Arial" charset="0"/>
              </a:rPr>
              <a:t>–3)</a:t>
            </a:r>
            <a:endParaRPr lang="en-US" dirty="0">
              <a:latin typeface="Calibri" panose="020F0502020204030204" pitchFamily="34"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descr="C:\Users\BulloKr\AppData\Local\Microsoft\Windows\Temporary Internet Files\Content.Outlook\N34490JH\image (2).jpg"/>
          <p:cNvPicPr>
            <a:picLocks noChangeAspect="1" noChangeArrowheads="1"/>
          </p:cNvPicPr>
          <p:nvPr/>
        </p:nvPicPr>
        <p:blipFill>
          <a:blip r:embed="rId2" cstate="print"/>
          <a:srcRect/>
          <a:stretch>
            <a:fillRect/>
          </a:stretch>
        </p:blipFill>
        <p:spPr bwMode="auto">
          <a:xfrm>
            <a:off x="726141" y="457200"/>
            <a:ext cx="7691718"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866900" y="609600"/>
            <a:ext cx="5410200" cy="1143000"/>
          </a:xfrm>
        </p:spPr>
        <p:txBody>
          <a:bodyPr/>
          <a:lstStyle/>
          <a:p>
            <a:pPr algn="ctr" eaLnBrk="1" hangingPunct="1"/>
            <a:r>
              <a:rPr lang="en-US" smtClean="0">
                <a:latin typeface="Calibri" panose="020F0502020204030204" pitchFamily="34" charset="0"/>
              </a:rPr>
              <a:t>Definition of Apostasy</a:t>
            </a:r>
          </a:p>
        </p:txBody>
      </p:sp>
      <p:sp>
        <p:nvSpPr>
          <p:cNvPr id="3075" name="Rectangle 3"/>
          <p:cNvSpPr>
            <a:spLocks noGrp="1" noChangeArrowheads="1"/>
          </p:cNvSpPr>
          <p:nvPr>
            <p:ph type="body" idx="1"/>
          </p:nvPr>
        </p:nvSpPr>
        <p:spPr>
          <a:xfrm>
            <a:off x="304800" y="1946275"/>
            <a:ext cx="4495800" cy="4114800"/>
          </a:xfrm>
        </p:spPr>
        <p:txBody>
          <a:bodyPr/>
          <a:lstStyle/>
          <a:p>
            <a:pPr eaLnBrk="1" hangingPunct="1">
              <a:defRPr/>
            </a:pPr>
            <a:r>
              <a:rPr lang="en-US" sz="2800" i="1" dirty="0" err="1">
                <a:latin typeface="Calibri" panose="020F0502020204030204" pitchFamily="34" charset="0"/>
              </a:rPr>
              <a:t>apos</a:t>
            </a:r>
            <a:r>
              <a:rPr lang="en-US" sz="2800" dirty="0">
                <a:latin typeface="Calibri" panose="020F0502020204030204" pitchFamily="34" charset="0"/>
              </a:rPr>
              <a:t> = away from</a:t>
            </a:r>
          </a:p>
          <a:p>
            <a:pPr eaLnBrk="1" hangingPunct="1">
              <a:defRPr/>
            </a:pPr>
            <a:r>
              <a:rPr lang="en-US" sz="2800" i="1" dirty="0" err="1" smtClean="0">
                <a:latin typeface="Calibri" panose="020F0502020204030204" pitchFamily="34" charset="0"/>
              </a:rPr>
              <a:t>hist</a:t>
            </a:r>
            <a:r>
              <a:rPr lang="en-US" sz="2800" i="1" dirty="0" err="1" smtClean="0">
                <a:latin typeface="Calibri" panose="020F0502020204030204" pitchFamily="34" charset="0"/>
                <a:cs typeface="Arial" charset="0"/>
              </a:rPr>
              <a:t>ēmi</a:t>
            </a:r>
            <a:r>
              <a:rPr lang="en-US" sz="2800" dirty="0" smtClean="0">
                <a:latin typeface="Calibri" panose="020F0502020204030204" pitchFamily="34" charset="0"/>
              </a:rPr>
              <a:t> </a:t>
            </a:r>
            <a:r>
              <a:rPr lang="en-US" sz="2800" dirty="0">
                <a:latin typeface="Calibri" panose="020F0502020204030204" pitchFamily="34" charset="0"/>
              </a:rPr>
              <a:t>= to stand</a:t>
            </a:r>
          </a:p>
          <a:p>
            <a:pPr eaLnBrk="1" hangingPunct="1">
              <a:defRPr/>
            </a:pPr>
            <a:r>
              <a:rPr lang="en-US" sz="2800" dirty="0" smtClean="0">
                <a:latin typeface="Calibri" panose="020F0502020204030204" pitchFamily="34" charset="0"/>
              </a:rPr>
              <a:t>Apostasy </a:t>
            </a:r>
            <a:r>
              <a:rPr lang="en-US" sz="2800" dirty="0">
                <a:latin typeface="Calibri" panose="020F0502020204030204" pitchFamily="34" charset="0"/>
              </a:rPr>
              <a:t>= to stand away from</a:t>
            </a:r>
          </a:p>
          <a:p>
            <a:pPr eaLnBrk="1" hangingPunct="1">
              <a:defRPr/>
            </a:pPr>
            <a:r>
              <a:rPr lang="en-US" sz="2800" dirty="0" smtClean="0">
                <a:latin typeface="Calibri" panose="020F0502020204030204" pitchFamily="34" charset="0"/>
              </a:rPr>
              <a:t>Apostasy </a:t>
            </a:r>
            <a:r>
              <a:rPr lang="en-US" sz="2800" dirty="0">
                <a:latin typeface="Calibri" panose="020F0502020204030204" pitchFamily="34" charset="0"/>
              </a:rPr>
              <a:t>= a departure from known (or previously embraced) truth</a:t>
            </a:r>
          </a:p>
        </p:txBody>
      </p:sp>
      <p:pic>
        <p:nvPicPr>
          <p:cNvPr id="14340" name="Picture 2"/>
          <p:cNvPicPr>
            <a:picLocks noChangeAspect="1" noChangeArrowheads="1"/>
          </p:cNvPicPr>
          <p:nvPr/>
        </p:nvPicPr>
        <p:blipFill>
          <a:blip r:embed="rId2" cstate="print"/>
          <a:srcRect/>
          <a:stretch>
            <a:fillRect/>
          </a:stretch>
        </p:blipFill>
        <p:spPr bwMode="auto">
          <a:xfrm>
            <a:off x="4724400" y="1676400"/>
            <a:ext cx="4003675"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51054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b="1" u="sng" dirty="0">
                <a:solidFill>
                  <a:srgbClr val="FFFFCC"/>
                </a:solidFill>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096967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76200"/>
            <a:ext cx="9144000" cy="1447800"/>
          </a:xfrm>
        </p:spPr>
        <p:txBody>
          <a:bodyPr/>
          <a:lstStyle/>
          <a:p>
            <a:pPr algn="ctr" eaLnBrk="1" hangingPunct="1"/>
            <a:r>
              <a:rPr lang="en-US" sz="4000" dirty="0" smtClean="0">
                <a:latin typeface="Calibri" panose="020F0502020204030204" pitchFamily="34" charset="0"/>
              </a:rPr>
              <a:t>Apostasy Impacts Every </a:t>
            </a:r>
            <a:br>
              <a:rPr lang="en-US" sz="4000" dirty="0" smtClean="0">
                <a:latin typeface="Calibri" panose="020F0502020204030204" pitchFamily="34" charset="0"/>
              </a:rPr>
            </a:br>
            <a:r>
              <a:rPr lang="en-US" sz="4000" dirty="0" smtClean="0">
                <a:latin typeface="Calibri" panose="020F0502020204030204" pitchFamily="34" charset="0"/>
              </a:rPr>
              <a:t>Major Doctrine</a:t>
            </a:r>
          </a:p>
        </p:txBody>
      </p:sp>
      <p:sp>
        <p:nvSpPr>
          <p:cNvPr id="10243" name="Rectangle 3"/>
          <p:cNvSpPr>
            <a:spLocks noGrp="1" noChangeArrowheads="1"/>
          </p:cNvSpPr>
          <p:nvPr>
            <p:ph sz="half" idx="1"/>
          </p:nvPr>
        </p:nvSpPr>
        <p:spPr>
          <a:xfrm>
            <a:off x="304800" y="1676400"/>
            <a:ext cx="5181600" cy="4191000"/>
          </a:xfrm>
        </p:spPr>
        <p:txBody>
          <a:bodyPr/>
          <a:lstStyle/>
          <a:p>
            <a:pPr eaLnBrk="1" hangingPunct="1">
              <a:spcBef>
                <a:spcPts val="1200"/>
              </a:spcBef>
              <a:defRPr/>
            </a:pPr>
            <a:r>
              <a:rPr lang="en-US" dirty="0">
                <a:latin typeface="Calibri" panose="020F0502020204030204" pitchFamily="34" charset="0"/>
              </a:rPr>
              <a:t>The faith (1 Tim 4:1)</a:t>
            </a:r>
          </a:p>
          <a:p>
            <a:pPr eaLnBrk="1" hangingPunct="1">
              <a:spcBef>
                <a:spcPts val="1200"/>
              </a:spcBef>
              <a:defRPr/>
            </a:pPr>
            <a:r>
              <a:rPr lang="en-US" dirty="0">
                <a:latin typeface="Calibri" panose="020F0502020204030204" pitchFamily="34" charset="0"/>
              </a:rPr>
              <a:t>God (Jude 4)</a:t>
            </a:r>
          </a:p>
          <a:p>
            <a:pPr eaLnBrk="1" hangingPunct="1">
              <a:spcBef>
                <a:spcPts val="1200"/>
              </a:spcBef>
              <a:defRPr/>
            </a:pPr>
            <a:r>
              <a:rPr lang="en-US" dirty="0">
                <a:latin typeface="Calibri" panose="020F0502020204030204" pitchFamily="34" charset="0"/>
              </a:rPr>
              <a:t>Christ and His death (2 Pet 2:1)</a:t>
            </a:r>
          </a:p>
          <a:p>
            <a:pPr eaLnBrk="1" hangingPunct="1">
              <a:spcBef>
                <a:spcPts val="1200"/>
              </a:spcBef>
              <a:defRPr/>
            </a:pPr>
            <a:r>
              <a:rPr lang="en-US" dirty="0">
                <a:latin typeface="Calibri" panose="020F0502020204030204" pitchFamily="34" charset="0"/>
              </a:rPr>
              <a:t>Christ’s return (2 Pet 3:3-4)</a:t>
            </a:r>
          </a:p>
          <a:p>
            <a:pPr eaLnBrk="1" hangingPunct="1">
              <a:spcBef>
                <a:spcPts val="1200"/>
              </a:spcBef>
              <a:defRPr/>
            </a:pPr>
            <a:r>
              <a:rPr lang="en-US" dirty="0">
                <a:latin typeface="Calibri" panose="020F0502020204030204" pitchFamily="34" charset="0"/>
              </a:rPr>
              <a:t>Sound doctrine (2 Tim 4:3-4)</a:t>
            </a:r>
          </a:p>
          <a:p>
            <a:pPr eaLnBrk="1" hangingPunct="1">
              <a:spcBef>
                <a:spcPts val="1200"/>
              </a:spcBef>
              <a:defRPr/>
            </a:pPr>
            <a:r>
              <a:rPr lang="en-US" dirty="0">
                <a:latin typeface="Calibri" panose="020F0502020204030204" pitchFamily="34" charset="0"/>
              </a:rPr>
              <a:t>Resurrection (2 Tim 2:16-18)</a:t>
            </a:r>
          </a:p>
          <a:p>
            <a:pPr eaLnBrk="1" hangingPunct="1">
              <a:spcBef>
                <a:spcPts val="1200"/>
              </a:spcBef>
              <a:defRPr/>
            </a:pPr>
            <a:r>
              <a:rPr lang="en-US" dirty="0">
                <a:latin typeface="Calibri" panose="020F0502020204030204" pitchFamily="34" charset="0"/>
              </a:rPr>
              <a:t>God as creator (2 Pet 3:5)</a:t>
            </a:r>
          </a:p>
        </p:txBody>
      </p:sp>
      <p:pic>
        <p:nvPicPr>
          <p:cNvPr id="30724" name="Picture 2"/>
          <p:cNvPicPr>
            <a:picLocks noChangeAspect="1" noChangeArrowheads="1"/>
          </p:cNvPicPr>
          <p:nvPr/>
        </p:nvPicPr>
        <p:blipFill>
          <a:blip r:embed="rId2" cstate="print"/>
          <a:srcRect l="16965" t="5061" r="20850" b="7491"/>
          <a:stretch>
            <a:fillRect/>
          </a:stretch>
        </p:blipFill>
        <p:spPr bwMode="auto">
          <a:xfrm>
            <a:off x="5562600" y="1828800"/>
            <a:ext cx="3251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51054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b="1" u="sng" dirty="0">
                <a:solidFill>
                  <a:srgbClr val="FFFFCC"/>
                </a:solidFill>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01451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endParaRPr lang="en-US" smtClean="0"/>
          </a:p>
        </p:txBody>
      </p:sp>
      <p:pic>
        <p:nvPicPr>
          <p:cNvPr id="88067" name="Picture 3"/>
          <p:cNvPicPr>
            <a:picLocks noChangeAspect="1" noChangeArrowheads="1"/>
          </p:cNvPicPr>
          <p:nvPr/>
        </p:nvPicPr>
        <p:blipFill>
          <a:blip r:embed="rId2" cstate="print"/>
          <a:srcRect/>
          <a:stretch>
            <a:fillRect/>
          </a:stretch>
        </p:blipFill>
        <p:spPr bwMode="auto">
          <a:xfrm>
            <a:off x="257175" y="318294"/>
            <a:ext cx="8629650" cy="6221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p:cNvSpPr>
            <a:spLocks noChangeArrowheads="1"/>
          </p:cNvSpPr>
          <p:nvPr/>
        </p:nvSpPr>
        <p:spPr bwMode="auto">
          <a:xfrm>
            <a:off x="4953000" y="27432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algn="ctr" eaLnBrk="1" hangingPunct="1"/>
            <a:r>
              <a:rPr lang="en-US" sz="4000" dirty="0">
                <a:latin typeface="Calibri" panose="020F0502020204030204" pitchFamily="34" charset="0"/>
              </a:rPr>
              <a:t>Apostasy is Internal</a:t>
            </a:r>
          </a:p>
        </p:txBody>
      </p:sp>
      <p:sp>
        <p:nvSpPr>
          <p:cNvPr id="7" name="Rectangle 3"/>
          <p:cNvSpPr>
            <a:spLocks noGrp="1" noChangeArrowheads="1"/>
          </p:cNvSpPr>
          <p:nvPr>
            <p:ph sz="half" idx="2"/>
          </p:nvPr>
        </p:nvSpPr>
        <p:spPr>
          <a:xfrm>
            <a:off x="152400" y="1066800"/>
            <a:ext cx="5334000" cy="5410200"/>
          </a:xfrm>
          <a:solidFill>
            <a:schemeClr val="tx1"/>
          </a:solidFill>
          <a:ln w="28575">
            <a:solidFill>
              <a:srgbClr val="FF0000"/>
            </a:solidFill>
          </a:ln>
        </p:spPr>
        <p:txBody>
          <a:bodyPr/>
          <a:lstStyle/>
          <a:p>
            <a:pPr marL="0" indent="0" algn="ctr" eaLnBrk="1" hangingPunct="1">
              <a:lnSpc>
                <a:spcPct val="90000"/>
              </a:lnSpc>
              <a:buFont typeface="Wingdings" pitchFamily="2" charset="2"/>
              <a:buNone/>
              <a:defRPr/>
            </a:pPr>
            <a:r>
              <a:rPr lang="en-US" sz="2800" b="1" dirty="0">
                <a:solidFill>
                  <a:schemeClr val="bg2"/>
                </a:solidFill>
                <a:effectLst/>
                <a:latin typeface="Calibri" panose="020F0502020204030204" pitchFamily="34" charset="0"/>
              </a:rPr>
              <a:t>Acts </a:t>
            </a:r>
            <a:r>
              <a:rPr lang="en-US" sz="2800" b="1" dirty="0" smtClean="0">
                <a:solidFill>
                  <a:schemeClr val="bg2"/>
                </a:solidFill>
                <a:effectLst/>
                <a:latin typeface="Calibri" panose="020F0502020204030204" pitchFamily="34" charset="0"/>
              </a:rPr>
              <a:t>20:29-31</a:t>
            </a:r>
          </a:p>
          <a:p>
            <a:pPr marL="0" indent="0" algn="just" eaLnBrk="1" hangingPunct="1">
              <a:spcBef>
                <a:spcPts val="1200"/>
              </a:spcBef>
              <a:buNone/>
              <a:defRPr/>
            </a:pPr>
            <a:r>
              <a:rPr lang="en-US" sz="2800" dirty="0" smtClean="0">
                <a:solidFill>
                  <a:schemeClr val="bg2"/>
                </a:solidFill>
                <a:effectLst/>
                <a:latin typeface="Calibri" panose="020F0502020204030204" pitchFamily="34" charset="0"/>
              </a:rPr>
              <a:t>“</a:t>
            </a:r>
            <a:r>
              <a:rPr lang="en-US" sz="2800" dirty="0">
                <a:solidFill>
                  <a:schemeClr val="bg2"/>
                </a:solidFill>
                <a:effectLst/>
                <a:latin typeface="Calibri" panose="020F0502020204030204" pitchFamily="34" charset="0"/>
              </a:rPr>
              <a:t>For I know this, that after my departure savage wolves </a:t>
            </a:r>
            <a:r>
              <a:rPr lang="en-US" sz="2800" b="1" i="1" u="sng" dirty="0">
                <a:solidFill>
                  <a:schemeClr val="bg1">
                    <a:lumMod val="75000"/>
                  </a:schemeClr>
                </a:solidFill>
                <a:effectLst/>
                <a:latin typeface="Calibri" panose="020F0502020204030204" pitchFamily="34" charset="0"/>
              </a:rPr>
              <a:t>will come in among you</a:t>
            </a:r>
            <a:r>
              <a:rPr lang="en-US" sz="2800" dirty="0">
                <a:solidFill>
                  <a:schemeClr val="bg2"/>
                </a:solidFill>
                <a:effectLst/>
                <a:latin typeface="Calibri" panose="020F0502020204030204" pitchFamily="34" charset="0"/>
              </a:rPr>
              <a:t>, not sparing the flock.”Also </a:t>
            </a:r>
            <a:r>
              <a:rPr lang="en-US" sz="2800" b="1" i="1" u="sng" dirty="0">
                <a:solidFill>
                  <a:schemeClr val="bg1">
                    <a:lumMod val="75000"/>
                  </a:schemeClr>
                </a:solidFill>
                <a:effectLst/>
                <a:latin typeface="Calibri" panose="020F0502020204030204" pitchFamily="34" charset="0"/>
              </a:rPr>
              <a:t>from among yourselves </a:t>
            </a:r>
            <a:r>
              <a:rPr lang="en-US" sz="2800" dirty="0">
                <a:solidFill>
                  <a:schemeClr val="bg2"/>
                </a:solidFill>
                <a:effectLst/>
                <a:latin typeface="Calibri" panose="020F0502020204030204" pitchFamily="34" charset="0"/>
              </a:rPr>
              <a:t>men will rise up, speaking perverse things, to draw away the disciples after themselves</a:t>
            </a:r>
            <a:r>
              <a:rPr lang="en-US" sz="2800" dirty="0" smtClean="0">
                <a:solidFill>
                  <a:schemeClr val="bg2"/>
                </a:solidFill>
                <a:effectLst/>
                <a:latin typeface="Calibri" panose="020F0502020204030204" pitchFamily="34" charset="0"/>
              </a:rPr>
              <a:t>. Therefore be on the alert, remembering that night and day for a period of three years I did not cease to admonish each one with tears.” </a:t>
            </a:r>
            <a:r>
              <a:rPr lang="en-US" sz="2800" dirty="0">
                <a:solidFill>
                  <a:schemeClr val="bg2"/>
                </a:solidFill>
                <a:effectLst/>
                <a:latin typeface="Calibri" panose="020F0502020204030204" pitchFamily="34" charset="0"/>
              </a:rPr>
              <a:t>(Italics added). </a:t>
            </a:r>
          </a:p>
        </p:txBody>
      </p:sp>
      <p:pic>
        <p:nvPicPr>
          <p:cNvPr id="32772" name="Picture 2"/>
          <p:cNvPicPr>
            <a:picLocks noChangeAspect="1" noChangeArrowheads="1"/>
          </p:cNvPicPr>
          <p:nvPr/>
        </p:nvPicPr>
        <p:blipFill>
          <a:blip r:embed="rId2" cstate="print"/>
          <a:srcRect l="11708" t="3278" r="18556" b="9836"/>
          <a:stretch>
            <a:fillRect/>
          </a:stretch>
        </p:blipFill>
        <p:spPr bwMode="auto">
          <a:xfrm>
            <a:off x="5715000" y="1978572"/>
            <a:ext cx="3213100" cy="3203028"/>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is Internal</a:t>
            </a:r>
          </a:p>
        </p:txBody>
      </p:sp>
      <p:sp>
        <p:nvSpPr>
          <p:cNvPr id="28675" name="Rectangle 3"/>
          <p:cNvSpPr>
            <a:spLocks noGrp="1" noChangeArrowheads="1"/>
          </p:cNvSpPr>
          <p:nvPr>
            <p:ph sz="half" idx="1"/>
          </p:nvPr>
        </p:nvSpPr>
        <p:spPr>
          <a:xfrm>
            <a:off x="381000" y="1371601"/>
            <a:ext cx="4495800" cy="40386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defRPr/>
            </a:pPr>
            <a:r>
              <a:rPr lang="en-US" b="1" dirty="0">
                <a:solidFill>
                  <a:schemeClr val="bg2"/>
                </a:solidFill>
                <a:effectLst/>
                <a:latin typeface="Calibri" panose="020F0502020204030204" pitchFamily="34" charset="0"/>
              </a:rPr>
              <a:t>Jude 4</a:t>
            </a:r>
          </a:p>
          <a:p>
            <a:pPr marL="0" indent="0" algn="just" eaLnBrk="1" hangingPunct="1">
              <a:lnSpc>
                <a:spcPct val="90000"/>
              </a:lnSpc>
              <a:buNone/>
            </a:pPr>
            <a:r>
              <a:rPr lang="en-US" dirty="0" smtClean="0">
                <a:solidFill>
                  <a:schemeClr val="bg2"/>
                </a:solidFill>
                <a:effectLst/>
                <a:latin typeface="Calibri" panose="020F0502020204030204" pitchFamily="34" charset="0"/>
              </a:rPr>
              <a:t>“</a:t>
            </a:r>
            <a:r>
              <a:rPr lang="en-US" dirty="0">
                <a:solidFill>
                  <a:schemeClr val="bg2"/>
                </a:solidFill>
                <a:effectLst/>
                <a:latin typeface="Calibri" panose="020F0502020204030204" pitchFamily="34" charset="0"/>
              </a:rPr>
              <a:t>For certain men </a:t>
            </a:r>
            <a:r>
              <a:rPr lang="en-US" b="1" i="1" dirty="0">
                <a:solidFill>
                  <a:schemeClr val="bg1">
                    <a:lumMod val="75000"/>
                  </a:schemeClr>
                </a:solidFill>
                <a:effectLst/>
                <a:latin typeface="Calibri" panose="020F0502020204030204" pitchFamily="34" charset="0"/>
              </a:rPr>
              <a:t>have crept in unnoticed</a:t>
            </a:r>
            <a:r>
              <a:rPr lang="en-US" dirty="0">
                <a:solidFill>
                  <a:schemeClr val="bg2"/>
                </a:solidFill>
                <a:effectLst/>
                <a:latin typeface="Calibri" panose="020F0502020204030204" pitchFamily="34" charset="0"/>
              </a:rPr>
              <a:t>, who long ago were marked out  for this condemnation, ungodly men, who turn the grace of our God into licentiousness and deny the only Lord God and our Lord Jesus Christ” (Italics added).</a:t>
            </a:r>
          </a:p>
        </p:txBody>
      </p:sp>
      <p:pic>
        <p:nvPicPr>
          <p:cNvPr id="33797" name="Picture 3"/>
          <p:cNvPicPr>
            <a:picLocks noChangeAspect="1" noChangeArrowheads="1"/>
          </p:cNvPicPr>
          <p:nvPr/>
        </p:nvPicPr>
        <p:blipFill>
          <a:blip r:embed="rId2" cstate="print"/>
          <a:srcRect/>
          <a:stretch>
            <a:fillRect/>
          </a:stretch>
        </p:blipFill>
        <p:spPr bwMode="auto">
          <a:xfrm>
            <a:off x="5181600" y="1371600"/>
            <a:ext cx="3581400" cy="463232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51054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b="1" u="sng" dirty="0">
                <a:solidFill>
                  <a:srgbClr val="FFFFCC"/>
                </a:solidFill>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489439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Knows No Limits</a:t>
            </a:r>
          </a:p>
        </p:txBody>
      </p:sp>
      <p:sp>
        <p:nvSpPr>
          <p:cNvPr id="13315" name="Rectangle 3"/>
          <p:cNvSpPr>
            <a:spLocks noGrp="1" noChangeArrowheads="1"/>
          </p:cNvSpPr>
          <p:nvPr>
            <p:ph type="body" idx="1"/>
          </p:nvPr>
        </p:nvSpPr>
        <p:spPr>
          <a:xfrm>
            <a:off x="533400" y="1143001"/>
            <a:ext cx="4233863" cy="2743200"/>
          </a:xfrm>
        </p:spPr>
        <p:txBody>
          <a:bodyPr/>
          <a:lstStyle/>
          <a:p>
            <a:pPr eaLnBrk="1" hangingPunct="1">
              <a:spcBef>
                <a:spcPts val="1200"/>
              </a:spcBef>
              <a:spcAft>
                <a:spcPts val="1200"/>
              </a:spcAft>
              <a:buFont typeface="Wingdings" pitchFamily="2" charset="2"/>
              <a:buNone/>
              <a:defRPr/>
            </a:pPr>
            <a:r>
              <a:rPr lang="en-US" dirty="0" smtClean="0">
                <a:latin typeface="Calibri" panose="020F0502020204030204" pitchFamily="34" charset="0"/>
              </a:rPr>
              <a:t>Aaron </a:t>
            </a:r>
            <a:r>
              <a:rPr lang="en-US" dirty="0">
                <a:latin typeface="Calibri" panose="020F0502020204030204" pitchFamily="34" charset="0"/>
              </a:rPr>
              <a:t>(</a:t>
            </a:r>
            <a:r>
              <a:rPr lang="en-US" dirty="0" err="1">
                <a:latin typeface="Calibri" panose="020F0502020204030204" pitchFamily="34" charset="0"/>
              </a:rPr>
              <a:t>Exod</a:t>
            </a:r>
            <a:r>
              <a:rPr lang="en-US" dirty="0">
                <a:latin typeface="Calibri" panose="020F0502020204030204" pitchFamily="34" charset="0"/>
              </a:rPr>
              <a:t> 32:1-10)</a:t>
            </a:r>
          </a:p>
          <a:p>
            <a:pPr eaLnBrk="1" hangingPunct="1">
              <a:spcBef>
                <a:spcPts val="1200"/>
              </a:spcBef>
              <a:spcAft>
                <a:spcPts val="1200"/>
              </a:spcAft>
              <a:buFont typeface="Wingdings" pitchFamily="2" charset="2"/>
              <a:buNone/>
              <a:defRPr/>
            </a:pPr>
            <a:r>
              <a:rPr lang="en-US" dirty="0" smtClean="0">
                <a:latin typeface="Calibri" panose="020F0502020204030204" pitchFamily="34" charset="0"/>
              </a:rPr>
              <a:t>Jonathan </a:t>
            </a:r>
            <a:r>
              <a:rPr lang="en-US" dirty="0">
                <a:latin typeface="Calibri" panose="020F0502020204030204" pitchFamily="34" charset="0"/>
              </a:rPr>
              <a:t>(Judges 18:30)</a:t>
            </a:r>
          </a:p>
          <a:p>
            <a:pPr eaLnBrk="1" hangingPunct="1">
              <a:spcBef>
                <a:spcPts val="1200"/>
              </a:spcBef>
              <a:spcAft>
                <a:spcPts val="1200"/>
              </a:spcAft>
              <a:buFont typeface="Wingdings" pitchFamily="2" charset="2"/>
              <a:buNone/>
              <a:defRPr/>
            </a:pPr>
            <a:r>
              <a:rPr lang="en-US" dirty="0" smtClean="0">
                <a:latin typeface="Calibri" panose="020F0502020204030204" pitchFamily="34" charset="0"/>
              </a:rPr>
              <a:t>Ephesus </a:t>
            </a:r>
            <a:r>
              <a:rPr lang="en-US" dirty="0">
                <a:latin typeface="Calibri" panose="020F0502020204030204" pitchFamily="34" charset="0"/>
              </a:rPr>
              <a:t>(Rev 2:4-5)</a:t>
            </a:r>
          </a:p>
        </p:txBody>
      </p:sp>
      <p:pic>
        <p:nvPicPr>
          <p:cNvPr id="35844" name="Picture 2"/>
          <p:cNvPicPr>
            <a:picLocks noChangeAspect="1" noChangeArrowheads="1"/>
          </p:cNvPicPr>
          <p:nvPr/>
        </p:nvPicPr>
        <p:blipFill>
          <a:blip r:embed="rId2" cstate="print"/>
          <a:srcRect l="9846" t="12953" r="21320"/>
          <a:stretch>
            <a:fillRect/>
          </a:stretch>
        </p:blipFill>
        <p:spPr bwMode="auto">
          <a:xfrm>
            <a:off x="4767263" y="2209800"/>
            <a:ext cx="3890962"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25091" y="456943"/>
            <a:ext cx="7693819" cy="594411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0"/>
            <a:ext cx="8839200" cy="914400"/>
          </a:xfrm>
        </p:spPr>
        <p:txBody>
          <a:bodyPr/>
          <a:lstStyle/>
          <a:p>
            <a:pPr algn="ctr" eaLnBrk="1" hangingPunct="1"/>
            <a:r>
              <a:rPr lang="en-US" sz="4000" dirty="0">
                <a:latin typeface="Calibri" panose="020F0502020204030204" pitchFamily="34" charset="0"/>
              </a:rPr>
              <a:t>Apostasy Knows No Limits</a:t>
            </a:r>
          </a:p>
        </p:txBody>
      </p:sp>
      <p:sp>
        <p:nvSpPr>
          <p:cNvPr id="14339" name="Rectangle 3"/>
          <p:cNvSpPr>
            <a:spLocks noGrp="1" noChangeArrowheads="1"/>
          </p:cNvSpPr>
          <p:nvPr>
            <p:ph type="body" idx="1"/>
          </p:nvPr>
        </p:nvSpPr>
        <p:spPr>
          <a:xfrm>
            <a:off x="228600" y="1143000"/>
            <a:ext cx="8637588" cy="4572000"/>
          </a:xfrm>
        </p:spPr>
        <p:txBody>
          <a:bodyPr/>
          <a:lstStyle/>
          <a:p>
            <a:pPr marL="0" indent="0" algn="just" eaLnBrk="1" hangingPunct="1">
              <a:spcBef>
                <a:spcPts val="1200"/>
              </a:spcBef>
              <a:buFont typeface="Wingdings" pitchFamily="2" charset="2"/>
              <a:buNone/>
              <a:defRPr/>
            </a:pPr>
            <a:r>
              <a:rPr lang="en-US" sz="2800" dirty="0" smtClean="0">
                <a:latin typeface="Calibri" panose="020F0502020204030204" pitchFamily="34" charset="0"/>
              </a:rPr>
              <a:t>“</a:t>
            </a:r>
            <a:r>
              <a:rPr lang="en-US" sz="2800" dirty="0">
                <a:latin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a:t>
            </a:r>
            <a:r>
              <a:rPr lang="en-US" sz="2800" dirty="0" err="1">
                <a:latin typeface="Calibri" panose="020F0502020204030204" pitchFamily="34" charset="0"/>
              </a:rPr>
              <a:t>giveth</a:t>
            </a:r>
            <a:r>
              <a:rPr lang="en-US" sz="2800" dirty="0">
                <a:latin typeface="Calibri" panose="020F0502020204030204" pitchFamily="34" charset="0"/>
              </a:rPr>
              <a:t> wisdom, let everyone seriously set himself by prayer in secret to seek it of Him (Prov. 2, 3). Everyone shall exercise himself in reading the Scriptures twice a day that he shall be ready to give such an account of his proficiency therein.”</a:t>
            </a:r>
          </a:p>
        </p:txBody>
      </p:sp>
      <p:sp>
        <p:nvSpPr>
          <p:cNvPr id="36868" name="Text Box 4"/>
          <p:cNvSpPr txBox="1">
            <a:spLocks noChangeArrowheads="1"/>
          </p:cNvSpPr>
          <p:nvPr/>
        </p:nvSpPr>
        <p:spPr bwMode="auto">
          <a:xfrm>
            <a:off x="1104900" y="6400800"/>
            <a:ext cx="6934200" cy="336550"/>
          </a:xfrm>
          <a:prstGeom prst="rect">
            <a:avLst/>
          </a:prstGeom>
          <a:noFill/>
          <a:ln w="9525">
            <a:noFill/>
            <a:miter lim="800000"/>
            <a:headEnd/>
            <a:tailEnd/>
          </a:ln>
        </p:spPr>
        <p:txBody>
          <a:bodyPr>
            <a:spAutoFit/>
          </a:bodyPr>
          <a:lstStyle/>
          <a:p>
            <a:pPr algn="ctr">
              <a:spcBef>
                <a:spcPct val="50000"/>
              </a:spcBef>
            </a:pPr>
            <a:r>
              <a:rPr lang="en-US" sz="1600" dirty="0">
                <a:latin typeface="Calibri" panose="020F0502020204030204" pitchFamily="34" charset="0"/>
              </a:rPr>
              <a:t>Rules of Harvard in 1636; quoted in David Barton, </a:t>
            </a:r>
            <a:r>
              <a:rPr lang="en-US" sz="1600" i="1" dirty="0">
                <a:latin typeface="Calibri" panose="020F0502020204030204" pitchFamily="34" charset="0"/>
              </a:rPr>
              <a:t>Original Intent</a:t>
            </a:r>
            <a:r>
              <a:rPr lang="en-US" sz="1600" dirty="0">
                <a:latin typeface="Calibri" panose="020F0502020204030204" pitchFamily="34" charset="0"/>
              </a:rPr>
              <a:t>, 81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49530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0001" t="12500" r="13333" b="25000"/>
          <a:stretch>
            <a:fillRect/>
          </a:stretch>
        </p:blipFill>
        <p:spPr bwMode="auto">
          <a:xfrm>
            <a:off x="1837684" y="685800"/>
            <a:ext cx="5468632" cy="5943600"/>
          </a:xfrm>
          <a:prstGeom prst="rect">
            <a:avLst/>
          </a:prstGeom>
          <a:noFill/>
          <a:ln w="9525">
            <a:noFill/>
            <a:miter lim="800000"/>
            <a:headEnd/>
            <a:tailEnd/>
          </a:ln>
        </p:spPr>
      </p:pic>
      <p:sp>
        <p:nvSpPr>
          <p:cNvPr id="37891" name="Title 6"/>
          <p:cNvSpPr>
            <a:spLocks noGrp="1"/>
          </p:cNvSpPr>
          <p:nvPr>
            <p:ph type="ctrTitle" sz="quarter"/>
          </p:nvPr>
        </p:nvSpPr>
        <p:spPr>
          <a:xfrm>
            <a:off x="2667000" y="0"/>
            <a:ext cx="3810000" cy="685800"/>
          </a:xfrm>
        </p:spPr>
        <p:txBody>
          <a:bodyPr/>
          <a:lstStyle/>
          <a:p>
            <a:pPr eaLnBrk="1" hangingPunct="1"/>
            <a:r>
              <a:rPr lang="en-US" sz="4000" dirty="0" smtClean="0">
                <a:latin typeface="Calibri" panose="020F0502020204030204" pitchFamily="34" charset="0"/>
              </a:rPr>
              <a:t>Francis Beckwith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b="1" u="sng" dirty="0" smtClean="0">
                <a:solidFill>
                  <a:srgbClr val="FFFFCC"/>
                </a:solidFill>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1173782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14400" y="0"/>
            <a:ext cx="7772400" cy="1143000"/>
          </a:xfrm>
        </p:spPr>
        <p:txBody>
          <a:bodyPr/>
          <a:lstStyle/>
          <a:p>
            <a:pPr algn="ctr" eaLnBrk="1" hangingPunct="1"/>
            <a:r>
              <a:rPr lang="en-US" dirty="0" smtClean="0">
                <a:latin typeface="Calibri" panose="020F0502020204030204" pitchFamily="34" charset="0"/>
              </a:rPr>
              <a:t>Apostasy Can Happen Quickly</a:t>
            </a:r>
          </a:p>
        </p:txBody>
      </p:sp>
      <p:sp>
        <p:nvSpPr>
          <p:cNvPr id="15363" name="Rectangle 3"/>
          <p:cNvSpPr>
            <a:spLocks noGrp="1" noChangeArrowheads="1"/>
          </p:cNvSpPr>
          <p:nvPr>
            <p:ph sz="half" idx="1"/>
          </p:nvPr>
        </p:nvSpPr>
        <p:spPr>
          <a:xfrm>
            <a:off x="228600" y="1371601"/>
            <a:ext cx="5257800" cy="2133599"/>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b="1" dirty="0">
                <a:solidFill>
                  <a:schemeClr val="bg2"/>
                </a:solidFill>
                <a:effectLst/>
                <a:latin typeface="Calibri" panose="020F0502020204030204" pitchFamily="34" charset="0"/>
              </a:rPr>
              <a:t>Gal </a:t>
            </a:r>
            <a:r>
              <a:rPr lang="en-US" b="1" dirty="0" smtClean="0">
                <a:solidFill>
                  <a:schemeClr val="bg2"/>
                </a:solidFill>
                <a:effectLst/>
                <a:latin typeface="Calibri" panose="020F0502020204030204" pitchFamily="34" charset="0"/>
              </a:rPr>
              <a:t>1:6</a:t>
            </a:r>
          </a:p>
          <a:p>
            <a:pPr marL="0" indent="0" algn="just" eaLnBrk="1" hangingPunct="1">
              <a:lnSpc>
                <a:spcPct val="90000"/>
              </a:lnSpc>
              <a:buNone/>
            </a:pPr>
            <a:r>
              <a:rPr lang="en-US" dirty="0" smtClean="0">
                <a:solidFill>
                  <a:schemeClr val="bg2"/>
                </a:solidFill>
                <a:effectLst/>
                <a:latin typeface="Calibri" panose="020F0502020204030204" pitchFamily="34" charset="0"/>
              </a:rPr>
              <a:t>“</a:t>
            </a:r>
            <a:r>
              <a:rPr lang="en-US" dirty="0">
                <a:solidFill>
                  <a:schemeClr val="bg2"/>
                </a:solidFill>
                <a:effectLst/>
                <a:latin typeface="Calibri" panose="020F0502020204030204" pitchFamily="34" charset="0"/>
              </a:rPr>
              <a:t>I </a:t>
            </a:r>
            <a:r>
              <a:rPr lang="en-US" b="1" i="1" dirty="0">
                <a:solidFill>
                  <a:srgbClr val="0000FF"/>
                </a:solidFill>
                <a:effectLst/>
                <a:latin typeface="Calibri" panose="020F0502020204030204" pitchFamily="34" charset="0"/>
              </a:rPr>
              <a:t>marvel</a:t>
            </a:r>
            <a:r>
              <a:rPr lang="en-US" dirty="0">
                <a:solidFill>
                  <a:schemeClr val="bg2"/>
                </a:solidFill>
                <a:effectLst/>
                <a:latin typeface="Calibri" panose="020F0502020204030204" pitchFamily="34" charset="0"/>
              </a:rPr>
              <a:t> that you are turning away </a:t>
            </a:r>
            <a:r>
              <a:rPr lang="en-US" b="1" i="1" dirty="0">
                <a:solidFill>
                  <a:srgbClr val="0000FF"/>
                </a:solidFill>
                <a:effectLst/>
                <a:latin typeface="Calibri" panose="020F0502020204030204" pitchFamily="34" charset="0"/>
              </a:rPr>
              <a:t>so soon </a:t>
            </a:r>
            <a:r>
              <a:rPr lang="en-US" dirty="0">
                <a:solidFill>
                  <a:schemeClr val="bg2"/>
                </a:solidFill>
                <a:effectLst/>
                <a:latin typeface="Calibri" panose="020F0502020204030204" pitchFamily="34" charset="0"/>
              </a:rPr>
              <a:t>from Him who called you in the grace of Christ, to a different gospel</a:t>
            </a:r>
            <a:r>
              <a:rPr lang="en-US" dirty="0" smtClean="0">
                <a:solidFill>
                  <a:schemeClr val="bg2"/>
                </a:solidFill>
                <a:effectLst/>
                <a:latin typeface="Calibri" panose="020F0502020204030204" pitchFamily="34" charset="0"/>
              </a:rPr>
              <a:t>.” </a:t>
            </a:r>
            <a:r>
              <a:rPr lang="en-US" dirty="0">
                <a:solidFill>
                  <a:schemeClr val="bg2"/>
                </a:solidFill>
                <a:effectLst/>
                <a:latin typeface="Calibri" panose="020F0502020204030204" pitchFamily="34" charset="0"/>
              </a:rPr>
              <a:t>(Italics </a:t>
            </a:r>
            <a:r>
              <a:rPr lang="en-US" dirty="0" smtClean="0">
                <a:solidFill>
                  <a:schemeClr val="bg2"/>
                </a:solidFill>
                <a:effectLst/>
                <a:latin typeface="Calibri" panose="020F0502020204030204" pitchFamily="34" charset="0"/>
              </a:rPr>
              <a:t>mine)</a:t>
            </a:r>
            <a:endParaRPr lang="en-US" dirty="0">
              <a:solidFill>
                <a:schemeClr val="bg2"/>
              </a:solidFill>
              <a:effectLst/>
              <a:latin typeface="Calibri" panose="020F0502020204030204" pitchFamily="34" charset="0"/>
            </a:endParaRPr>
          </a:p>
        </p:txBody>
      </p:sp>
      <p:pic>
        <p:nvPicPr>
          <p:cNvPr id="39940" name="Picture 3"/>
          <p:cNvPicPr>
            <a:picLocks noChangeAspect="1" noChangeArrowheads="1"/>
          </p:cNvPicPr>
          <p:nvPr/>
        </p:nvPicPr>
        <p:blipFill>
          <a:blip r:embed="rId2" cstate="print"/>
          <a:srcRect l="40283" t="2632" r="18907" b="34212"/>
          <a:stretch>
            <a:fillRect/>
          </a:stretch>
        </p:blipFill>
        <p:spPr bwMode="auto">
          <a:xfrm>
            <a:off x="5943600" y="1905000"/>
            <a:ext cx="2954217"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p:cNvSpPr>
            <a:spLocks noGrp="1" noChangeArrowheads="1"/>
          </p:cNvSpPr>
          <p:nvPr>
            <p:ph sz="half" idx="1"/>
          </p:nvPr>
        </p:nvSpPr>
        <p:spPr>
          <a:xfrm>
            <a:off x="152400" y="4114800"/>
            <a:ext cx="5334000" cy="22098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b="1" dirty="0" err="1" smtClean="0">
                <a:solidFill>
                  <a:schemeClr val="bg2"/>
                </a:solidFill>
                <a:effectLst/>
                <a:latin typeface="Calibri" panose="020F0502020204030204" pitchFamily="34" charset="0"/>
              </a:rPr>
              <a:t>Exod</a:t>
            </a:r>
            <a:r>
              <a:rPr lang="en-US" b="1" dirty="0" smtClean="0">
                <a:solidFill>
                  <a:schemeClr val="bg2"/>
                </a:solidFill>
                <a:effectLst/>
                <a:latin typeface="Calibri" panose="020F0502020204030204" pitchFamily="34" charset="0"/>
              </a:rPr>
              <a:t> 32:8</a:t>
            </a:r>
          </a:p>
          <a:p>
            <a:pPr marL="0" indent="0" algn="just" eaLnBrk="1" hangingPunct="1">
              <a:lnSpc>
                <a:spcPct val="90000"/>
              </a:lnSpc>
              <a:buNone/>
            </a:pPr>
            <a:r>
              <a:rPr lang="en-US" dirty="0" smtClean="0">
                <a:solidFill>
                  <a:schemeClr val="bg2"/>
                </a:solidFill>
                <a:effectLst/>
                <a:latin typeface="Calibri" panose="020F0502020204030204" pitchFamily="34" charset="0"/>
              </a:rPr>
              <a:t>“</a:t>
            </a:r>
            <a:r>
              <a:rPr lang="en-US" dirty="0">
                <a:solidFill>
                  <a:schemeClr val="bg2"/>
                </a:solidFill>
                <a:effectLst/>
                <a:latin typeface="Calibri" panose="020F0502020204030204" pitchFamily="34" charset="0"/>
              </a:rPr>
              <a:t>They have turned aside </a:t>
            </a:r>
            <a:r>
              <a:rPr lang="en-US" b="1" i="1" dirty="0">
                <a:solidFill>
                  <a:srgbClr val="0000FF"/>
                </a:solidFill>
                <a:effectLst/>
                <a:latin typeface="Calibri" panose="020F0502020204030204" pitchFamily="34" charset="0"/>
              </a:rPr>
              <a:t>quickly</a:t>
            </a:r>
            <a:r>
              <a:rPr lang="en-US" dirty="0">
                <a:solidFill>
                  <a:schemeClr val="bg2"/>
                </a:solidFill>
                <a:effectLst/>
                <a:latin typeface="Calibri" panose="020F0502020204030204" pitchFamily="34" charset="0"/>
              </a:rPr>
              <a:t> out of the way which I have commanded them” (Italics mine; see also </a:t>
            </a:r>
            <a:r>
              <a:rPr lang="en-US" dirty="0" err="1">
                <a:solidFill>
                  <a:schemeClr val="bg2"/>
                </a:solidFill>
                <a:effectLst/>
                <a:latin typeface="Calibri" panose="020F0502020204030204" pitchFamily="34" charset="0"/>
              </a:rPr>
              <a:t>Exod</a:t>
            </a:r>
            <a:r>
              <a:rPr lang="en-US" dirty="0">
                <a:solidFill>
                  <a:schemeClr val="bg2"/>
                </a:solidFill>
                <a:effectLst/>
                <a:latin typeface="Calibri" panose="020F0502020204030204" pitchFamily="34" charset="0"/>
              </a:rPr>
              <a:t> 24:18).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304800"/>
            <a:ext cx="7772400" cy="1143000"/>
          </a:xfrm>
        </p:spPr>
        <p:txBody>
          <a:bodyPr/>
          <a:lstStyle/>
          <a:p>
            <a:r>
              <a:rPr lang="en-US" smtClean="0"/>
              <a:t>First Missionary Journey</a:t>
            </a:r>
          </a:p>
        </p:txBody>
      </p:sp>
      <p:pic>
        <p:nvPicPr>
          <p:cNvPr id="40963" name="Picture 3"/>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14400" y="0"/>
            <a:ext cx="7772400" cy="1143000"/>
          </a:xfrm>
        </p:spPr>
        <p:txBody>
          <a:bodyPr/>
          <a:lstStyle/>
          <a:p>
            <a:pPr algn="ctr" eaLnBrk="1" hangingPunct="1"/>
            <a:r>
              <a:rPr lang="en-US" dirty="0" smtClean="0">
                <a:latin typeface="Calibri" panose="020F0502020204030204" pitchFamily="34" charset="0"/>
              </a:rPr>
              <a:t>Apostasy Can Happen Quickly</a:t>
            </a:r>
          </a:p>
        </p:txBody>
      </p:sp>
      <p:sp>
        <p:nvSpPr>
          <p:cNvPr id="15363" name="Rectangle 3"/>
          <p:cNvSpPr>
            <a:spLocks noGrp="1" noChangeArrowheads="1"/>
          </p:cNvSpPr>
          <p:nvPr>
            <p:ph sz="half" idx="1"/>
          </p:nvPr>
        </p:nvSpPr>
        <p:spPr>
          <a:xfrm>
            <a:off x="228600" y="1371601"/>
            <a:ext cx="5257800" cy="2133599"/>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b="1" dirty="0">
                <a:solidFill>
                  <a:schemeClr val="bg2"/>
                </a:solidFill>
                <a:effectLst/>
                <a:latin typeface="Calibri" panose="020F0502020204030204" pitchFamily="34" charset="0"/>
              </a:rPr>
              <a:t>Gal </a:t>
            </a:r>
            <a:r>
              <a:rPr lang="en-US" b="1" dirty="0" smtClean="0">
                <a:solidFill>
                  <a:schemeClr val="bg2"/>
                </a:solidFill>
                <a:effectLst/>
                <a:latin typeface="Calibri" panose="020F0502020204030204" pitchFamily="34" charset="0"/>
              </a:rPr>
              <a:t>1:6</a:t>
            </a:r>
          </a:p>
          <a:p>
            <a:pPr marL="0" indent="0" algn="just" eaLnBrk="1" hangingPunct="1">
              <a:lnSpc>
                <a:spcPct val="90000"/>
              </a:lnSpc>
              <a:buNone/>
            </a:pPr>
            <a:r>
              <a:rPr lang="en-US" dirty="0" smtClean="0">
                <a:solidFill>
                  <a:schemeClr val="bg2"/>
                </a:solidFill>
                <a:effectLst/>
                <a:latin typeface="Calibri" panose="020F0502020204030204" pitchFamily="34" charset="0"/>
              </a:rPr>
              <a:t>“</a:t>
            </a:r>
            <a:r>
              <a:rPr lang="en-US" dirty="0">
                <a:solidFill>
                  <a:schemeClr val="bg2"/>
                </a:solidFill>
                <a:effectLst/>
                <a:latin typeface="Calibri" panose="020F0502020204030204" pitchFamily="34" charset="0"/>
              </a:rPr>
              <a:t>I </a:t>
            </a:r>
            <a:r>
              <a:rPr lang="en-US" b="1" i="1" dirty="0">
                <a:solidFill>
                  <a:srgbClr val="0000FF"/>
                </a:solidFill>
                <a:effectLst/>
                <a:latin typeface="Calibri" panose="020F0502020204030204" pitchFamily="34" charset="0"/>
              </a:rPr>
              <a:t>marvel</a:t>
            </a:r>
            <a:r>
              <a:rPr lang="en-US" dirty="0">
                <a:solidFill>
                  <a:schemeClr val="bg2"/>
                </a:solidFill>
                <a:effectLst/>
                <a:latin typeface="Calibri" panose="020F0502020204030204" pitchFamily="34" charset="0"/>
              </a:rPr>
              <a:t> that you are turning away </a:t>
            </a:r>
            <a:r>
              <a:rPr lang="en-US" b="1" i="1" dirty="0">
                <a:solidFill>
                  <a:srgbClr val="0000FF"/>
                </a:solidFill>
                <a:effectLst/>
                <a:latin typeface="Calibri" panose="020F0502020204030204" pitchFamily="34" charset="0"/>
              </a:rPr>
              <a:t>so soon </a:t>
            </a:r>
            <a:r>
              <a:rPr lang="en-US" dirty="0">
                <a:solidFill>
                  <a:schemeClr val="bg2"/>
                </a:solidFill>
                <a:effectLst/>
                <a:latin typeface="Calibri" panose="020F0502020204030204" pitchFamily="34" charset="0"/>
              </a:rPr>
              <a:t>from Him who called you in the grace of Christ, to a different gospel</a:t>
            </a:r>
            <a:r>
              <a:rPr lang="en-US" dirty="0" smtClean="0">
                <a:solidFill>
                  <a:schemeClr val="bg2"/>
                </a:solidFill>
                <a:effectLst/>
                <a:latin typeface="Calibri" panose="020F0502020204030204" pitchFamily="34" charset="0"/>
              </a:rPr>
              <a:t>.” </a:t>
            </a:r>
            <a:r>
              <a:rPr lang="en-US" dirty="0">
                <a:solidFill>
                  <a:schemeClr val="bg2"/>
                </a:solidFill>
                <a:effectLst/>
                <a:latin typeface="Calibri" panose="020F0502020204030204" pitchFamily="34" charset="0"/>
              </a:rPr>
              <a:t>(Italics </a:t>
            </a:r>
            <a:r>
              <a:rPr lang="en-US" dirty="0" smtClean="0">
                <a:solidFill>
                  <a:schemeClr val="bg2"/>
                </a:solidFill>
                <a:effectLst/>
                <a:latin typeface="Calibri" panose="020F0502020204030204" pitchFamily="34" charset="0"/>
              </a:rPr>
              <a:t>mine)</a:t>
            </a:r>
            <a:endParaRPr lang="en-US" dirty="0">
              <a:solidFill>
                <a:schemeClr val="bg2"/>
              </a:solidFill>
              <a:effectLst/>
              <a:latin typeface="Calibri" panose="020F0502020204030204" pitchFamily="34" charset="0"/>
            </a:endParaRPr>
          </a:p>
        </p:txBody>
      </p:sp>
      <p:pic>
        <p:nvPicPr>
          <p:cNvPr id="39940" name="Picture 3"/>
          <p:cNvPicPr>
            <a:picLocks noChangeAspect="1" noChangeArrowheads="1"/>
          </p:cNvPicPr>
          <p:nvPr/>
        </p:nvPicPr>
        <p:blipFill>
          <a:blip r:embed="rId2" cstate="print"/>
          <a:srcRect l="40283" t="2632" r="18907" b="34212"/>
          <a:stretch>
            <a:fillRect/>
          </a:stretch>
        </p:blipFill>
        <p:spPr bwMode="auto">
          <a:xfrm>
            <a:off x="5943600" y="1905000"/>
            <a:ext cx="2954217"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p:cNvSpPr>
            <a:spLocks noGrp="1" noChangeArrowheads="1"/>
          </p:cNvSpPr>
          <p:nvPr>
            <p:ph sz="half" idx="1"/>
          </p:nvPr>
        </p:nvSpPr>
        <p:spPr>
          <a:xfrm>
            <a:off x="152400" y="4114800"/>
            <a:ext cx="5334000" cy="22098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b="1" dirty="0" err="1" smtClean="0">
                <a:solidFill>
                  <a:schemeClr val="bg2"/>
                </a:solidFill>
                <a:effectLst/>
                <a:latin typeface="Calibri" panose="020F0502020204030204" pitchFamily="34" charset="0"/>
              </a:rPr>
              <a:t>Exod</a:t>
            </a:r>
            <a:r>
              <a:rPr lang="en-US" b="1" dirty="0" smtClean="0">
                <a:solidFill>
                  <a:schemeClr val="bg2"/>
                </a:solidFill>
                <a:effectLst/>
                <a:latin typeface="Calibri" panose="020F0502020204030204" pitchFamily="34" charset="0"/>
              </a:rPr>
              <a:t> 32:8</a:t>
            </a:r>
          </a:p>
          <a:p>
            <a:pPr marL="0" indent="0" algn="just" eaLnBrk="1" hangingPunct="1">
              <a:lnSpc>
                <a:spcPct val="90000"/>
              </a:lnSpc>
              <a:buNone/>
            </a:pPr>
            <a:r>
              <a:rPr lang="en-US" dirty="0" smtClean="0">
                <a:solidFill>
                  <a:schemeClr val="bg2"/>
                </a:solidFill>
                <a:effectLst/>
                <a:latin typeface="Calibri" panose="020F0502020204030204" pitchFamily="34" charset="0"/>
              </a:rPr>
              <a:t>“</a:t>
            </a:r>
            <a:r>
              <a:rPr lang="en-US" dirty="0">
                <a:solidFill>
                  <a:schemeClr val="bg2"/>
                </a:solidFill>
                <a:effectLst/>
                <a:latin typeface="Calibri" panose="020F0502020204030204" pitchFamily="34" charset="0"/>
              </a:rPr>
              <a:t>They have turned aside </a:t>
            </a:r>
            <a:r>
              <a:rPr lang="en-US" b="1" i="1" dirty="0">
                <a:solidFill>
                  <a:srgbClr val="0000FF"/>
                </a:solidFill>
                <a:effectLst/>
                <a:latin typeface="Calibri" panose="020F0502020204030204" pitchFamily="34" charset="0"/>
              </a:rPr>
              <a:t>quickly</a:t>
            </a:r>
            <a:r>
              <a:rPr lang="en-US" dirty="0">
                <a:solidFill>
                  <a:schemeClr val="bg2"/>
                </a:solidFill>
                <a:effectLst/>
                <a:latin typeface="Calibri" panose="020F0502020204030204" pitchFamily="34" charset="0"/>
              </a:rPr>
              <a:t> out of the way which I have commanded them” (Italics mine; see also </a:t>
            </a:r>
            <a:r>
              <a:rPr lang="en-US" dirty="0" err="1">
                <a:solidFill>
                  <a:schemeClr val="bg2"/>
                </a:solidFill>
                <a:effectLst/>
                <a:latin typeface="Calibri" panose="020F0502020204030204" pitchFamily="34" charset="0"/>
              </a:rPr>
              <a:t>Exod</a:t>
            </a:r>
            <a:r>
              <a:rPr lang="en-US" dirty="0">
                <a:solidFill>
                  <a:schemeClr val="bg2"/>
                </a:solidFill>
                <a:effectLst/>
                <a:latin typeface="Calibri" panose="020F0502020204030204" pitchFamily="34" charset="0"/>
              </a:rPr>
              <a:t> 24:18).</a:t>
            </a:r>
          </a:p>
        </p:txBody>
      </p:sp>
    </p:spTree>
    <p:extLst>
      <p:ext uri="{BB962C8B-B14F-4D97-AF65-F5344CB8AC3E}">
        <p14:creationId xmlns:p14="http://schemas.microsoft.com/office/powerpoint/2010/main" xmlns="" val="2682237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ulloKr\AppData\Local\Microsoft\Windows\Temporary Internet Files\Content.Outlook\N34490JH\image (2).jpg"/>
          <p:cNvPicPr>
            <a:picLocks noChangeAspect="1" noChangeArrowheads="1"/>
          </p:cNvPicPr>
          <p:nvPr/>
        </p:nvPicPr>
        <p:blipFill>
          <a:blip r:embed="rId2" cstate="print"/>
          <a:srcRect/>
          <a:stretch>
            <a:fillRect/>
          </a:stretch>
        </p:blipFill>
        <p:spPr bwMode="auto">
          <a:xfrm>
            <a:off x="726141" y="457200"/>
            <a:ext cx="7691718" cy="5943600"/>
          </a:xfrm>
          <a:prstGeom prst="rect">
            <a:avLst/>
          </a:prstGeom>
          <a:noFill/>
          <a:ln w="9525">
            <a:noFill/>
            <a:miter lim="800000"/>
            <a:headEnd/>
            <a:tailEnd/>
          </a:ln>
        </p:spPr>
      </p:pic>
      <p:sp>
        <p:nvSpPr>
          <p:cNvPr id="6" name="Oval 7"/>
          <p:cNvSpPr>
            <a:spLocks noChangeArrowheads="1"/>
          </p:cNvSpPr>
          <p:nvPr/>
        </p:nvSpPr>
        <p:spPr bwMode="auto">
          <a:xfrm>
            <a:off x="2971800" y="39624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b="1" u="sng" dirty="0">
                <a:solidFill>
                  <a:srgbClr val="FFFFCC"/>
                </a:solidFill>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4089615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990600"/>
          </a:xfrm>
        </p:spPr>
        <p:txBody>
          <a:bodyPr/>
          <a:lstStyle/>
          <a:p>
            <a:pPr algn="ctr" eaLnBrk="1" hangingPunct="1"/>
            <a:r>
              <a:rPr lang="en-US" sz="4000" dirty="0">
                <a:latin typeface="Calibri" panose="020F0502020204030204" pitchFamily="34" charset="0"/>
              </a:rPr>
              <a:t>Apostasy is Satanically Energized</a:t>
            </a:r>
          </a:p>
        </p:txBody>
      </p:sp>
      <p:sp>
        <p:nvSpPr>
          <p:cNvPr id="16387" name="Rectangle 3"/>
          <p:cNvSpPr>
            <a:spLocks noGrp="1" noChangeArrowheads="1"/>
          </p:cNvSpPr>
          <p:nvPr>
            <p:ph type="body" idx="1"/>
          </p:nvPr>
        </p:nvSpPr>
        <p:spPr>
          <a:xfrm>
            <a:off x="304800" y="1219200"/>
            <a:ext cx="5791200" cy="25146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2 </a:t>
            </a:r>
            <a:r>
              <a:rPr lang="en-US" sz="2800" b="1" dirty="0" err="1">
                <a:solidFill>
                  <a:schemeClr val="bg2"/>
                </a:solidFill>
                <a:effectLst/>
                <a:latin typeface="Calibri" panose="020F0502020204030204" pitchFamily="34" charset="0"/>
              </a:rPr>
              <a:t>Cor</a:t>
            </a:r>
            <a:r>
              <a:rPr lang="en-US" sz="2800" b="1" dirty="0">
                <a:solidFill>
                  <a:schemeClr val="bg2"/>
                </a:solidFill>
                <a:effectLst/>
                <a:latin typeface="Calibri" panose="020F0502020204030204" pitchFamily="34" charset="0"/>
              </a:rPr>
              <a:t> </a:t>
            </a:r>
            <a:r>
              <a:rPr lang="en-US" sz="2800" b="1" dirty="0" smtClean="0">
                <a:solidFill>
                  <a:schemeClr val="bg2"/>
                </a:solidFill>
                <a:effectLst/>
                <a:latin typeface="Calibri" panose="020F0502020204030204" pitchFamily="34" charset="0"/>
              </a:rPr>
              <a:t>11:3</a:t>
            </a:r>
          </a:p>
          <a:p>
            <a:pPr marL="0" indent="0" algn="just" eaLnBrk="1" hangingPunct="1">
              <a:lnSpc>
                <a:spcPct val="90000"/>
              </a:lnSpc>
              <a:buNone/>
            </a:pPr>
            <a:r>
              <a:rPr lang="en-US" sz="2800" dirty="0" smtClean="0">
                <a:solidFill>
                  <a:schemeClr val="bg2"/>
                </a:solidFill>
                <a:effectLst/>
                <a:latin typeface="Calibri" panose="020F0502020204030204" pitchFamily="34" charset="0"/>
              </a:rPr>
              <a:t>“</a:t>
            </a:r>
            <a:r>
              <a:rPr lang="en-US" sz="2800" dirty="0">
                <a:solidFill>
                  <a:schemeClr val="bg2"/>
                </a:solidFill>
                <a:effectLst/>
                <a:latin typeface="Calibri" panose="020F0502020204030204" pitchFamily="34" charset="0"/>
              </a:rPr>
              <a:t>But I fear, lest somehow, as the </a:t>
            </a:r>
            <a:r>
              <a:rPr lang="en-US" sz="2800" b="1" i="1" u="sng" dirty="0">
                <a:solidFill>
                  <a:srgbClr val="0000FF"/>
                </a:solidFill>
                <a:effectLst/>
                <a:latin typeface="Calibri" panose="020F0502020204030204" pitchFamily="34" charset="0"/>
              </a:rPr>
              <a:t>serpent</a:t>
            </a:r>
            <a:r>
              <a:rPr lang="en-US" sz="2800" dirty="0">
                <a:solidFill>
                  <a:schemeClr val="bg2"/>
                </a:solidFill>
                <a:effectLst/>
                <a:latin typeface="Calibri" panose="020F0502020204030204" pitchFamily="34" charset="0"/>
              </a:rPr>
              <a:t> deceived Eve by his craftiness, so your minds may be corrupted by from the simplicity that is in Christ</a:t>
            </a:r>
            <a:r>
              <a:rPr lang="en-US" sz="2800" dirty="0" smtClean="0">
                <a:solidFill>
                  <a:schemeClr val="bg2"/>
                </a:solidFill>
                <a:effectLst/>
                <a:latin typeface="Calibri" panose="020F0502020204030204" pitchFamily="34" charset="0"/>
              </a:rPr>
              <a:t>.” </a:t>
            </a:r>
            <a:r>
              <a:rPr lang="en-US" sz="2800" dirty="0">
                <a:solidFill>
                  <a:schemeClr val="bg2"/>
                </a:solidFill>
                <a:effectLst/>
                <a:latin typeface="Calibri" panose="020F0502020204030204" pitchFamily="34" charset="0"/>
              </a:rPr>
              <a:t>(Italics </a:t>
            </a:r>
            <a:r>
              <a:rPr lang="en-US" sz="2800" dirty="0" smtClean="0">
                <a:solidFill>
                  <a:schemeClr val="bg2"/>
                </a:solidFill>
                <a:effectLst/>
                <a:latin typeface="Calibri" panose="020F0502020204030204" pitchFamily="34" charset="0"/>
              </a:rPr>
              <a:t>mine)</a:t>
            </a:r>
            <a:endParaRPr lang="en-US" sz="2800" dirty="0">
              <a:solidFill>
                <a:schemeClr val="bg2"/>
              </a:solidFill>
              <a:effectLst/>
              <a:latin typeface="Calibri" panose="020F0502020204030204" pitchFamily="34" charset="0"/>
            </a:endParaRPr>
          </a:p>
        </p:txBody>
      </p:sp>
      <p:pic>
        <p:nvPicPr>
          <p:cNvPr id="44036" name="Picture 2"/>
          <p:cNvPicPr>
            <a:picLocks noChangeAspect="1" noChangeArrowheads="1"/>
          </p:cNvPicPr>
          <p:nvPr/>
        </p:nvPicPr>
        <p:blipFill>
          <a:blip r:embed="rId2" cstate="print"/>
          <a:srcRect l="10001" t="27779" r="7500" b="12962"/>
          <a:stretch>
            <a:fillRect/>
          </a:stretch>
        </p:blipFill>
        <p:spPr bwMode="auto">
          <a:xfrm>
            <a:off x="6324600" y="2514600"/>
            <a:ext cx="25146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3"/>
          <p:cNvSpPr txBox="1">
            <a:spLocks noChangeArrowheads="1"/>
          </p:cNvSpPr>
          <p:nvPr/>
        </p:nvSpPr>
        <p:spPr bwMode="auto">
          <a:xfrm>
            <a:off x="304800" y="3962400"/>
            <a:ext cx="5791200" cy="2487930"/>
          </a:xfrm>
          <a:prstGeom prst="rect">
            <a:avLst/>
          </a:prstGeo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lnSpc>
                <a:spcPct val="90000"/>
              </a:lnSpc>
              <a:buFont typeface="Wingdings" panose="05000000000000000000" pitchFamily="2" charset="2"/>
              <a:buNone/>
            </a:pPr>
            <a:r>
              <a:rPr lang="en-US" sz="2800" b="1" kern="0" dirty="0" smtClean="0">
                <a:solidFill>
                  <a:schemeClr val="bg2"/>
                </a:solidFill>
                <a:effectLst/>
                <a:latin typeface="Calibri" panose="020F0502020204030204" pitchFamily="34" charset="0"/>
              </a:rPr>
              <a:t>1 Tim 4:1</a:t>
            </a:r>
          </a:p>
          <a:p>
            <a:pPr marL="0" indent="0" algn="just" eaLnBrk="1" hangingPunct="1">
              <a:lnSpc>
                <a:spcPct val="90000"/>
              </a:lnSpc>
              <a:buFont typeface="Wingdings" panose="05000000000000000000" pitchFamily="2" charset="2"/>
              <a:buNone/>
            </a:pPr>
            <a:r>
              <a:rPr lang="en-US" sz="2800" kern="0" dirty="0" smtClean="0">
                <a:solidFill>
                  <a:schemeClr val="bg2"/>
                </a:solidFill>
                <a:effectLst/>
                <a:latin typeface="Calibri" panose="020F0502020204030204" pitchFamily="34" charset="0"/>
              </a:rPr>
              <a:t>“Now the Spirit expressly says that in the latter times some will depart from the faith giving heed to </a:t>
            </a:r>
            <a:r>
              <a:rPr lang="en-US" sz="2800" b="1" i="1" kern="0" dirty="0" smtClean="0">
                <a:solidFill>
                  <a:srgbClr val="0000FF"/>
                </a:solidFill>
                <a:effectLst/>
                <a:latin typeface="Calibri" panose="020F0502020204030204" pitchFamily="34" charset="0"/>
              </a:rPr>
              <a:t>deceiving spirits and doctrines of demons</a:t>
            </a:r>
            <a:r>
              <a:rPr lang="en-US" sz="2800" kern="0" dirty="0" smtClean="0">
                <a:solidFill>
                  <a:schemeClr val="bg2"/>
                </a:solidFill>
                <a:effectLst/>
                <a:latin typeface="Calibri" panose="020F0502020204030204" pitchFamily="34" charset="0"/>
              </a:rPr>
              <a:t>” (Italics mine)</a:t>
            </a:r>
            <a:endParaRPr lang="en-US" sz="2800" kern="0" dirty="0">
              <a:solidFill>
                <a:schemeClr val="bg2"/>
              </a:solidFill>
              <a:effectLst/>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305050" y="0"/>
            <a:ext cx="4533900" cy="990600"/>
          </a:xfrm>
        </p:spPr>
        <p:txBody>
          <a:bodyPr/>
          <a:lstStyle/>
          <a:p>
            <a:pPr algn="ctr" eaLnBrk="1" hangingPunct="1"/>
            <a:r>
              <a:rPr lang="en-US" altLang="en-US" sz="4000" dirty="0">
                <a:latin typeface="Calibri" panose="020F0502020204030204" pitchFamily="34" charset="0"/>
              </a:rPr>
              <a:t>Satan Uses Believers</a:t>
            </a:r>
          </a:p>
        </p:txBody>
      </p:sp>
      <p:sp>
        <p:nvSpPr>
          <p:cNvPr id="3075" name="Rectangle 3"/>
          <p:cNvSpPr>
            <a:spLocks noGrp="1" noChangeArrowheads="1"/>
          </p:cNvSpPr>
          <p:nvPr>
            <p:ph type="body" idx="1"/>
          </p:nvPr>
        </p:nvSpPr>
        <p:spPr>
          <a:xfrm>
            <a:off x="3048000" y="1138518"/>
            <a:ext cx="5867400" cy="2595282"/>
          </a:xfrm>
        </p:spPr>
        <p:txBody>
          <a:bodyPr/>
          <a:lstStyle/>
          <a:p>
            <a:pPr marL="457200" indent="-457200" eaLnBrk="1" hangingPunct="1">
              <a:spcBef>
                <a:spcPts val="1200"/>
              </a:spcBef>
              <a:spcAft>
                <a:spcPts val="1200"/>
              </a:spcAft>
              <a:defRPr/>
            </a:pPr>
            <a:r>
              <a:rPr lang="en-US" sz="2800" dirty="0" smtClean="0">
                <a:latin typeface="Calibri" panose="020F0502020204030204" pitchFamily="34" charset="0"/>
              </a:rPr>
              <a:t>Peter – Matt. 16:21-23</a:t>
            </a:r>
          </a:p>
          <a:p>
            <a:pPr marL="457200" indent="-457200" eaLnBrk="1" hangingPunct="1">
              <a:spcBef>
                <a:spcPts val="1200"/>
              </a:spcBef>
              <a:spcAft>
                <a:spcPts val="1200"/>
              </a:spcAft>
              <a:defRPr/>
            </a:pPr>
            <a:r>
              <a:rPr lang="en-US" sz="2800" dirty="0" smtClean="0">
                <a:latin typeface="Calibri" panose="020F0502020204030204" pitchFamily="34" charset="0"/>
              </a:rPr>
              <a:t>Ananias &amp; </a:t>
            </a:r>
            <a:r>
              <a:rPr lang="en-US" sz="2800" dirty="0" err="1">
                <a:latin typeface="Calibri" panose="020F0502020204030204" pitchFamily="34" charset="0"/>
              </a:rPr>
              <a:t>Sapphira</a:t>
            </a:r>
            <a:r>
              <a:rPr lang="en-US" sz="2800" dirty="0">
                <a:latin typeface="Calibri" panose="020F0502020204030204" pitchFamily="34" charset="0"/>
              </a:rPr>
              <a:t> – Acts </a:t>
            </a:r>
            <a:r>
              <a:rPr lang="en-US" sz="2800" dirty="0" smtClean="0">
                <a:latin typeface="Calibri" panose="020F0502020204030204" pitchFamily="34" charset="0"/>
              </a:rPr>
              <a:t>5:3-4, 11</a:t>
            </a:r>
          </a:p>
          <a:p>
            <a:pPr marL="457200" indent="-457200" eaLnBrk="1" hangingPunct="1">
              <a:spcBef>
                <a:spcPts val="1200"/>
              </a:spcBef>
              <a:spcAft>
                <a:spcPts val="1200"/>
              </a:spcAft>
              <a:defRPr/>
            </a:pPr>
            <a:r>
              <a:rPr lang="en-US" sz="2800" dirty="0">
                <a:latin typeface="Calibri" panose="020F0502020204030204" pitchFamily="34" charset="0"/>
              </a:rPr>
              <a:t>Ephesians – Ephes</a:t>
            </a:r>
            <a:r>
              <a:rPr lang="en-US" sz="2800" dirty="0" smtClean="0">
                <a:latin typeface="Calibri" panose="020F0502020204030204" pitchFamily="34" charset="0"/>
              </a:rPr>
              <a:t>. 4:26-27</a:t>
            </a:r>
          </a:p>
        </p:txBody>
      </p:sp>
      <p:pic>
        <p:nvPicPr>
          <p:cNvPr id="2" name="Picture 1"/>
          <p:cNvPicPr>
            <a:picLocks noChangeAspect="1"/>
          </p:cNvPicPr>
          <p:nvPr/>
        </p:nvPicPr>
        <p:blipFill>
          <a:blip r:embed="rId2" cstate="print"/>
          <a:stretch>
            <a:fillRect/>
          </a:stretch>
        </p:blipFill>
        <p:spPr>
          <a:xfrm>
            <a:off x="152400" y="1143000"/>
            <a:ext cx="2705101" cy="5294641"/>
          </a:xfrm>
          <a:prstGeom prst="rect">
            <a:avLst/>
          </a:prstGeom>
        </p:spPr>
      </p:pic>
      <p:sp>
        <p:nvSpPr>
          <p:cNvPr id="3" name="Rectangle 2"/>
          <p:cNvSpPr/>
          <p:nvPr/>
        </p:nvSpPr>
        <p:spPr>
          <a:xfrm>
            <a:off x="190500" y="4495800"/>
            <a:ext cx="2628900" cy="1636345"/>
          </a:xfrm>
          <a:prstGeom prst="rect">
            <a:avLst/>
          </a:prstGeom>
        </p:spPr>
        <p:txBody>
          <a:bodyPr wrap="square">
            <a:spAutoFit/>
          </a:bodyPr>
          <a:lstStyle/>
          <a:p>
            <a:pPr algn="ctr">
              <a:lnSpc>
                <a:spcPct val="115000"/>
              </a:lnSpc>
              <a:spcBef>
                <a:spcPts val="0"/>
              </a:spcBef>
              <a:spcAft>
                <a:spcPts val="1000"/>
              </a:spcAft>
            </a:pPr>
            <a:r>
              <a:rPr lang="en-US" sz="2000" b="1" cap="small" dirty="0">
                <a:solidFill>
                  <a:schemeClr val="bg2"/>
                </a:solidFill>
                <a:latin typeface="Calibri" panose="020F0502020204030204" pitchFamily="34" charset="0"/>
              </a:rPr>
              <a:t>2 Cor. 11:14</a:t>
            </a:r>
          </a:p>
          <a:p>
            <a:pPr algn="just">
              <a:lnSpc>
                <a:spcPct val="115000"/>
              </a:lnSpc>
              <a:spcBef>
                <a:spcPts val="0"/>
              </a:spcBef>
              <a:spcAft>
                <a:spcPts val="1000"/>
              </a:spcAft>
            </a:pPr>
            <a:r>
              <a:rPr lang="en-US" sz="2000" b="1" cap="small" dirty="0" smtClean="0">
                <a:solidFill>
                  <a:schemeClr val="bg2"/>
                </a:solidFill>
                <a:latin typeface="Calibri" panose="020F0502020204030204" pitchFamily="34" charset="0"/>
              </a:rPr>
              <a:t>No </a:t>
            </a:r>
            <a:r>
              <a:rPr lang="en-US" sz="2000" b="1" cap="small" dirty="0">
                <a:solidFill>
                  <a:schemeClr val="bg2"/>
                </a:solidFill>
                <a:latin typeface="Calibri" panose="020F0502020204030204" pitchFamily="34" charset="0"/>
              </a:rPr>
              <a:t>wonder, for even Satan disguises himself as an angel of light. </a:t>
            </a:r>
            <a:endParaRPr lang="en-US" sz="2000" b="1" cap="small" dirty="0" smtClean="0">
              <a:solidFill>
                <a:schemeClr val="bg2"/>
              </a:solidFill>
              <a:latin typeface="Calibri" panose="020F0502020204030204" pitchFamily="34" charset="0"/>
            </a:endParaRPr>
          </a:p>
        </p:txBody>
      </p:sp>
      <p:pic>
        <p:nvPicPr>
          <p:cNvPr id="4" name="Picture 3"/>
          <p:cNvPicPr>
            <a:picLocks noChangeAspect="1"/>
          </p:cNvPicPr>
          <p:nvPr/>
        </p:nvPicPr>
        <p:blipFill>
          <a:blip r:embed="rId3" cstate="print"/>
          <a:stretch>
            <a:fillRect/>
          </a:stretch>
        </p:blipFill>
        <p:spPr>
          <a:xfrm>
            <a:off x="7467600" y="5181600"/>
            <a:ext cx="1371600" cy="1371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Purposes of the Local Church</a:t>
            </a:r>
          </a:p>
        </p:txBody>
      </p:sp>
      <p:sp>
        <p:nvSpPr>
          <p:cNvPr id="14339" name="Rectangle 3"/>
          <p:cNvSpPr>
            <a:spLocks noGrp="1" noChangeArrowheads="1"/>
          </p:cNvSpPr>
          <p:nvPr>
            <p:ph type="body" idx="1"/>
          </p:nvPr>
        </p:nvSpPr>
        <p:spPr>
          <a:xfrm>
            <a:off x="3733800" y="1142999"/>
            <a:ext cx="5105400" cy="2743201"/>
          </a:xfrm>
        </p:spPr>
        <p:txBody>
          <a:bodyPr/>
          <a:lstStyle/>
          <a:p>
            <a:pPr marL="457200" indent="-457200" eaLnBrk="1" hangingPunct="1">
              <a:spcBef>
                <a:spcPts val="1200"/>
              </a:spcBef>
              <a:spcAft>
                <a:spcPts val="1200"/>
              </a:spcAft>
              <a:defRPr/>
            </a:pPr>
            <a:r>
              <a:rPr lang="en-US" sz="2800" dirty="0" smtClean="0">
                <a:latin typeface="Calibri" panose="020F0502020204030204" pitchFamily="34" charset="0"/>
              </a:rPr>
              <a:t>Glorify God (Eph 3:21)</a:t>
            </a:r>
          </a:p>
          <a:p>
            <a:pPr marL="457200" indent="-457200" eaLnBrk="1" hangingPunct="1">
              <a:spcBef>
                <a:spcPts val="1200"/>
              </a:spcBef>
              <a:spcAft>
                <a:spcPts val="1200"/>
              </a:spcAft>
              <a:defRPr/>
            </a:pPr>
            <a:r>
              <a:rPr lang="en-US" sz="2800" dirty="0" smtClean="0">
                <a:latin typeface="Calibri" panose="020F0502020204030204" pitchFamily="34" charset="0"/>
              </a:rPr>
              <a:t>Edify the saints (Eph 4:11-16)</a:t>
            </a:r>
          </a:p>
          <a:p>
            <a:pPr marL="457200" indent="-457200" eaLnBrk="1" hangingPunct="1">
              <a:spcBef>
                <a:spcPts val="1200"/>
              </a:spcBef>
              <a:spcAft>
                <a:spcPts val="1200"/>
              </a:spcAft>
              <a:defRPr/>
            </a:pPr>
            <a:r>
              <a:rPr lang="en-US" sz="2800" dirty="0" smtClean="0">
                <a:latin typeface="Calibri" panose="020F0502020204030204" pitchFamily="34" charset="0"/>
              </a:rPr>
              <a:t>Fulfill the Great Commission (Matt 28:18-20)</a:t>
            </a:r>
          </a:p>
        </p:txBody>
      </p:sp>
      <p:pic>
        <p:nvPicPr>
          <p:cNvPr id="45060" name="Picture 2" descr="http://www.aaronniequist.com/blog/wp-content/uploads/church-wallpaper.jpg"/>
          <p:cNvPicPr>
            <a:picLocks noChangeAspect="1" noChangeArrowheads="1"/>
          </p:cNvPicPr>
          <p:nvPr/>
        </p:nvPicPr>
        <p:blipFill>
          <a:blip r:embed="rId2" cstate="print"/>
          <a:srcRect/>
          <a:stretch>
            <a:fillRect/>
          </a:stretch>
        </p:blipFill>
        <p:spPr bwMode="auto">
          <a:xfrm>
            <a:off x="381000" y="1142999"/>
            <a:ext cx="3048000" cy="41647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b="1" u="sng" dirty="0">
                <a:solidFill>
                  <a:srgbClr val="FFFFCC"/>
                </a:solidFill>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16165982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is Destructive</a:t>
            </a:r>
          </a:p>
        </p:txBody>
      </p:sp>
      <p:sp>
        <p:nvSpPr>
          <p:cNvPr id="17411" name="Rectangle 3"/>
          <p:cNvSpPr>
            <a:spLocks noGrp="1" noChangeArrowheads="1"/>
          </p:cNvSpPr>
          <p:nvPr>
            <p:ph type="body" idx="1"/>
          </p:nvPr>
        </p:nvSpPr>
        <p:spPr>
          <a:xfrm>
            <a:off x="228600" y="1577340"/>
            <a:ext cx="4572000" cy="230886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Acts </a:t>
            </a:r>
            <a:r>
              <a:rPr lang="en-US" sz="2800" b="1" dirty="0" smtClean="0">
                <a:solidFill>
                  <a:schemeClr val="bg2"/>
                </a:solidFill>
                <a:effectLst/>
                <a:latin typeface="Calibri" panose="020F0502020204030204" pitchFamily="34" charset="0"/>
              </a:rPr>
              <a:t>20:29</a:t>
            </a:r>
            <a:endParaRPr lang="en-US" sz="2800" b="1" dirty="0">
              <a:solidFill>
                <a:schemeClr val="bg2"/>
              </a:solidFill>
              <a:effectLst/>
              <a:latin typeface="Calibri" panose="020F0502020204030204" pitchFamily="34" charset="0"/>
            </a:endParaRPr>
          </a:p>
          <a:p>
            <a:pPr marL="0" indent="0" algn="just" eaLnBrk="1" hangingPunct="1">
              <a:lnSpc>
                <a:spcPct val="90000"/>
              </a:lnSpc>
              <a:buNone/>
            </a:pPr>
            <a:r>
              <a:rPr lang="en-US" sz="2800" dirty="0">
                <a:solidFill>
                  <a:schemeClr val="bg2"/>
                </a:solidFill>
                <a:effectLst/>
                <a:latin typeface="Calibri" panose="020F0502020204030204" pitchFamily="34" charset="0"/>
              </a:rPr>
              <a:t>“For I know this, that after my departure </a:t>
            </a:r>
            <a:r>
              <a:rPr lang="en-US" sz="2800" b="1" i="1" u="sng" dirty="0">
                <a:solidFill>
                  <a:srgbClr val="0000FF"/>
                </a:solidFill>
                <a:effectLst/>
                <a:latin typeface="Calibri" panose="020F0502020204030204" pitchFamily="34" charset="0"/>
              </a:rPr>
              <a:t>savage wolves</a:t>
            </a:r>
            <a:r>
              <a:rPr lang="en-US" sz="2800" b="1" i="1" dirty="0">
                <a:solidFill>
                  <a:srgbClr val="0000FF"/>
                </a:solidFill>
                <a:effectLst/>
                <a:latin typeface="Calibri" panose="020F0502020204030204" pitchFamily="34" charset="0"/>
              </a:rPr>
              <a:t> </a:t>
            </a:r>
            <a:r>
              <a:rPr lang="en-US" sz="2800" dirty="0">
                <a:solidFill>
                  <a:schemeClr val="bg2"/>
                </a:solidFill>
                <a:effectLst/>
                <a:latin typeface="Calibri" panose="020F0502020204030204" pitchFamily="34" charset="0"/>
              </a:rPr>
              <a:t>will come in among you, </a:t>
            </a:r>
            <a:r>
              <a:rPr lang="en-US" sz="2800" b="1" i="1" u="sng" dirty="0">
                <a:solidFill>
                  <a:srgbClr val="0000FF"/>
                </a:solidFill>
                <a:effectLst/>
                <a:latin typeface="Calibri" panose="020F0502020204030204" pitchFamily="34" charset="0"/>
              </a:rPr>
              <a:t>not sparing the flock</a:t>
            </a:r>
            <a:r>
              <a:rPr lang="en-US" sz="2800" dirty="0">
                <a:solidFill>
                  <a:schemeClr val="bg2"/>
                </a:solidFill>
                <a:effectLst/>
                <a:latin typeface="Calibri" panose="020F0502020204030204" pitchFamily="34" charset="0"/>
              </a:rPr>
              <a:t>.”</a:t>
            </a:r>
          </a:p>
        </p:txBody>
      </p:sp>
      <p:pic>
        <p:nvPicPr>
          <p:cNvPr id="47108" name="Picture 2"/>
          <p:cNvPicPr>
            <a:picLocks noChangeAspect="1" noChangeArrowheads="1"/>
          </p:cNvPicPr>
          <p:nvPr/>
        </p:nvPicPr>
        <p:blipFill>
          <a:blip r:embed="rId2" cstate="print"/>
          <a:srcRect/>
          <a:stretch>
            <a:fillRect/>
          </a:stretch>
        </p:blipFill>
        <p:spPr bwMode="auto">
          <a:xfrm>
            <a:off x="5029200" y="1533525"/>
            <a:ext cx="3810000" cy="5095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is Destructive</a:t>
            </a:r>
          </a:p>
        </p:txBody>
      </p:sp>
      <p:sp>
        <p:nvSpPr>
          <p:cNvPr id="17411" name="Rectangle 3"/>
          <p:cNvSpPr>
            <a:spLocks noGrp="1" noChangeArrowheads="1"/>
          </p:cNvSpPr>
          <p:nvPr>
            <p:ph type="body" idx="1"/>
          </p:nvPr>
        </p:nvSpPr>
        <p:spPr>
          <a:xfrm>
            <a:off x="228600" y="1600201"/>
            <a:ext cx="4038600" cy="26670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1 Tim </a:t>
            </a:r>
            <a:r>
              <a:rPr lang="en-US" sz="2800" b="1" dirty="0" smtClean="0">
                <a:solidFill>
                  <a:schemeClr val="bg2"/>
                </a:solidFill>
                <a:effectLst/>
                <a:latin typeface="Calibri" panose="020F0502020204030204" pitchFamily="34" charset="0"/>
              </a:rPr>
              <a:t>1:19</a:t>
            </a:r>
            <a:endParaRPr lang="en-US" sz="2800" b="1" dirty="0">
              <a:solidFill>
                <a:schemeClr val="bg2"/>
              </a:solidFill>
              <a:effectLst/>
              <a:latin typeface="Calibri" panose="020F0502020204030204" pitchFamily="34" charset="0"/>
            </a:endParaRPr>
          </a:p>
          <a:p>
            <a:pPr marL="0" indent="0" algn="just" eaLnBrk="1" hangingPunct="1">
              <a:lnSpc>
                <a:spcPct val="90000"/>
              </a:lnSpc>
              <a:buNone/>
            </a:pPr>
            <a:r>
              <a:rPr lang="en-US" sz="2800" dirty="0">
                <a:solidFill>
                  <a:schemeClr val="bg2"/>
                </a:solidFill>
                <a:effectLst/>
                <a:latin typeface="Calibri" panose="020F0502020204030204" pitchFamily="34" charset="0"/>
              </a:rPr>
              <a:t>“Having faith and a good conscience, which some have rejected, concerning the faith have </a:t>
            </a:r>
            <a:r>
              <a:rPr lang="en-US" sz="2800" b="1" i="1" u="sng" dirty="0">
                <a:solidFill>
                  <a:srgbClr val="0000FF"/>
                </a:solidFill>
                <a:effectLst/>
                <a:latin typeface="Calibri" panose="020F0502020204030204" pitchFamily="34" charset="0"/>
              </a:rPr>
              <a:t>suffered shipwreck</a:t>
            </a:r>
            <a:r>
              <a:rPr lang="en-US" sz="2800" dirty="0">
                <a:solidFill>
                  <a:schemeClr val="bg2"/>
                </a:solidFill>
                <a:effectLst/>
                <a:latin typeface="Calibri" panose="020F0502020204030204" pitchFamily="34" charset="0"/>
              </a:rPr>
              <a:t>.”</a:t>
            </a:r>
          </a:p>
        </p:txBody>
      </p:sp>
      <p:pic>
        <p:nvPicPr>
          <p:cNvPr id="48132" name="Picture 2"/>
          <p:cNvPicPr>
            <a:picLocks noChangeAspect="1" noChangeArrowheads="1"/>
          </p:cNvPicPr>
          <p:nvPr/>
        </p:nvPicPr>
        <p:blipFill>
          <a:blip r:embed="rId2" cstate="print"/>
          <a:srcRect/>
          <a:stretch>
            <a:fillRect/>
          </a:stretch>
        </p:blipFill>
        <p:spPr bwMode="auto">
          <a:xfrm>
            <a:off x="4648200" y="1600200"/>
            <a:ext cx="4242405"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is Destructive</a:t>
            </a:r>
          </a:p>
        </p:txBody>
      </p:sp>
      <p:sp>
        <p:nvSpPr>
          <p:cNvPr id="17411" name="Rectangle 3"/>
          <p:cNvSpPr>
            <a:spLocks noGrp="1" noChangeArrowheads="1"/>
          </p:cNvSpPr>
          <p:nvPr>
            <p:ph type="body" idx="1"/>
          </p:nvPr>
        </p:nvSpPr>
        <p:spPr>
          <a:xfrm>
            <a:off x="228600" y="1600200"/>
            <a:ext cx="4648200" cy="4460875"/>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2 Tim </a:t>
            </a:r>
            <a:r>
              <a:rPr lang="en-US" sz="2800" b="1" dirty="0" smtClean="0">
                <a:solidFill>
                  <a:schemeClr val="bg2"/>
                </a:solidFill>
                <a:effectLst/>
                <a:latin typeface="Calibri" panose="020F0502020204030204" pitchFamily="34" charset="0"/>
              </a:rPr>
              <a:t>2:17-18</a:t>
            </a:r>
          </a:p>
          <a:p>
            <a:pPr marL="0" indent="0" algn="just" eaLnBrk="1" hangingPunct="1">
              <a:lnSpc>
                <a:spcPct val="90000"/>
              </a:lnSpc>
              <a:buNone/>
            </a:pPr>
            <a:r>
              <a:rPr lang="en-US" sz="2800" dirty="0" smtClean="0">
                <a:solidFill>
                  <a:schemeClr val="bg2"/>
                </a:solidFill>
                <a:effectLst/>
                <a:latin typeface="Calibri" panose="020F0502020204030204" pitchFamily="34" charset="0"/>
              </a:rPr>
              <a:t>“</a:t>
            </a:r>
            <a:r>
              <a:rPr lang="en-US" sz="2800" dirty="0">
                <a:solidFill>
                  <a:schemeClr val="bg2"/>
                </a:solidFill>
                <a:effectLst/>
                <a:latin typeface="Calibri" panose="020F0502020204030204" pitchFamily="34" charset="0"/>
              </a:rPr>
              <a:t>and their talk will spread </a:t>
            </a:r>
            <a:r>
              <a:rPr lang="en-US" sz="2800" b="1" i="1" u="sng" dirty="0">
                <a:solidFill>
                  <a:srgbClr val="0000FF"/>
                </a:solidFill>
                <a:effectLst/>
                <a:latin typeface="Calibri" panose="020F0502020204030204" pitchFamily="34" charset="0"/>
              </a:rPr>
              <a:t>like gangrene</a:t>
            </a:r>
            <a:r>
              <a:rPr lang="en-US" sz="2800" dirty="0">
                <a:solidFill>
                  <a:schemeClr val="bg2"/>
                </a:solidFill>
                <a:effectLst/>
                <a:latin typeface="Calibri" panose="020F0502020204030204" pitchFamily="34" charset="0"/>
              </a:rPr>
              <a:t>. Among them are </a:t>
            </a:r>
            <a:r>
              <a:rPr lang="en-US" sz="2800" dirty="0" err="1">
                <a:solidFill>
                  <a:schemeClr val="bg2"/>
                </a:solidFill>
                <a:effectLst/>
                <a:latin typeface="Calibri" panose="020F0502020204030204" pitchFamily="34" charset="0"/>
              </a:rPr>
              <a:t>Hymenaeus</a:t>
            </a:r>
            <a:r>
              <a:rPr lang="en-US" sz="2800" dirty="0">
                <a:solidFill>
                  <a:schemeClr val="bg2"/>
                </a:solidFill>
                <a:effectLst/>
                <a:latin typeface="Calibri" panose="020F0502020204030204" pitchFamily="34" charset="0"/>
              </a:rPr>
              <a:t> and </a:t>
            </a:r>
            <a:r>
              <a:rPr lang="en-US" sz="2800" dirty="0" err="1">
                <a:solidFill>
                  <a:schemeClr val="bg2"/>
                </a:solidFill>
                <a:effectLst/>
                <a:latin typeface="Calibri" panose="020F0502020204030204" pitchFamily="34" charset="0"/>
              </a:rPr>
              <a:t>Philetus</a:t>
            </a:r>
            <a:r>
              <a:rPr lang="en-US" sz="2800" dirty="0">
                <a:solidFill>
                  <a:schemeClr val="bg2"/>
                </a:solidFill>
                <a:effectLst/>
                <a:latin typeface="Calibri" panose="020F0502020204030204" pitchFamily="34" charset="0"/>
              </a:rPr>
              <a:t>, 18 men who have gone astray from the truth saying that the resurrection has already taken place, and they </a:t>
            </a:r>
            <a:r>
              <a:rPr lang="en-US" sz="2800" b="1" i="1" u="sng" dirty="0">
                <a:solidFill>
                  <a:srgbClr val="0000FF"/>
                </a:solidFill>
                <a:effectLst/>
                <a:latin typeface="Calibri" panose="020F0502020204030204" pitchFamily="34" charset="0"/>
              </a:rPr>
              <a:t>upset the faith of some</a:t>
            </a:r>
            <a:r>
              <a:rPr lang="en-US" sz="2800" dirty="0">
                <a:solidFill>
                  <a:schemeClr val="bg2"/>
                </a:solidFill>
                <a:effectLst/>
                <a:latin typeface="Calibri" panose="020F0502020204030204" pitchFamily="34" charset="0"/>
              </a:rPr>
              <a:t>.” (Italics mine).</a:t>
            </a:r>
          </a:p>
        </p:txBody>
      </p:sp>
      <p:pic>
        <p:nvPicPr>
          <p:cNvPr id="49156" name="Picture 3"/>
          <p:cNvPicPr>
            <a:picLocks noChangeAspect="1" noChangeArrowheads="1"/>
          </p:cNvPicPr>
          <p:nvPr/>
        </p:nvPicPr>
        <p:blipFill>
          <a:blip r:embed="rId2" cstate="print"/>
          <a:srcRect/>
          <a:stretch>
            <a:fillRect/>
          </a:stretch>
        </p:blipFill>
        <p:spPr bwMode="auto">
          <a:xfrm>
            <a:off x="5093257" y="1600200"/>
            <a:ext cx="382214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b="1" u="sng" dirty="0">
                <a:solidFill>
                  <a:srgbClr val="FFFFCC"/>
                </a:solidFill>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smtClean="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3727134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0"/>
            <a:ext cx="7772400" cy="1447800"/>
          </a:xfrm>
        </p:spPr>
        <p:txBody>
          <a:bodyPr/>
          <a:lstStyle/>
          <a:p>
            <a:pPr algn="ctr" eaLnBrk="1" hangingPunct="1"/>
            <a:r>
              <a:rPr lang="en-US" sz="4000" dirty="0">
                <a:latin typeface="Calibri" panose="020F0502020204030204" pitchFamily="34" charset="0"/>
              </a:rPr>
              <a:t>Apostasy Makes Life Difficult </a:t>
            </a:r>
            <a:r>
              <a:rPr lang="en-US" sz="4000" dirty="0" smtClean="0">
                <a:latin typeface="Calibri" panose="020F0502020204030204" pitchFamily="34" charset="0"/>
              </a:rPr>
              <a:t/>
            </a:r>
            <a:br>
              <a:rPr lang="en-US" sz="4000" dirty="0" smtClean="0">
                <a:latin typeface="Calibri" panose="020F0502020204030204" pitchFamily="34" charset="0"/>
              </a:rPr>
            </a:br>
            <a:r>
              <a:rPr lang="en-US" sz="4000" dirty="0" smtClean="0">
                <a:latin typeface="Calibri" panose="020F0502020204030204" pitchFamily="34" charset="0"/>
              </a:rPr>
              <a:t>for </a:t>
            </a:r>
            <a:r>
              <a:rPr lang="en-US" sz="4000" dirty="0">
                <a:latin typeface="Calibri" panose="020F0502020204030204" pitchFamily="34" charset="0"/>
              </a:rPr>
              <a:t>the Man of God</a:t>
            </a:r>
          </a:p>
        </p:txBody>
      </p:sp>
      <p:sp>
        <p:nvSpPr>
          <p:cNvPr id="21507" name="Rectangle 3"/>
          <p:cNvSpPr>
            <a:spLocks noGrp="1" noChangeArrowheads="1"/>
          </p:cNvSpPr>
          <p:nvPr>
            <p:ph type="body" idx="1"/>
          </p:nvPr>
        </p:nvSpPr>
        <p:spPr>
          <a:xfrm>
            <a:off x="5562600" y="1524000"/>
            <a:ext cx="3048000" cy="25146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2 Tim </a:t>
            </a:r>
            <a:r>
              <a:rPr lang="en-US" sz="2800" b="1" dirty="0" smtClean="0">
                <a:solidFill>
                  <a:schemeClr val="bg2"/>
                </a:solidFill>
                <a:effectLst/>
                <a:latin typeface="Calibri" panose="020F0502020204030204" pitchFamily="34" charset="0"/>
              </a:rPr>
              <a:t>3:13</a:t>
            </a:r>
          </a:p>
          <a:p>
            <a:pPr marL="0" indent="0" algn="just" eaLnBrk="1" hangingPunct="1">
              <a:lnSpc>
                <a:spcPct val="90000"/>
              </a:lnSpc>
              <a:buNone/>
            </a:pPr>
            <a:r>
              <a:rPr lang="en-US" sz="2800" i="1" dirty="0" smtClean="0">
                <a:solidFill>
                  <a:schemeClr val="bg2"/>
                </a:solidFill>
                <a:effectLst/>
                <a:latin typeface="Calibri" panose="020F0502020204030204" pitchFamily="34" charset="0"/>
              </a:rPr>
              <a:t>“</a:t>
            </a:r>
            <a:r>
              <a:rPr lang="en-US" sz="2800" i="1" dirty="0">
                <a:solidFill>
                  <a:schemeClr val="bg2"/>
                </a:solidFill>
                <a:effectLst/>
                <a:latin typeface="Calibri" panose="020F0502020204030204" pitchFamily="34" charset="0"/>
              </a:rPr>
              <a:t>But evil men and imposters will grow worse and worse, deceiving and being deceived.”</a:t>
            </a:r>
          </a:p>
        </p:txBody>
      </p:sp>
      <p:pic>
        <p:nvPicPr>
          <p:cNvPr id="51204" name="Picture 2"/>
          <p:cNvPicPr>
            <a:picLocks noChangeAspect="1" noChangeArrowheads="1"/>
          </p:cNvPicPr>
          <p:nvPr/>
        </p:nvPicPr>
        <p:blipFill>
          <a:blip r:embed="rId2" cstate="print"/>
          <a:srcRect/>
          <a:stretch>
            <a:fillRect/>
          </a:stretch>
        </p:blipFill>
        <p:spPr bwMode="auto">
          <a:xfrm>
            <a:off x="533400" y="1447800"/>
            <a:ext cx="4648200" cy="418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28600" y="1531620"/>
            <a:ext cx="8686800" cy="250698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2 Tim 4:3-4</a:t>
            </a:r>
          </a:p>
          <a:p>
            <a:pPr marL="0" indent="0" algn="just" eaLnBrk="1" hangingPunct="1">
              <a:lnSpc>
                <a:spcPct val="90000"/>
              </a:lnSpc>
              <a:buNone/>
            </a:pPr>
            <a:r>
              <a:rPr lang="en-US" sz="2800" dirty="0">
                <a:solidFill>
                  <a:schemeClr val="bg2"/>
                </a:solidFill>
                <a:effectLst/>
                <a:latin typeface="Calibri" panose="020F0502020204030204" pitchFamily="34" charset="0"/>
              </a:rPr>
              <a:t>“For the time will come when they will not endure sound doctrine, but according to their own desires, because they have itching ears, they will heap up for themselves teachers; and they will turn their ears away from the truth, and be turned aside to fables.”</a:t>
            </a:r>
          </a:p>
        </p:txBody>
      </p:sp>
      <p:pic>
        <p:nvPicPr>
          <p:cNvPr id="52228" name="Picture 2"/>
          <p:cNvPicPr>
            <a:picLocks noChangeAspect="1" noChangeArrowheads="1"/>
          </p:cNvPicPr>
          <p:nvPr/>
        </p:nvPicPr>
        <p:blipFill>
          <a:blip r:embed="rId2" cstate="print"/>
          <a:srcRect l="2390" t="28139"/>
          <a:stretch>
            <a:fillRect/>
          </a:stretch>
        </p:blipFill>
        <p:spPr bwMode="auto">
          <a:xfrm>
            <a:off x="2348755" y="4343400"/>
            <a:ext cx="444649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685800" y="0"/>
            <a:ext cx="7772400" cy="1447800"/>
          </a:xfrm>
        </p:spPr>
        <p:txBody>
          <a:bodyPr/>
          <a:lstStyle/>
          <a:p>
            <a:pPr algn="ctr" eaLnBrk="1" hangingPunct="1"/>
            <a:r>
              <a:rPr lang="en-US" sz="4000" dirty="0">
                <a:latin typeface="Calibri" panose="020F0502020204030204" pitchFamily="34" charset="0"/>
              </a:rPr>
              <a:t>Apostasy Makes Life Difficult </a:t>
            </a:r>
            <a:r>
              <a:rPr lang="en-US" sz="4000" dirty="0" smtClean="0">
                <a:latin typeface="Calibri" panose="020F0502020204030204" pitchFamily="34" charset="0"/>
              </a:rPr>
              <a:t/>
            </a:r>
            <a:br>
              <a:rPr lang="en-US" sz="4000" dirty="0" smtClean="0">
                <a:latin typeface="Calibri" panose="020F0502020204030204" pitchFamily="34" charset="0"/>
              </a:rPr>
            </a:br>
            <a:r>
              <a:rPr lang="en-US" sz="4000" dirty="0" smtClean="0">
                <a:latin typeface="Calibri" panose="020F0502020204030204" pitchFamily="34" charset="0"/>
              </a:rPr>
              <a:t>for </a:t>
            </a:r>
            <a:r>
              <a:rPr lang="en-US" sz="4000" dirty="0">
                <a:latin typeface="Calibri" panose="020F0502020204030204" pitchFamily="34" charset="0"/>
              </a:rPr>
              <a:t>the Man of God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2 Tim 3:2-4</a:t>
            </a:r>
          </a:p>
        </p:txBody>
      </p:sp>
      <p:sp>
        <p:nvSpPr>
          <p:cNvPr id="24579" name="Rectangle 3"/>
          <p:cNvSpPr>
            <a:spLocks noGrp="1" noChangeArrowheads="1"/>
          </p:cNvSpPr>
          <p:nvPr>
            <p:ph type="body" idx="1"/>
          </p:nvPr>
        </p:nvSpPr>
        <p:spPr>
          <a:xfrm>
            <a:off x="228600" y="990600"/>
            <a:ext cx="5230812" cy="5562600"/>
          </a:xfrm>
        </p:spPr>
        <p:txBody>
          <a:bodyPr/>
          <a:lstStyle/>
          <a:p>
            <a:pPr eaLnBrk="1" hangingPunct="1">
              <a:defRPr/>
            </a:pPr>
            <a:r>
              <a:rPr lang="en-US" sz="2800" dirty="0">
                <a:latin typeface="Calibri" panose="020F0502020204030204" pitchFamily="34" charset="0"/>
              </a:rPr>
              <a:t>Lovers of </a:t>
            </a:r>
            <a:r>
              <a:rPr lang="en-US" sz="2800" dirty="0" smtClean="0">
                <a:latin typeface="Calibri" panose="020F0502020204030204" pitchFamily="34" charset="0"/>
              </a:rPr>
              <a:t>self (vs. 2)</a:t>
            </a:r>
            <a:endParaRPr lang="en-US" sz="2800" dirty="0">
              <a:latin typeface="Calibri" panose="020F0502020204030204" pitchFamily="34" charset="0"/>
            </a:endParaRPr>
          </a:p>
          <a:p>
            <a:pPr lvl="1" eaLnBrk="1" hangingPunct="1">
              <a:defRPr/>
            </a:pPr>
            <a:r>
              <a:rPr lang="en-US" sz="2800" dirty="0">
                <a:latin typeface="Calibri" panose="020F0502020204030204" pitchFamily="34" charset="0"/>
              </a:rPr>
              <a:t>Lovers of </a:t>
            </a:r>
            <a:r>
              <a:rPr lang="en-US" sz="2800" dirty="0" smtClean="0">
                <a:latin typeface="Calibri" panose="020F0502020204030204" pitchFamily="34" charset="0"/>
              </a:rPr>
              <a:t>$</a:t>
            </a:r>
            <a:endParaRPr lang="en-US" sz="2800" dirty="0">
              <a:latin typeface="Calibri" panose="020F0502020204030204" pitchFamily="34" charset="0"/>
            </a:endParaRPr>
          </a:p>
          <a:p>
            <a:pPr lvl="1" eaLnBrk="1" hangingPunct="1">
              <a:defRPr/>
            </a:pPr>
            <a:r>
              <a:rPr lang="en-US" sz="2800" dirty="0">
                <a:latin typeface="Calibri" panose="020F0502020204030204" pitchFamily="34" charset="0"/>
              </a:rPr>
              <a:t>Boastful	</a:t>
            </a:r>
          </a:p>
          <a:p>
            <a:pPr lvl="1" eaLnBrk="1" hangingPunct="1">
              <a:defRPr/>
            </a:pPr>
            <a:r>
              <a:rPr lang="en-US" sz="2800" dirty="0" smtClean="0">
                <a:latin typeface="Calibri" panose="020F0502020204030204" pitchFamily="34" charset="0"/>
              </a:rPr>
              <a:t>Arrogant</a:t>
            </a:r>
            <a:endParaRPr lang="en-US" sz="2800" dirty="0">
              <a:latin typeface="Calibri" panose="020F0502020204030204" pitchFamily="34" charset="0"/>
            </a:endParaRPr>
          </a:p>
          <a:p>
            <a:pPr lvl="1" eaLnBrk="1" hangingPunct="1">
              <a:defRPr/>
            </a:pPr>
            <a:r>
              <a:rPr lang="en-US" sz="2800" dirty="0" smtClean="0">
                <a:latin typeface="Calibri" panose="020F0502020204030204" pitchFamily="34" charset="0"/>
              </a:rPr>
              <a:t>Blasphemers</a:t>
            </a:r>
            <a:endParaRPr lang="en-US" sz="2800" dirty="0">
              <a:latin typeface="Calibri" panose="020F0502020204030204" pitchFamily="34" charset="0"/>
            </a:endParaRPr>
          </a:p>
          <a:p>
            <a:pPr lvl="1" eaLnBrk="1" hangingPunct="1">
              <a:defRPr/>
            </a:pPr>
            <a:r>
              <a:rPr lang="en-US" sz="2800" dirty="0">
                <a:latin typeface="Calibri" panose="020F0502020204030204" pitchFamily="34" charset="0"/>
              </a:rPr>
              <a:t>Disobedient to parents	</a:t>
            </a:r>
          </a:p>
          <a:p>
            <a:pPr lvl="1" eaLnBrk="1" hangingPunct="1">
              <a:defRPr/>
            </a:pPr>
            <a:r>
              <a:rPr lang="en-US" sz="2800" dirty="0" smtClean="0">
                <a:latin typeface="Calibri" panose="020F0502020204030204" pitchFamily="34" charset="0"/>
              </a:rPr>
              <a:t>Unthankful</a:t>
            </a:r>
            <a:endParaRPr lang="en-US" sz="2800" dirty="0">
              <a:latin typeface="Calibri" panose="020F0502020204030204" pitchFamily="34" charset="0"/>
            </a:endParaRPr>
          </a:p>
          <a:p>
            <a:pPr lvl="1" eaLnBrk="1" hangingPunct="1">
              <a:defRPr/>
            </a:pPr>
            <a:r>
              <a:rPr lang="en-US" sz="2800" dirty="0" smtClean="0">
                <a:latin typeface="Calibri" panose="020F0502020204030204" pitchFamily="34" charset="0"/>
              </a:rPr>
              <a:t>Unloving</a:t>
            </a:r>
            <a:endParaRPr lang="en-US" sz="2800" dirty="0">
              <a:latin typeface="Calibri" panose="020F0502020204030204" pitchFamily="34" charset="0"/>
            </a:endParaRPr>
          </a:p>
          <a:p>
            <a:pPr lvl="1" eaLnBrk="1" hangingPunct="1">
              <a:defRPr/>
            </a:pPr>
            <a:r>
              <a:rPr lang="en-US" sz="2800" dirty="0">
                <a:latin typeface="Calibri" panose="020F0502020204030204" pitchFamily="34" charset="0"/>
              </a:rPr>
              <a:t>Unholy	</a:t>
            </a:r>
          </a:p>
          <a:p>
            <a:pPr lvl="1" eaLnBrk="1" hangingPunct="1">
              <a:defRPr/>
            </a:pPr>
            <a:r>
              <a:rPr lang="en-US" sz="2800" dirty="0">
                <a:latin typeface="Calibri" panose="020F0502020204030204" pitchFamily="34" charset="0"/>
              </a:rPr>
              <a:t>Unforgiving</a:t>
            </a:r>
          </a:p>
          <a:p>
            <a:pPr eaLnBrk="1" hangingPunct="1">
              <a:defRPr/>
            </a:pPr>
            <a:r>
              <a:rPr lang="en-US" sz="2800" dirty="0">
                <a:latin typeface="Calibri" panose="020F0502020204030204" pitchFamily="34" charset="0"/>
              </a:rPr>
              <a:t>Rather than lovers of </a:t>
            </a:r>
            <a:r>
              <a:rPr lang="en-US" sz="2800" dirty="0" smtClean="0">
                <a:latin typeface="Calibri" panose="020F0502020204030204" pitchFamily="34" charset="0"/>
              </a:rPr>
              <a:t>God (vs. 4)</a:t>
            </a:r>
            <a:endParaRPr lang="en-US" sz="2800" dirty="0">
              <a:latin typeface="Calibri" panose="020F0502020204030204" pitchFamily="34" charset="0"/>
            </a:endParaRPr>
          </a:p>
        </p:txBody>
      </p:sp>
      <p:sp>
        <p:nvSpPr>
          <p:cNvPr id="2" name="Rectangle 1"/>
          <p:cNvSpPr/>
          <p:nvPr/>
        </p:nvSpPr>
        <p:spPr>
          <a:xfrm>
            <a:off x="5223510" y="1524000"/>
            <a:ext cx="3463290" cy="4142673"/>
          </a:xfrm>
          <a:prstGeom prst="rect">
            <a:avLst/>
          </a:prstGeom>
        </p:spPr>
        <p:txBody>
          <a:bodyPr wrap="square">
            <a:spAutoFit/>
          </a:bodyPr>
          <a:lstStyle/>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Slanderers</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Without self-control</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Brutal</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Haters of good</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Treacherous</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Reckless</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Conceited</a:t>
            </a:r>
          </a:p>
          <a:p>
            <a:pPr marL="285750" lvl="1" indent="-285750">
              <a:spcBef>
                <a:spcPct val="20000"/>
              </a:spcBef>
              <a:buClr>
                <a:schemeClr val="folHlink"/>
              </a:buClr>
              <a:buSzPct val="60000"/>
              <a:buFont typeface="Wingdings" panose="05000000000000000000" pitchFamily="2" charset="2"/>
              <a:buChar char="u"/>
              <a:defRPr/>
            </a:pPr>
            <a:r>
              <a:rPr lang="en-US" sz="2800" dirty="0">
                <a:effectLst>
                  <a:outerShdw blurRad="38100" dist="38100" dir="2700000" algn="tl">
                    <a:srgbClr val="000000"/>
                  </a:outerShdw>
                </a:effectLst>
                <a:latin typeface="Calibri" panose="020F0502020204030204" pitchFamily="34" charset="0"/>
              </a:rPr>
              <a:t>Pleasure lovers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“Perilous” for </a:t>
            </a:r>
            <a:r>
              <a:rPr lang="en-US" sz="4000" dirty="0" smtClean="0">
                <a:latin typeface="Calibri" panose="020F0502020204030204" pitchFamily="34" charset="0"/>
              </a:rPr>
              <a:t>Whom?</a:t>
            </a:r>
            <a:endParaRPr lang="en-US" sz="4000" dirty="0">
              <a:latin typeface="Calibri" panose="020F0502020204030204" pitchFamily="34" charset="0"/>
            </a:endParaRPr>
          </a:p>
        </p:txBody>
      </p:sp>
      <p:sp>
        <p:nvSpPr>
          <p:cNvPr id="29699" name="Rectangle 3"/>
          <p:cNvSpPr>
            <a:spLocks noGrp="1" noChangeArrowheads="1"/>
          </p:cNvSpPr>
          <p:nvPr>
            <p:ph type="body" idx="1"/>
          </p:nvPr>
        </p:nvSpPr>
        <p:spPr>
          <a:xfrm>
            <a:off x="381000" y="1600200"/>
            <a:ext cx="3657600" cy="22098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2 Tim </a:t>
            </a:r>
            <a:r>
              <a:rPr lang="en-US" sz="2800" b="1" dirty="0" smtClean="0">
                <a:solidFill>
                  <a:schemeClr val="bg2"/>
                </a:solidFill>
                <a:effectLst/>
                <a:latin typeface="Calibri" panose="020F0502020204030204" pitchFamily="34" charset="0"/>
              </a:rPr>
              <a:t>3:1</a:t>
            </a:r>
          </a:p>
          <a:p>
            <a:pPr marL="0" indent="0" algn="just" eaLnBrk="1" hangingPunct="1">
              <a:lnSpc>
                <a:spcPct val="90000"/>
              </a:lnSpc>
              <a:buNone/>
            </a:pPr>
            <a:r>
              <a:rPr lang="en-US" sz="2800" dirty="0" smtClean="0">
                <a:solidFill>
                  <a:schemeClr val="bg2"/>
                </a:solidFill>
                <a:effectLst/>
                <a:latin typeface="Calibri" panose="020F0502020204030204" pitchFamily="34" charset="0"/>
              </a:rPr>
              <a:t>“But </a:t>
            </a:r>
            <a:r>
              <a:rPr lang="en-US" sz="2800" dirty="0">
                <a:solidFill>
                  <a:schemeClr val="bg2"/>
                </a:solidFill>
                <a:effectLst/>
                <a:latin typeface="Calibri" panose="020F0502020204030204" pitchFamily="34" charset="0"/>
              </a:rPr>
              <a:t>know this, that in the last days </a:t>
            </a:r>
            <a:r>
              <a:rPr lang="en-US" sz="2800" b="1" i="1" dirty="0">
                <a:solidFill>
                  <a:srgbClr val="0000FF"/>
                </a:solidFill>
                <a:effectLst/>
                <a:latin typeface="Calibri" panose="020F0502020204030204" pitchFamily="34" charset="0"/>
              </a:rPr>
              <a:t>perilous times</a:t>
            </a:r>
            <a:r>
              <a:rPr lang="en-US" sz="2800" dirty="0">
                <a:solidFill>
                  <a:schemeClr val="bg2"/>
                </a:solidFill>
                <a:effectLst/>
                <a:latin typeface="Calibri" panose="020F0502020204030204" pitchFamily="34" charset="0"/>
              </a:rPr>
              <a:t> will come” (Italics mine).</a:t>
            </a:r>
          </a:p>
          <a:p>
            <a:pPr marL="0" indent="0" algn="ctr" eaLnBrk="1" hangingPunct="1">
              <a:lnSpc>
                <a:spcPct val="90000"/>
              </a:lnSpc>
              <a:buNone/>
            </a:pPr>
            <a:endParaRPr lang="en-US" sz="2800" b="1" dirty="0">
              <a:solidFill>
                <a:schemeClr val="bg2"/>
              </a:solidFill>
              <a:effectLst/>
              <a:latin typeface="Calibri" panose="020F0502020204030204" pitchFamily="34" charset="0"/>
            </a:endParaRPr>
          </a:p>
        </p:txBody>
      </p:sp>
      <p:pic>
        <p:nvPicPr>
          <p:cNvPr id="54276" name="Picture 8" descr="End-Times"/>
          <p:cNvPicPr>
            <a:picLocks noChangeAspect="1" noChangeArrowheads="1"/>
          </p:cNvPicPr>
          <p:nvPr/>
        </p:nvPicPr>
        <p:blipFill>
          <a:blip r:embed="rId2" cstate="print"/>
          <a:srcRect l="15497" t="17555"/>
          <a:stretch>
            <a:fillRect/>
          </a:stretch>
        </p:blipFill>
        <p:spPr bwMode="auto">
          <a:xfrm>
            <a:off x="4876800" y="1600200"/>
            <a:ext cx="385762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685800" y="0"/>
            <a:ext cx="7772400" cy="1143000"/>
          </a:xfrm>
        </p:spPr>
        <p:txBody>
          <a:bodyPr/>
          <a:lstStyle/>
          <a:p>
            <a:pPr algn="ctr" eaLnBrk="1" hangingPunct="1"/>
            <a:r>
              <a:rPr lang="en-US" sz="4000" dirty="0">
                <a:latin typeface="Calibri" panose="020F0502020204030204" pitchFamily="34" charset="0"/>
              </a:rPr>
              <a:t>Apostasy Makes Life Difficult </a:t>
            </a:r>
          </a:p>
        </p:txBody>
      </p:sp>
      <p:sp>
        <p:nvSpPr>
          <p:cNvPr id="19459" name="Rectangle 3"/>
          <p:cNvSpPr>
            <a:spLocks noGrp="1" noChangeArrowheads="1"/>
          </p:cNvSpPr>
          <p:nvPr>
            <p:ph type="body" idx="1"/>
          </p:nvPr>
        </p:nvSpPr>
        <p:spPr>
          <a:xfrm>
            <a:off x="2590800" y="1524000"/>
            <a:ext cx="6324600" cy="41148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   2 Tim </a:t>
            </a:r>
            <a:r>
              <a:rPr lang="en-US" sz="2800" b="1" dirty="0" smtClean="0">
                <a:solidFill>
                  <a:schemeClr val="bg2"/>
                </a:solidFill>
                <a:effectLst/>
                <a:latin typeface="Calibri" panose="020F0502020204030204" pitchFamily="34" charset="0"/>
              </a:rPr>
              <a:t>4:3-5</a:t>
            </a:r>
          </a:p>
          <a:p>
            <a:pPr marL="0" indent="0" algn="just" eaLnBrk="1" hangingPunct="1">
              <a:lnSpc>
                <a:spcPct val="90000"/>
              </a:lnSpc>
              <a:buNone/>
            </a:pPr>
            <a:r>
              <a:rPr lang="en-US" sz="2800" b="1" dirty="0" smtClean="0">
                <a:solidFill>
                  <a:schemeClr val="bg2"/>
                </a:solidFill>
                <a:effectLst/>
                <a:latin typeface="Calibri" panose="020F0502020204030204" pitchFamily="34" charset="0"/>
              </a:rPr>
              <a:t> </a:t>
            </a:r>
            <a:r>
              <a:rPr lang="en-US" sz="2800" dirty="0">
                <a:solidFill>
                  <a:schemeClr val="bg2"/>
                </a:solidFill>
                <a:effectLst/>
                <a:latin typeface="Calibri" panose="020F0502020204030204" pitchFamily="34" charset="0"/>
              </a:rPr>
              <a:t>“For the time will come when they will not endure sound doctrine, but according to their own desires, because they have itching ears, they will heap up for themselves teachers; and they will turn their ears away from the truth, and be turned aside to fables. But you be watchful in all things, </a:t>
            </a:r>
            <a:r>
              <a:rPr lang="en-US" sz="2800" b="1" i="1" u="sng" dirty="0">
                <a:solidFill>
                  <a:srgbClr val="0000FF"/>
                </a:solidFill>
                <a:effectLst/>
                <a:latin typeface="Calibri" panose="020F0502020204030204" pitchFamily="34" charset="0"/>
              </a:rPr>
              <a:t>endure afflictions</a:t>
            </a:r>
            <a:r>
              <a:rPr lang="en-US" sz="2800" dirty="0">
                <a:solidFill>
                  <a:schemeClr val="bg2"/>
                </a:solidFill>
                <a:effectLst/>
                <a:latin typeface="Calibri" panose="020F0502020204030204" pitchFamily="34" charset="0"/>
              </a:rPr>
              <a:t>” (Italics added)</a:t>
            </a:r>
          </a:p>
        </p:txBody>
      </p:sp>
      <p:pic>
        <p:nvPicPr>
          <p:cNvPr id="55301" name="Picture 5" descr="world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8600" y="1546860"/>
            <a:ext cx="2120638" cy="32004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49530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b="1" u="sng" dirty="0" smtClean="0">
                <a:solidFill>
                  <a:srgbClr val="FFFFCC"/>
                </a:solidFill>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169120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0"/>
            <a:ext cx="7772400" cy="1371600"/>
          </a:xfrm>
        </p:spPr>
        <p:txBody>
          <a:bodyPr/>
          <a:lstStyle/>
          <a:p>
            <a:pPr algn="ctr" eaLnBrk="1" hangingPunct="1"/>
            <a:r>
              <a:rPr lang="en-US" sz="4000" dirty="0">
                <a:latin typeface="Calibri" panose="020F0502020204030204" pitchFamily="34" charset="0"/>
              </a:rPr>
              <a:t>Apostasy Makes Life </a:t>
            </a:r>
            <a:br>
              <a:rPr lang="en-US" sz="4000" dirty="0">
                <a:latin typeface="Calibri" panose="020F0502020204030204" pitchFamily="34" charset="0"/>
              </a:rPr>
            </a:br>
            <a:r>
              <a:rPr lang="en-US" sz="4000" dirty="0">
                <a:latin typeface="Calibri" panose="020F0502020204030204" pitchFamily="34" charset="0"/>
              </a:rPr>
              <a:t>Difficult for the Man of God</a:t>
            </a:r>
          </a:p>
        </p:txBody>
      </p:sp>
      <p:sp>
        <p:nvSpPr>
          <p:cNvPr id="20483" name="Rectangle 3"/>
          <p:cNvSpPr>
            <a:spLocks noGrp="1" noChangeArrowheads="1"/>
          </p:cNvSpPr>
          <p:nvPr>
            <p:ph type="body" idx="1"/>
          </p:nvPr>
        </p:nvSpPr>
        <p:spPr>
          <a:xfrm>
            <a:off x="228600" y="1562100"/>
            <a:ext cx="4648200" cy="3314700"/>
          </a:xfrm>
          <a:solidFill>
            <a:schemeClr val="tx1"/>
          </a:solidFill>
          <a:ln w="28575">
            <a:solidFill>
              <a:srgbClr val="FF0000"/>
            </a:solid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90000"/>
              </a:lnSpc>
              <a:buNone/>
            </a:pPr>
            <a:r>
              <a:rPr lang="en-US" sz="2800" b="1" dirty="0">
                <a:solidFill>
                  <a:schemeClr val="bg2"/>
                </a:solidFill>
                <a:effectLst/>
                <a:latin typeface="Calibri" panose="020F0502020204030204" pitchFamily="34" charset="0"/>
              </a:rPr>
              <a:t>   2 Tim </a:t>
            </a:r>
            <a:r>
              <a:rPr lang="en-US" sz="2800" b="1" dirty="0" smtClean="0">
                <a:solidFill>
                  <a:schemeClr val="bg2"/>
                </a:solidFill>
                <a:effectLst/>
                <a:latin typeface="Calibri" panose="020F0502020204030204" pitchFamily="34" charset="0"/>
              </a:rPr>
              <a:t>3:12-13</a:t>
            </a:r>
          </a:p>
          <a:p>
            <a:pPr marL="0" indent="0" algn="just" eaLnBrk="1" hangingPunct="1">
              <a:lnSpc>
                <a:spcPct val="90000"/>
              </a:lnSpc>
              <a:buNone/>
            </a:pPr>
            <a:r>
              <a:rPr lang="en-US" sz="2800" dirty="0" smtClean="0">
                <a:solidFill>
                  <a:schemeClr val="bg2"/>
                </a:solidFill>
                <a:effectLst/>
                <a:latin typeface="Calibri" panose="020F0502020204030204" pitchFamily="34" charset="0"/>
              </a:rPr>
              <a:t>“</a:t>
            </a:r>
            <a:r>
              <a:rPr lang="en-US" sz="2800" dirty="0">
                <a:solidFill>
                  <a:schemeClr val="bg2"/>
                </a:solidFill>
                <a:effectLst/>
                <a:latin typeface="Calibri" panose="020F0502020204030204" pitchFamily="34" charset="0"/>
              </a:rPr>
              <a:t>Yes, and all who desire to live a Godly life in Christ Jesus </a:t>
            </a:r>
            <a:r>
              <a:rPr lang="en-US" sz="2800" b="1" i="1" u="sng" dirty="0">
                <a:solidFill>
                  <a:srgbClr val="0000FF"/>
                </a:solidFill>
                <a:effectLst/>
                <a:latin typeface="Calibri" panose="020F0502020204030204" pitchFamily="34" charset="0"/>
              </a:rPr>
              <a:t>will suffer persecution</a:t>
            </a:r>
            <a:r>
              <a:rPr lang="en-US" sz="2800" dirty="0">
                <a:solidFill>
                  <a:schemeClr val="bg2"/>
                </a:solidFill>
                <a:effectLst/>
                <a:latin typeface="Calibri" panose="020F0502020204030204" pitchFamily="34" charset="0"/>
              </a:rPr>
              <a:t>. But evil men and imposters will grow worse and worse, deceiving and being deceived” (Italics added).</a:t>
            </a:r>
          </a:p>
        </p:txBody>
      </p:sp>
      <p:pic>
        <p:nvPicPr>
          <p:cNvPr id="56324" name="Picture 5" descr="simonface"/>
          <p:cNvPicPr>
            <a:picLocks noChangeAspect="1" noChangeArrowheads="1"/>
          </p:cNvPicPr>
          <p:nvPr/>
        </p:nvPicPr>
        <p:blipFill>
          <a:blip r:embed="rId2" cstate="print"/>
          <a:srcRect/>
          <a:stretch>
            <a:fillRect/>
          </a:stretch>
        </p:blipFill>
        <p:spPr bwMode="auto">
          <a:xfrm>
            <a:off x="5181599" y="1562100"/>
            <a:ext cx="3568303"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b="1" u="sng" dirty="0">
                <a:solidFill>
                  <a:srgbClr val="FFFFCC"/>
                </a:solidFill>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1661194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0"/>
            <a:ext cx="7772400" cy="1371600"/>
          </a:xfrm>
        </p:spPr>
        <p:txBody>
          <a:bodyPr/>
          <a:lstStyle/>
          <a:p>
            <a:pPr algn="ctr" eaLnBrk="1" hangingPunct="1"/>
            <a:r>
              <a:rPr lang="en-US" sz="3600" dirty="0" smtClean="0">
                <a:latin typeface="Calibri" panose="020F0502020204030204" pitchFamily="34" charset="0"/>
              </a:rPr>
              <a:t>Apostasy Impacts Those Who Have Not Taken Preventive Measures</a:t>
            </a:r>
          </a:p>
        </p:txBody>
      </p:sp>
      <p:sp>
        <p:nvSpPr>
          <p:cNvPr id="18435" name="Rectangle 3"/>
          <p:cNvSpPr>
            <a:spLocks noGrp="1" noChangeArrowheads="1"/>
          </p:cNvSpPr>
          <p:nvPr>
            <p:ph type="body" idx="1"/>
          </p:nvPr>
        </p:nvSpPr>
        <p:spPr>
          <a:xfrm>
            <a:off x="228600" y="1600200"/>
            <a:ext cx="5105400" cy="5029199"/>
          </a:xfrm>
        </p:spPr>
        <p:txBody>
          <a:bodyPr/>
          <a:lstStyle/>
          <a:p>
            <a:pPr marL="457200" indent="-457200" eaLnBrk="1" hangingPunct="1">
              <a:spcBef>
                <a:spcPts val="1200"/>
              </a:spcBef>
              <a:spcAft>
                <a:spcPts val="1200"/>
              </a:spcAft>
              <a:defRPr/>
            </a:pPr>
            <a:r>
              <a:rPr lang="en-US" sz="2800" dirty="0" smtClean="0">
                <a:latin typeface="Calibri" panose="020F0502020204030204" pitchFamily="34" charset="0"/>
              </a:rPr>
              <a:t>Study God’s Word (2 Tim 2:15; 3:17)</a:t>
            </a:r>
          </a:p>
          <a:p>
            <a:pPr marL="457200" indent="-457200" eaLnBrk="1" hangingPunct="1">
              <a:spcBef>
                <a:spcPts val="1200"/>
              </a:spcBef>
              <a:spcAft>
                <a:spcPts val="1200"/>
              </a:spcAft>
              <a:defRPr/>
            </a:pPr>
            <a:r>
              <a:rPr lang="en-US" sz="2800" dirty="0" smtClean="0">
                <a:latin typeface="Calibri" panose="020F0502020204030204" pitchFamily="34" charset="0"/>
              </a:rPr>
              <a:t>“Test all things” (1 </a:t>
            </a:r>
            <a:r>
              <a:rPr lang="en-US" sz="2800" dirty="0" err="1" smtClean="0">
                <a:latin typeface="Calibri" panose="020F0502020204030204" pitchFamily="34" charset="0"/>
              </a:rPr>
              <a:t>Thess</a:t>
            </a:r>
            <a:r>
              <a:rPr lang="en-US" sz="2800" dirty="0" smtClean="0">
                <a:latin typeface="Calibri" panose="020F0502020204030204" pitchFamily="34" charset="0"/>
              </a:rPr>
              <a:t> 5:21)</a:t>
            </a:r>
          </a:p>
          <a:p>
            <a:pPr marL="457200" indent="-457200" eaLnBrk="1" hangingPunct="1">
              <a:spcBef>
                <a:spcPts val="1200"/>
              </a:spcBef>
              <a:spcAft>
                <a:spcPts val="1200"/>
              </a:spcAft>
              <a:defRPr/>
            </a:pPr>
            <a:r>
              <a:rPr lang="en-US" sz="2800" dirty="0" smtClean="0">
                <a:latin typeface="Calibri" panose="020F0502020204030204" pitchFamily="34" charset="0"/>
              </a:rPr>
              <a:t>Renew your mind (Rom 12:2)</a:t>
            </a:r>
          </a:p>
          <a:p>
            <a:pPr marL="457200" indent="-457200" eaLnBrk="1" hangingPunct="1">
              <a:spcBef>
                <a:spcPts val="1200"/>
              </a:spcBef>
              <a:spcAft>
                <a:spcPts val="1200"/>
              </a:spcAft>
              <a:defRPr/>
            </a:pPr>
            <a:r>
              <a:rPr lang="en-US" sz="2800" dirty="0" smtClean="0">
                <a:latin typeface="Calibri" panose="020F0502020204030204" pitchFamily="34" charset="0"/>
              </a:rPr>
              <a:t>“Put on the whole armor of God” (</a:t>
            </a:r>
            <a:r>
              <a:rPr lang="en-US" sz="2800" dirty="0" err="1" smtClean="0">
                <a:latin typeface="Calibri" panose="020F0502020204030204" pitchFamily="34" charset="0"/>
              </a:rPr>
              <a:t>Eph</a:t>
            </a:r>
            <a:r>
              <a:rPr lang="en-US" sz="2800" dirty="0" smtClean="0">
                <a:latin typeface="Calibri" panose="020F0502020204030204" pitchFamily="34" charset="0"/>
              </a:rPr>
              <a:t> 6:11)</a:t>
            </a:r>
          </a:p>
          <a:p>
            <a:pPr marL="457200" indent="-457200" eaLnBrk="1" hangingPunct="1">
              <a:spcBef>
                <a:spcPts val="1200"/>
              </a:spcBef>
              <a:spcAft>
                <a:spcPts val="1200"/>
              </a:spcAft>
              <a:defRPr/>
            </a:pPr>
            <a:r>
              <a:rPr lang="en-US" sz="2800" dirty="0" smtClean="0">
                <a:latin typeface="Calibri" panose="020F0502020204030204" pitchFamily="34" charset="0"/>
              </a:rPr>
              <a:t>“Contend earnestly for the faith” (Jude 3)</a:t>
            </a:r>
          </a:p>
        </p:txBody>
      </p:sp>
      <p:pic>
        <p:nvPicPr>
          <p:cNvPr id="58372" name="Picture 5" descr="937575"/>
          <p:cNvPicPr>
            <a:picLocks noChangeAspect="1" noChangeArrowheads="1"/>
          </p:cNvPicPr>
          <p:nvPr/>
        </p:nvPicPr>
        <p:blipFill>
          <a:blip r:embed="rId2" cstate="print"/>
          <a:srcRect b="25333"/>
          <a:stretch>
            <a:fillRect/>
          </a:stretch>
        </p:blipFill>
        <p:spPr bwMode="auto">
          <a:xfrm>
            <a:off x="5638800" y="1828800"/>
            <a:ext cx="3205734"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685800" y="2857500"/>
            <a:ext cx="7772400" cy="1143000"/>
          </a:xfrm>
        </p:spPr>
        <p:txBody>
          <a:bodyPr/>
          <a:lstStyle/>
          <a:p>
            <a:pPr algn="ctr"/>
            <a:r>
              <a:rPr lang="en-US" altLang="en-US" sz="6000" smtClean="0">
                <a:latin typeface="Calibri" panose="020F0502020204030204" pitchFamily="34" charset="0"/>
              </a:rPr>
              <a:t>Conclusion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
        <p:nvSpPr>
          <p:cNvPr id="4099" name="Rectangle 3"/>
          <p:cNvSpPr>
            <a:spLocks noGrp="1" noChangeArrowheads="1"/>
          </p:cNvSpPr>
          <p:nvPr>
            <p:ph type="body" idx="1"/>
          </p:nvPr>
        </p:nvSpPr>
        <p:spPr>
          <a:xfrm>
            <a:off x="457200" y="1143000"/>
            <a:ext cx="5105400" cy="4525963"/>
          </a:xfrm>
        </p:spPr>
        <p:txBody>
          <a:bodyPr/>
          <a:lstStyle/>
          <a:p>
            <a:pPr marL="457200" indent="-457200" eaLnBrk="1" hangingPunct="1">
              <a:spcBef>
                <a:spcPts val="1200"/>
              </a:spcBef>
              <a:spcAft>
                <a:spcPts val="1200"/>
              </a:spcAft>
              <a:buSzPct val="100000"/>
              <a:buFont typeface="Times New Roman" pitchFamily="18" charset="0"/>
              <a:buAutoNum type="arabicParenR"/>
              <a:defRPr/>
            </a:pPr>
            <a:r>
              <a:rPr lang="en-US" sz="2800" dirty="0" smtClean="0">
                <a:latin typeface="Calibri" panose="020F0502020204030204" pitchFamily="34" charset="0"/>
              </a:rPr>
              <a:t>Sign of the last days</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A massive NT subject</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Impacts every major doctrine</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Primarily internal</a:t>
            </a:r>
          </a:p>
          <a:p>
            <a:pPr marL="457200" indent="-457200" eaLnBrk="1" hangingPunct="1">
              <a:spcBef>
                <a:spcPts val="1200"/>
              </a:spcBef>
              <a:spcAft>
                <a:spcPts val="1200"/>
              </a:spcAft>
              <a:buSzPct val="100000"/>
              <a:buFont typeface="Times New Roman" pitchFamily="18" charset="0"/>
              <a:buAutoNum type="arabicParenR"/>
              <a:defRPr/>
            </a:pPr>
            <a:r>
              <a:rPr lang="en-US" sz="2800" dirty="0">
                <a:latin typeface="Calibri" panose="020F0502020204030204" pitchFamily="34" charset="0"/>
              </a:rPr>
              <a:t>Knows no limits</a:t>
            </a:r>
          </a:p>
        </p:txBody>
      </p:sp>
      <p:pic>
        <p:nvPicPr>
          <p:cNvPr id="15364" name="Picture 4"/>
          <p:cNvPicPr>
            <a:picLocks noChangeAspect="1" noChangeArrowheads="1"/>
          </p:cNvPicPr>
          <p:nvPr/>
        </p:nvPicPr>
        <p:blipFill>
          <a:blip r:embed="rId2" cstate="print"/>
          <a:srcRect l="7921" r="8911"/>
          <a:stretch>
            <a:fillRect/>
          </a:stretch>
        </p:blipFill>
        <p:spPr bwMode="auto">
          <a:xfrm>
            <a:off x="5486400" y="1371600"/>
            <a:ext cx="3200400" cy="42576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603692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3657600" y="1524000"/>
            <a:ext cx="5257800" cy="4343400"/>
          </a:xfrm>
        </p:spPr>
        <p:txBody>
          <a:bodyPr/>
          <a:lstStyle/>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Can happen quickly</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Satanically energized</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Destructive</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Makes life difficult for the man of God</a:t>
            </a:r>
          </a:p>
          <a:p>
            <a:pPr marL="571500" indent="-571500" eaLnBrk="1" hangingPunct="1">
              <a:spcBef>
                <a:spcPts val="1200"/>
              </a:spcBef>
              <a:spcAft>
                <a:spcPts val="1200"/>
              </a:spcAft>
              <a:buSzPct val="100000"/>
              <a:buFont typeface="Times New Roman" pitchFamily="18" charset="0"/>
              <a:buAutoNum type="arabicParenR" startAt="6"/>
            </a:pPr>
            <a:r>
              <a:rPr lang="en-US" sz="2800" dirty="0">
                <a:effectLst/>
                <a:latin typeface="Calibri" panose="020F0502020204030204" pitchFamily="34" charset="0"/>
              </a:rPr>
              <a:t>Impacts those who have not taken preventive measures </a:t>
            </a:r>
          </a:p>
        </p:txBody>
      </p:sp>
      <p:pic>
        <p:nvPicPr>
          <p:cNvPr id="16388" name="Picture 2"/>
          <p:cNvPicPr>
            <a:picLocks noChangeAspect="1" noChangeArrowheads="1"/>
          </p:cNvPicPr>
          <p:nvPr/>
        </p:nvPicPr>
        <p:blipFill>
          <a:blip r:embed="rId2" cstate="print"/>
          <a:srcRect l="11134" t="2632" r="27652" b="36639"/>
          <a:stretch>
            <a:fillRect/>
          </a:stretch>
        </p:blipFill>
        <p:spPr bwMode="auto">
          <a:xfrm>
            <a:off x="381000" y="1676400"/>
            <a:ext cx="296227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2"/>
          <p:cNvSpPr>
            <a:spLocks noGrp="1" noChangeArrowheads="1"/>
          </p:cNvSpPr>
          <p:nvPr>
            <p:ph type="title"/>
          </p:nvPr>
        </p:nvSpPr>
        <p:spPr>
          <a:xfrm>
            <a:off x="381000" y="0"/>
            <a:ext cx="8229600" cy="1143000"/>
          </a:xfrm>
        </p:spPr>
        <p:txBody>
          <a:bodyPr/>
          <a:lstStyle/>
          <a:p>
            <a:pPr algn="ctr" eaLnBrk="1" hangingPunct="1"/>
            <a:r>
              <a:rPr lang="en-US" sz="4000" dirty="0" smtClean="0">
                <a:latin typeface="Calibri" panose="020F0502020204030204" pitchFamily="34" charset="0"/>
              </a:rPr>
              <a:t>Ten Characteristics of Apostasy</a:t>
            </a:r>
          </a:p>
        </p:txBody>
      </p:sp>
    </p:spTree>
    <p:extLst>
      <p:ext uri="{BB962C8B-B14F-4D97-AF65-F5344CB8AC3E}">
        <p14:creationId xmlns:p14="http://schemas.microsoft.com/office/powerpoint/2010/main" xmlns="" val="32566542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3276600"/>
            <a:ext cx="5867400" cy="2554288"/>
          </a:xfrm>
          <a:prstGeom prst="rect">
            <a:avLst/>
          </a:prstGeom>
        </p:spPr>
        <p:txBody>
          <a:bodyPr wrap="square">
            <a:spAutoFit/>
          </a:bodyPr>
          <a:lstStyle/>
          <a:p>
            <a:pPr algn="just">
              <a:defRPr/>
            </a:pP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bless you and </a:t>
            </a:r>
            <a:r>
              <a:rPr lang="en-US" sz="3200" dirty="0" smtClean="0">
                <a:latin typeface="Calibri" panose="020F0502020204030204" pitchFamily="34" charset="0"/>
                <a:cs typeface="Arial" charset="0"/>
              </a:rPr>
              <a:t>keep you</a:t>
            </a:r>
            <a:r>
              <a:rPr lang="en-US" sz="3200" dirty="0">
                <a:latin typeface="Calibri" panose="020F0502020204030204" pitchFamily="34" charset="0"/>
                <a:cs typeface="Arial" charset="0"/>
              </a:rPr>
              <a:t>;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make his face shine on you and be gracious to you; </a:t>
            </a:r>
            <a:r>
              <a:rPr lang="en-US" sz="3200" baseline="30000" dirty="0">
                <a:latin typeface="Calibri" panose="020F0502020204030204" pitchFamily="34" charset="0"/>
                <a:cs typeface="Arial" charset="0"/>
              </a:rPr>
              <a:t> </a:t>
            </a:r>
            <a:r>
              <a:rPr lang="en-US" sz="3200" dirty="0">
                <a:latin typeface="Calibri" panose="020F0502020204030204" pitchFamily="34" charset="0"/>
                <a:cs typeface="Arial" charset="0"/>
              </a:rPr>
              <a:t>the </a:t>
            </a:r>
            <a:r>
              <a:rPr lang="en-US" sz="3200" cap="small" dirty="0">
                <a:latin typeface="Calibri" panose="020F0502020204030204" pitchFamily="34" charset="0"/>
                <a:cs typeface="Arial" charset="0"/>
              </a:rPr>
              <a:t>Lord</a:t>
            </a:r>
            <a:r>
              <a:rPr lang="en-US" sz="3200" dirty="0">
                <a:latin typeface="Calibri" panose="020F0502020204030204" pitchFamily="34" charset="0"/>
                <a:cs typeface="Arial" charset="0"/>
              </a:rPr>
              <a:t> turn his face toward you and give you peace.” (NIV)</a:t>
            </a:r>
          </a:p>
        </p:txBody>
      </p:sp>
      <p:pic>
        <p:nvPicPr>
          <p:cNvPr id="63491" name="Picture 3" descr="http://www.edgarphillips.org/wordpress/wp-content/uploads/2010/08/high-priest-1.jpg"/>
          <p:cNvPicPr>
            <a:picLocks noChangeAspect="1" noChangeArrowheads="1"/>
          </p:cNvPicPr>
          <p:nvPr/>
        </p:nvPicPr>
        <p:blipFill>
          <a:blip r:embed="rId2" cstate="print">
            <a:extLst/>
          </a:blip>
          <a:srcRect/>
          <a:stretch>
            <a:fillRect/>
          </a:stretch>
        </p:blipFill>
        <p:spPr bwMode="auto">
          <a:xfrm>
            <a:off x="609600" y="3419249"/>
            <a:ext cx="190658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3492" name="Picture 5" descr="http://mkmmin.tripod.com/images/AaronicBlessingUp.jpg"/>
          <p:cNvPicPr>
            <a:picLocks noChangeAspect="1" noChangeArrowheads="1"/>
          </p:cNvPicPr>
          <p:nvPr/>
        </p:nvPicPr>
        <p:blipFill>
          <a:blip r:embed="rId3" cstate="print">
            <a:extLst/>
          </a:blip>
          <a:srcRect/>
          <a:stretch>
            <a:fillRect/>
          </a:stretch>
        </p:blipFill>
        <p:spPr bwMode="auto">
          <a:xfrm>
            <a:off x="2997200" y="609600"/>
            <a:ext cx="31496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algn="ctr" eaLnBrk="1" hangingPunct="1"/>
            <a:r>
              <a:rPr lang="en-US" sz="4000" dirty="0" smtClean="0">
                <a:latin typeface="Calibri" panose="020F0502020204030204" pitchFamily="34" charset="0"/>
              </a:rPr>
              <a:t>Apostasy is a Sign of the Last Days</a:t>
            </a:r>
          </a:p>
        </p:txBody>
      </p:sp>
      <p:sp>
        <p:nvSpPr>
          <p:cNvPr id="5123" name="Rectangle 3"/>
          <p:cNvSpPr>
            <a:spLocks noGrp="1" noChangeArrowheads="1"/>
          </p:cNvSpPr>
          <p:nvPr>
            <p:ph type="body" idx="1"/>
          </p:nvPr>
        </p:nvSpPr>
        <p:spPr>
          <a:xfrm>
            <a:off x="228600" y="1524000"/>
            <a:ext cx="4495800" cy="4537075"/>
          </a:xfrm>
        </p:spPr>
        <p:txBody>
          <a:bodyPr/>
          <a:lstStyle/>
          <a:p>
            <a:pPr eaLnBrk="1" hangingPunct="1">
              <a:spcBef>
                <a:spcPts val="1200"/>
              </a:spcBef>
              <a:spcAft>
                <a:spcPts val="1200"/>
              </a:spcAft>
              <a:defRPr/>
            </a:pPr>
            <a:r>
              <a:rPr lang="en-US" sz="2800" dirty="0" smtClean="0">
                <a:latin typeface="Calibri" panose="020F0502020204030204" pitchFamily="34" charset="0"/>
              </a:rPr>
              <a:t>2 </a:t>
            </a:r>
            <a:r>
              <a:rPr lang="en-US" sz="2800" dirty="0">
                <a:latin typeface="Calibri" panose="020F0502020204030204" pitchFamily="34" charset="0"/>
              </a:rPr>
              <a:t>Tim 3:1-”But know this, that in the last days perilous times will come</a:t>
            </a:r>
            <a:r>
              <a:rPr lang="en-US" sz="2800" dirty="0" smtClean="0">
                <a:latin typeface="Calibri" panose="020F0502020204030204" pitchFamily="34" charset="0"/>
              </a:rPr>
              <a:t>.”</a:t>
            </a:r>
          </a:p>
          <a:p>
            <a:pPr eaLnBrk="1" hangingPunct="1">
              <a:spcBef>
                <a:spcPts val="1200"/>
              </a:spcBef>
              <a:spcAft>
                <a:spcPts val="1200"/>
              </a:spcAft>
              <a:defRPr/>
            </a:pPr>
            <a:r>
              <a:rPr lang="en-US" sz="2800" dirty="0" smtClean="0">
                <a:latin typeface="Calibri" panose="020F0502020204030204" pitchFamily="34" charset="0"/>
              </a:rPr>
              <a:t>2 </a:t>
            </a:r>
            <a:r>
              <a:rPr lang="en-US" sz="2800" dirty="0">
                <a:latin typeface="Calibri" panose="020F0502020204030204" pitchFamily="34" charset="0"/>
              </a:rPr>
              <a:t>Tim 3:13-“But evil men and imposters </a:t>
            </a:r>
            <a:r>
              <a:rPr lang="en-US" sz="2800" b="1" i="1" u="sng" dirty="0">
                <a:solidFill>
                  <a:srgbClr val="FFFFCC"/>
                </a:solidFill>
                <a:latin typeface="Calibri" panose="020F0502020204030204" pitchFamily="34" charset="0"/>
              </a:rPr>
              <a:t>will grow worse and worse</a:t>
            </a:r>
            <a:r>
              <a:rPr lang="en-US" sz="2800" dirty="0">
                <a:latin typeface="Calibri" panose="020F0502020204030204" pitchFamily="34" charset="0"/>
              </a:rPr>
              <a:t>, deceiving and being deceived” (Italics mine).</a:t>
            </a:r>
          </a:p>
        </p:txBody>
      </p:sp>
      <p:pic>
        <p:nvPicPr>
          <p:cNvPr id="18436" name="Picture 2"/>
          <p:cNvPicPr>
            <a:picLocks noChangeAspect="1" noChangeArrowheads="1"/>
          </p:cNvPicPr>
          <p:nvPr/>
        </p:nvPicPr>
        <p:blipFill>
          <a:blip r:embed="rId2" cstate="print"/>
          <a:srcRect l="9190" t="3847" r="43198" b="35425"/>
          <a:stretch>
            <a:fillRect/>
          </a:stretch>
        </p:blipFill>
        <p:spPr bwMode="auto">
          <a:xfrm>
            <a:off x="5029200" y="1600200"/>
            <a:ext cx="3733800" cy="3810000"/>
          </a:xfrm>
          <a:prstGeom prst="rect">
            <a:avLst/>
          </a:prstGeom>
          <a:noFill/>
          <a:ln w="38100">
            <a:solidFill>
              <a:srgbClr val="FF00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1143000"/>
          </a:xfrm>
        </p:spPr>
        <p:txBody>
          <a:bodyPr/>
          <a:lstStyle/>
          <a:p>
            <a:pPr algn="ctr" eaLnBrk="1" hangingPunct="1"/>
            <a:r>
              <a:rPr lang="en-US" dirty="0" smtClean="0">
                <a:latin typeface="Calibri" panose="020F0502020204030204" pitchFamily="34" charset="0"/>
              </a:rPr>
              <a:t>MESSENGERS OF THE KINGDOM</a:t>
            </a:r>
          </a:p>
        </p:txBody>
      </p:sp>
      <p:sp>
        <p:nvSpPr>
          <p:cNvPr id="43011" name="Rectangle 3"/>
          <p:cNvSpPr>
            <a:spLocks noGrp="1" noChangeArrowheads="1"/>
          </p:cNvSpPr>
          <p:nvPr>
            <p:ph type="body" sz="half" idx="2"/>
          </p:nvPr>
        </p:nvSpPr>
        <p:spPr>
          <a:xfrm>
            <a:off x="5105400" y="2057400"/>
            <a:ext cx="3810000" cy="4267200"/>
          </a:xfrm>
        </p:spPr>
        <p:txBody>
          <a:bodyPr/>
          <a:lstStyle/>
          <a:p>
            <a:pPr marL="457200" indent="-457200" eaLnBrk="1" hangingPunct="1">
              <a:defRPr/>
            </a:pPr>
            <a:r>
              <a:rPr lang="en-US" sz="2800" dirty="0" smtClean="0">
                <a:latin typeface="Calibri" panose="020F0502020204030204" pitchFamily="34" charset="0"/>
              </a:rPr>
              <a:t>John the Baptist</a:t>
            </a:r>
          </a:p>
          <a:p>
            <a:pPr marL="914400" lvl="1" indent="-457200" eaLnBrk="1" hangingPunct="1">
              <a:defRPr/>
            </a:pPr>
            <a:r>
              <a:rPr lang="en-US" sz="2800" dirty="0" smtClean="0">
                <a:latin typeface="Calibri" panose="020F0502020204030204" pitchFamily="34" charset="0"/>
              </a:rPr>
              <a:t>Matt. 3:2</a:t>
            </a:r>
          </a:p>
          <a:p>
            <a:pPr marL="457200" indent="-457200" eaLnBrk="1" hangingPunct="1">
              <a:defRPr/>
            </a:pPr>
            <a:r>
              <a:rPr lang="en-US" sz="2800" dirty="0">
                <a:latin typeface="Calibri" panose="020F0502020204030204" pitchFamily="34" charset="0"/>
              </a:rPr>
              <a:t>Jesus Christ</a:t>
            </a:r>
          </a:p>
          <a:p>
            <a:pPr marL="914400" lvl="1" indent="-457200" eaLnBrk="1" hangingPunct="1">
              <a:defRPr/>
            </a:pPr>
            <a:r>
              <a:rPr lang="en-US" sz="2800" dirty="0">
                <a:latin typeface="Calibri" panose="020F0502020204030204" pitchFamily="34" charset="0"/>
              </a:rPr>
              <a:t>Matt. 4:17</a:t>
            </a:r>
          </a:p>
          <a:p>
            <a:pPr marL="457200" indent="-457200" eaLnBrk="1" hangingPunct="1">
              <a:defRPr/>
            </a:pPr>
            <a:r>
              <a:rPr lang="en-US" sz="2800" dirty="0">
                <a:latin typeface="Calibri" panose="020F0502020204030204" pitchFamily="34" charset="0"/>
              </a:rPr>
              <a:t>12 Apostles</a:t>
            </a:r>
          </a:p>
          <a:p>
            <a:pPr marL="914400" lvl="1" indent="-457200" eaLnBrk="1" hangingPunct="1">
              <a:defRPr/>
            </a:pPr>
            <a:r>
              <a:rPr lang="en-US" sz="2800" dirty="0">
                <a:latin typeface="Calibri" panose="020F0502020204030204" pitchFamily="34" charset="0"/>
              </a:rPr>
              <a:t>Matt. 10:5, 7</a:t>
            </a:r>
          </a:p>
          <a:p>
            <a:pPr marL="457200" indent="-457200" eaLnBrk="1" hangingPunct="1">
              <a:defRPr/>
            </a:pPr>
            <a:r>
              <a:rPr lang="en-US" sz="2800" dirty="0">
                <a:latin typeface="Calibri" panose="020F0502020204030204" pitchFamily="34" charset="0"/>
              </a:rPr>
              <a:t>Seventy</a:t>
            </a:r>
          </a:p>
          <a:p>
            <a:pPr marL="914400" lvl="1" indent="-457200" eaLnBrk="1" hangingPunct="1">
              <a:defRPr/>
            </a:pPr>
            <a:r>
              <a:rPr lang="en-US" sz="2800" dirty="0">
                <a:latin typeface="Calibri" panose="020F0502020204030204" pitchFamily="34" charset="0"/>
              </a:rPr>
              <a:t>Luke 10:1, 9</a:t>
            </a:r>
          </a:p>
        </p:txBody>
      </p:sp>
      <p:pic>
        <p:nvPicPr>
          <p:cNvPr id="55300" name="Picture 4" descr="j0275620"/>
          <p:cNvPicPr>
            <a:picLocks noGrp="1" noChangeAspect="1" noChangeArrowheads="1"/>
          </p:cNvPicPr>
          <p:nvPr>
            <p:ph type="clipArt" sz="half" idx="1"/>
          </p:nvPr>
        </p:nvPicPr>
        <p:blipFill>
          <a:blip r:embed="rId2" cstate="print"/>
          <a:srcRect/>
          <a:stretch>
            <a:fillRect/>
          </a:stretch>
        </p:blipFill>
        <p:spPr>
          <a:xfrm>
            <a:off x="294803" y="1905000"/>
            <a:ext cx="4685185" cy="35353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19300" y="0"/>
            <a:ext cx="5105400" cy="1143000"/>
          </a:xfrm>
        </p:spPr>
        <p:txBody>
          <a:bodyPr/>
          <a:lstStyle/>
          <a:p>
            <a:pPr algn="ctr" eaLnBrk="1" hangingPunct="1">
              <a:defRPr/>
            </a:pPr>
            <a:r>
              <a:rPr lang="en-US" dirty="0" smtClean="0">
                <a:latin typeface="Calibri" panose="020F0502020204030204" pitchFamily="34" charset="0"/>
              </a:rPr>
              <a:t>Matthew 13 Parables</a:t>
            </a:r>
          </a:p>
        </p:txBody>
      </p:sp>
      <p:sp>
        <p:nvSpPr>
          <p:cNvPr id="48131" name="Rectangle 3"/>
          <p:cNvSpPr>
            <a:spLocks noGrp="1" noChangeArrowheads="1"/>
          </p:cNvSpPr>
          <p:nvPr>
            <p:ph type="body" idx="1"/>
          </p:nvPr>
        </p:nvSpPr>
        <p:spPr>
          <a:xfrm>
            <a:off x="457200" y="1066800"/>
            <a:ext cx="8485188" cy="5638800"/>
          </a:xfrm>
        </p:spPr>
        <p:txBody>
          <a:bodyPr/>
          <a:lstStyle/>
          <a:p>
            <a:pPr eaLnBrk="1" hangingPunct="1">
              <a:spcBef>
                <a:spcPts val="900"/>
              </a:spcBef>
              <a:spcAft>
                <a:spcPts val="900"/>
              </a:spcAft>
              <a:defRPr/>
            </a:pPr>
            <a:r>
              <a:rPr lang="en-US" dirty="0" err="1" smtClean="0">
                <a:latin typeface="Calibri" panose="020F0502020204030204" pitchFamily="34" charset="0"/>
              </a:rPr>
              <a:t>Sower</a:t>
            </a:r>
            <a:r>
              <a:rPr lang="en-US" dirty="0" smtClean="0">
                <a:latin typeface="Calibri" panose="020F0502020204030204" pitchFamily="34" charset="0"/>
              </a:rPr>
              <a:t> (13:1-9, 18-23)</a:t>
            </a:r>
          </a:p>
          <a:p>
            <a:pPr eaLnBrk="1" hangingPunct="1">
              <a:spcBef>
                <a:spcPts val="900"/>
              </a:spcBef>
              <a:spcAft>
                <a:spcPts val="900"/>
              </a:spcAft>
              <a:defRPr/>
            </a:pPr>
            <a:r>
              <a:rPr lang="en-US" dirty="0" smtClean="0">
                <a:latin typeface="Calibri" panose="020F0502020204030204" pitchFamily="34" charset="0"/>
              </a:rPr>
              <a:t>Wheat and tares (13:24-30, 36-43)</a:t>
            </a:r>
          </a:p>
          <a:p>
            <a:pPr eaLnBrk="1" hangingPunct="1">
              <a:spcBef>
                <a:spcPts val="900"/>
              </a:spcBef>
              <a:spcAft>
                <a:spcPts val="900"/>
              </a:spcAft>
              <a:defRPr/>
            </a:pPr>
            <a:r>
              <a:rPr lang="en-US" dirty="0" smtClean="0">
                <a:latin typeface="Calibri" panose="020F0502020204030204" pitchFamily="34" charset="0"/>
              </a:rPr>
              <a:t>Mustard seed (13:31-32)</a:t>
            </a:r>
          </a:p>
          <a:p>
            <a:pPr eaLnBrk="1" hangingPunct="1">
              <a:spcBef>
                <a:spcPts val="900"/>
              </a:spcBef>
              <a:spcAft>
                <a:spcPts val="900"/>
              </a:spcAft>
              <a:defRPr/>
            </a:pPr>
            <a:r>
              <a:rPr lang="en-US" dirty="0" smtClean="0">
                <a:latin typeface="Calibri" panose="020F0502020204030204" pitchFamily="34" charset="0"/>
              </a:rPr>
              <a:t>Leaven (13:33)</a:t>
            </a:r>
          </a:p>
          <a:p>
            <a:pPr eaLnBrk="1" hangingPunct="1">
              <a:spcBef>
                <a:spcPts val="900"/>
              </a:spcBef>
              <a:spcAft>
                <a:spcPts val="900"/>
              </a:spcAft>
              <a:defRPr/>
            </a:pPr>
            <a:r>
              <a:rPr lang="en-US" dirty="0" smtClean="0">
                <a:latin typeface="Calibri" panose="020F0502020204030204" pitchFamily="34" charset="0"/>
              </a:rPr>
              <a:t>Earthen treasure (13:44)</a:t>
            </a:r>
          </a:p>
          <a:p>
            <a:pPr eaLnBrk="1" hangingPunct="1">
              <a:spcBef>
                <a:spcPts val="900"/>
              </a:spcBef>
              <a:spcAft>
                <a:spcPts val="900"/>
              </a:spcAft>
              <a:defRPr/>
            </a:pPr>
            <a:r>
              <a:rPr lang="en-US" dirty="0" smtClean="0">
                <a:latin typeface="Calibri" panose="020F0502020204030204" pitchFamily="34" charset="0"/>
              </a:rPr>
              <a:t>Pearl of great price (13:45-46)</a:t>
            </a:r>
          </a:p>
          <a:p>
            <a:pPr eaLnBrk="1" hangingPunct="1">
              <a:spcBef>
                <a:spcPts val="900"/>
              </a:spcBef>
              <a:spcAft>
                <a:spcPts val="900"/>
              </a:spcAft>
              <a:defRPr/>
            </a:pPr>
            <a:r>
              <a:rPr lang="en-US" dirty="0" smtClean="0">
                <a:latin typeface="Calibri" panose="020F0502020204030204" pitchFamily="34" charset="0"/>
              </a:rPr>
              <a:t>Dragnet (13:47-50)</a:t>
            </a:r>
          </a:p>
          <a:p>
            <a:pPr eaLnBrk="1" hangingPunct="1">
              <a:spcBef>
                <a:spcPts val="900"/>
              </a:spcBef>
              <a:spcAft>
                <a:spcPts val="900"/>
              </a:spcAft>
              <a:defRPr/>
            </a:pPr>
            <a:r>
              <a:rPr lang="en-US" dirty="0" smtClean="0">
                <a:latin typeface="Calibri" panose="020F0502020204030204" pitchFamily="34" charset="0"/>
              </a:rPr>
              <a:t>Householder (13:51-52)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019300" y="0"/>
            <a:ext cx="5105400" cy="1143000"/>
          </a:xfrm>
        </p:spPr>
        <p:txBody>
          <a:bodyPr/>
          <a:lstStyle/>
          <a:p>
            <a:pPr algn="ctr" eaLnBrk="1" hangingPunct="1"/>
            <a:r>
              <a:rPr lang="en-US" dirty="0" smtClean="0">
                <a:latin typeface="Calibri" panose="020F0502020204030204" pitchFamily="34" charset="0"/>
              </a:rPr>
              <a:t>Matthew 13 Parables</a:t>
            </a:r>
          </a:p>
        </p:txBody>
      </p:sp>
      <p:sp>
        <p:nvSpPr>
          <p:cNvPr id="6147" name="Rectangle 3"/>
          <p:cNvSpPr>
            <a:spLocks noGrp="1" noChangeArrowheads="1"/>
          </p:cNvSpPr>
          <p:nvPr>
            <p:ph type="body" idx="1"/>
          </p:nvPr>
        </p:nvSpPr>
        <p:spPr>
          <a:xfrm>
            <a:off x="876300" y="5097780"/>
            <a:ext cx="7391400" cy="1531620"/>
          </a:xfrm>
        </p:spPr>
        <p:txBody>
          <a:bodyPr/>
          <a:lstStyle/>
          <a:p>
            <a:pPr marL="0" indent="0" algn="ctr" eaLnBrk="1" hangingPunct="1">
              <a:spcBef>
                <a:spcPts val="1200"/>
              </a:spcBef>
              <a:spcAft>
                <a:spcPts val="1200"/>
              </a:spcAft>
              <a:buFont typeface="Wingdings" pitchFamily="2" charset="2"/>
              <a:buNone/>
              <a:defRPr/>
            </a:pPr>
            <a:r>
              <a:rPr lang="en-US" dirty="0" smtClean="0">
                <a:latin typeface="Calibri" panose="020F0502020204030204" pitchFamily="34" charset="0"/>
              </a:rPr>
              <a:t>The Sower :</a:t>
            </a:r>
            <a:endParaRPr lang="en-US" dirty="0">
              <a:latin typeface="Calibri" panose="020F0502020204030204" pitchFamily="34" charset="0"/>
            </a:endParaRPr>
          </a:p>
          <a:p>
            <a:pPr marL="0" indent="0" algn="ctr" eaLnBrk="1" hangingPunct="1">
              <a:spcBef>
                <a:spcPts val="1200"/>
              </a:spcBef>
              <a:spcAft>
                <a:spcPts val="1200"/>
              </a:spcAft>
              <a:buFont typeface="Wingdings" pitchFamily="2" charset="2"/>
              <a:buNone/>
              <a:defRPr/>
            </a:pPr>
            <a:r>
              <a:rPr lang="en-US" dirty="0" smtClean="0">
                <a:latin typeface="Calibri" panose="020F0502020204030204" pitchFamily="34" charset="0"/>
              </a:rPr>
              <a:t>Preaching </a:t>
            </a:r>
            <a:r>
              <a:rPr lang="en-US" dirty="0">
                <a:latin typeface="Calibri" panose="020F0502020204030204" pitchFamily="34" charset="0"/>
              </a:rPr>
              <a:t>of the gospel with various </a:t>
            </a:r>
            <a:r>
              <a:rPr lang="en-US" dirty="0" smtClean="0">
                <a:latin typeface="Calibri" panose="020F0502020204030204" pitchFamily="34" charset="0"/>
              </a:rPr>
              <a:t>results</a:t>
            </a:r>
          </a:p>
        </p:txBody>
      </p:sp>
      <p:pic>
        <p:nvPicPr>
          <p:cNvPr id="19460" name="Picture 4"/>
          <p:cNvPicPr>
            <a:picLocks noChangeAspect="1" noChangeArrowheads="1"/>
          </p:cNvPicPr>
          <p:nvPr/>
        </p:nvPicPr>
        <p:blipFill>
          <a:blip r:embed="rId2" cstate="print"/>
          <a:srcRect/>
          <a:stretch>
            <a:fillRect/>
          </a:stretch>
        </p:blipFill>
        <p:spPr bwMode="auto">
          <a:xfrm>
            <a:off x="3124200" y="1143000"/>
            <a:ext cx="2895600" cy="3703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8245</TotalTime>
  <Words>1733</Words>
  <Application>Microsoft Office PowerPoint</Application>
  <PresentationFormat>On-screen Show (4:3)</PresentationFormat>
  <Paragraphs>242</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Azure</vt:lpstr>
      <vt:lpstr>THE LAST DAYS APOSTASY OF THE CHURCH</vt:lpstr>
      <vt:lpstr>Definition of Apostasy</vt:lpstr>
      <vt:lpstr>Ten Characteristics of Apostasy</vt:lpstr>
      <vt:lpstr>Ten Characteristics of Apostasy</vt:lpstr>
      <vt:lpstr>Ten Characteristics of Apostasy</vt:lpstr>
      <vt:lpstr>Apostasy is a Sign of the Last Days</vt:lpstr>
      <vt:lpstr>MESSENGERS OF THE KINGDOM</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Matthew 13 Parables</vt:lpstr>
      <vt:lpstr>Ten Characteristics of Apostasy</vt:lpstr>
      <vt:lpstr>Apostasy is a Massive NT Subject</vt:lpstr>
      <vt:lpstr>Slide 19</vt:lpstr>
      <vt:lpstr>Ten Characteristics of Apostasy</vt:lpstr>
      <vt:lpstr>Apostasy Impacts Every  Major Doctrine</vt:lpstr>
      <vt:lpstr>Ten Characteristics of Apostasy</vt:lpstr>
      <vt:lpstr>Slide 23</vt:lpstr>
      <vt:lpstr>Apostasy is Internal</vt:lpstr>
      <vt:lpstr>Apostasy is Internal</vt:lpstr>
      <vt:lpstr>Ten Characteristics of Apostasy</vt:lpstr>
      <vt:lpstr>Apostasy Knows No Limits</vt:lpstr>
      <vt:lpstr>Slide 28</vt:lpstr>
      <vt:lpstr>Apostasy Knows No Limits</vt:lpstr>
      <vt:lpstr>Francis Beckwith</vt:lpstr>
      <vt:lpstr>Ten Characteristics of Apostasy</vt:lpstr>
      <vt:lpstr>Apostasy Can Happen Quickly</vt:lpstr>
      <vt:lpstr>First Missionary Journey</vt:lpstr>
      <vt:lpstr>Apostasy Can Happen Quickly</vt:lpstr>
      <vt:lpstr>Slide 35</vt:lpstr>
      <vt:lpstr>Ten Characteristics of Apostasy</vt:lpstr>
      <vt:lpstr>Apostasy is Satanically Energized</vt:lpstr>
      <vt:lpstr>Satan Uses Believers</vt:lpstr>
      <vt:lpstr>Purposes of the Local Church</vt:lpstr>
      <vt:lpstr>Ten Characteristics of Apostasy</vt:lpstr>
      <vt:lpstr>Apostasy is Destructive</vt:lpstr>
      <vt:lpstr>Apostasy is Destructive</vt:lpstr>
      <vt:lpstr>Apostasy is Destructive</vt:lpstr>
      <vt:lpstr>Ten Characteristics of Apostasy</vt:lpstr>
      <vt:lpstr>Apostasy Makes Life Difficult  for the Man of God</vt:lpstr>
      <vt:lpstr>Apostasy Makes Life Difficult  for the Man of God</vt:lpstr>
      <vt:lpstr>2 Tim 3:2-4</vt:lpstr>
      <vt:lpstr>“Perilous” for Whom?</vt:lpstr>
      <vt:lpstr>Apostasy Makes Life Difficult </vt:lpstr>
      <vt:lpstr>Apostasy Makes Life  Difficult for the Man of God</vt:lpstr>
      <vt:lpstr>Ten Characteristics of Apostasy</vt:lpstr>
      <vt:lpstr>Apostasy Impacts Those Who Have Not Taken Preventive Measures</vt:lpstr>
      <vt:lpstr>Conclusion</vt:lpstr>
      <vt:lpstr>Ten Characteristics of Apostasy</vt:lpstr>
      <vt:lpstr>Ten Characteristics of Apostasy</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Love - Rom. 12:9-13</dc:title>
  <dc:subject>Divine Righteousness Revealed</dc:subject>
  <dc:creator>A. Woods</dc:creator>
  <dc:description>Modified by Jim McGowan</dc:description>
  <cp:lastModifiedBy>Andy Woods</cp:lastModifiedBy>
  <cp:revision>905</cp:revision>
  <cp:lastPrinted>2011-06-25T18:12:52Z</cp:lastPrinted>
  <dcterms:created xsi:type="dcterms:W3CDTF">2009-03-17T12:21:13Z</dcterms:created>
  <dcterms:modified xsi:type="dcterms:W3CDTF">2016-02-03T02:57:47Z</dcterms:modified>
</cp:coreProperties>
</file>