
<file path=[Content_Types].xml><?xml version="1.0" encoding="utf-8"?>
<Types xmlns="http://schemas.openxmlformats.org/package/2006/content-types">
  <Default Extension="xml" ContentType="application/xml"/>
  <Default Extension="jpeg" ContentType="image/jpeg"/>
  <Default Extension="mp3" ContentType="audio/unknown"/>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330" r:id="rId2"/>
    <p:sldId id="260" r:id="rId3"/>
    <p:sldId id="257" r:id="rId4"/>
    <p:sldId id="258" r:id="rId5"/>
    <p:sldId id="304" r:id="rId6"/>
    <p:sldId id="335" r:id="rId7"/>
    <p:sldId id="334" r:id="rId8"/>
    <p:sldId id="359" r:id="rId9"/>
    <p:sldId id="360" r:id="rId10"/>
    <p:sldId id="361" r:id="rId11"/>
    <p:sldId id="362" r:id="rId12"/>
    <p:sldId id="363" r:id="rId13"/>
    <p:sldId id="365" r:id="rId14"/>
    <p:sldId id="368" r:id="rId15"/>
    <p:sldId id="364" r:id="rId16"/>
    <p:sldId id="367"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93" r:id="rId31"/>
    <p:sldId id="382" r:id="rId32"/>
    <p:sldId id="383" r:id="rId33"/>
    <p:sldId id="384" r:id="rId34"/>
    <p:sldId id="385" r:id="rId35"/>
    <p:sldId id="386" r:id="rId36"/>
    <p:sldId id="387" r:id="rId37"/>
    <p:sldId id="388" r:id="rId38"/>
    <p:sldId id="389" r:id="rId39"/>
    <p:sldId id="390" r:id="rId40"/>
    <p:sldId id="391" r:id="rId41"/>
    <p:sldId id="28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4224" y="-18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D119F9-47B6-44EC-ACFC-39087A2F38AB}" type="doc">
      <dgm:prSet loTypeId="urn:microsoft.com/office/officeart/2005/8/layout/hierarchy3" loCatId="list" qsTypeId="urn:microsoft.com/office/officeart/2005/8/quickstyle/3d2" qsCatId="3D" csTypeId="urn:microsoft.com/office/officeart/2005/8/colors/colorful1" csCatId="colorful" phldr="1"/>
      <dgm:spPr/>
      <dgm:t>
        <a:bodyPr/>
        <a:lstStyle/>
        <a:p>
          <a:endParaRPr lang="en-US"/>
        </a:p>
      </dgm:t>
    </dgm:pt>
    <dgm:pt modelId="{4659F555-33DB-41A6-847B-DFAFB36A7D9F}">
      <dgm:prSet phldrT="[Text]"/>
      <dgm:spPr>
        <a:xfrm>
          <a:off x="0" y="1"/>
          <a:ext cx="2942863" cy="430148"/>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Calibri"/>
              <a:ea typeface="+mn-ea"/>
              <a:cs typeface="+mn-cs"/>
            </a:rPr>
            <a:t>Edenic responsibility</a:t>
          </a:r>
          <a:endParaRPr lang="en-US" dirty="0">
            <a:solidFill>
              <a:sysClr val="window" lastClr="FFFFFF"/>
            </a:solidFill>
            <a:latin typeface="Calibri"/>
            <a:ea typeface="+mn-ea"/>
            <a:cs typeface="+mn-cs"/>
          </a:endParaRPr>
        </a:p>
      </dgm:t>
    </dgm:pt>
    <dgm:pt modelId="{F228D8AC-A67B-48DD-A389-58FC456EFB82}" type="parTrans" cxnId="{645A6B39-3065-456F-9AAB-5ED89D86AFE7}">
      <dgm:prSet/>
      <dgm:spPr/>
      <dgm:t>
        <a:bodyPr/>
        <a:lstStyle/>
        <a:p>
          <a:endParaRPr lang="en-US"/>
        </a:p>
      </dgm:t>
    </dgm:pt>
    <dgm:pt modelId="{194AAF35-2CAF-49F6-8B76-A523CADD8668}" type="sibTrans" cxnId="{645A6B39-3065-456F-9AAB-5ED89D86AFE7}">
      <dgm:prSet/>
      <dgm:spPr/>
      <dgm:t>
        <a:bodyPr/>
        <a:lstStyle/>
        <a:p>
          <a:endParaRPr lang="en-US"/>
        </a:p>
      </dgm:t>
    </dgm:pt>
    <dgm:pt modelId="{4A5B3768-7D9A-469D-B57A-7AF44CF18150}">
      <dgm:prSet phldrT="[Text]"/>
      <dgm:spPr>
        <a:xfrm>
          <a:off x="589191" y="583541"/>
          <a:ext cx="2244434" cy="430148"/>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Be fruitful and multiply</a:t>
          </a:r>
          <a:endParaRPr lang="en-US" dirty="0">
            <a:solidFill>
              <a:sysClr val="windowText" lastClr="000000">
                <a:hueOff val="0"/>
                <a:satOff val="0"/>
                <a:lumOff val="0"/>
                <a:alphaOff val="0"/>
              </a:sysClr>
            </a:solidFill>
            <a:latin typeface="Calibri"/>
            <a:ea typeface="+mn-ea"/>
            <a:cs typeface="+mn-cs"/>
          </a:endParaRPr>
        </a:p>
      </dgm:t>
    </dgm:pt>
    <dgm:pt modelId="{44CCBD82-3B5F-4A1D-84F2-EF6154E18D36}" type="parTrans" cxnId="{B0213588-83E5-47DE-9745-CCC4644A5989}">
      <dgm:prSet/>
      <dgm:spPr>
        <a:xfrm>
          <a:off x="294286" y="430150"/>
          <a:ext cx="294905" cy="368465"/>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ED0F60E3-09DC-4DF4-BD51-F7FB5330A643}" type="sibTrans" cxnId="{B0213588-83E5-47DE-9745-CCC4644A5989}">
      <dgm:prSet/>
      <dgm:spPr/>
      <dgm:t>
        <a:bodyPr/>
        <a:lstStyle/>
        <a:p>
          <a:endParaRPr lang="en-US"/>
        </a:p>
      </dgm:t>
    </dgm:pt>
    <dgm:pt modelId="{50F73F38-5479-457C-9EAD-3FEE323BF19D}">
      <dgm:prSet phldrT="[Text]"/>
      <dgm:spPr>
        <a:xfrm>
          <a:off x="3113400" y="1"/>
          <a:ext cx="2917192" cy="430148"/>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Calibri"/>
              <a:ea typeface="+mn-ea"/>
              <a:cs typeface="+mn-cs"/>
            </a:rPr>
            <a:t>The curse for unbelief</a:t>
          </a:r>
          <a:endParaRPr lang="en-US" dirty="0">
            <a:solidFill>
              <a:sysClr val="window" lastClr="FFFFFF"/>
            </a:solidFill>
            <a:latin typeface="Calibri"/>
            <a:ea typeface="+mn-ea"/>
            <a:cs typeface="+mn-cs"/>
          </a:endParaRPr>
        </a:p>
      </dgm:t>
    </dgm:pt>
    <dgm:pt modelId="{2F2F9540-D7FE-420F-8E98-1F63C5F96796}" type="parTrans" cxnId="{B5A03250-EDB9-40FE-BCF7-1ABFD463B305}">
      <dgm:prSet/>
      <dgm:spPr/>
      <dgm:t>
        <a:bodyPr/>
        <a:lstStyle/>
        <a:p>
          <a:endParaRPr lang="en-US"/>
        </a:p>
      </dgm:t>
    </dgm:pt>
    <dgm:pt modelId="{35FCA375-6EA1-41A8-8975-74CC6B811E81}" type="sibTrans" cxnId="{B5A03250-EDB9-40FE-BCF7-1ABFD463B305}">
      <dgm:prSet/>
      <dgm:spPr/>
      <dgm:t>
        <a:bodyPr/>
        <a:lstStyle/>
        <a:p>
          <a:endParaRPr lang="en-US"/>
        </a:p>
      </dgm:t>
    </dgm:pt>
    <dgm:pt modelId="{51837577-3C68-46B9-BEF0-D78E707D2E64}">
      <dgm:prSet phldrT="[Text]"/>
      <dgm:spPr>
        <a:xfrm>
          <a:off x="3741995" y="583541"/>
          <a:ext cx="2256313" cy="430148"/>
        </a:xfr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Pain in childbirth</a:t>
          </a:r>
          <a:endParaRPr lang="en-US" dirty="0">
            <a:solidFill>
              <a:sysClr val="windowText" lastClr="000000">
                <a:hueOff val="0"/>
                <a:satOff val="0"/>
                <a:lumOff val="0"/>
                <a:alphaOff val="0"/>
              </a:sysClr>
            </a:solidFill>
            <a:latin typeface="Calibri"/>
            <a:ea typeface="+mn-ea"/>
            <a:cs typeface="+mn-cs"/>
          </a:endParaRPr>
        </a:p>
      </dgm:t>
    </dgm:pt>
    <dgm:pt modelId="{2C7D33F5-3B2F-4987-BEAF-B7552F09A919}" type="parTrans" cxnId="{4FF6458C-E950-4C08-94AD-B3AB5F71825C}">
      <dgm:prSet/>
      <dgm:spPr>
        <a:xfrm>
          <a:off x="3405119" y="430150"/>
          <a:ext cx="336876" cy="368465"/>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67AA9CC9-0DB5-4EA2-89FB-02C48FBE9C46}" type="sibTrans" cxnId="{4FF6458C-E950-4C08-94AD-B3AB5F71825C}">
      <dgm:prSet/>
      <dgm:spPr/>
      <dgm:t>
        <a:bodyPr/>
        <a:lstStyle/>
        <a:p>
          <a:endParaRPr lang="en-US"/>
        </a:p>
      </dgm:t>
    </dgm:pt>
    <dgm:pt modelId="{9AB68AB5-8FA9-4A28-AC6F-196CA17C0029}">
      <dgm:prSet phldrT="[Text]"/>
      <dgm:spPr>
        <a:xfrm>
          <a:off x="3741995" y="1121227"/>
          <a:ext cx="2266031" cy="430148"/>
        </a:xfr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Authority struggle</a:t>
          </a:r>
          <a:endParaRPr lang="en-US" dirty="0">
            <a:solidFill>
              <a:sysClr val="windowText" lastClr="000000">
                <a:hueOff val="0"/>
                <a:satOff val="0"/>
                <a:lumOff val="0"/>
                <a:alphaOff val="0"/>
              </a:sysClr>
            </a:solidFill>
            <a:latin typeface="Calibri"/>
            <a:ea typeface="+mn-ea"/>
            <a:cs typeface="+mn-cs"/>
          </a:endParaRPr>
        </a:p>
      </dgm:t>
    </dgm:pt>
    <dgm:pt modelId="{CCE23246-E3D7-445A-B53C-67957C059F48}" type="parTrans" cxnId="{D73C2D21-1AD8-4CB7-AA7D-CDCBEA456F4C}">
      <dgm:prSet/>
      <dgm:spPr>
        <a:xfrm>
          <a:off x="3405119" y="430150"/>
          <a:ext cx="336876" cy="906151"/>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66AEDE62-6C2D-405B-85A9-56D846CB4B3E}" type="sibTrans" cxnId="{D73C2D21-1AD8-4CB7-AA7D-CDCBEA456F4C}">
      <dgm:prSet/>
      <dgm:spPr/>
      <dgm:t>
        <a:bodyPr/>
        <a:lstStyle/>
        <a:p>
          <a:endParaRPr lang="en-US"/>
        </a:p>
      </dgm:t>
    </dgm:pt>
    <dgm:pt modelId="{CA0C080F-5A88-4DED-82A4-0578712401A5}">
      <dgm:prSet/>
      <dgm:spPr>
        <a:xfrm>
          <a:off x="3741995" y="1658913"/>
          <a:ext cx="2240463" cy="430148"/>
        </a:xfr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Earth antagonistic to man</a:t>
          </a:r>
          <a:endParaRPr lang="en-US" dirty="0">
            <a:solidFill>
              <a:sysClr val="windowText" lastClr="000000">
                <a:hueOff val="0"/>
                <a:satOff val="0"/>
                <a:lumOff val="0"/>
                <a:alphaOff val="0"/>
              </a:sysClr>
            </a:solidFill>
            <a:latin typeface="Calibri"/>
            <a:ea typeface="+mn-ea"/>
            <a:cs typeface="+mn-cs"/>
          </a:endParaRPr>
        </a:p>
      </dgm:t>
    </dgm:pt>
    <dgm:pt modelId="{B7B09D74-600E-45F8-B24E-2665B6FAC73E}" type="parTrans" cxnId="{57034358-B13E-4BE6-8129-E661B42AA915}">
      <dgm:prSet/>
      <dgm:spPr>
        <a:xfrm>
          <a:off x="3405119" y="430150"/>
          <a:ext cx="336876" cy="1443837"/>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77AE6E15-9027-41A8-A8C9-14114EAB19AB}" type="sibTrans" cxnId="{57034358-B13E-4BE6-8129-E661B42AA915}">
      <dgm:prSet/>
      <dgm:spPr/>
      <dgm:t>
        <a:bodyPr/>
        <a:lstStyle/>
        <a:p>
          <a:endParaRPr lang="en-US"/>
        </a:p>
      </dgm:t>
    </dgm:pt>
    <dgm:pt modelId="{05BBAA11-E01B-42CD-B3AB-C3AC6D6D847C}">
      <dgm:prSet/>
      <dgm:spPr>
        <a:xfrm>
          <a:off x="3741995" y="2196600"/>
          <a:ext cx="2259417" cy="430148"/>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Man irresponsible to animals </a:t>
          </a:r>
          <a:endParaRPr lang="en-US" dirty="0">
            <a:solidFill>
              <a:sysClr val="windowText" lastClr="000000">
                <a:hueOff val="0"/>
                <a:satOff val="0"/>
                <a:lumOff val="0"/>
                <a:alphaOff val="0"/>
              </a:sysClr>
            </a:solidFill>
            <a:latin typeface="Calibri"/>
            <a:ea typeface="+mn-ea"/>
            <a:cs typeface="+mn-cs"/>
          </a:endParaRPr>
        </a:p>
      </dgm:t>
    </dgm:pt>
    <dgm:pt modelId="{52260509-0A16-4803-8BBC-F1F875848968}" type="parTrans" cxnId="{126CDF68-6CEF-4F9A-B5F9-9B80101EF841}">
      <dgm:prSet/>
      <dgm:spPr>
        <a:xfrm>
          <a:off x="3405119" y="430150"/>
          <a:ext cx="336876" cy="1981523"/>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AD405066-01E5-4371-9D0F-8511BF4773EF}" type="sibTrans" cxnId="{126CDF68-6CEF-4F9A-B5F9-9B80101EF841}">
      <dgm:prSet/>
      <dgm:spPr/>
      <dgm:t>
        <a:bodyPr/>
        <a:lstStyle/>
        <a:p>
          <a:endParaRPr lang="en-US"/>
        </a:p>
      </dgm:t>
    </dgm:pt>
    <dgm:pt modelId="{2247309F-C316-418B-9067-4214C2B8AB9D}">
      <dgm:prSet/>
      <dgm:spPr>
        <a:xfrm>
          <a:off x="3741995" y="2734286"/>
          <a:ext cx="2250077" cy="430148"/>
        </a:xfr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Plants of field for food</a:t>
          </a:r>
          <a:endParaRPr lang="en-US" dirty="0">
            <a:solidFill>
              <a:sysClr val="windowText" lastClr="000000">
                <a:hueOff val="0"/>
                <a:satOff val="0"/>
                <a:lumOff val="0"/>
                <a:alphaOff val="0"/>
              </a:sysClr>
            </a:solidFill>
            <a:latin typeface="Calibri"/>
            <a:ea typeface="+mn-ea"/>
            <a:cs typeface="+mn-cs"/>
          </a:endParaRPr>
        </a:p>
      </dgm:t>
    </dgm:pt>
    <dgm:pt modelId="{33F18FE1-32C2-487A-9B15-70048C8CFA75}" type="parTrans" cxnId="{2DC023DB-3042-4F3F-ABD4-F7A773811031}">
      <dgm:prSet/>
      <dgm:spPr>
        <a:xfrm>
          <a:off x="3405119" y="430150"/>
          <a:ext cx="336876" cy="2519210"/>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23A9F452-CC29-4A7B-8185-2AC2C90E6540}" type="sibTrans" cxnId="{2DC023DB-3042-4F3F-ABD4-F7A773811031}">
      <dgm:prSet/>
      <dgm:spPr/>
      <dgm:t>
        <a:bodyPr/>
        <a:lstStyle/>
        <a:p>
          <a:endParaRPr lang="en-US"/>
        </a:p>
      </dgm:t>
    </dgm:pt>
    <dgm:pt modelId="{54428B93-3D46-45FE-BCD7-A7EA730E4579}">
      <dgm:prSet/>
      <dgm:spPr>
        <a:xfrm>
          <a:off x="3741995" y="3271972"/>
          <a:ext cx="2237902" cy="430148"/>
        </a:xfr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Expelled from Eden</a:t>
          </a:r>
          <a:endParaRPr lang="en-US" dirty="0">
            <a:solidFill>
              <a:sysClr val="windowText" lastClr="000000">
                <a:hueOff val="0"/>
                <a:satOff val="0"/>
                <a:lumOff val="0"/>
                <a:alphaOff val="0"/>
              </a:sysClr>
            </a:solidFill>
            <a:latin typeface="Calibri"/>
            <a:ea typeface="+mn-ea"/>
            <a:cs typeface="+mn-cs"/>
          </a:endParaRPr>
        </a:p>
      </dgm:t>
    </dgm:pt>
    <dgm:pt modelId="{4CA25ABA-933E-449A-86DF-095DFBE5B878}" type="parTrans" cxnId="{A01D5E07-DC5D-4CB4-96E9-05BD4926DA20}">
      <dgm:prSet/>
      <dgm:spPr>
        <a:xfrm>
          <a:off x="3405119" y="430150"/>
          <a:ext cx="336876" cy="3056896"/>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BF90FBEB-55CC-4311-9B34-67BE5C582529}" type="sibTrans" cxnId="{A01D5E07-DC5D-4CB4-96E9-05BD4926DA20}">
      <dgm:prSet/>
      <dgm:spPr/>
      <dgm:t>
        <a:bodyPr/>
        <a:lstStyle/>
        <a:p>
          <a:endParaRPr lang="en-US"/>
        </a:p>
      </dgm:t>
    </dgm:pt>
    <dgm:pt modelId="{B1C85BE1-A707-4ED0-ADF4-BC9453F63D25}">
      <dgm:prSet/>
      <dgm:spPr>
        <a:xfrm>
          <a:off x="3741995" y="3809658"/>
          <a:ext cx="2253470" cy="430148"/>
        </a:xfr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Spiritual death to physical death</a:t>
          </a:r>
          <a:endParaRPr lang="en-US" dirty="0">
            <a:solidFill>
              <a:sysClr val="windowText" lastClr="000000">
                <a:hueOff val="0"/>
                <a:satOff val="0"/>
                <a:lumOff val="0"/>
                <a:alphaOff val="0"/>
              </a:sysClr>
            </a:solidFill>
            <a:latin typeface="Calibri"/>
            <a:ea typeface="+mn-ea"/>
            <a:cs typeface="+mn-cs"/>
          </a:endParaRPr>
        </a:p>
      </dgm:t>
    </dgm:pt>
    <dgm:pt modelId="{C3AF61E4-00B2-4154-A91C-C6C9BE0DF1D3}" type="parTrans" cxnId="{99A684D5-5A33-45A4-B1E5-0DA624C849A1}">
      <dgm:prSet/>
      <dgm:spPr>
        <a:xfrm>
          <a:off x="3405119" y="430150"/>
          <a:ext cx="336876" cy="3594582"/>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562DA61F-5FCD-477A-B229-80324CA27DB3}" type="sibTrans" cxnId="{99A684D5-5A33-45A4-B1E5-0DA624C849A1}">
      <dgm:prSet/>
      <dgm:spPr/>
      <dgm:t>
        <a:bodyPr/>
        <a:lstStyle/>
        <a:p>
          <a:endParaRPr lang="en-US"/>
        </a:p>
      </dgm:t>
    </dgm:pt>
    <dgm:pt modelId="{79F72E29-C031-42E1-9CE7-A56540866B05}">
      <dgm:prSet/>
      <dgm:spPr>
        <a:xfrm>
          <a:off x="599728" y="1143002"/>
          <a:ext cx="2224028" cy="430148"/>
        </a:xfr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Women to help man</a:t>
          </a:r>
          <a:endParaRPr lang="en-US" dirty="0">
            <a:solidFill>
              <a:sysClr val="windowText" lastClr="000000">
                <a:hueOff val="0"/>
                <a:satOff val="0"/>
                <a:lumOff val="0"/>
                <a:alphaOff val="0"/>
              </a:sysClr>
            </a:solidFill>
            <a:latin typeface="Calibri"/>
            <a:ea typeface="+mn-ea"/>
            <a:cs typeface="+mn-cs"/>
          </a:endParaRPr>
        </a:p>
      </dgm:t>
    </dgm:pt>
    <dgm:pt modelId="{FCA09478-D883-4A54-99E7-61B25F288AD7}" type="sibTrans" cxnId="{0A32A68F-2944-4D43-BC1D-639E9A17E169}">
      <dgm:prSet/>
      <dgm:spPr/>
      <dgm:t>
        <a:bodyPr/>
        <a:lstStyle/>
        <a:p>
          <a:endParaRPr lang="en-US"/>
        </a:p>
      </dgm:t>
    </dgm:pt>
    <dgm:pt modelId="{8D22BDFA-E66B-4998-ACC9-0BCE0EE698C5}" type="parTrans" cxnId="{0A32A68F-2944-4D43-BC1D-639E9A17E169}">
      <dgm:prSet/>
      <dgm:spPr>
        <a:xfrm>
          <a:off x="294286" y="430150"/>
          <a:ext cx="305442" cy="927925"/>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9E6681D4-E25B-4A65-B6BC-2D64B9342C02}">
      <dgm:prSet/>
      <dgm:spPr>
        <a:xfrm>
          <a:off x="589191" y="1658913"/>
          <a:ext cx="2230518" cy="430148"/>
        </a:xfr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Subdue harmonious Earth</a:t>
          </a:r>
          <a:endParaRPr lang="en-US" dirty="0">
            <a:solidFill>
              <a:sysClr val="windowText" lastClr="000000">
                <a:hueOff val="0"/>
                <a:satOff val="0"/>
                <a:lumOff val="0"/>
                <a:alphaOff val="0"/>
              </a:sysClr>
            </a:solidFill>
            <a:latin typeface="Calibri"/>
            <a:ea typeface="+mn-ea"/>
            <a:cs typeface="+mn-cs"/>
          </a:endParaRPr>
        </a:p>
      </dgm:t>
    </dgm:pt>
    <dgm:pt modelId="{ABC0FE0E-F0E9-43AD-B363-93894904A5A1}" type="parTrans" cxnId="{0054BF24-38AA-4BBA-B848-C6D47095E5C1}">
      <dgm:prSet/>
      <dgm:spPr>
        <a:xfrm>
          <a:off x="294286" y="430150"/>
          <a:ext cx="294905" cy="1443837"/>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3DB3F5E8-D2E9-4602-9FB0-BABAFB33D26D}" type="sibTrans" cxnId="{0054BF24-38AA-4BBA-B848-C6D47095E5C1}">
      <dgm:prSet/>
      <dgm:spPr/>
      <dgm:t>
        <a:bodyPr/>
        <a:lstStyle/>
        <a:p>
          <a:endParaRPr lang="en-US"/>
        </a:p>
      </dgm:t>
    </dgm:pt>
    <dgm:pt modelId="{9C27C1D2-02E9-4FBE-94C8-B3DDC2DC4939}">
      <dgm:prSet/>
      <dgm:spPr>
        <a:xfrm>
          <a:off x="589191" y="2196600"/>
          <a:ext cx="2228687" cy="430148"/>
        </a:xfr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Rule over animals</a:t>
          </a:r>
          <a:endParaRPr lang="en-US" dirty="0">
            <a:solidFill>
              <a:sysClr val="windowText" lastClr="000000">
                <a:hueOff val="0"/>
                <a:satOff val="0"/>
                <a:lumOff val="0"/>
                <a:alphaOff val="0"/>
              </a:sysClr>
            </a:solidFill>
            <a:latin typeface="Calibri"/>
            <a:ea typeface="+mn-ea"/>
            <a:cs typeface="+mn-cs"/>
          </a:endParaRPr>
        </a:p>
      </dgm:t>
    </dgm:pt>
    <dgm:pt modelId="{CEE4966F-6E6E-47E7-91D1-E09CEDB6BA37}" type="parTrans" cxnId="{E53D9723-821F-44B6-880B-37AC548AF228}">
      <dgm:prSet/>
      <dgm:spPr>
        <a:xfrm>
          <a:off x="294286" y="430150"/>
          <a:ext cx="294905" cy="1981523"/>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48029DF6-1FD7-405B-9595-E91463205D8A}" type="sibTrans" cxnId="{E53D9723-821F-44B6-880B-37AC548AF228}">
      <dgm:prSet/>
      <dgm:spPr/>
      <dgm:t>
        <a:bodyPr/>
        <a:lstStyle/>
        <a:p>
          <a:endParaRPr lang="en-US"/>
        </a:p>
      </dgm:t>
    </dgm:pt>
    <dgm:pt modelId="{E69CB2FA-60AF-4021-953D-B44268906437}">
      <dgm:prSet/>
      <dgm:spPr>
        <a:xfrm>
          <a:off x="589191" y="2734286"/>
          <a:ext cx="2198934" cy="430148"/>
        </a:xfr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Every plant for food</a:t>
          </a:r>
          <a:endParaRPr lang="en-US" dirty="0">
            <a:solidFill>
              <a:sysClr val="windowText" lastClr="000000">
                <a:hueOff val="0"/>
                <a:satOff val="0"/>
                <a:lumOff val="0"/>
                <a:alphaOff val="0"/>
              </a:sysClr>
            </a:solidFill>
            <a:latin typeface="Calibri"/>
            <a:ea typeface="+mn-ea"/>
            <a:cs typeface="+mn-cs"/>
          </a:endParaRPr>
        </a:p>
      </dgm:t>
    </dgm:pt>
    <dgm:pt modelId="{8DD83043-1FFA-49DC-AF50-E3A416CFFF3E}" type="parTrans" cxnId="{9CBFFF94-245F-43DC-B6A4-6421A1F61827}">
      <dgm:prSet/>
      <dgm:spPr>
        <a:xfrm>
          <a:off x="294286" y="430150"/>
          <a:ext cx="294905" cy="2519210"/>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D225F04F-391B-42FC-9B38-7D84AB11A588}" type="sibTrans" cxnId="{9CBFFF94-245F-43DC-B6A4-6421A1F61827}">
      <dgm:prSet/>
      <dgm:spPr/>
      <dgm:t>
        <a:bodyPr/>
        <a:lstStyle/>
        <a:p>
          <a:endParaRPr lang="en-US"/>
        </a:p>
      </dgm:t>
    </dgm:pt>
    <dgm:pt modelId="{5D250444-D104-4595-BC01-AF2EE6727C48}">
      <dgm:prSet/>
      <dgm:spPr>
        <a:xfrm>
          <a:off x="599728" y="3276600"/>
          <a:ext cx="2257242" cy="430148"/>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Serve God and guard Eden</a:t>
          </a:r>
          <a:endParaRPr lang="en-US" dirty="0">
            <a:solidFill>
              <a:sysClr val="windowText" lastClr="000000">
                <a:hueOff val="0"/>
                <a:satOff val="0"/>
                <a:lumOff val="0"/>
                <a:alphaOff val="0"/>
              </a:sysClr>
            </a:solidFill>
            <a:latin typeface="Calibri"/>
            <a:ea typeface="+mn-ea"/>
            <a:cs typeface="+mn-cs"/>
          </a:endParaRPr>
        </a:p>
      </dgm:t>
    </dgm:pt>
    <dgm:pt modelId="{20D3FE8C-0233-4B6E-83FE-5FC0553D54D6}" type="parTrans" cxnId="{F1D1E805-A548-41C4-8C5E-9AB97DE27CC1}">
      <dgm:prSet/>
      <dgm:spPr>
        <a:xfrm>
          <a:off x="294286" y="430150"/>
          <a:ext cx="305442" cy="3061524"/>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3C6D61E6-BFD1-4A1A-ACA5-D4EB2FB4360E}" type="sibTrans" cxnId="{F1D1E805-A548-41C4-8C5E-9AB97DE27CC1}">
      <dgm:prSet/>
      <dgm:spPr/>
      <dgm:t>
        <a:bodyPr/>
        <a:lstStyle/>
        <a:p>
          <a:endParaRPr lang="en-US"/>
        </a:p>
      </dgm:t>
    </dgm:pt>
    <dgm:pt modelId="{585A4B91-3957-4F22-8202-EE4008B903DF}">
      <dgm:prSet/>
      <dgm:spPr>
        <a:xfrm>
          <a:off x="589191" y="3809658"/>
          <a:ext cx="2240277" cy="430148"/>
        </a:xfr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Not to eat of tree</a:t>
          </a:r>
          <a:endParaRPr lang="en-US" dirty="0">
            <a:solidFill>
              <a:sysClr val="windowText" lastClr="000000">
                <a:hueOff val="0"/>
                <a:satOff val="0"/>
                <a:lumOff val="0"/>
                <a:alphaOff val="0"/>
              </a:sysClr>
            </a:solidFill>
            <a:latin typeface="Calibri"/>
            <a:ea typeface="+mn-ea"/>
            <a:cs typeface="+mn-cs"/>
          </a:endParaRPr>
        </a:p>
      </dgm:t>
    </dgm:pt>
    <dgm:pt modelId="{744D6875-35C4-4405-935A-EFB43B6273FC}" type="parTrans" cxnId="{B7B37590-A0D3-49ED-9D9A-ECD5F83512B4}">
      <dgm:prSet/>
      <dgm:spPr>
        <a:xfrm>
          <a:off x="294286" y="430150"/>
          <a:ext cx="294905" cy="3594582"/>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9E7AA721-0220-4F47-8435-FDA5847A2B64}" type="sibTrans" cxnId="{B7B37590-A0D3-49ED-9D9A-ECD5F83512B4}">
      <dgm:prSet/>
      <dgm:spPr/>
      <dgm:t>
        <a:bodyPr/>
        <a:lstStyle/>
        <a:p>
          <a:endParaRPr lang="en-US"/>
        </a:p>
      </dgm:t>
    </dgm:pt>
    <dgm:pt modelId="{4A0ADCFD-3587-477A-AC8B-A775FAF86D56}">
      <dgm:prSet/>
      <dgm:spPr>
        <a:xfrm>
          <a:off x="6252979" y="9052"/>
          <a:ext cx="2813930" cy="43014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Calibri"/>
              <a:ea typeface="+mn-ea"/>
              <a:cs typeface="+mn-cs"/>
            </a:rPr>
            <a:t>Noahic responsibility</a:t>
          </a:r>
          <a:endParaRPr lang="en-US" dirty="0">
            <a:solidFill>
              <a:sysClr val="window" lastClr="FFFFFF"/>
            </a:solidFill>
            <a:latin typeface="Calibri"/>
            <a:ea typeface="+mn-ea"/>
            <a:cs typeface="+mn-cs"/>
          </a:endParaRPr>
        </a:p>
      </dgm:t>
    </dgm:pt>
    <dgm:pt modelId="{7AFF6DE2-4DC9-404F-9020-A0B598CA5AE5}" type="parTrans" cxnId="{62110147-1FBC-46EB-AE70-E5100372E90D}">
      <dgm:prSet/>
      <dgm:spPr/>
      <dgm:t>
        <a:bodyPr/>
        <a:lstStyle/>
        <a:p>
          <a:endParaRPr lang="en-US"/>
        </a:p>
      </dgm:t>
    </dgm:pt>
    <dgm:pt modelId="{37880AEF-347D-4763-81DE-9E8DE49006C5}" type="sibTrans" cxnId="{62110147-1FBC-46EB-AE70-E5100372E90D}">
      <dgm:prSet/>
      <dgm:spPr/>
      <dgm:t>
        <a:bodyPr/>
        <a:lstStyle/>
        <a:p>
          <a:endParaRPr lang="en-US"/>
        </a:p>
      </dgm:t>
    </dgm:pt>
    <dgm:pt modelId="{64D12C97-28A8-43C6-8EF9-5AA2AB2F36CF}">
      <dgm:prSet/>
      <dgm:spPr>
        <a:xfrm>
          <a:off x="6853610" y="583541"/>
          <a:ext cx="2138893" cy="430148"/>
        </a:xfr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Be fruitful and multiply</a:t>
          </a:r>
          <a:endParaRPr lang="en-US" dirty="0">
            <a:solidFill>
              <a:sysClr val="windowText" lastClr="000000">
                <a:hueOff val="0"/>
                <a:satOff val="0"/>
                <a:lumOff val="0"/>
                <a:alphaOff val="0"/>
              </a:sysClr>
            </a:solidFill>
            <a:latin typeface="Calibri"/>
            <a:ea typeface="+mn-ea"/>
            <a:cs typeface="+mn-cs"/>
          </a:endParaRPr>
        </a:p>
      </dgm:t>
    </dgm:pt>
    <dgm:pt modelId="{B8120BFF-2598-4543-9E85-804E05810C95}" type="parTrans" cxnId="{4582B71B-9FB3-4B85-9138-9E574E7F78CE}">
      <dgm:prSet/>
      <dgm:spPr>
        <a:xfrm>
          <a:off x="6534372" y="439200"/>
          <a:ext cx="319237" cy="359415"/>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BD907D98-3EDE-493B-8103-E61AA4078D04}" type="sibTrans" cxnId="{4582B71B-9FB3-4B85-9138-9E574E7F78CE}">
      <dgm:prSet/>
      <dgm:spPr/>
      <dgm:t>
        <a:bodyPr/>
        <a:lstStyle/>
        <a:p>
          <a:endParaRPr lang="en-US"/>
        </a:p>
      </dgm:t>
    </dgm:pt>
    <dgm:pt modelId="{78AAF2E9-84C3-46E3-A042-D3AF7ED869B1}">
      <dgm:prSet/>
      <dgm:spPr>
        <a:xfrm>
          <a:off x="6853610" y="1121227"/>
          <a:ext cx="2140999" cy="430148"/>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Institute government</a:t>
          </a:r>
          <a:endParaRPr lang="en-US" dirty="0">
            <a:solidFill>
              <a:sysClr val="windowText" lastClr="000000">
                <a:hueOff val="0"/>
                <a:satOff val="0"/>
                <a:lumOff val="0"/>
                <a:alphaOff val="0"/>
              </a:sysClr>
            </a:solidFill>
            <a:latin typeface="Calibri"/>
            <a:ea typeface="+mn-ea"/>
            <a:cs typeface="+mn-cs"/>
          </a:endParaRPr>
        </a:p>
      </dgm:t>
    </dgm:pt>
    <dgm:pt modelId="{ABC0521D-C4E5-47E3-ACAA-A168143276D3}" type="parTrans" cxnId="{94B2F6FB-2FFA-48A8-8A87-6C9E93980101}">
      <dgm:prSet/>
      <dgm:spPr>
        <a:xfrm>
          <a:off x="6534372" y="439200"/>
          <a:ext cx="319237" cy="897101"/>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1CE537C0-DDB0-47B5-81AF-8DF27C1D4787}" type="sibTrans" cxnId="{94B2F6FB-2FFA-48A8-8A87-6C9E93980101}">
      <dgm:prSet/>
      <dgm:spPr/>
      <dgm:t>
        <a:bodyPr/>
        <a:lstStyle/>
        <a:p>
          <a:endParaRPr lang="en-US"/>
        </a:p>
      </dgm:t>
    </dgm:pt>
    <dgm:pt modelId="{968C324C-1C91-47DB-9FAE-4FC9123AA48F}">
      <dgm:prSet/>
      <dgm:spPr>
        <a:xfrm>
          <a:off x="6853610" y="1658913"/>
          <a:ext cx="2138886" cy="430148"/>
        </a:xfr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Seasons are introduced</a:t>
          </a:r>
          <a:endParaRPr lang="en-US" dirty="0">
            <a:solidFill>
              <a:sysClr val="windowText" lastClr="000000">
                <a:hueOff val="0"/>
                <a:satOff val="0"/>
                <a:lumOff val="0"/>
                <a:alphaOff val="0"/>
              </a:sysClr>
            </a:solidFill>
            <a:latin typeface="Calibri"/>
            <a:ea typeface="+mn-ea"/>
            <a:cs typeface="+mn-cs"/>
          </a:endParaRPr>
        </a:p>
      </dgm:t>
    </dgm:pt>
    <dgm:pt modelId="{E92154AB-18D6-4A24-911F-DC3E7D13DEAB}" type="parTrans" cxnId="{6C362581-A40F-4EC2-A696-8F8F35B5FA7F}">
      <dgm:prSet/>
      <dgm:spPr>
        <a:xfrm>
          <a:off x="6534372" y="439200"/>
          <a:ext cx="319237" cy="1434787"/>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258875D1-5574-4F84-A15D-D8C1A2BE7A1A}" type="sibTrans" cxnId="{6C362581-A40F-4EC2-A696-8F8F35B5FA7F}">
      <dgm:prSet/>
      <dgm:spPr/>
      <dgm:t>
        <a:bodyPr/>
        <a:lstStyle/>
        <a:p>
          <a:endParaRPr lang="en-US"/>
        </a:p>
      </dgm:t>
    </dgm:pt>
    <dgm:pt modelId="{2690103F-0C21-4D0D-AA6F-F7F6EC314661}">
      <dgm:prSet/>
      <dgm:spPr>
        <a:xfrm>
          <a:off x="6853610" y="2196600"/>
          <a:ext cx="2138886" cy="430148"/>
        </a:xfr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Man feared by animals</a:t>
          </a:r>
          <a:endParaRPr lang="en-US" dirty="0">
            <a:solidFill>
              <a:sysClr val="windowText" lastClr="000000">
                <a:hueOff val="0"/>
                <a:satOff val="0"/>
                <a:lumOff val="0"/>
                <a:alphaOff val="0"/>
              </a:sysClr>
            </a:solidFill>
            <a:latin typeface="Calibri"/>
            <a:ea typeface="+mn-ea"/>
            <a:cs typeface="+mn-cs"/>
          </a:endParaRPr>
        </a:p>
      </dgm:t>
    </dgm:pt>
    <dgm:pt modelId="{8F7F6E63-FF31-43B3-AA67-71017B8A2ACD}" type="parTrans" cxnId="{361A1D97-34B1-48F5-A904-FF773D0C9EB1}">
      <dgm:prSet/>
      <dgm:spPr>
        <a:xfrm>
          <a:off x="6534372" y="439200"/>
          <a:ext cx="319237" cy="1972473"/>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ADC3D695-D435-4382-9161-A91913FDDD5A}" type="sibTrans" cxnId="{361A1D97-34B1-48F5-A904-FF773D0C9EB1}">
      <dgm:prSet/>
      <dgm:spPr/>
      <dgm:t>
        <a:bodyPr/>
        <a:lstStyle/>
        <a:p>
          <a:endParaRPr lang="en-US"/>
        </a:p>
      </dgm:t>
    </dgm:pt>
    <dgm:pt modelId="{D79D0D1C-97E6-4D64-990D-E869EBBAAD7D}">
      <dgm:prSet/>
      <dgm:spPr>
        <a:xfrm>
          <a:off x="6853610" y="2734286"/>
          <a:ext cx="2138886" cy="430148"/>
        </a:xfr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Meat for food</a:t>
          </a:r>
          <a:endParaRPr lang="en-US" dirty="0">
            <a:solidFill>
              <a:sysClr val="windowText" lastClr="000000">
                <a:hueOff val="0"/>
                <a:satOff val="0"/>
                <a:lumOff val="0"/>
                <a:alphaOff val="0"/>
              </a:sysClr>
            </a:solidFill>
            <a:latin typeface="Calibri"/>
            <a:ea typeface="+mn-ea"/>
            <a:cs typeface="+mn-cs"/>
          </a:endParaRPr>
        </a:p>
      </dgm:t>
    </dgm:pt>
    <dgm:pt modelId="{987A0B85-DF59-4EB5-91D6-AC364912FB54}" type="parTrans" cxnId="{5D04D14E-0DB2-46ED-9B75-ED0799F6567D}">
      <dgm:prSet/>
      <dgm:spPr>
        <a:xfrm>
          <a:off x="6534372" y="439200"/>
          <a:ext cx="319237" cy="2510159"/>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35CEF289-D319-493C-BAB2-7A54571DFCBA}" type="sibTrans" cxnId="{5D04D14E-0DB2-46ED-9B75-ED0799F6567D}">
      <dgm:prSet/>
      <dgm:spPr/>
      <dgm:t>
        <a:bodyPr/>
        <a:lstStyle/>
        <a:p>
          <a:endParaRPr lang="en-US"/>
        </a:p>
      </dgm:t>
    </dgm:pt>
    <dgm:pt modelId="{17538E68-B313-416C-82DF-04D45037FC02}">
      <dgm:prSet/>
      <dgm:spPr>
        <a:xfrm>
          <a:off x="6853610" y="3271972"/>
          <a:ext cx="2138893" cy="430148"/>
        </a:xfr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Fill the earth</a:t>
          </a:r>
          <a:endParaRPr lang="en-US" dirty="0">
            <a:solidFill>
              <a:sysClr val="windowText" lastClr="000000">
                <a:hueOff val="0"/>
                <a:satOff val="0"/>
                <a:lumOff val="0"/>
                <a:alphaOff val="0"/>
              </a:sysClr>
            </a:solidFill>
            <a:latin typeface="Calibri"/>
            <a:ea typeface="+mn-ea"/>
            <a:cs typeface="+mn-cs"/>
          </a:endParaRPr>
        </a:p>
      </dgm:t>
    </dgm:pt>
    <dgm:pt modelId="{630999FB-222F-4D79-AEC8-D88AB7522323}" type="parTrans" cxnId="{335CC902-FCB6-4325-9CAC-621C2F2D8838}">
      <dgm:prSet/>
      <dgm:spPr>
        <a:xfrm>
          <a:off x="6534372" y="439200"/>
          <a:ext cx="319237" cy="3047845"/>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BAC5C796-45DE-45F6-BF89-7C76DC2671AA}" type="sibTrans" cxnId="{335CC902-FCB6-4325-9CAC-621C2F2D8838}">
      <dgm:prSet/>
      <dgm:spPr/>
      <dgm:t>
        <a:bodyPr/>
        <a:lstStyle/>
        <a:p>
          <a:endParaRPr lang="en-US"/>
        </a:p>
      </dgm:t>
    </dgm:pt>
    <dgm:pt modelId="{0E2837E9-D5AA-46A0-A9F0-440F88D78FEF}">
      <dgm:prSet/>
      <dgm:spPr>
        <a:xfrm>
          <a:off x="6853610" y="3809658"/>
          <a:ext cx="2138893" cy="430148"/>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gm:spPr>
      <dgm:t>
        <a:bodyPr/>
        <a:lstStyle/>
        <a:p>
          <a:r>
            <a:rPr lang="en-US" dirty="0" smtClean="0">
              <a:solidFill>
                <a:sysClr val="windowText" lastClr="000000">
                  <a:hueOff val="0"/>
                  <a:satOff val="0"/>
                  <a:lumOff val="0"/>
                  <a:alphaOff val="0"/>
                </a:sysClr>
              </a:solidFill>
              <a:latin typeface="Calibri"/>
              <a:ea typeface="+mn-ea"/>
              <a:cs typeface="+mn-cs"/>
            </a:rPr>
            <a:t>Capital punishment</a:t>
          </a:r>
        </a:p>
      </dgm:t>
    </dgm:pt>
    <dgm:pt modelId="{784A300B-6A93-412D-AA92-219832D3762C}" type="parTrans" cxnId="{0C716F3C-3683-4518-AEBF-26121D842FA3}">
      <dgm:prSet/>
      <dgm:spPr>
        <a:xfrm>
          <a:off x="6534372" y="439200"/>
          <a:ext cx="319237" cy="3585531"/>
        </a:xfr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endParaRPr lang="en-US"/>
        </a:p>
      </dgm:t>
    </dgm:pt>
    <dgm:pt modelId="{DF5F8C3B-7A6A-40ED-B125-E8CB9D900CEC}" type="sibTrans" cxnId="{0C716F3C-3683-4518-AEBF-26121D842FA3}">
      <dgm:prSet/>
      <dgm:spPr/>
      <dgm:t>
        <a:bodyPr/>
        <a:lstStyle/>
        <a:p>
          <a:endParaRPr lang="en-US"/>
        </a:p>
      </dgm:t>
    </dgm:pt>
    <dgm:pt modelId="{A9EBBB56-C832-497E-9B7B-6AA6B81DA313}" type="pres">
      <dgm:prSet presAssocID="{D5D119F9-47B6-44EC-ACFC-39087A2F38AB}" presName="diagram" presStyleCnt="0">
        <dgm:presLayoutVars>
          <dgm:chPref val="1"/>
          <dgm:dir/>
          <dgm:animOne val="branch"/>
          <dgm:animLvl val="lvl"/>
          <dgm:resizeHandles/>
        </dgm:presLayoutVars>
      </dgm:prSet>
      <dgm:spPr/>
      <dgm:t>
        <a:bodyPr/>
        <a:lstStyle/>
        <a:p>
          <a:endParaRPr lang="en-US"/>
        </a:p>
      </dgm:t>
    </dgm:pt>
    <dgm:pt modelId="{A1DC4BC6-450E-40A5-AD82-4E2C150E14C7}" type="pres">
      <dgm:prSet presAssocID="{4659F555-33DB-41A6-847B-DFAFB36A7D9F}" presName="root" presStyleCnt="0"/>
      <dgm:spPr/>
      <dgm:t>
        <a:bodyPr/>
        <a:lstStyle/>
        <a:p>
          <a:endParaRPr lang="en-US"/>
        </a:p>
      </dgm:t>
    </dgm:pt>
    <dgm:pt modelId="{EB4E8430-FE5F-49AC-816D-9C4B7EB95848}" type="pres">
      <dgm:prSet presAssocID="{4659F555-33DB-41A6-847B-DFAFB36A7D9F}" presName="rootComposite" presStyleCnt="0"/>
      <dgm:spPr/>
      <dgm:t>
        <a:bodyPr/>
        <a:lstStyle/>
        <a:p>
          <a:endParaRPr lang="en-US"/>
        </a:p>
      </dgm:t>
    </dgm:pt>
    <dgm:pt modelId="{E9ECA0C7-F240-4BEC-A24A-1176C8E7D2B2}" type="pres">
      <dgm:prSet presAssocID="{4659F555-33DB-41A6-847B-DFAFB36A7D9F}" presName="rootText" presStyleLbl="node1" presStyleIdx="0" presStyleCnt="3" custScaleX="342075" custLinFactNeighborX="-3296" custLinFactNeighborY="-10660"/>
      <dgm:spPr>
        <a:prstGeom prst="roundRect">
          <a:avLst>
            <a:gd name="adj" fmla="val 10000"/>
          </a:avLst>
        </a:prstGeom>
      </dgm:spPr>
      <dgm:t>
        <a:bodyPr/>
        <a:lstStyle/>
        <a:p>
          <a:endParaRPr lang="en-US"/>
        </a:p>
      </dgm:t>
    </dgm:pt>
    <dgm:pt modelId="{83679933-BF97-4F04-9CF5-5A70F2900B83}" type="pres">
      <dgm:prSet presAssocID="{4659F555-33DB-41A6-847B-DFAFB36A7D9F}" presName="rootConnector" presStyleLbl="node1" presStyleIdx="0" presStyleCnt="3"/>
      <dgm:spPr/>
      <dgm:t>
        <a:bodyPr/>
        <a:lstStyle/>
        <a:p>
          <a:endParaRPr lang="en-US"/>
        </a:p>
      </dgm:t>
    </dgm:pt>
    <dgm:pt modelId="{F2A7E8D0-0769-462D-A4C4-B9BDF425C412}" type="pres">
      <dgm:prSet presAssocID="{4659F555-33DB-41A6-847B-DFAFB36A7D9F}" presName="childShape" presStyleCnt="0"/>
      <dgm:spPr/>
      <dgm:t>
        <a:bodyPr/>
        <a:lstStyle/>
        <a:p>
          <a:endParaRPr lang="en-US"/>
        </a:p>
      </dgm:t>
    </dgm:pt>
    <dgm:pt modelId="{FE81D1E4-5A7F-4ED3-A369-13C94FFEFC66}" type="pres">
      <dgm:prSet presAssocID="{44CCBD82-3B5F-4A1D-84F2-EF6154E18D36}" presName="Name13" presStyleLbl="parChTrans1D2" presStyleIdx="0" presStyleCnt="21"/>
      <dgm:spPr>
        <a:custGeom>
          <a:avLst/>
          <a:gdLst/>
          <a:ahLst/>
          <a:cxnLst/>
          <a:rect l="0" t="0" r="0" b="0"/>
          <a:pathLst>
            <a:path>
              <a:moveTo>
                <a:pt x="0" y="0"/>
              </a:moveTo>
              <a:lnTo>
                <a:pt x="0" y="368465"/>
              </a:lnTo>
              <a:lnTo>
                <a:pt x="294905" y="368465"/>
              </a:lnTo>
            </a:path>
          </a:pathLst>
        </a:custGeom>
      </dgm:spPr>
      <dgm:t>
        <a:bodyPr/>
        <a:lstStyle/>
        <a:p>
          <a:endParaRPr lang="en-US"/>
        </a:p>
      </dgm:t>
    </dgm:pt>
    <dgm:pt modelId="{1D11144D-FF99-4C4C-9A28-1ECFB9E61319}" type="pres">
      <dgm:prSet presAssocID="{4A5B3768-7D9A-469D-B57A-7AF44CF18150}" presName="childText" presStyleLbl="bgAcc1" presStyleIdx="0" presStyleCnt="21" custScaleX="326113">
        <dgm:presLayoutVars>
          <dgm:bulletEnabled val="1"/>
        </dgm:presLayoutVars>
      </dgm:prSet>
      <dgm:spPr>
        <a:prstGeom prst="roundRect">
          <a:avLst>
            <a:gd name="adj" fmla="val 10000"/>
          </a:avLst>
        </a:prstGeom>
      </dgm:spPr>
      <dgm:t>
        <a:bodyPr/>
        <a:lstStyle/>
        <a:p>
          <a:endParaRPr lang="en-US"/>
        </a:p>
      </dgm:t>
    </dgm:pt>
    <dgm:pt modelId="{F7561D47-C3DE-4F54-A183-7646C4479A55}" type="pres">
      <dgm:prSet presAssocID="{8D22BDFA-E66B-4998-ACC9-0BCE0EE698C5}" presName="Name13" presStyleLbl="parChTrans1D2" presStyleIdx="1" presStyleCnt="21"/>
      <dgm:spPr>
        <a:custGeom>
          <a:avLst/>
          <a:gdLst/>
          <a:ahLst/>
          <a:cxnLst/>
          <a:rect l="0" t="0" r="0" b="0"/>
          <a:pathLst>
            <a:path>
              <a:moveTo>
                <a:pt x="0" y="0"/>
              </a:moveTo>
              <a:lnTo>
                <a:pt x="0" y="927925"/>
              </a:lnTo>
              <a:lnTo>
                <a:pt x="305442" y="927925"/>
              </a:lnTo>
            </a:path>
          </a:pathLst>
        </a:custGeom>
      </dgm:spPr>
      <dgm:t>
        <a:bodyPr/>
        <a:lstStyle/>
        <a:p>
          <a:endParaRPr lang="en-US"/>
        </a:p>
      </dgm:t>
    </dgm:pt>
    <dgm:pt modelId="{A328A5D6-F20A-4E8A-97DE-58EFB58D4015}" type="pres">
      <dgm:prSet presAssocID="{79F72E29-C031-42E1-9CE7-A56540866B05}" presName="childText" presStyleLbl="bgAcc1" presStyleIdx="1" presStyleCnt="21" custScaleX="323148" custLinFactNeighborX="1531" custLinFactNeighborY="5062">
        <dgm:presLayoutVars>
          <dgm:bulletEnabled val="1"/>
        </dgm:presLayoutVars>
      </dgm:prSet>
      <dgm:spPr>
        <a:prstGeom prst="roundRect">
          <a:avLst>
            <a:gd name="adj" fmla="val 10000"/>
          </a:avLst>
        </a:prstGeom>
      </dgm:spPr>
      <dgm:t>
        <a:bodyPr/>
        <a:lstStyle/>
        <a:p>
          <a:endParaRPr lang="en-US"/>
        </a:p>
      </dgm:t>
    </dgm:pt>
    <dgm:pt modelId="{498BAB23-D70D-4FAD-B17A-2E3A62CF3727}" type="pres">
      <dgm:prSet presAssocID="{ABC0FE0E-F0E9-43AD-B363-93894904A5A1}" presName="Name13" presStyleLbl="parChTrans1D2" presStyleIdx="2" presStyleCnt="21"/>
      <dgm:spPr>
        <a:custGeom>
          <a:avLst/>
          <a:gdLst/>
          <a:ahLst/>
          <a:cxnLst/>
          <a:rect l="0" t="0" r="0" b="0"/>
          <a:pathLst>
            <a:path>
              <a:moveTo>
                <a:pt x="0" y="0"/>
              </a:moveTo>
              <a:lnTo>
                <a:pt x="0" y="1443837"/>
              </a:lnTo>
              <a:lnTo>
                <a:pt x="294905" y="1443837"/>
              </a:lnTo>
            </a:path>
          </a:pathLst>
        </a:custGeom>
      </dgm:spPr>
      <dgm:t>
        <a:bodyPr/>
        <a:lstStyle/>
        <a:p>
          <a:endParaRPr lang="en-US"/>
        </a:p>
      </dgm:t>
    </dgm:pt>
    <dgm:pt modelId="{B34CFEC2-B27C-47C7-BE7E-3BEB57C8755B}" type="pres">
      <dgm:prSet presAssocID="{9E6681D4-E25B-4A65-B6BC-2D64B9342C02}" presName="childText" presStyleLbl="bgAcc1" presStyleIdx="2" presStyleCnt="21" custScaleX="324091">
        <dgm:presLayoutVars>
          <dgm:bulletEnabled val="1"/>
        </dgm:presLayoutVars>
      </dgm:prSet>
      <dgm:spPr>
        <a:prstGeom prst="roundRect">
          <a:avLst>
            <a:gd name="adj" fmla="val 10000"/>
          </a:avLst>
        </a:prstGeom>
      </dgm:spPr>
      <dgm:t>
        <a:bodyPr/>
        <a:lstStyle/>
        <a:p>
          <a:endParaRPr lang="en-US"/>
        </a:p>
      </dgm:t>
    </dgm:pt>
    <dgm:pt modelId="{E3FEC11C-A162-4FE0-827D-9259C47CA64A}" type="pres">
      <dgm:prSet presAssocID="{CEE4966F-6E6E-47E7-91D1-E09CEDB6BA37}" presName="Name13" presStyleLbl="parChTrans1D2" presStyleIdx="3" presStyleCnt="21"/>
      <dgm:spPr>
        <a:custGeom>
          <a:avLst/>
          <a:gdLst/>
          <a:ahLst/>
          <a:cxnLst/>
          <a:rect l="0" t="0" r="0" b="0"/>
          <a:pathLst>
            <a:path>
              <a:moveTo>
                <a:pt x="0" y="0"/>
              </a:moveTo>
              <a:lnTo>
                <a:pt x="0" y="1981523"/>
              </a:lnTo>
              <a:lnTo>
                <a:pt x="294905" y="1981523"/>
              </a:lnTo>
            </a:path>
          </a:pathLst>
        </a:custGeom>
      </dgm:spPr>
      <dgm:t>
        <a:bodyPr/>
        <a:lstStyle/>
        <a:p>
          <a:endParaRPr lang="en-US"/>
        </a:p>
      </dgm:t>
    </dgm:pt>
    <dgm:pt modelId="{B72E37F6-FA6F-42C4-98A3-21D8D811ECEB}" type="pres">
      <dgm:prSet presAssocID="{9C27C1D2-02E9-4FBE-94C8-B3DDC2DC4939}" presName="childText" presStyleLbl="bgAcc1" presStyleIdx="3" presStyleCnt="21" custScaleX="323825">
        <dgm:presLayoutVars>
          <dgm:bulletEnabled val="1"/>
        </dgm:presLayoutVars>
      </dgm:prSet>
      <dgm:spPr>
        <a:prstGeom prst="roundRect">
          <a:avLst>
            <a:gd name="adj" fmla="val 10000"/>
          </a:avLst>
        </a:prstGeom>
      </dgm:spPr>
      <dgm:t>
        <a:bodyPr/>
        <a:lstStyle/>
        <a:p>
          <a:endParaRPr lang="en-US"/>
        </a:p>
      </dgm:t>
    </dgm:pt>
    <dgm:pt modelId="{7E748BBF-BD89-49C6-9613-02DD4F016705}" type="pres">
      <dgm:prSet presAssocID="{8DD83043-1FFA-49DC-AF50-E3A416CFFF3E}" presName="Name13" presStyleLbl="parChTrans1D2" presStyleIdx="4" presStyleCnt="21"/>
      <dgm:spPr>
        <a:custGeom>
          <a:avLst/>
          <a:gdLst/>
          <a:ahLst/>
          <a:cxnLst/>
          <a:rect l="0" t="0" r="0" b="0"/>
          <a:pathLst>
            <a:path>
              <a:moveTo>
                <a:pt x="0" y="0"/>
              </a:moveTo>
              <a:lnTo>
                <a:pt x="0" y="2519210"/>
              </a:lnTo>
              <a:lnTo>
                <a:pt x="294905" y="2519210"/>
              </a:lnTo>
            </a:path>
          </a:pathLst>
        </a:custGeom>
      </dgm:spPr>
      <dgm:t>
        <a:bodyPr/>
        <a:lstStyle/>
        <a:p>
          <a:endParaRPr lang="en-US"/>
        </a:p>
      </dgm:t>
    </dgm:pt>
    <dgm:pt modelId="{6FF04192-9A08-4DDF-A8F4-0D063917EFB5}" type="pres">
      <dgm:prSet presAssocID="{E69CB2FA-60AF-4021-953D-B44268906437}" presName="childText" presStyleLbl="bgAcc1" presStyleIdx="4" presStyleCnt="21" custScaleX="319502">
        <dgm:presLayoutVars>
          <dgm:bulletEnabled val="1"/>
        </dgm:presLayoutVars>
      </dgm:prSet>
      <dgm:spPr>
        <a:prstGeom prst="roundRect">
          <a:avLst>
            <a:gd name="adj" fmla="val 10000"/>
          </a:avLst>
        </a:prstGeom>
      </dgm:spPr>
      <dgm:t>
        <a:bodyPr/>
        <a:lstStyle/>
        <a:p>
          <a:endParaRPr lang="en-US"/>
        </a:p>
      </dgm:t>
    </dgm:pt>
    <dgm:pt modelId="{56C8BDBB-48CA-47CA-BC70-31E8D4A756FA}" type="pres">
      <dgm:prSet presAssocID="{20D3FE8C-0233-4B6E-83FE-5FC0553D54D6}" presName="Name13" presStyleLbl="parChTrans1D2" presStyleIdx="5" presStyleCnt="21"/>
      <dgm:spPr>
        <a:custGeom>
          <a:avLst/>
          <a:gdLst/>
          <a:ahLst/>
          <a:cxnLst/>
          <a:rect l="0" t="0" r="0" b="0"/>
          <a:pathLst>
            <a:path>
              <a:moveTo>
                <a:pt x="0" y="0"/>
              </a:moveTo>
              <a:lnTo>
                <a:pt x="0" y="3061524"/>
              </a:lnTo>
              <a:lnTo>
                <a:pt x="305442" y="3061524"/>
              </a:lnTo>
            </a:path>
          </a:pathLst>
        </a:custGeom>
      </dgm:spPr>
      <dgm:t>
        <a:bodyPr/>
        <a:lstStyle/>
        <a:p>
          <a:endParaRPr lang="en-US"/>
        </a:p>
      </dgm:t>
    </dgm:pt>
    <dgm:pt modelId="{53E4B006-ADF3-4EA1-B7B3-A92C4D70F560}" type="pres">
      <dgm:prSet presAssocID="{5D250444-D104-4595-BC01-AF2EE6727C48}" presName="childText" presStyleLbl="bgAcc1" presStyleIdx="5" presStyleCnt="21" custScaleX="327974" custLinFactNeighborX="1531" custLinFactNeighborY="1076">
        <dgm:presLayoutVars>
          <dgm:bulletEnabled val="1"/>
        </dgm:presLayoutVars>
      </dgm:prSet>
      <dgm:spPr>
        <a:prstGeom prst="roundRect">
          <a:avLst>
            <a:gd name="adj" fmla="val 10000"/>
          </a:avLst>
        </a:prstGeom>
      </dgm:spPr>
      <dgm:t>
        <a:bodyPr/>
        <a:lstStyle/>
        <a:p>
          <a:endParaRPr lang="en-US"/>
        </a:p>
      </dgm:t>
    </dgm:pt>
    <dgm:pt modelId="{09D2A394-748A-4CD8-B218-959691065B94}" type="pres">
      <dgm:prSet presAssocID="{744D6875-35C4-4405-935A-EFB43B6273FC}" presName="Name13" presStyleLbl="parChTrans1D2" presStyleIdx="6" presStyleCnt="21"/>
      <dgm:spPr>
        <a:custGeom>
          <a:avLst/>
          <a:gdLst/>
          <a:ahLst/>
          <a:cxnLst/>
          <a:rect l="0" t="0" r="0" b="0"/>
          <a:pathLst>
            <a:path>
              <a:moveTo>
                <a:pt x="0" y="0"/>
              </a:moveTo>
              <a:lnTo>
                <a:pt x="0" y="3594582"/>
              </a:lnTo>
              <a:lnTo>
                <a:pt x="294905" y="3594582"/>
              </a:lnTo>
            </a:path>
          </a:pathLst>
        </a:custGeom>
      </dgm:spPr>
      <dgm:t>
        <a:bodyPr/>
        <a:lstStyle/>
        <a:p>
          <a:endParaRPr lang="en-US"/>
        </a:p>
      </dgm:t>
    </dgm:pt>
    <dgm:pt modelId="{0E9CF6D4-B833-4F6E-B2B6-B2A4B023A468}" type="pres">
      <dgm:prSet presAssocID="{585A4B91-3957-4F22-8202-EE4008B903DF}" presName="childText" presStyleLbl="bgAcc1" presStyleIdx="6" presStyleCnt="21" custScaleX="325509">
        <dgm:presLayoutVars>
          <dgm:bulletEnabled val="1"/>
        </dgm:presLayoutVars>
      </dgm:prSet>
      <dgm:spPr>
        <a:prstGeom prst="roundRect">
          <a:avLst>
            <a:gd name="adj" fmla="val 10000"/>
          </a:avLst>
        </a:prstGeom>
      </dgm:spPr>
      <dgm:t>
        <a:bodyPr/>
        <a:lstStyle/>
        <a:p>
          <a:endParaRPr lang="en-US"/>
        </a:p>
      </dgm:t>
    </dgm:pt>
    <dgm:pt modelId="{FDF96731-3A6C-47A5-B0D4-154250B9FA33}" type="pres">
      <dgm:prSet presAssocID="{50F73F38-5479-457C-9EAD-3FEE323BF19D}" presName="root" presStyleCnt="0"/>
      <dgm:spPr/>
      <dgm:t>
        <a:bodyPr/>
        <a:lstStyle/>
        <a:p>
          <a:endParaRPr lang="en-US"/>
        </a:p>
      </dgm:t>
    </dgm:pt>
    <dgm:pt modelId="{89D0BBAB-0187-48D9-88DC-14B96C08BD52}" type="pres">
      <dgm:prSet presAssocID="{50F73F38-5479-457C-9EAD-3FEE323BF19D}" presName="rootComposite" presStyleCnt="0"/>
      <dgm:spPr/>
      <dgm:t>
        <a:bodyPr/>
        <a:lstStyle/>
        <a:p>
          <a:endParaRPr lang="en-US"/>
        </a:p>
      </dgm:t>
    </dgm:pt>
    <dgm:pt modelId="{5E49C96C-1605-4773-9467-A720E406862D}" type="pres">
      <dgm:prSet presAssocID="{50F73F38-5479-457C-9EAD-3FEE323BF19D}" presName="rootText" presStyleLbl="node1" presStyleIdx="1" presStyleCnt="3" custScaleX="339091" custLinFactNeighborX="-5249" custLinFactNeighborY="-10660"/>
      <dgm:spPr>
        <a:prstGeom prst="roundRect">
          <a:avLst>
            <a:gd name="adj" fmla="val 10000"/>
          </a:avLst>
        </a:prstGeom>
      </dgm:spPr>
      <dgm:t>
        <a:bodyPr/>
        <a:lstStyle/>
        <a:p>
          <a:endParaRPr lang="en-US"/>
        </a:p>
      </dgm:t>
    </dgm:pt>
    <dgm:pt modelId="{74C7B348-4993-40B7-8385-69CF1AD53876}" type="pres">
      <dgm:prSet presAssocID="{50F73F38-5479-457C-9EAD-3FEE323BF19D}" presName="rootConnector" presStyleLbl="node1" presStyleIdx="1" presStyleCnt="3"/>
      <dgm:spPr/>
      <dgm:t>
        <a:bodyPr/>
        <a:lstStyle/>
        <a:p>
          <a:endParaRPr lang="en-US"/>
        </a:p>
      </dgm:t>
    </dgm:pt>
    <dgm:pt modelId="{47DE9E03-5A07-41FE-90E8-B3CC54F2577B}" type="pres">
      <dgm:prSet presAssocID="{50F73F38-5479-457C-9EAD-3FEE323BF19D}" presName="childShape" presStyleCnt="0"/>
      <dgm:spPr/>
      <dgm:t>
        <a:bodyPr/>
        <a:lstStyle/>
        <a:p>
          <a:endParaRPr lang="en-US"/>
        </a:p>
      </dgm:t>
    </dgm:pt>
    <dgm:pt modelId="{351C581F-282B-490A-BFB0-4861E0FFA10E}" type="pres">
      <dgm:prSet presAssocID="{2C7D33F5-3B2F-4987-BEAF-B7552F09A919}" presName="Name13" presStyleLbl="parChTrans1D2" presStyleIdx="7" presStyleCnt="21"/>
      <dgm:spPr>
        <a:custGeom>
          <a:avLst/>
          <a:gdLst/>
          <a:ahLst/>
          <a:cxnLst/>
          <a:rect l="0" t="0" r="0" b="0"/>
          <a:pathLst>
            <a:path>
              <a:moveTo>
                <a:pt x="0" y="0"/>
              </a:moveTo>
              <a:lnTo>
                <a:pt x="0" y="368465"/>
              </a:lnTo>
              <a:lnTo>
                <a:pt x="336876" y="368465"/>
              </a:lnTo>
            </a:path>
          </a:pathLst>
        </a:custGeom>
      </dgm:spPr>
      <dgm:t>
        <a:bodyPr/>
        <a:lstStyle/>
        <a:p>
          <a:endParaRPr lang="en-US"/>
        </a:p>
      </dgm:t>
    </dgm:pt>
    <dgm:pt modelId="{C63A9ACB-4F26-414A-8BAA-FC9A2776A27F}" type="pres">
      <dgm:prSet presAssocID="{51837577-3C68-46B9-BEF0-D78E707D2E64}" presName="childText" presStyleLbl="bgAcc1" presStyleIdx="7" presStyleCnt="21" custScaleX="327839">
        <dgm:presLayoutVars>
          <dgm:bulletEnabled val="1"/>
        </dgm:presLayoutVars>
      </dgm:prSet>
      <dgm:spPr>
        <a:prstGeom prst="roundRect">
          <a:avLst>
            <a:gd name="adj" fmla="val 10000"/>
          </a:avLst>
        </a:prstGeom>
      </dgm:spPr>
      <dgm:t>
        <a:bodyPr/>
        <a:lstStyle/>
        <a:p>
          <a:endParaRPr lang="en-US"/>
        </a:p>
      </dgm:t>
    </dgm:pt>
    <dgm:pt modelId="{C7537667-CFBF-4140-917F-2FC0AE6FE9F5}" type="pres">
      <dgm:prSet presAssocID="{CCE23246-E3D7-445A-B53C-67957C059F48}" presName="Name13" presStyleLbl="parChTrans1D2" presStyleIdx="8" presStyleCnt="21"/>
      <dgm:spPr>
        <a:custGeom>
          <a:avLst/>
          <a:gdLst/>
          <a:ahLst/>
          <a:cxnLst/>
          <a:rect l="0" t="0" r="0" b="0"/>
          <a:pathLst>
            <a:path>
              <a:moveTo>
                <a:pt x="0" y="0"/>
              </a:moveTo>
              <a:lnTo>
                <a:pt x="0" y="906151"/>
              </a:lnTo>
              <a:lnTo>
                <a:pt x="336876" y="906151"/>
              </a:lnTo>
            </a:path>
          </a:pathLst>
        </a:custGeom>
      </dgm:spPr>
      <dgm:t>
        <a:bodyPr/>
        <a:lstStyle/>
        <a:p>
          <a:endParaRPr lang="en-US"/>
        </a:p>
      </dgm:t>
    </dgm:pt>
    <dgm:pt modelId="{21DDBE7B-71F5-45DD-8F98-1149FF1A3281}" type="pres">
      <dgm:prSet presAssocID="{9AB68AB5-8FA9-4A28-AC6F-196CA17C0029}" presName="childText" presStyleLbl="bgAcc1" presStyleIdx="8" presStyleCnt="21" custScaleX="329251">
        <dgm:presLayoutVars>
          <dgm:bulletEnabled val="1"/>
        </dgm:presLayoutVars>
      </dgm:prSet>
      <dgm:spPr>
        <a:prstGeom prst="roundRect">
          <a:avLst>
            <a:gd name="adj" fmla="val 10000"/>
          </a:avLst>
        </a:prstGeom>
      </dgm:spPr>
      <dgm:t>
        <a:bodyPr/>
        <a:lstStyle/>
        <a:p>
          <a:endParaRPr lang="en-US"/>
        </a:p>
      </dgm:t>
    </dgm:pt>
    <dgm:pt modelId="{3F3C87F4-ED12-4904-B393-8E00D3B1EFEE}" type="pres">
      <dgm:prSet presAssocID="{B7B09D74-600E-45F8-B24E-2665B6FAC73E}" presName="Name13" presStyleLbl="parChTrans1D2" presStyleIdx="9" presStyleCnt="21"/>
      <dgm:spPr>
        <a:custGeom>
          <a:avLst/>
          <a:gdLst/>
          <a:ahLst/>
          <a:cxnLst/>
          <a:rect l="0" t="0" r="0" b="0"/>
          <a:pathLst>
            <a:path>
              <a:moveTo>
                <a:pt x="0" y="0"/>
              </a:moveTo>
              <a:lnTo>
                <a:pt x="0" y="1443837"/>
              </a:lnTo>
              <a:lnTo>
                <a:pt x="336876" y="1443837"/>
              </a:lnTo>
            </a:path>
          </a:pathLst>
        </a:custGeom>
      </dgm:spPr>
      <dgm:t>
        <a:bodyPr/>
        <a:lstStyle/>
        <a:p>
          <a:endParaRPr lang="en-US"/>
        </a:p>
      </dgm:t>
    </dgm:pt>
    <dgm:pt modelId="{FE57D1C0-000C-439B-88FA-C249AE102773}" type="pres">
      <dgm:prSet presAssocID="{CA0C080F-5A88-4DED-82A4-0578712401A5}" presName="childText" presStyleLbl="bgAcc1" presStyleIdx="9" presStyleCnt="21" custScaleX="325536">
        <dgm:presLayoutVars>
          <dgm:bulletEnabled val="1"/>
        </dgm:presLayoutVars>
      </dgm:prSet>
      <dgm:spPr>
        <a:prstGeom prst="roundRect">
          <a:avLst>
            <a:gd name="adj" fmla="val 10000"/>
          </a:avLst>
        </a:prstGeom>
      </dgm:spPr>
      <dgm:t>
        <a:bodyPr/>
        <a:lstStyle/>
        <a:p>
          <a:endParaRPr lang="en-US"/>
        </a:p>
      </dgm:t>
    </dgm:pt>
    <dgm:pt modelId="{3D373DA8-6073-4BF6-BE1C-FCE52394AE75}" type="pres">
      <dgm:prSet presAssocID="{52260509-0A16-4803-8BBC-F1F875848968}" presName="Name13" presStyleLbl="parChTrans1D2" presStyleIdx="10" presStyleCnt="21"/>
      <dgm:spPr>
        <a:custGeom>
          <a:avLst/>
          <a:gdLst/>
          <a:ahLst/>
          <a:cxnLst/>
          <a:rect l="0" t="0" r="0" b="0"/>
          <a:pathLst>
            <a:path>
              <a:moveTo>
                <a:pt x="0" y="0"/>
              </a:moveTo>
              <a:lnTo>
                <a:pt x="0" y="1981523"/>
              </a:lnTo>
              <a:lnTo>
                <a:pt x="336876" y="1981523"/>
              </a:lnTo>
            </a:path>
          </a:pathLst>
        </a:custGeom>
      </dgm:spPr>
      <dgm:t>
        <a:bodyPr/>
        <a:lstStyle/>
        <a:p>
          <a:endParaRPr lang="en-US"/>
        </a:p>
      </dgm:t>
    </dgm:pt>
    <dgm:pt modelId="{5DBEC1FD-A76A-41C0-9AD2-FAD8DE3BD2DC}" type="pres">
      <dgm:prSet presAssocID="{05BBAA11-E01B-42CD-B3AB-C3AC6D6D847C}" presName="childText" presStyleLbl="bgAcc1" presStyleIdx="10" presStyleCnt="21" custScaleX="328290">
        <dgm:presLayoutVars>
          <dgm:bulletEnabled val="1"/>
        </dgm:presLayoutVars>
      </dgm:prSet>
      <dgm:spPr>
        <a:prstGeom prst="roundRect">
          <a:avLst>
            <a:gd name="adj" fmla="val 10000"/>
          </a:avLst>
        </a:prstGeom>
      </dgm:spPr>
      <dgm:t>
        <a:bodyPr/>
        <a:lstStyle/>
        <a:p>
          <a:endParaRPr lang="en-US"/>
        </a:p>
      </dgm:t>
    </dgm:pt>
    <dgm:pt modelId="{DCDDE48C-84B7-4D12-A8BA-A9568C1AF166}" type="pres">
      <dgm:prSet presAssocID="{33F18FE1-32C2-487A-9B15-70048C8CFA75}" presName="Name13" presStyleLbl="parChTrans1D2" presStyleIdx="11" presStyleCnt="21"/>
      <dgm:spPr>
        <a:custGeom>
          <a:avLst/>
          <a:gdLst/>
          <a:ahLst/>
          <a:cxnLst/>
          <a:rect l="0" t="0" r="0" b="0"/>
          <a:pathLst>
            <a:path>
              <a:moveTo>
                <a:pt x="0" y="0"/>
              </a:moveTo>
              <a:lnTo>
                <a:pt x="0" y="2519210"/>
              </a:lnTo>
              <a:lnTo>
                <a:pt x="336876" y="2519210"/>
              </a:lnTo>
            </a:path>
          </a:pathLst>
        </a:custGeom>
      </dgm:spPr>
      <dgm:t>
        <a:bodyPr/>
        <a:lstStyle/>
        <a:p>
          <a:endParaRPr lang="en-US"/>
        </a:p>
      </dgm:t>
    </dgm:pt>
    <dgm:pt modelId="{96CF7BD0-78C4-4975-A032-43F38AB5A7BB}" type="pres">
      <dgm:prSet presAssocID="{2247309F-C316-418B-9067-4214C2B8AB9D}" presName="childText" presStyleLbl="bgAcc1" presStyleIdx="11" presStyleCnt="21" custScaleX="326933">
        <dgm:presLayoutVars>
          <dgm:bulletEnabled val="1"/>
        </dgm:presLayoutVars>
      </dgm:prSet>
      <dgm:spPr>
        <a:prstGeom prst="roundRect">
          <a:avLst>
            <a:gd name="adj" fmla="val 10000"/>
          </a:avLst>
        </a:prstGeom>
      </dgm:spPr>
      <dgm:t>
        <a:bodyPr/>
        <a:lstStyle/>
        <a:p>
          <a:endParaRPr lang="en-US"/>
        </a:p>
      </dgm:t>
    </dgm:pt>
    <dgm:pt modelId="{65911D68-9D5C-42BB-B396-D1F7FF1BFA99}" type="pres">
      <dgm:prSet presAssocID="{4CA25ABA-933E-449A-86DF-095DFBE5B878}" presName="Name13" presStyleLbl="parChTrans1D2" presStyleIdx="12" presStyleCnt="21"/>
      <dgm:spPr>
        <a:custGeom>
          <a:avLst/>
          <a:gdLst/>
          <a:ahLst/>
          <a:cxnLst/>
          <a:rect l="0" t="0" r="0" b="0"/>
          <a:pathLst>
            <a:path>
              <a:moveTo>
                <a:pt x="0" y="0"/>
              </a:moveTo>
              <a:lnTo>
                <a:pt x="0" y="3056896"/>
              </a:lnTo>
              <a:lnTo>
                <a:pt x="336876" y="3056896"/>
              </a:lnTo>
            </a:path>
          </a:pathLst>
        </a:custGeom>
      </dgm:spPr>
      <dgm:t>
        <a:bodyPr/>
        <a:lstStyle/>
        <a:p>
          <a:endParaRPr lang="en-US"/>
        </a:p>
      </dgm:t>
    </dgm:pt>
    <dgm:pt modelId="{FE31C039-AC96-4C8E-A017-F8373971CB06}" type="pres">
      <dgm:prSet presAssocID="{54428B93-3D46-45FE-BCD7-A7EA730E4579}" presName="childText" presStyleLbl="bgAcc1" presStyleIdx="12" presStyleCnt="21" custScaleX="325164">
        <dgm:presLayoutVars>
          <dgm:bulletEnabled val="1"/>
        </dgm:presLayoutVars>
      </dgm:prSet>
      <dgm:spPr>
        <a:prstGeom prst="roundRect">
          <a:avLst>
            <a:gd name="adj" fmla="val 10000"/>
          </a:avLst>
        </a:prstGeom>
      </dgm:spPr>
      <dgm:t>
        <a:bodyPr/>
        <a:lstStyle/>
        <a:p>
          <a:endParaRPr lang="en-US"/>
        </a:p>
      </dgm:t>
    </dgm:pt>
    <dgm:pt modelId="{9CB06875-F924-4123-A9BA-93F4F9867CE6}" type="pres">
      <dgm:prSet presAssocID="{C3AF61E4-00B2-4154-A91C-C6C9BE0DF1D3}" presName="Name13" presStyleLbl="parChTrans1D2" presStyleIdx="13" presStyleCnt="21"/>
      <dgm:spPr>
        <a:custGeom>
          <a:avLst/>
          <a:gdLst/>
          <a:ahLst/>
          <a:cxnLst/>
          <a:rect l="0" t="0" r="0" b="0"/>
          <a:pathLst>
            <a:path>
              <a:moveTo>
                <a:pt x="0" y="0"/>
              </a:moveTo>
              <a:lnTo>
                <a:pt x="0" y="3594582"/>
              </a:lnTo>
              <a:lnTo>
                <a:pt x="336876" y="3594582"/>
              </a:lnTo>
            </a:path>
          </a:pathLst>
        </a:custGeom>
      </dgm:spPr>
      <dgm:t>
        <a:bodyPr/>
        <a:lstStyle/>
        <a:p>
          <a:endParaRPr lang="en-US"/>
        </a:p>
      </dgm:t>
    </dgm:pt>
    <dgm:pt modelId="{0D0FBE4B-5871-4F5A-A543-51A7AAC06CB9}" type="pres">
      <dgm:prSet presAssocID="{B1C85BE1-A707-4ED0-ADF4-BC9453F63D25}" presName="childText" presStyleLbl="bgAcc1" presStyleIdx="13" presStyleCnt="21" custScaleX="327426">
        <dgm:presLayoutVars>
          <dgm:bulletEnabled val="1"/>
        </dgm:presLayoutVars>
      </dgm:prSet>
      <dgm:spPr>
        <a:prstGeom prst="roundRect">
          <a:avLst>
            <a:gd name="adj" fmla="val 10000"/>
          </a:avLst>
        </a:prstGeom>
      </dgm:spPr>
      <dgm:t>
        <a:bodyPr/>
        <a:lstStyle/>
        <a:p>
          <a:endParaRPr lang="en-US"/>
        </a:p>
      </dgm:t>
    </dgm:pt>
    <dgm:pt modelId="{D5410174-2BC2-45C2-BD1C-54EAB5E9DECB}" type="pres">
      <dgm:prSet presAssocID="{4A0ADCFD-3587-477A-AC8B-A775FAF86D56}" presName="root" presStyleCnt="0"/>
      <dgm:spPr/>
      <dgm:t>
        <a:bodyPr/>
        <a:lstStyle/>
        <a:p>
          <a:endParaRPr lang="en-US"/>
        </a:p>
      </dgm:t>
    </dgm:pt>
    <dgm:pt modelId="{B60C6015-FA52-4239-B073-67C93CBBA4E6}" type="pres">
      <dgm:prSet presAssocID="{4A0ADCFD-3587-477A-AC8B-A775FAF86D56}" presName="rootComposite" presStyleCnt="0"/>
      <dgm:spPr/>
      <dgm:t>
        <a:bodyPr/>
        <a:lstStyle/>
        <a:p>
          <a:endParaRPr lang="en-US"/>
        </a:p>
      </dgm:t>
    </dgm:pt>
    <dgm:pt modelId="{AA844A96-2722-4AFF-B7B0-DB094B9DEF9C}" type="pres">
      <dgm:prSet presAssocID="{4A0ADCFD-3587-477A-AC8B-A775FAF86D56}" presName="rootText" presStyleLbl="node1" presStyleIdx="2" presStyleCnt="3" custScaleX="327088" custScaleY="100000" custLinFactNeighborX="-4399" custLinFactNeighborY="-8556"/>
      <dgm:spPr>
        <a:prstGeom prst="roundRect">
          <a:avLst>
            <a:gd name="adj" fmla="val 10000"/>
          </a:avLst>
        </a:prstGeom>
      </dgm:spPr>
      <dgm:t>
        <a:bodyPr/>
        <a:lstStyle/>
        <a:p>
          <a:endParaRPr lang="en-US"/>
        </a:p>
      </dgm:t>
    </dgm:pt>
    <dgm:pt modelId="{13E42D14-0D5C-4C67-BEA4-32809B6BD776}" type="pres">
      <dgm:prSet presAssocID="{4A0ADCFD-3587-477A-AC8B-A775FAF86D56}" presName="rootConnector" presStyleLbl="node1" presStyleIdx="2" presStyleCnt="3"/>
      <dgm:spPr/>
      <dgm:t>
        <a:bodyPr/>
        <a:lstStyle/>
        <a:p>
          <a:endParaRPr lang="en-US"/>
        </a:p>
      </dgm:t>
    </dgm:pt>
    <dgm:pt modelId="{12F9B3F2-D927-44E1-A4E2-7F89F7F02AE5}" type="pres">
      <dgm:prSet presAssocID="{4A0ADCFD-3587-477A-AC8B-A775FAF86D56}" presName="childShape" presStyleCnt="0"/>
      <dgm:spPr/>
      <dgm:t>
        <a:bodyPr/>
        <a:lstStyle/>
        <a:p>
          <a:endParaRPr lang="en-US"/>
        </a:p>
      </dgm:t>
    </dgm:pt>
    <dgm:pt modelId="{86BA4C56-4171-45C8-B7AE-C42056060F70}" type="pres">
      <dgm:prSet presAssocID="{B8120BFF-2598-4543-9E85-804E05810C95}" presName="Name13" presStyleLbl="parChTrans1D2" presStyleIdx="14" presStyleCnt="21"/>
      <dgm:spPr>
        <a:custGeom>
          <a:avLst/>
          <a:gdLst/>
          <a:ahLst/>
          <a:cxnLst/>
          <a:rect l="0" t="0" r="0" b="0"/>
          <a:pathLst>
            <a:path>
              <a:moveTo>
                <a:pt x="0" y="0"/>
              </a:moveTo>
              <a:lnTo>
                <a:pt x="0" y="359415"/>
              </a:lnTo>
              <a:lnTo>
                <a:pt x="319237" y="359415"/>
              </a:lnTo>
            </a:path>
          </a:pathLst>
        </a:custGeom>
      </dgm:spPr>
      <dgm:t>
        <a:bodyPr/>
        <a:lstStyle/>
        <a:p>
          <a:endParaRPr lang="en-US"/>
        </a:p>
      </dgm:t>
    </dgm:pt>
    <dgm:pt modelId="{184EAF8D-3FCF-4874-BF85-B7A5C2F57646}" type="pres">
      <dgm:prSet presAssocID="{64D12C97-28A8-43C6-8EF9-5AA2AB2F36CF}" presName="childText" presStyleLbl="bgAcc1" presStyleIdx="14" presStyleCnt="21" custScaleX="310778">
        <dgm:presLayoutVars>
          <dgm:bulletEnabled val="1"/>
        </dgm:presLayoutVars>
      </dgm:prSet>
      <dgm:spPr>
        <a:prstGeom prst="roundRect">
          <a:avLst>
            <a:gd name="adj" fmla="val 10000"/>
          </a:avLst>
        </a:prstGeom>
      </dgm:spPr>
      <dgm:t>
        <a:bodyPr/>
        <a:lstStyle/>
        <a:p>
          <a:endParaRPr lang="en-US"/>
        </a:p>
      </dgm:t>
    </dgm:pt>
    <dgm:pt modelId="{2388B3D3-92BC-423B-959A-40448AD28956}" type="pres">
      <dgm:prSet presAssocID="{ABC0521D-C4E5-47E3-ACAA-A168143276D3}" presName="Name13" presStyleLbl="parChTrans1D2" presStyleIdx="15" presStyleCnt="21"/>
      <dgm:spPr>
        <a:custGeom>
          <a:avLst/>
          <a:gdLst/>
          <a:ahLst/>
          <a:cxnLst/>
          <a:rect l="0" t="0" r="0" b="0"/>
          <a:pathLst>
            <a:path>
              <a:moveTo>
                <a:pt x="0" y="0"/>
              </a:moveTo>
              <a:lnTo>
                <a:pt x="0" y="897101"/>
              </a:lnTo>
              <a:lnTo>
                <a:pt x="319237" y="897101"/>
              </a:lnTo>
            </a:path>
          </a:pathLst>
        </a:custGeom>
      </dgm:spPr>
      <dgm:t>
        <a:bodyPr/>
        <a:lstStyle/>
        <a:p>
          <a:endParaRPr lang="en-US"/>
        </a:p>
      </dgm:t>
    </dgm:pt>
    <dgm:pt modelId="{48EE5301-4C6E-422C-9960-EFE3BBE29A56}" type="pres">
      <dgm:prSet presAssocID="{78AAF2E9-84C3-46E3-A042-D3AF7ED869B1}" presName="childText" presStyleLbl="bgAcc1" presStyleIdx="15" presStyleCnt="21" custScaleX="311084">
        <dgm:presLayoutVars>
          <dgm:bulletEnabled val="1"/>
        </dgm:presLayoutVars>
      </dgm:prSet>
      <dgm:spPr>
        <a:prstGeom prst="roundRect">
          <a:avLst>
            <a:gd name="adj" fmla="val 10000"/>
          </a:avLst>
        </a:prstGeom>
      </dgm:spPr>
      <dgm:t>
        <a:bodyPr/>
        <a:lstStyle/>
        <a:p>
          <a:endParaRPr lang="en-US"/>
        </a:p>
      </dgm:t>
    </dgm:pt>
    <dgm:pt modelId="{65F3B3C0-8E68-4E60-BCF6-8EFFF9EF9132}" type="pres">
      <dgm:prSet presAssocID="{E92154AB-18D6-4A24-911F-DC3E7D13DEAB}" presName="Name13" presStyleLbl="parChTrans1D2" presStyleIdx="16" presStyleCnt="21"/>
      <dgm:spPr>
        <a:custGeom>
          <a:avLst/>
          <a:gdLst/>
          <a:ahLst/>
          <a:cxnLst/>
          <a:rect l="0" t="0" r="0" b="0"/>
          <a:pathLst>
            <a:path>
              <a:moveTo>
                <a:pt x="0" y="0"/>
              </a:moveTo>
              <a:lnTo>
                <a:pt x="0" y="1434787"/>
              </a:lnTo>
              <a:lnTo>
                <a:pt x="319237" y="1434787"/>
              </a:lnTo>
            </a:path>
          </a:pathLst>
        </a:custGeom>
      </dgm:spPr>
      <dgm:t>
        <a:bodyPr/>
        <a:lstStyle/>
        <a:p>
          <a:endParaRPr lang="en-US"/>
        </a:p>
      </dgm:t>
    </dgm:pt>
    <dgm:pt modelId="{9CB35FA8-1311-4554-81C8-50E2F84D93CA}" type="pres">
      <dgm:prSet presAssocID="{968C324C-1C91-47DB-9FAE-4FC9123AA48F}" presName="childText" presStyleLbl="bgAcc1" presStyleIdx="16" presStyleCnt="21" custScaleX="310777">
        <dgm:presLayoutVars>
          <dgm:bulletEnabled val="1"/>
        </dgm:presLayoutVars>
      </dgm:prSet>
      <dgm:spPr>
        <a:prstGeom prst="roundRect">
          <a:avLst>
            <a:gd name="adj" fmla="val 10000"/>
          </a:avLst>
        </a:prstGeom>
      </dgm:spPr>
      <dgm:t>
        <a:bodyPr/>
        <a:lstStyle/>
        <a:p>
          <a:endParaRPr lang="en-US"/>
        </a:p>
      </dgm:t>
    </dgm:pt>
    <dgm:pt modelId="{8CF14CE1-8582-4C2F-8C26-D21DA77710AC}" type="pres">
      <dgm:prSet presAssocID="{8F7F6E63-FF31-43B3-AA67-71017B8A2ACD}" presName="Name13" presStyleLbl="parChTrans1D2" presStyleIdx="17" presStyleCnt="21"/>
      <dgm:spPr>
        <a:custGeom>
          <a:avLst/>
          <a:gdLst/>
          <a:ahLst/>
          <a:cxnLst/>
          <a:rect l="0" t="0" r="0" b="0"/>
          <a:pathLst>
            <a:path>
              <a:moveTo>
                <a:pt x="0" y="0"/>
              </a:moveTo>
              <a:lnTo>
                <a:pt x="0" y="1972473"/>
              </a:lnTo>
              <a:lnTo>
                <a:pt x="319237" y="1972473"/>
              </a:lnTo>
            </a:path>
          </a:pathLst>
        </a:custGeom>
      </dgm:spPr>
      <dgm:t>
        <a:bodyPr/>
        <a:lstStyle/>
        <a:p>
          <a:endParaRPr lang="en-US"/>
        </a:p>
      </dgm:t>
    </dgm:pt>
    <dgm:pt modelId="{813AFDF1-7A6B-4F3E-8FA3-EDC18D0EBEE3}" type="pres">
      <dgm:prSet presAssocID="{2690103F-0C21-4D0D-AA6F-F7F6EC314661}" presName="childText" presStyleLbl="bgAcc1" presStyleIdx="17" presStyleCnt="21" custScaleX="310777">
        <dgm:presLayoutVars>
          <dgm:bulletEnabled val="1"/>
        </dgm:presLayoutVars>
      </dgm:prSet>
      <dgm:spPr>
        <a:prstGeom prst="roundRect">
          <a:avLst>
            <a:gd name="adj" fmla="val 10000"/>
          </a:avLst>
        </a:prstGeom>
      </dgm:spPr>
      <dgm:t>
        <a:bodyPr/>
        <a:lstStyle/>
        <a:p>
          <a:endParaRPr lang="en-US"/>
        </a:p>
      </dgm:t>
    </dgm:pt>
    <dgm:pt modelId="{04DBE6CC-76E8-4469-910D-D2772949DD79}" type="pres">
      <dgm:prSet presAssocID="{987A0B85-DF59-4EB5-91D6-AC364912FB54}" presName="Name13" presStyleLbl="parChTrans1D2" presStyleIdx="18" presStyleCnt="21"/>
      <dgm:spPr>
        <a:custGeom>
          <a:avLst/>
          <a:gdLst/>
          <a:ahLst/>
          <a:cxnLst/>
          <a:rect l="0" t="0" r="0" b="0"/>
          <a:pathLst>
            <a:path>
              <a:moveTo>
                <a:pt x="0" y="0"/>
              </a:moveTo>
              <a:lnTo>
                <a:pt x="0" y="2510159"/>
              </a:lnTo>
              <a:lnTo>
                <a:pt x="319237" y="2510159"/>
              </a:lnTo>
            </a:path>
          </a:pathLst>
        </a:custGeom>
      </dgm:spPr>
      <dgm:t>
        <a:bodyPr/>
        <a:lstStyle/>
        <a:p>
          <a:endParaRPr lang="en-US"/>
        </a:p>
      </dgm:t>
    </dgm:pt>
    <dgm:pt modelId="{0B3AFDEA-CA7F-4B34-8E2A-C33C402DC152}" type="pres">
      <dgm:prSet presAssocID="{D79D0D1C-97E6-4D64-990D-E869EBBAAD7D}" presName="childText" presStyleLbl="bgAcc1" presStyleIdx="18" presStyleCnt="21" custScaleX="310777">
        <dgm:presLayoutVars>
          <dgm:bulletEnabled val="1"/>
        </dgm:presLayoutVars>
      </dgm:prSet>
      <dgm:spPr>
        <a:prstGeom prst="roundRect">
          <a:avLst>
            <a:gd name="adj" fmla="val 10000"/>
          </a:avLst>
        </a:prstGeom>
      </dgm:spPr>
      <dgm:t>
        <a:bodyPr/>
        <a:lstStyle/>
        <a:p>
          <a:endParaRPr lang="en-US"/>
        </a:p>
      </dgm:t>
    </dgm:pt>
    <dgm:pt modelId="{6FAC5E5A-679E-4C32-8F77-64BB06C1CCBF}" type="pres">
      <dgm:prSet presAssocID="{630999FB-222F-4D79-AEC8-D88AB7522323}" presName="Name13" presStyleLbl="parChTrans1D2" presStyleIdx="19" presStyleCnt="21"/>
      <dgm:spPr>
        <a:custGeom>
          <a:avLst/>
          <a:gdLst/>
          <a:ahLst/>
          <a:cxnLst/>
          <a:rect l="0" t="0" r="0" b="0"/>
          <a:pathLst>
            <a:path>
              <a:moveTo>
                <a:pt x="0" y="0"/>
              </a:moveTo>
              <a:lnTo>
                <a:pt x="0" y="3047845"/>
              </a:lnTo>
              <a:lnTo>
                <a:pt x="319237" y="3047845"/>
              </a:lnTo>
            </a:path>
          </a:pathLst>
        </a:custGeom>
      </dgm:spPr>
      <dgm:t>
        <a:bodyPr/>
        <a:lstStyle/>
        <a:p>
          <a:endParaRPr lang="en-US"/>
        </a:p>
      </dgm:t>
    </dgm:pt>
    <dgm:pt modelId="{36BE6054-A68A-41CF-AF98-AB873EC45583}" type="pres">
      <dgm:prSet presAssocID="{17538E68-B313-416C-82DF-04D45037FC02}" presName="childText" presStyleLbl="bgAcc1" presStyleIdx="19" presStyleCnt="21" custScaleX="310778">
        <dgm:presLayoutVars>
          <dgm:bulletEnabled val="1"/>
        </dgm:presLayoutVars>
      </dgm:prSet>
      <dgm:spPr>
        <a:prstGeom prst="roundRect">
          <a:avLst>
            <a:gd name="adj" fmla="val 10000"/>
          </a:avLst>
        </a:prstGeom>
      </dgm:spPr>
      <dgm:t>
        <a:bodyPr/>
        <a:lstStyle/>
        <a:p>
          <a:endParaRPr lang="en-US"/>
        </a:p>
      </dgm:t>
    </dgm:pt>
    <dgm:pt modelId="{D7097453-B59A-471F-B8CC-FB5976B1B9EF}" type="pres">
      <dgm:prSet presAssocID="{784A300B-6A93-412D-AA92-219832D3762C}" presName="Name13" presStyleLbl="parChTrans1D2" presStyleIdx="20" presStyleCnt="21"/>
      <dgm:spPr>
        <a:custGeom>
          <a:avLst/>
          <a:gdLst/>
          <a:ahLst/>
          <a:cxnLst/>
          <a:rect l="0" t="0" r="0" b="0"/>
          <a:pathLst>
            <a:path>
              <a:moveTo>
                <a:pt x="0" y="0"/>
              </a:moveTo>
              <a:lnTo>
                <a:pt x="0" y="3585531"/>
              </a:lnTo>
              <a:lnTo>
                <a:pt x="319237" y="3585531"/>
              </a:lnTo>
            </a:path>
          </a:pathLst>
        </a:custGeom>
      </dgm:spPr>
      <dgm:t>
        <a:bodyPr/>
        <a:lstStyle/>
        <a:p>
          <a:endParaRPr lang="en-US"/>
        </a:p>
      </dgm:t>
    </dgm:pt>
    <dgm:pt modelId="{C9811F47-FD3B-4FDF-AF1A-BD7AF7DABE9A}" type="pres">
      <dgm:prSet presAssocID="{0E2837E9-D5AA-46A0-A9F0-440F88D78FEF}" presName="childText" presStyleLbl="bgAcc1" presStyleIdx="20" presStyleCnt="21" custScaleX="310778">
        <dgm:presLayoutVars>
          <dgm:bulletEnabled val="1"/>
        </dgm:presLayoutVars>
      </dgm:prSet>
      <dgm:spPr>
        <a:prstGeom prst="roundRect">
          <a:avLst>
            <a:gd name="adj" fmla="val 10000"/>
          </a:avLst>
        </a:prstGeom>
      </dgm:spPr>
      <dgm:t>
        <a:bodyPr/>
        <a:lstStyle/>
        <a:p>
          <a:endParaRPr lang="en-US"/>
        </a:p>
      </dgm:t>
    </dgm:pt>
  </dgm:ptLst>
  <dgm:cxnLst>
    <dgm:cxn modelId="{40F2E4BC-950C-8247-A1BA-DFF7501C0621}" type="presOf" srcId="{E92154AB-18D6-4A24-911F-DC3E7D13DEAB}" destId="{65F3B3C0-8E68-4E60-BCF6-8EFFF9EF9132}" srcOrd="0" destOrd="0" presId="urn:microsoft.com/office/officeart/2005/8/layout/hierarchy3"/>
    <dgm:cxn modelId="{90CE7563-E223-7D40-AEDB-4587709FEF0B}" type="presOf" srcId="{B8120BFF-2598-4543-9E85-804E05810C95}" destId="{86BA4C56-4171-45C8-B7AE-C42056060F70}" srcOrd="0" destOrd="0" presId="urn:microsoft.com/office/officeart/2005/8/layout/hierarchy3"/>
    <dgm:cxn modelId="{CD6A23B4-AEBC-1142-A387-9C1BCC7E6D06}" type="presOf" srcId="{CCE23246-E3D7-445A-B53C-67957C059F48}" destId="{C7537667-CFBF-4140-917F-2FC0AE6FE9F5}" srcOrd="0" destOrd="0" presId="urn:microsoft.com/office/officeart/2005/8/layout/hierarchy3"/>
    <dgm:cxn modelId="{4FF6458C-E950-4C08-94AD-B3AB5F71825C}" srcId="{50F73F38-5479-457C-9EAD-3FEE323BF19D}" destId="{51837577-3C68-46B9-BEF0-D78E707D2E64}" srcOrd="0" destOrd="0" parTransId="{2C7D33F5-3B2F-4987-BEAF-B7552F09A919}" sibTransId="{67AA9CC9-0DB5-4EA2-89FB-02C48FBE9C46}"/>
    <dgm:cxn modelId="{645A6B39-3065-456F-9AAB-5ED89D86AFE7}" srcId="{D5D119F9-47B6-44EC-ACFC-39087A2F38AB}" destId="{4659F555-33DB-41A6-847B-DFAFB36A7D9F}" srcOrd="0" destOrd="0" parTransId="{F228D8AC-A67B-48DD-A389-58FC456EFB82}" sibTransId="{194AAF35-2CAF-49F6-8B76-A523CADD8668}"/>
    <dgm:cxn modelId="{9CAD1E8F-4BC8-564A-B6E5-7EDE3410A8DC}" type="presOf" srcId="{2C7D33F5-3B2F-4987-BEAF-B7552F09A919}" destId="{351C581F-282B-490A-BFB0-4861E0FFA10E}" srcOrd="0" destOrd="0" presId="urn:microsoft.com/office/officeart/2005/8/layout/hierarchy3"/>
    <dgm:cxn modelId="{54402145-D643-C549-AEA9-3323B63692FD}" type="presOf" srcId="{4A0ADCFD-3587-477A-AC8B-A775FAF86D56}" destId="{AA844A96-2722-4AFF-B7B0-DB094B9DEF9C}" srcOrd="0" destOrd="0" presId="urn:microsoft.com/office/officeart/2005/8/layout/hierarchy3"/>
    <dgm:cxn modelId="{88215BBA-BCCE-8C45-8D8B-848401C62CD4}" type="presOf" srcId="{64D12C97-28A8-43C6-8EF9-5AA2AB2F36CF}" destId="{184EAF8D-3FCF-4874-BF85-B7A5C2F57646}" srcOrd="0" destOrd="0" presId="urn:microsoft.com/office/officeart/2005/8/layout/hierarchy3"/>
    <dgm:cxn modelId="{44E12BF7-BE09-5241-B16C-0EFFE8F0D3C2}" type="presOf" srcId="{630999FB-222F-4D79-AEC8-D88AB7522323}" destId="{6FAC5E5A-679E-4C32-8F77-64BB06C1CCBF}" srcOrd="0" destOrd="0" presId="urn:microsoft.com/office/officeart/2005/8/layout/hierarchy3"/>
    <dgm:cxn modelId="{5331294D-E154-A045-A7BE-3BF4CCF1D6A4}" type="presOf" srcId="{9C27C1D2-02E9-4FBE-94C8-B3DDC2DC4939}" destId="{B72E37F6-FA6F-42C4-98A3-21D8D811ECEB}" srcOrd="0" destOrd="0" presId="urn:microsoft.com/office/officeart/2005/8/layout/hierarchy3"/>
    <dgm:cxn modelId="{4582B71B-9FB3-4B85-9138-9E574E7F78CE}" srcId="{4A0ADCFD-3587-477A-AC8B-A775FAF86D56}" destId="{64D12C97-28A8-43C6-8EF9-5AA2AB2F36CF}" srcOrd="0" destOrd="0" parTransId="{B8120BFF-2598-4543-9E85-804E05810C95}" sibTransId="{BD907D98-3EDE-493B-8103-E61AA4078D04}"/>
    <dgm:cxn modelId="{C0AF0078-717F-AB44-ABAD-DE61FFA4261E}" type="presOf" srcId="{B7B09D74-600E-45F8-B24E-2665B6FAC73E}" destId="{3F3C87F4-ED12-4904-B393-8E00D3B1EFEE}" srcOrd="0" destOrd="0" presId="urn:microsoft.com/office/officeart/2005/8/layout/hierarchy3"/>
    <dgm:cxn modelId="{B5A03250-EDB9-40FE-BCF7-1ABFD463B305}" srcId="{D5D119F9-47B6-44EC-ACFC-39087A2F38AB}" destId="{50F73F38-5479-457C-9EAD-3FEE323BF19D}" srcOrd="1" destOrd="0" parTransId="{2F2F9540-D7FE-420F-8E98-1F63C5F96796}" sibTransId="{35FCA375-6EA1-41A8-8975-74CC6B811E81}"/>
    <dgm:cxn modelId="{E877E30C-B1CB-474F-89F4-D90F03DCD8D9}" type="presOf" srcId="{4A0ADCFD-3587-477A-AC8B-A775FAF86D56}" destId="{13E42D14-0D5C-4C67-BEA4-32809B6BD776}" srcOrd="1" destOrd="0" presId="urn:microsoft.com/office/officeart/2005/8/layout/hierarchy3"/>
    <dgm:cxn modelId="{8581CFE9-CA6F-194F-A3F8-52B793464768}" type="presOf" srcId="{50F73F38-5479-457C-9EAD-3FEE323BF19D}" destId="{5E49C96C-1605-4773-9467-A720E406862D}" srcOrd="0" destOrd="0" presId="urn:microsoft.com/office/officeart/2005/8/layout/hierarchy3"/>
    <dgm:cxn modelId="{0054BF24-38AA-4BBA-B848-C6D47095E5C1}" srcId="{4659F555-33DB-41A6-847B-DFAFB36A7D9F}" destId="{9E6681D4-E25B-4A65-B6BC-2D64B9342C02}" srcOrd="2" destOrd="0" parTransId="{ABC0FE0E-F0E9-43AD-B363-93894904A5A1}" sibTransId="{3DB3F5E8-D2E9-4602-9FB0-BABAFB33D26D}"/>
    <dgm:cxn modelId="{99A684D5-5A33-45A4-B1E5-0DA624C849A1}" srcId="{50F73F38-5479-457C-9EAD-3FEE323BF19D}" destId="{B1C85BE1-A707-4ED0-ADF4-BC9453F63D25}" srcOrd="6" destOrd="0" parTransId="{C3AF61E4-00B2-4154-A91C-C6C9BE0DF1D3}" sibTransId="{562DA61F-5FCD-477A-B229-80324CA27DB3}"/>
    <dgm:cxn modelId="{B7B37590-A0D3-49ED-9D9A-ECD5F83512B4}" srcId="{4659F555-33DB-41A6-847B-DFAFB36A7D9F}" destId="{585A4B91-3957-4F22-8202-EE4008B903DF}" srcOrd="6" destOrd="0" parTransId="{744D6875-35C4-4405-935A-EFB43B6273FC}" sibTransId="{9E7AA721-0220-4F47-8435-FDA5847A2B64}"/>
    <dgm:cxn modelId="{57034358-B13E-4BE6-8129-E661B42AA915}" srcId="{50F73F38-5479-457C-9EAD-3FEE323BF19D}" destId="{CA0C080F-5A88-4DED-82A4-0578712401A5}" srcOrd="2" destOrd="0" parTransId="{B7B09D74-600E-45F8-B24E-2665B6FAC73E}" sibTransId="{77AE6E15-9027-41A8-A8C9-14114EAB19AB}"/>
    <dgm:cxn modelId="{84BDC644-ECB8-C043-843C-5DD45CBBFE4A}" type="presOf" srcId="{9AB68AB5-8FA9-4A28-AC6F-196CA17C0029}" destId="{21DDBE7B-71F5-45DD-8F98-1149FF1A3281}" srcOrd="0" destOrd="0" presId="urn:microsoft.com/office/officeart/2005/8/layout/hierarchy3"/>
    <dgm:cxn modelId="{126CDF68-6CEF-4F9A-B5F9-9B80101EF841}" srcId="{50F73F38-5479-457C-9EAD-3FEE323BF19D}" destId="{05BBAA11-E01B-42CD-B3AB-C3AC6D6D847C}" srcOrd="3" destOrd="0" parTransId="{52260509-0A16-4803-8BBC-F1F875848968}" sibTransId="{AD405066-01E5-4371-9D0F-8511BF4773EF}"/>
    <dgm:cxn modelId="{5D04D14E-0DB2-46ED-9B75-ED0799F6567D}" srcId="{4A0ADCFD-3587-477A-AC8B-A775FAF86D56}" destId="{D79D0D1C-97E6-4D64-990D-E869EBBAAD7D}" srcOrd="4" destOrd="0" parTransId="{987A0B85-DF59-4EB5-91D6-AC364912FB54}" sibTransId="{35CEF289-D319-493C-BAB2-7A54571DFCBA}"/>
    <dgm:cxn modelId="{2A7606A6-91FD-6C41-8DD0-AA855E03359E}" type="presOf" srcId="{4659F555-33DB-41A6-847B-DFAFB36A7D9F}" destId="{E9ECA0C7-F240-4BEC-A24A-1176C8E7D2B2}" srcOrd="0" destOrd="0" presId="urn:microsoft.com/office/officeart/2005/8/layout/hierarchy3"/>
    <dgm:cxn modelId="{F0028DD4-39F2-3D46-9CAE-6F29678C1296}" type="presOf" srcId="{8D22BDFA-E66B-4998-ACC9-0BCE0EE698C5}" destId="{F7561D47-C3DE-4F54-A183-7646C4479A55}" srcOrd="0" destOrd="0" presId="urn:microsoft.com/office/officeart/2005/8/layout/hierarchy3"/>
    <dgm:cxn modelId="{CE1D0F93-08A8-DB4C-89ED-DBBAF179DD2F}" type="presOf" srcId="{585A4B91-3957-4F22-8202-EE4008B903DF}" destId="{0E9CF6D4-B833-4F6E-B2B6-B2A4B023A468}" srcOrd="0" destOrd="0" presId="urn:microsoft.com/office/officeart/2005/8/layout/hierarchy3"/>
    <dgm:cxn modelId="{F1D1E805-A548-41C4-8C5E-9AB97DE27CC1}" srcId="{4659F555-33DB-41A6-847B-DFAFB36A7D9F}" destId="{5D250444-D104-4595-BC01-AF2EE6727C48}" srcOrd="5" destOrd="0" parTransId="{20D3FE8C-0233-4B6E-83FE-5FC0553D54D6}" sibTransId="{3C6D61E6-BFD1-4A1A-ACA5-D4EB2FB4360E}"/>
    <dgm:cxn modelId="{D73C2D21-1AD8-4CB7-AA7D-CDCBEA456F4C}" srcId="{50F73F38-5479-457C-9EAD-3FEE323BF19D}" destId="{9AB68AB5-8FA9-4A28-AC6F-196CA17C0029}" srcOrd="1" destOrd="0" parTransId="{CCE23246-E3D7-445A-B53C-67957C059F48}" sibTransId="{66AEDE62-6C2D-405B-85A9-56D846CB4B3E}"/>
    <dgm:cxn modelId="{A01D5E07-DC5D-4CB4-96E9-05BD4926DA20}" srcId="{50F73F38-5479-457C-9EAD-3FEE323BF19D}" destId="{54428B93-3D46-45FE-BCD7-A7EA730E4579}" srcOrd="5" destOrd="0" parTransId="{4CA25ABA-933E-449A-86DF-095DFBE5B878}" sibTransId="{BF90FBEB-55CC-4311-9B34-67BE5C582529}"/>
    <dgm:cxn modelId="{D571512F-C4BE-5942-8DCA-4DCCCBDFF1F5}" type="presOf" srcId="{744D6875-35C4-4405-935A-EFB43B6273FC}" destId="{09D2A394-748A-4CD8-B218-959691065B94}" srcOrd="0" destOrd="0" presId="urn:microsoft.com/office/officeart/2005/8/layout/hierarchy3"/>
    <dgm:cxn modelId="{F2196947-A27F-9A49-8793-E85D6171FCB8}" type="presOf" srcId="{E69CB2FA-60AF-4021-953D-B44268906437}" destId="{6FF04192-9A08-4DDF-A8F4-0D063917EFB5}" srcOrd="0" destOrd="0" presId="urn:microsoft.com/office/officeart/2005/8/layout/hierarchy3"/>
    <dgm:cxn modelId="{3F376DC1-9E97-494D-B0B7-545C984D75F4}" type="presOf" srcId="{33F18FE1-32C2-487A-9B15-70048C8CFA75}" destId="{DCDDE48C-84B7-4D12-A8BA-A9568C1AF166}" srcOrd="0" destOrd="0" presId="urn:microsoft.com/office/officeart/2005/8/layout/hierarchy3"/>
    <dgm:cxn modelId="{971EBD5E-68B7-0540-85FB-3786E7C396F0}" type="presOf" srcId="{52260509-0A16-4803-8BBC-F1F875848968}" destId="{3D373DA8-6073-4BF6-BE1C-FCE52394AE75}" srcOrd="0" destOrd="0" presId="urn:microsoft.com/office/officeart/2005/8/layout/hierarchy3"/>
    <dgm:cxn modelId="{6C362581-A40F-4EC2-A696-8F8F35B5FA7F}" srcId="{4A0ADCFD-3587-477A-AC8B-A775FAF86D56}" destId="{968C324C-1C91-47DB-9FAE-4FC9123AA48F}" srcOrd="2" destOrd="0" parTransId="{E92154AB-18D6-4A24-911F-DC3E7D13DEAB}" sibTransId="{258875D1-5574-4F84-A15D-D8C1A2BE7A1A}"/>
    <dgm:cxn modelId="{E53D9723-821F-44B6-880B-37AC548AF228}" srcId="{4659F555-33DB-41A6-847B-DFAFB36A7D9F}" destId="{9C27C1D2-02E9-4FBE-94C8-B3DDC2DC4939}" srcOrd="3" destOrd="0" parTransId="{CEE4966F-6E6E-47E7-91D1-E09CEDB6BA37}" sibTransId="{48029DF6-1FD7-405B-9595-E91463205D8A}"/>
    <dgm:cxn modelId="{6BAE338F-6F7A-7942-9459-07935FF3A38F}" type="presOf" srcId="{4CA25ABA-933E-449A-86DF-095DFBE5B878}" destId="{65911D68-9D5C-42BB-B396-D1F7FF1BFA99}" srcOrd="0" destOrd="0" presId="urn:microsoft.com/office/officeart/2005/8/layout/hierarchy3"/>
    <dgm:cxn modelId="{92AE9BD4-9F49-CE4F-AAF3-4CDCDEEBFCC2}" type="presOf" srcId="{51837577-3C68-46B9-BEF0-D78E707D2E64}" destId="{C63A9ACB-4F26-414A-8BAA-FC9A2776A27F}" srcOrd="0" destOrd="0" presId="urn:microsoft.com/office/officeart/2005/8/layout/hierarchy3"/>
    <dgm:cxn modelId="{D52ADDA8-C787-124C-9D24-BBCCB31AA92A}" type="presOf" srcId="{2690103F-0C21-4D0D-AA6F-F7F6EC314661}" destId="{813AFDF1-7A6B-4F3E-8FA3-EDC18D0EBEE3}" srcOrd="0" destOrd="0" presId="urn:microsoft.com/office/officeart/2005/8/layout/hierarchy3"/>
    <dgm:cxn modelId="{E370FD47-FA30-544D-BC33-E2DCC71C760A}" type="presOf" srcId="{9E6681D4-E25B-4A65-B6BC-2D64B9342C02}" destId="{B34CFEC2-B27C-47C7-BE7E-3BEB57C8755B}" srcOrd="0" destOrd="0" presId="urn:microsoft.com/office/officeart/2005/8/layout/hierarchy3"/>
    <dgm:cxn modelId="{9280F83B-DF47-C442-ABD2-85D684E859B3}" type="presOf" srcId="{CEE4966F-6E6E-47E7-91D1-E09CEDB6BA37}" destId="{E3FEC11C-A162-4FE0-827D-9259C47CA64A}" srcOrd="0" destOrd="0" presId="urn:microsoft.com/office/officeart/2005/8/layout/hierarchy3"/>
    <dgm:cxn modelId="{6CE8AC6B-3D88-224B-B9F9-6FA31DDD0879}" type="presOf" srcId="{17538E68-B313-416C-82DF-04D45037FC02}" destId="{36BE6054-A68A-41CF-AF98-AB873EC45583}" srcOrd="0" destOrd="0" presId="urn:microsoft.com/office/officeart/2005/8/layout/hierarchy3"/>
    <dgm:cxn modelId="{27862A37-D9C6-8443-80B2-B22517C400C9}" type="presOf" srcId="{79F72E29-C031-42E1-9CE7-A56540866B05}" destId="{A328A5D6-F20A-4E8A-97DE-58EFB58D4015}" srcOrd="0" destOrd="0" presId="urn:microsoft.com/office/officeart/2005/8/layout/hierarchy3"/>
    <dgm:cxn modelId="{0D2C7D02-4AE1-354E-9984-1237D39F09E8}" type="presOf" srcId="{44CCBD82-3B5F-4A1D-84F2-EF6154E18D36}" destId="{FE81D1E4-5A7F-4ED3-A369-13C94FFEFC66}" srcOrd="0" destOrd="0" presId="urn:microsoft.com/office/officeart/2005/8/layout/hierarchy3"/>
    <dgm:cxn modelId="{8C5AF954-3F8F-3843-9F83-9B657F60CAF4}" type="presOf" srcId="{968C324C-1C91-47DB-9FAE-4FC9123AA48F}" destId="{9CB35FA8-1311-4554-81C8-50E2F84D93CA}" srcOrd="0" destOrd="0" presId="urn:microsoft.com/office/officeart/2005/8/layout/hierarchy3"/>
    <dgm:cxn modelId="{361A1D97-34B1-48F5-A904-FF773D0C9EB1}" srcId="{4A0ADCFD-3587-477A-AC8B-A775FAF86D56}" destId="{2690103F-0C21-4D0D-AA6F-F7F6EC314661}" srcOrd="3" destOrd="0" parTransId="{8F7F6E63-FF31-43B3-AA67-71017B8A2ACD}" sibTransId="{ADC3D695-D435-4382-9161-A91913FDDD5A}"/>
    <dgm:cxn modelId="{3B98748A-1FA5-1840-AE57-419B42B0ED42}" type="presOf" srcId="{8F7F6E63-FF31-43B3-AA67-71017B8A2ACD}" destId="{8CF14CE1-8582-4C2F-8C26-D21DA77710AC}" srcOrd="0" destOrd="0" presId="urn:microsoft.com/office/officeart/2005/8/layout/hierarchy3"/>
    <dgm:cxn modelId="{62110147-1FBC-46EB-AE70-E5100372E90D}" srcId="{D5D119F9-47B6-44EC-ACFC-39087A2F38AB}" destId="{4A0ADCFD-3587-477A-AC8B-A775FAF86D56}" srcOrd="2" destOrd="0" parTransId="{7AFF6DE2-4DC9-404F-9020-A0B598CA5AE5}" sibTransId="{37880AEF-347D-4763-81DE-9E8DE49006C5}"/>
    <dgm:cxn modelId="{D17DC4A5-95C5-2146-8B3E-72118E6D275A}" type="presOf" srcId="{05BBAA11-E01B-42CD-B3AB-C3AC6D6D847C}" destId="{5DBEC1FD-A76A-41C0-9AD2-FAD8DE3BD2DC}" srcOrd="0" destOrd="0" presId="urn:microsoft.com/office/officeart/2005/8/layout/hierarchy3"/>
    <dgm:cxn modelId="{97590CB5-6EA8-414D-A436-CDE0B5E43F72}" type="presOf" srcId="{0E2837E9-D5AA-46A0-A9F0-440F88D78FEF}" destId="{C9811F47-FD3B-4FDF-AF1A-BD7AF7DABE9A}" srcOrd="0" destOrd="0" presId="urn:microsoft.com/office/officeart/2005/8/layout/hierarchy3"/>
    <dgm:cxn modelId="{C78B1391-9A61-2641-AFD2-77E529D37C06}" type="presOf" srcId="{ABC0FE0E-F0E9-43AD-B363-93894904A5A1}" destId="{498BAB23-D70D-4FAD-B17A-2E3A62CF3727}" srcOrd="0" destOrd="0" presId="urn:microsoft.com/office/officeart/2005/8/layout/hierarchy3"/>
    <dgm:cxn modelId="{0C716F3C-3683-4518-AEBF-26121D842FA3}" srcId="{4A0ADCFD-3587-477A-AC8B-A775FAF86D56}" destId="{0E2837E9-D5AA-46A0-A9F0-440F88D78FEF}" srcOrd="6" destOrd="0" parTransId="{784A300B-6A93-412D-AA92-219832D3762C}" sibTransId="{DF5F8C3B-7A6A-40ED-B125-E8CB9D900CEC}"/>
    <dgm:cxn modelId="{9CBFFF94-245F-43DC-B6A4-6421A1F61827}" srcId="{4659F555-33DB-41A6-847B-DFAFB36A7D9F}" destId="{E69CB2FA-60AF-4021-953D-B44268906437}" srcOrd="4" destOrd="0" parTransId="{8DD83043-1FFA-49DC-AF50-E3A416CFFF3E}" sibTransId="{D225F04F-391B-42FC-9B38-7D84AB11A588}"/>
    <dgm:cxn modelId="{B8C23FE4-ED5F-9844-B3C4-5A5515E7E43C}" type="presOf" srcId="{5D250444-D104-4595-BC01-AF2EE6727C48}" destId="{53E4B006-ADF3-4EA1-B7B3-A92C4D70F560}" srcOrd="0" destOrd="0" presId="urn:microsoft.com/office/officeart/2005/8/layout/hierarchy3"/>
    <dgm:cxn modelId="{FE8CB6AA-438B-6648-8ECF-F07D3BCBE200}" type="presOf" srcId="{20D3FE8C-0233-4B6E-83FE-5FC0553D54D6}" destId="{56C8BDBB-48CA-47CA-BC70-31E8D4A756FA}" srcOrd="0" destOrd="0" presId="urn:microsoft.com/office/officeart/2005/8/layout/hierarchy3"/>
    <dgm:cxn modelId="{F769767E-E3B7-6146-8333-0A55B6065EC6}" type="presOf" srcId="{D79D0D1C-97E6-4D64-990D-E869EBBAAD7D}" destId="{0B3AFDEA-CA7F-4B34-8E2A-C33C402DC152}" srcOrd="0" destOrd="0" presId="urn:microsoft.com/office/officeart/2005/8/layout/hierarchy3"/>
    <dgm:cxn modelId="{B8E94615-1110-2A4F-8B8F-2ACD3D85F72C}" type="presOf" srcId="{987A0B85-DF59-4EB5-91D6-AC364912FB54}" destId="{04DBE6CC-76E8-4469-910D-D2772949DD79}" srcOrd="0" destOrd="0" presId="urn:microsoft.com/office/officeart/2005/8/layout/hierarchy3"/>
    <dgm:cxn modelId="{330AB4F1-6F2C-DE4A-BBFA-31000B74613E}" type="presOf" srcId="{CA0C080F-5A88-4DED-82A4-0578712401A5}" destId="{FE57D1C0-000C-439B-88FA-C249AE102773}" srcOrd="0" destOrd="0" presId="urn:microsoft.com/office/officeart/2005/8/layout/hierarchy3"/>
    <dgm:cxn modelId="{9F43FBC1-0759-704A-BD66-47BBB2F1350B}" type="presOf" srcId="{2247309F-C316-418B-9067-4214C2B8AB9D}" destId="{96CF7BD0-78C4-4975-A032-43F38AB5A7BB}" srcOrd="0" destOrd="0" presId="urn:microsoft.com/office/officeart/2005/8/layout/hierarchy3"/>
    <dgm:cxn modelId="{FF8603CF-82ED-1F40-AEB5-20A723DC5F3C}" type="presOf" srcId="{ABC0521D-C4E5-47E3-ACAA-A168143276D3}" destId="{2388B3D3-92BC-423B-959A-40448AD28956}" srcOrd="0" destOrd="0" presId="urn:microsoft.com/office/officeart/2005/8/layout/hierarchy3"/>
    <dgm:cxn modelId="{F8C6F594-BDE4-7341-9BC7-2BFEA01EAC5D}" type="presOf" srcId="{784A300B-6A93-412D-AA92-219832D3762C}" destId="{D7097453-B59A-471F-B8CC-FB5976B1B9EF}" srcOrd="0" destOrd="0" presId="urn:microsoft.com/office/officeart/2005/8/layout/hierarchy3"/>
    <dgm:cxn modelId="{E86BAF11-6E05-ED4C-A47F-80D0F1242B00}" type="presOf" srcId="{8DD83043-1FFA-49DC-AF50-E3A416CFFF3E}" destId="{7E748BBF-BD89-49C6-9613-02DD4F016705}" srcOrd="0" destOrd="0" presId="urn:microsoft.com/office/officeart/2005/8/layout/hierarchy3"/>
    <dgm:cxn modelId="{1AC988E1-39AB-CF42-BD41-66F7B8931925}" type="presOf" srcId="{54428B93-3D46-45FE-BCD7-A7EA730E4579}" destId="{FE31C039-AC96-4C8E-A017-F8373971CB06}" srcOrd="0" destOrd="0" presId="urn:microsoft.com/office/officeart/2005/8/layout/hierarchy3"/>
    <dgm:cxn modelId="{8FDDB6E7-CDFF-C647-8815-06AE41F3E57D}" type="presOf" srcId="{D5D119F9-47B6-44EC-ACFC-39087A2F38AB}" destId="{A9EBBB56-C832-497E-9B7B-6AA6B81DA313}" srcOrd="0" destOrd="0" presId="urn:microsoft.com/office/officeart/2005/8/layout/hierarchy3"/>
    <dgm:cxn modelId="{A795216E-2542-FB4E-9D3C-734496B5A0E0}" type="presOf" srcId="{B1C85BE1-A707-4ED0-ADF4-BC9453F63D25}" destId="{0D0FBE4B-5871-4F5A-A543-51A7AAC06CB9}" srcOrd="0" destOrd="0" presId="urn:microsoft.com/office/officeart/2005/8/layout/hierarchy3"/>
    <dgm:cxn modelId="{D0E02F95-1A42-1A43-81B5-55B268B582BE}" type="presOf" srcId="{50F73F38-5479-457C-9EAD-3FEE323BF19D}" destId="{74C7B348-4993-40B7-8385-69CF1AD53876}" srcOrd="1" destOrd="0" presId="urn:microsoft.com/office/officeart/2005/8/layout/hierarchy3"/>
    <dgm:cxn modelId="{94B2F6FB-2FFA-48A8-8A87-6C9E93980101}" srcId="{4A0ADCFD-3587-477A-AC8B-A775FAF86D56}" destId="{78AAF2E9-84C3-46E3-A042-D3AF7ED869B1}" srcOrd="1" destOrd="0" parTransId="{ABC0521D-C4E5-47E3-ACAA-A168143276D3}" sibTransId="{1CE537C0-DDB0-47B5-81AF-8DF27C1D4787}"/>
    <dgm:cxn modelId="{2DC023DB-3042-4F3F-ABD4-F7A773811031}" srcId="{50F73F38-5479-457C-9EAD-3FEE323BF19D}" destId="{2247309F-C316-418B-9067-4214C2B8AB9D}" srcOrd="4" destOrd="0" parTransId="{33F18FE1-32C2-487A-9B15-70048C8CFA75}" sibTransId="{23A9F452-CC29-4A7B-8185-2AC2C90E6540}"/>
    <dgm:cxn modelId="{335CC902-FCB6-4325-9CAC-621C2F2D8838}" srcId="{4A0ADCFD-3587-477A-AC8B-A775FAF86D56}" destId="{17538E68-B313-416C-82DF-04D45037FC02}" srcOrd="5" destOrd="0" parTransId="{630999FB-222F-4D79-AEC8-D88AB7522323}" sibTransId="{BAC5C796-45DE-45F6-BF89-7C76DC2671AA}"/>
    <dgm:cxn modelId="{E747905C-0AE1-0847-AF8D-FA694F8FE370}" type="presOf" srcId="{78AAF2E9-84C3-46E3-A042-D3AF7ED869B1}" destId="{48EE5301-4C6E-422C-9960-EFE3BBE29A56}" srcOrd="0" destOrd="0" presId="urn:microsoft.com/office/officeart/2005/8/layout/hierarchy3"/>
    <dgm:cxn modelId="{B4870EA5-117C-1342-9719-7BDCA44A2425}" type="presOf" srcId="{4A5B3768-7D9A-469D-B57A-7AF44CF18150}" destId="{1D11144D-FF99-4C4C-9A28-1ECFB9E61319}" srcOrd="0" destOrd="0" presId="urn:microsoft.com/office/officeart/2005/8/layout/hierarchy3"/>
    <dgm:cxn modelId="{0A32A68F-2944-4D43-BC1D-639E9A17E169}" srcId="{4659F555-33DB-41A6-847B-DFAFB36A7D9F}" destId="{79F72E29-C031-42E1-9CE7-A56540866B05}" srcOrd="1" destOrd="0" parTransId="{8D22BDFA-E66B-4998-ACC9-0BCE0EE698C5}" sibTransId="{FCA09478-D883-4A54-99E7-61B25F288AD7}"/>
    <dgm:cxn modelId="{9FEEAEFE-9566-A948-81DA-51865A310DE4}" type="presOf" srcId="{4659F555-33DB-41A6-847B-DFAFB36A7D9F}" destId="{83679933-BF97-4F04-9CF5-5A70F2900B83}" srcOrd="1" destOrd="0" presId="urn:microsoft.com/office/officeart/2005/8/layout/hierarchy3"/>
    <dgm:cxn modelId="{B0213588-83E5-47DE-9745-CCC4644A5989}" srcId="{4659F555-33DB-41A6-847B-DFAFB36A7D9F}" destId="{4A5B3768-7D9A-469D-B57A-7AF44CF18150}" srcOrd="0" destOrd="0" parTransId="{44CCBD82-3B5F-4A1D-84F2-EF6154E18D36}" sibTransId="{ED0F60E3-09DC-4DF4-BD51-F7FB5330A643}"/>
    <dgm:cxn modelId="{4BBAC813-A303-FA46-8EC2-0B348157DF6D}" type="presOf" srcId="{C3AF61E4-00B2-4154-A91C-C6C9BE0DF1D3}" destId="{9CB06875-F924-4123-A9BA-93F4F9867CE6}" srcOrd="0" destOrd="0" presId="urn:microsoft.com/office/officeart/2005/8/layout/hierarchy3"/>
    <dgm:cxn modelId="{986CB2F2-BCF0-D94D-BAFB-24FE8030CB31}" type="presParOf" srcId="{A9EBBB56-C832-497E-9B7B-6AA6B81DA313}" destId="{A1DC4BC6-450E-40A5-AD82-4E2C150E14C7}" srcOrd="0" destOrd="0" presId="urn:microsoft.com/office/officeart/2005/8/layout/hierarchy3"/>
    <dgm:cxn modelId="{B7BA4111-D012-0044-B5A1-1EC3C3EC9E92}" type="presParOf" srcId="{A1DC4BC6-450E-40A5-AD82-4E2C150E14C7}" destId="{EB4E8430-FE5F-49AC-816D-9C4B7EB95848}" srcOrd="0" destOrd="0" presId="urn:microsoft.com/office/officeart/2005/8/layout/hierarchy3"/>
    <dgm:cxn modelId="{FCAE29DB-8E16-CF49-B6ED-38EA4495157F}" type="presParOf" srcId="{EB4E8430-FE5F-49AC-816D-9C4B7EB95848}" destId="{E9ECA0C7-F240-4BEC-A24A-1176C8E7D2B2}" srcOrd="0" destOrd="0" presId="urn:microsoft.com/office/officeart/2005/8/layout/hierarchy3"/>
    <dgm:cxn modelId="{0F09DEEB-06AC-1244-BE71-0951E440D828}" type="presParOf" srcId="{EB4E8430-FE5F-49AC-816D-9C4B7EB95848}" destId="{83679933-BF97-4F04-9CF5-5A70F2900B83}" srcOrd="1" destOrd="0" presId="urn:microsoft.com/office/officeart/2005/8/layout/hierarchy3"/>
    <dgm:cxn modelId="{132BD7BF-14C3-BE4C-B85D-F7FB815D651F}" type="presParOf" srcId="{A1DC4BC6-450E-40A5-AD82-4E2C150E14C7}" destId="{F2A7E8D0-0769-462D-A4C4-B9BDF425C412}" srcOrd="1" destOrd="0" presId="urn:microsoft.com/office/officeart/2005/8/layout/hierarchy3"/>
    <dgm:cxn modelId="{925C46AD-494B-4C4A-9113-AD5BCAD1510A}" type="presParOf" srcId="{F2A7E8D0-0769-462D-A4C4-B9BDF425C412}" destId="{FE81D1E4-5A7F-4ED3-A369-13C94FFEFC66}" srcOrd="0" destOrd="0" presId="urn:microsoft.com/office/officeart/2005/8/layout/hierarchy3"/>
    <dgm:cxn modelId="{C8337B67-8C0C-7942-8F50-FF5BFD177EFF}" type="presParOf" srcId="{F2A7E8D0-0769-462D-A4C4-B9BDF425C412}" destId="{1D11144D-FF99-4C4C-9A28-1ECFB9E61319}" srcOrd="1" destOrd="0" presId="urn:microsoft.com/office/officeart/2005/8/layout/hierarchy3"/>
    <dgm:cxn modelId="{F72CC75D-2698-7645-A5C1-5ED15A8CBE45}" type="presParOf" srcId="{F2A7E8D0-0769-462D-A4C4-B9BDF425C412}" destId="{F7561D47-C3DE-4F54-A183-7646C4479A55}" srcOrd="2" destOrd="0" presId="urn:microsoft.com/office/officeart/2005/8/layout/hierarchy3"/>
    <dgm:cxn modelId="{AE208D10-EC6F-D641-BEFF-E16501D594E3}" type="presParOf" srcId="{F2A7E8D0-0769-462D-A4C4-B9BDF425C412}" destId="{A328A5D6-F20A-4E8A-97DE-58EFB58D4015}" srcOrd="3" destOrd="0" presId="urn:microsoft.com/office/officeart/2005/8/layout/hierarchy3"/>
    <dgm:cxn modelId="{88E9D24E-C90A-E346-B491-4E1B2C51F00C}" type="presParOf" srcId="{F2A7E8D0-0769-462D-A4C4-B9BDF425C412}" destId="{498BAB23-D70D-4FAD-B17A-2E3A62CF3727}" srcOrd="4" destOrd="0" presId="urn:microsoft.com/office/officeart/2005/8/layout/hierarchy3"/>
    <dgm:cxn modelId="{CF1BD26A-722B-7040-BAA2-85E0CBAFCBE0}" type="presParOf" srcId="{F2A7E8D0-0769-462D-A4C4-B9BDF425C412}" destId="{B34CFEC2-B27C-47C7-BE7E-3BEB57C8755B}" srcOrd="5" destOrd="0" presId="urn:microsoft.com/office/officeart/2005/8/layout/hierarchy3"/>
    <dgm:cxn modelId="{BE479B9A-E5B9-CC45-A561-C1EF879190F8}" type="presParOf" srcId="{F2A7E8D0-0769-462D-A4C4-B9BDF425C412}" destId="{E3FEC11C-A162-4FE0-827D-9259C47CA64A}" srcOrd="6" destOrd="0" presId="urn:microsoft.com/office/officeart/2005/8/layout/hierarchy3"/>
    <dgm:cxn modelId="{0A8B9731-8D75-724E-8284-04CF3D0F8ACF}" type="presParOf" srcId="{F2A7E8D0-0769-462D-A4C4-B9BDF425C412}" destId="{B72E37F6-FA6F-42C4-98A3-21D8D811ECEB}" srcOrd="7" destOrd="0" presId="urn:microsoft.com/office/officeart/2005/8/layout/hierarchy3"/>
    <dgm:cxn modelId="{D225479E-F75B-2E4B-AA84-22DA7385EC2F}" type="presParOf" srcId="{F2A7E8D0-0769-462D-A4C4-B9BDF425C412}" destId="{7E748BBF-BD89-49C6-9613-02DD4F016705}" srcOrd="8" destOrd="0" presId="urn:microsoft.com/office/officeart/2005/8/layout/hierarchy3"/>
    <dgm:cxn modelId="{BCD06160-AD20-F140-A278-5992877DD87B}" type="presParOf" srcId="{F2A7E8D0-0769-462D-A4C4-B9BDF425C412}" destId="{6FF04192-9A08-4DDF-A8F4-0D063917EFB5}" srcOrd="9" destOrd="0" presId="urn:microsoft.com/office/officeart/2005/8/layout/hierarchy3"/>
    <dgm:cxn modelId="{120AF90F-CD11-4F41-9D49-3A873DFBD145}" type="presParOf" srcId="{F2A7E8D0-0769-462D-A4C4-B9BDF425C412}" destId="{56C8BDBB-48CA-47CA-BC70-31E8D4A756FA}" srcOrd="10" destOrd="0" presId="urn:microsoft.com/office/officeart/2005/8/layout/hierarchy3"/>
    <dgm:cxn modelId="{7D00C3D3-C2B5-7C4E-A8D1-CFE800923126}" type="presParOf" srcId="{F2A7E8D0-0769-462D-A4C4-B9BDF425C412}" destId="{53E4B006-ADF3-4EA1-B7B3-A92C4D70F560}" srcOrd="11" destOrd="0" presId="urn:microsoft.com/office/officeart/2005/8/layout/hierarchy3"/>
    <dgm:cxn modelId="{A7F40638-FE69-B94F-AEF4-79E7D5E2A108}" type="presParOf" srcId="{F2A7E8D0-0769-462D-A4C4-B9BDF425C412}" destId="{09D2A394-748A-4CD8-B218-959691065B94}" srcOrd="12" destOrd="0" presId="urn:microsoft.com/office/officeart/2005/8/layout/hierarchy3"/>
    <dgm:cxn modelId="{302C1C03-87C9-574F-BDFA-55DCA30A46A4}" type="presParOf" srcId="{F2A7E8D0-0769-462D-A4C4-B9BDF425C412}" destId="{0E9CF6D4-B833-4F6E-B2B6-B2A4B023A468}" srcOrd="13" destOrd="0" presId="urn:microsoft.com/office/officeart/2005/8/layout/hierarchy3"/>
    <dgm:cxn modelId="{294F566E-4907-264A-A300-AFFBDC40FED1}" type="presParOf" srcId="{A9EBBB56-C832-497E-9B7B-6AA6B81DA313}" destId="{FDF96731-3A6C-47A5-B0D4-154250B9FA33}" srcOrd="1" destOrd="0" presId="urn:microsoft.com/office/officeart/2005/8/layout/hierarchy3"/>
    <dgm:cxn modelId="{7C2E3FF5-9B4A-D440-A855-6E8A35C2ED80}" type="presParOf" srcId="{FDF96731-3A6C-47A5-B0D4-154250B9FA33}" destId="{89D0BBAB-0187-48D9-88DC-14B96C08BD52}" srcOrd="0" destOrd="0" presId="urn:microsoft.com/office/officeart/2005/8/layout/hierarchy3"/>
    <dgm:cxn modelId="{DEC7D05E-FAB3-6240-8568-D47B8C0A1103}" type="presParOf" srcId="{89D0BBAB-0187-48D9-88DC-14B96C08BD52}" destId="{5E49C96C-1605-4773-9467-A720E406862D}" srcOrd="0" destOrd="0" presId="urn:microsoft.com/office/officeart/2005/8/layout/hierarchy3"/>
    <dgm:cxn modelId="{FE7350F1-C354-E94A-B30F-8C154441D5A0}" type="presParOf" srcId="{89D0BBAB-0187-48D9-88DC-14B96C08BD52}" destId="{74C7B348-4993-40B7-8385-69CF1AD53876}" srcOrd="1" destOrd="0" presId="urn:microsoft.com/office/officeart/2005/8/layout/hierarchy3"/>
    <dgm:cxn modelId="{62008CDD-DE53-EE44-8216-859264C15270}" type="presParOf" srcId="{FDF96731-3A6C-47A5-B0D4-154250B9FA33}" destId="{47DE9E03-5A07-41FE-90E8-B3CC54F2577B}" srcOrd="1" destOrd="0" presId="urn:microsoft.com/office/officeart/2005/8/layout/hierarchy3"/>
    <dgm:cxn modelId="{AEBF180B-BE99-D342-AC54-EC22B05DC1C1}" type="presParOf" srcId="{47DE9E03-5A07-41FE-90E8-B3CC54F2577B}" destId="{351C581F-282B-490A-BFB0-4861E0FFA10E}" srcOrd="0" destOrd="0" presId="urn:microsoft.com/office/officeart/2005/8/layout/hierarchy3"/>
    <dgm:cxn modelId="{1672886B-235E-1047-A016-6996BDC764F8}" type="presParOf" srcId="{47DE9E03-5A07-41FE-90E8-B3CC54F2577B}" destId="{C63A9ACB-4F26-414A-8BAA-FC9A2776A27F}" srcOrd="1" destOrd="0" presId="urn:microsoft.com/office/officeart/2005/8/layout/hierarchy3"/>
    <dgm:cxn modelId="{2D1D86F1-D303-EA4D-A5E5-CBEF97D4E630}" type="presParOf" srcId="{47DE9E03-5A07-41FE-90E8-B3CC54F2577B}" destId="{C7537667-CFBF-4140-917F-2FC0AE6FE9F5}" srcOrd="2" destOrd="0" presId="urn:microsoft.com/office/officeart/2005/8/layout/hierarchy3"/>
    <dgm:cxn modelId="{413CD5B1-B1C7-6C4B-AFF3-4E88CF83D5E8}" type="presParOf" srcId="{47DE9E03-5A07-41FE-90E8-B3CC54F2577B}" destId="{21DDBE7B-71F5-45DD-8F98-1149FF1A3281}" srcOrd="3" destOrd="0" presId="urn:microsoft.com/office/officeart/2005/8/layout/hierarchy3"/>
    <dgm:cxn modelId="{3CB32904-E5CE-2845-ACDB-E54C319FA77D}" type="presParOf" srcId="{47DE9E03-5A07-41FE-90E8-B3CC54F2577B}" destId="{3F3C87F4-ED12-4904-B393-8E00D3B1EFEE}" srcOrd="4" destOrd="0" presId="urn:microsoft.com/office/officeart/2005/8/layout/hierarchy3"/>
    <dgm:cxn modelId="{AD59D7DE-0379-F446-BC09-CA5A2BE20ECA}" type="presParOf" srcId="{47DE9E03-5A07-41FE-90E8-B3CC54F2577B}" destId="{FE57D1C0-000C-439B-88FA-C249AE102773}" srcOrd="5" destOrd="0" presId="urn:microsoft.com/office/officeart/2005/8/layout/hierarchy3"/>
    <dgm:cxn modelId="{67B99DB7-7616-E949-B6D3-CC720E82A432}" type="presParOf" srcId="{47DE9E03-5A07-41FE-90E8-B3CC54F2577B}" destId="{3D373DA8-6073-4BF6-BE1C-FCE52394AE75}" srcOrd="6" destOrd="0" presId="urn:microsoft.com/office/officeart/2005/8/layout/hierarchy3"/>
    <dgm:cxn modelId="{42C40B65-B6EE-5345-A9CC-5EE34F0F36C4}" type="presParOf" srcId="{47DE9E03-5A07-41FE-90E8-B3CC54F2577B}" destId="{5DBEC1FD-A76A-41C0-9AD2-FAD8DE3BD2DC}" srcOrd="7" destOrd="0" presId="urn:microsoft.com/office/officeart/2005/8/layout/hierarchy3"/>
    <dgm:cxn modelId="{2FA61C8B-F0D8-2643-8A46-42A04B4A7EBF}" type="presParOf" srcId="{47DE9E03-5A07-41FE-90E8-B3CC54F2577B}" destId="{DCDDE48C-84B7-4D12-A8BA-A9568C1AF166}" srcOrd="8" destOrd="0" presId="urn:microsoft.com/office/officeart/2005/8/layout/hierarchy3"/>
    <dgm:cxn modelId="{42BC2AD2-9F7F-EB42-AE90-CA235CB4CD0C}" type="presParOf" srcId="{47DE9E03-5A07-41FE-90E8-B3CC54F2577B}" destId="{96CF7BD0-78C4-4975-A032-43F38AB5A7BB}" srcOrd="9" destOrd="0" presId="urn:microsoft.com/office/officeart/2005/8/layout/hierarchy3"/>
    <dgm:cxn modelId="{8B737F2F-EFB3-8641-AA77-E2A35D3647D7}" type="presParOf" srcId="{47DE9E03-5A07-41FE-90E8-B3CC54F2577B}" destId="{65911D68-9D5C-42BB-B396-D1F7FF1BFA99}" srcOrd="10" destOrd="0" presId="urn:microsoft.com/office/officeart/2005/8/layout/hierarchy3"/>
    <dgm:cxn modelId="{9AF8E2E3-D9DD-7245-B891-F7211C177E89}" type="presParOf" srcId="{47DE9E03-5A07-41FE-90E8-B3CC54F2577B}" destId="{FE31C039-AC96-4C8E-A017-F8373971CB06}" srcOrd="11" destOrd="0" presId="urn:microsoft.com/office/officeart/2005/8/layout/hierarchy3"/>
    <dgm:cxn modelId="{9020F4BC-5874-1245-B07D-B314392E1AA2}" type="presParOf" srcId="{47DE9E03-5A07-41FE-90E8-B3CC54F2577B}" destId="{9CB06875-F924-4123-A9BA-93F4F9867CE6}" srcOrd="12" destOrd="0" presId="urn:microsoft.com/office/officeart/2005/8/layout/hierarchy3"/>
    <dgm:cxn modelId="{2EC3C3F2-5B87-7348-AC62-F96F83CB0607}" type="presParOf" srcId="{47DE9E03-5A07-41FE-90E8-B3CC54F2577B}" destId="{0D0FBE4B-5871-4F5A-A543-51A7AAC06CB9}" srcOrd="13" destOrd="0" presId="urn:microsoft.com/office/officeart/2005/8/layout/hierarchy3"/>
    <dgm:cxn modelId="{A9113BD6-EC90-6C43-8C70-F0052DF8259E}" type="presParOf" srcId="{A9EBBB56-C832-497E-9B7B-6AA6B81DA313}" destId="{D5410174-2BC2-45C2-BD1C-54EAB5E9DECB}" srcOrd="2" destOrd="0" presId="urn:microsoft.com/office/officeart/2005/8/layout/hierarchy3"/>
    <dgm:cxn modelId="{CC154E6E-9318-C247-9801-54875256B472}" type="presParOf" srcId="{D5410174-2BC2-45C2-BD1C-54EAB5E9DECB}" destId="{B60C6015-FA52-4239-B073-67C93CBBA4E6}" srcOrd="0" destOrd="0" presId="urn:microsoft.com/office/officeart/2005/8/layout/hierarchy3"/>
    <dgm:cxn modelId="{02DF9B45-C167-C44F-B7D5-DA59A6DA8D79}" type="presParOf" srcId="{B60C6015-FA52-4239-B073-67C93CBBA4E6}" destId="{AA844A96-2722-4AFF-B7B0-DB094B9DEF9C}" srcOrd="0" destOrd="0" presId="urn:microsoft.com/office/officeart/2005/8/layout/hierarchy3"/>
    <dgm:cxn modelId="{1855205B-A5BC-0B40-924E-50AABA5B1984}" type="presParOf" srcId="{B60C6015-FA52-4239-B073-67C93CBBA4E6}" destId="{13E42D14-0D5C-4C67-BEA4-32809B6BD776}" srcOrd="1" destOrd="0" presId="urn:microsoft.com/office/officeart/2005/8/layout/hierarchy3"/>
    <dgm:cxn modelId="{2FFD930C-4D7A-1D48-A08D-98DEF1E9F7F4}" type="presParOf" srcId="{D5410174-2BC2-45C2-BD1C-54EAB5E9DECB}" destId="{12F9B3F2-D927-44E1-A4E2-7F89F7F02AE5}" srcOrd="1" destOrd="0" presId="urn:microsoft.com/office/officeart/2005/8/layout/hierarchy3"/>
    <dgm:cxn modelId="{E557536B-5F35-BC40-BE64-575494949BB8}" type="presParOf" srcId="{12F9B3F2-D927-44E1-A4E2-7F89F7F02AE5}" destId="{86BA4C56-4171-45C8-B7AE-C42056060F70}" srcOrd="0" destOrd="0" presId="urn:microsoft.com/office/officeart/2005/8/layout/hierarchy3"/>
    <dgm:cxn modelId="{8DB9209A-37A9-6745-B939-6CB0D54263BC}" type="presParOf" srcId="{12F9B3F2-D927-44E1-A4E2-7F89F7F02AE5}" destId="{184EAF8D-3FCF-4874-BF85-B7A5C2F57646}" srcOrd="1" destOrd="0" presId="urn:microsoft.com/office/officeart/2005/8/layout/hierarchy3"/>
    <dgm:cxn modelId="{FC0928C9-834E-2C40-897A-D76E4D2BDF54}" type="presParOf" srcId="{12F9B3F2-D927-44E1-A4E2-7F89F7F02AE5}" destId="{2388B3D3-92BC-423B-959A-40448AD28956}" srcOrd="2" destOrd="0" presId="urn:microsoft.com/office/officeart/2005/8/layout/hierarchy3"/>
    <dgm:cxn modelId="{25D457F5-BA75-3F45-840F-2E2AB25FA017}" type="presParOf" srcId="{12F9B3F2-D927-44E1-A4E2-7F89F7F02AE5}" destId="{48EE5301-4C6E-422C-9960-EFE3BBE29A56}" srcOrd="3" destOrd="0" presId="urn:microsoft.com/office/officeart/2005/8/layout/hierarchy3"/>
    <dgm:cxn modelId="{C365A5E9-7F05-C942-808D-97989AB92E72}" type="presParOf" srcId="{12F9B3F2-D927-44E1-A4E2-7F89F7F02AE5}" destId="{65F3B3C0-8E68-4E60-BCF6-8EFFF9EF9132}" srcOrd="4" destOrd="0" presId="urn:microsoft.com/office/officeart/2005/8/layout/hierarchy3"/>
    <dgm:cxn modelId="{4B99C8DE-E0C8-7743-ABF3-F22A5E36CF42}" type="presParOf" srcId="{12F9B3F2-D927-44E1-A4E2-7F89F7F02AE5}" destId="{9CB35FA8-1311-4554-81C8-50E2F84D93CA}" srcOrd="5" destOrd="0" presId="urn:microsoft.com/office/officeart/2005/8/layout/hierarchy3"/>
    <dgm:cxn modelId="{8C678269-D288-6E43-86A1-9FBC755A62AC}" type="presParOf" srcId="{12F9B3F2-D927-44E1-A4E2-7F89F7F02AE5}" destId="{8CF14CE1-8582-4C2F-8C26-D21DA77710AC}" srcOrd="6" destOrd="0" presId="urn:microsoft.com/office/officeart/2005/8/layout/hierarchy3"/>
    <dgm:cxn modelId="{7A263F97-3057-9946-94F0-2332997CB830}" type="presParOf" srcId="{12F9B3F2-D927-44E1-A4E2-7F89F7F02AE5}" destId="{813AFDF1-7A6B-4F3E-8FA3-EDC18D0EBEE3}" srcOrd="7" destOrd="0" presId="urn:microsoft.com/office/officeart/2005/8/layout/hierarchy3"/>
    <dgm:cxn modelId="{26DC4EAD-C722-0843-A45C-5E0D6B777681}" type="presParOf" srcId="{12F9B3F2-D927-44E1-A4E2-7F89F7F02AE5}" destId="{04DBE6CC-76E8-4469-910D-D2772949DD79}" srcOrd="8" destOrd="0" presId="urn:microsoft.com/office/officeart/2005/8/layout/hierarchy3"/>
    <dgm:cxn modelId="{EF89E78B-6489-274F-B9E9-A88F6E057077}" type="presParOf" srcId="{12F9B3F2-D927-44E1-A4E2-7F89F7F02AE5}" destId="{0B3AFDEA-CA7F-4B34-8E2A-C33C402DC152}" srcOrd="9" destOrd="0" presId="urn:microsoft.com/office/officeart/2005/8/layout/hierarchy3"/>
    <dgm:cxn modelId="{F49C2554-208E-1345-A66D-748F4C57AC2B}" type="presParOf" srcId="{12F9B3F2-D927-44E1-A4E2-7F89F7F02AE5}" destId="{6FAC5E5A-679E-4C32-8F77-64BB06C1CCBF}" srcOrd="10" destOrd="0" presId="urn:microsoft.com/office/officeart/2005/8/layout/hierarchy3"/>
    <dgm:cxn modelId="{4296142E-8105-9644-A83E-75DBA028CEA2}" type="presParOf" srcId="{12F9B3F2-D927-44E1-A4E2-7F89F7F02AE5}" destId="{36BE6054-A68A-41CF-AF98-AB873EC45583}" srcOrd="11" destOrd="0" presId="urn:microsoft.com/office/officeart/2005/8/layout/hierarchy3"/>
    <dgm:cxn modelId="{3632D439-6CCE-9D4A-959A-1E635E6D3F5B}" type="presParOf" srcId="{12F9B3F2-D927-44E1-A4E2-7F89F7F02AE5}" destId="{D7097453-B59A-471F-B8CC-FB5976B1B9EF}" srcOrd="12" destOrd="0" presId="urn:microsoft.com/office/officeart/2005/8/layout/hierarchy3"/>
    <dgm:cxn modelId="{B88D07A3-7D8F-C541-993A-A81BA80C3ABB}" type="presParOf" srcId="{12F9B3F2-D927-44E1-A4E2-7F89F7F02AE5}" destId="{C9811F47-FD3B-4FDF-AF1A-BD7AF7DABE9A}"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CA0C7-F240-4BEC-A24A-1176C8E7D2B2}">
      <dsp:nvSpPr>
        <dsp:cNvPr id="0" name=""/>
        <dsp:cNvSpPr/>
      </dsp:nvSpPr>
      <dsp:spPr>
        <a:xfrm>
          <a:off x="0" y="1"/>
          <a:ext cx="2942863" cy="430148"/>
        </a:xfrm>
        <a:prstGeom prst="roundRect">
          <a:avLst>
            <a:gd name="adj" fmla="val 1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Edenic responsibility</a:t>
          </a:r>
          <a:endParaRPr lang="en-US" sz="2400" kern="1200" dirty="0">
            <a:solidFill>
              <a:sysClr val="window" lastClr="FFFFFF"/>
            </a:solidFill>
            <a:latin typeface="Calibri"/>
            <a:ea typeface="+mn-ea"/>
            <a:cs typeface="+mn-cs"/>
          </a:endParaRPr>
        </a:p>
      </dsp:txBody>
      <dsp:txXfrm>
        <a:off x="12599" y="12600"/>
        <a:ext cx="2917665" cy="404950"/>
      </dsp:txXfrm>
    </dsp:sp>
    <dsp:sp modelId="{FE81D1E4-5A7F-4ED3-A369-13C94FFEFC66}">
      <dsp:nvSpPr>
        <dsp:cNvPr id="0" name=""/>
        <dsp:cNvSpPr/>
      </dsp:nvSpPr>
      <dsp:spPr>
        <a:xfrm>
          <a:off x="294286" y="430150"/>
          <a:ext cx="294905" cy="368465"/>
        </a:xfrm>
        <a:custGeom>
          <a:avLst/>
          <a:gdLst/>
          <a:ahLst/>
          <a:cxnLst/>
          <a:rect l="0" t="0" r="0" b="0"/>
          <a:pathLst>
            <a:path>
              <a:moveTo>
                <a:pt x="0" y="0"/>
              </a:moveTo>
              <a:lnTo>
                <a:pt x="0" y="368465"/>
              </a:lnTo>
              <a:lnTo>
                <a:pt x="294905" y="368465"/>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11144D-FF99-4C4C-9A28-1ECFB9E61319}">
      <dsp:nvSpPr>
        <dsp:cNvPr id="0" name=""/>
        <dsp:cNvSpPr/>
      </dsp:nvSpPr>
      <dsp:spPr>
        <a:xfrm>
          <a:off x="589191" y="583541"/>
          <a:ext cx="2244434" cy="430148"/>
        </a:xfrm>
        <a:prstGeom prst="roundRect">
          <a:avLst>
            <a:gd name="adj" fmla="val 1000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Be fruitful and multiply</a:t>
          </a:r>
          <a:endParaRPr lang="en-US" sz="1300" kern="1200" dirty="0">
            <a:solidFill>
              <a:sysClr val="windowText" lastClr="000000">
                <a:hueOff val="0"/>
                <a:satOff val="0"/>
                <a:lumOff val="0"/>
                <a:alphaOff val="0"/>
              </a:sysClr>
            </a:solidFill>
            <a:latin typeface="Calibri"/>
            <a:ea typeface="+mn-ea"/>
            <a:cs typeface="+mn-cs"/>
          </a:endParaRPr>
        </a:p>
      </dsp:txBody>
      <dsp:txXfrm>
        <a:off x="601790" y="596140"/>
        <a:ext cx="2219236" cy="404950"/>
      </dsp:txXfrm>
    </dsp:sp>
    <dsp:sp modelId="{F7561D47-C3DE-4F54-A183-7646C4479A55}">
      <dsp:nvSpPr>
        <dsp:cNvPr id="0" name=""/>
        <dsp:cNvSpPr/>
      </dsp:nvSpPr>
      <dsp:spPr>
        <a:xfrm>
          <a:off x="294286" y="430150"/>
          <a:ext cx="305442" cy="927925"/>
        </a:xfrm>
        <a:custGeom>
          <a:avLst/>
          <a:gdLst/>
          <a:ahLst/>
          <a:cxnLst/>
          <a:rect l="0" t="0" r="0" b="0"/>
          <a:pathLst>
            <a:path>
              <a:moveTo>
                <a:pt x="0" y="0"/>
              </a:moveTo>
              <a:lnTo>
                <a:pt x="0" y="927925"/>
              </a:lnTo>
              <a:lnTo>
                <a:pt x="305442" y="927925"/>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28A5D6-F20A-4E8A-97DE-58EFB58D4015}">
      <dsp:nvSpPr>
        <dsp:cNvPr id="0" name=""/>
        <dsp:cNvSpPr/>
      </dsp:nvSpPr>
      <dsp:spPr>
        <a:xfrm>
          <a:off x="599728" y="1143002"/>
          <a:ext cx="2224028" cy="430148"/>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Women to help man</a:t>
          </a:r>
          <a:endParaRPr lang="en-US" sz="1300" kern="1200" dirty="0">
            <a:solidFill>
              <a:sysClr val="windowText" lastClr="000000">
                <a:hueOff val="0"/>
                <a:satOff val="0"/>
                <a:lumOff val="0"/>
                <a:alphaOff val="0"/>
              </a:sysClr>
            </a:solidFill>
            <a:latin typeface="Calibri"/>
            <a:ea typeface="+mn-ea"/>
            <a:cs typeface="+mn-cs"/>
          </a:endParaRPr>
        </a:p>
      </dsp:txBody>
      <dsp:txXfrm>
        <a:off x="612327" y="1155601"/>
        <a:ext cx="2198830" cy="404950"/>
      </dsp:txXfrm>
    </dsp:sp>
    <dsp:sp modelId="{498BAB23-D70D-4FAD-B17A-2E3A62CF3727}">
      <dsp:nvSpPr>
        <dsp:cNvPr id="0" name=""/>
        <dsp:cNvSpPr/>
      </dsp:nvSpPr>
      <dsp:spPr>
        <a:xfrm>
          <a:off x="294286" y="430150"/>
          <a:ext cx="294905" cy="1443837"/>
        </a:xfrm>
        <a:custGeom>
          <a:avLst/>
          <a:gdLst/>
          <a:ahLst/>
          <a:cxnLst/>
          <a:rect l="0" t="0" r="0" b="0"/>
          <a:pathLst>
            <a:path>
              <a:moveTo>
                <a:pt x="0" y="0"/>
              </a:moveTo>
              <a:lnTo>
                <a:pt x="0" y="1443837"/>
              </a:lnTo>
              <a:lnTo>
                <a:pt x="294905" y="1443837"/>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34CFEC2-B27C-47C7-BE7E-3BEB57C8755B}">
      <dsp:nvSpPr>
        <dsp:cNvPr id="0" name=""/>
        <dsp:cNvSpPr/>
      </dsp:nvSpPr>
      <dsp:spPr>
        <a:xfrm>
          <a:off x="589191" y="1658913"/>
          <a:ext cx="2230518" cy="430148"/>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Subdue harmonious Earth</a:t>
          </a:r>
          <a:endParaRPr lang="en-US" sz="1300" kern="1200" dirty="0">
            <a:solidFill>
              <a:sysClr val="windowText" lastClr="000000">
                <a:hueOff val="0"/>
                <a:satOff val="0"/>
                <a:lumOff val="0"/>
                <a:alphaOff val="0"/>
              </a:sysClr>
            </a:solidFill>
            <a:latin typeface="Calibri"/>
            <a:ea typeface="+mn-ea"/>
            <a:cs typeface="+mn-cs"/>
          </a:endParaRPr>
        </a:p>
      </dsp:txBody>
      <dsp:txXfrm>
        <a:off x="601790" y="1671512"/>
        <a:ext cx="2205320" cy="404950"/>
      </dsp:txXfrm>
    </dsp:sp>
    <dsp:sp modelId="{E3FEC11C-A162-4FE0-827D-9259C47CA64A}">
      <dsp:nvSpPr>
        <dsp:cNvPr id="0" name=""/>
        <dsp:cNvSpPr/>
      </dsp:nvSpPr>
      <dsp:spPr>
        <a:xfrm>
          <a:off x="294286" y="430150"/>
          <a:ext cx="294905" cy="1981523"/>
        </a:xfrm>
        <a:custGeom>
          <a:avLst/>
          <a:gdLst/>
          <a:ahLst/>
          <a:cxnLst/>
          <a:rect l="0" t="0" r="0" b="0"/>
          <a:pathLst>
            <a:path>
              <a:moveTo>
                <a:pt x="0" y="0"/>
              </a:moveTo>
              <a:lnTo>
                <a:pt x="0" y="1981523"/>
              </a:lnTo>
              <a:lnTo>
                <a:pt x="294905" y="1981523"/>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72E37F6-FA6F-42C4-98A3-21D8D811ECEB}">
      <dsp:nvSpPr>
        <dsp:cNvPr id="0" name=""/>
        <dsp:cNvSpPr/>
      </dsp:nvSpPr>
      <dsp:spPr>
        <a:xfrm>
          <a:off x="589191" y="2196600"/>
          <a:ext cx="2228687" cy="430148"/>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Rule over animals</a:t>
          </a:r>
          <a:endParaRPr lang="en-US" sz="1300" kern="1200" dirty="0">
            <a:solidFill>
              <a:sysClr val="windowText" lastClr="000000">
                <a:hueOff val="0"/>
                <a:satOff val="0"/>
                <a:lumOff val="0"/>
                <a:alphaOff val="0"/>
              </a:sysClr>
            </a:solidFill>
            <a:latin typeface="Calibri"/>
            <a:ea typeface="+mn-ea"/>
            <a:cs typeface="+mn-cs"/>
          </a:endParaRPr>
        </a:p>
      </dsp:txBody>
      <dsp:txXfrm>
        <a:off x="601790" y="2209199"/>
        <a:ext cx="2203489" cy="404950"/>
      </dsp:txXfrm>
    </dsp:sp>
    <dsp:sp modelId="{7E748BBF-BD89-49C6-9613-02DD4F016705}">
      <dsp:nvSpPr>
        <dsp:cNvPr id="0" name=""/>
        <dsp:cNvSpPr/>
      </dsp:nvSpPr>
      <dsp:spPr>
        <a:xfrm>
          <a:off x="294286" y="430150"/>
          <a:ext cx="294905" cy="2519210"/>
        </a:xfrm>
        <a:custGeom>
          <a:avLst/>
          <a:gdLst/>
          <a:ahLst/>
          <a:cxnLst/>
          <a:rect l="0" t="0" r="0" b="0"/>
          <a:pathLst>
            <a:path>
              <a:moveTo>
                <a:pt x="0" y="0"/>
              </a:moveTo>
              <a:lnTo>
                <a:pt x="0" y="2519210"/>
              </a:lnTo>
              <a:lnTo>
                <a:pt x="294905" y="2519210"/>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FF04192-9A08-4DDF-A8F4-0D063917EFB5}">
      <dsp:nvSpPr>
        <dsp:cNvPr id="0" name=""/>
        <dsp:cNvSpPr/>
      </dsp:nvSpPr>
      <dsp:spPr>
        <a:xfrm>
          <a:off x="589191" y="2734286"/>
          <a:ext cx="2198934" cy="430148"/>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Every plant for food</a:t>
          </a:r>
          <a:endParaRPr lang="en-US" sz="1300" kern="1200" dirty="0">
            <a:solidFill>
              <a:sysClr val="windowText" lastClr="000000">
                <a:hueOff val="0"/>
                <a:satOff val="0"/>
                <a:lumOff val="0"/>
                <a:alphaOff val="0"/>
              </a:sysClr>
            </a:solidFill>
            <a:latin typeface="Calibri"/>
            <a:ea typeface="+mn-ea"/>
            <a:cs typeface="+mn-cs"/>
          </a:endParaRPr>
        </a:p>
      </dsp:txBody>
      <dsp:txXfrm>
        <a:off x="601790" y="2746885"/>
        <a:ext cx="2173736" cy="404950"/>
      </dsp:txXfrm>
    </dsp:sp>
    <dsp:sp modelId="{56C8BDBB-48CA-47CA-BC70-31E8D4A756FA}">
      <dsp:nvSpPr>
        <dsp:cNvPr id="0" name=""/>
        <dsp:cNvSpPr/>
      </dsp:nvSpPr>
      <dsp:spPr>
        <a:xfrm>
          <a:off x="294286" y="430150"/>
          <a:ext cx="305442" cy="3061524"/>
        </a:xfrm>
        <a:custGeom>
          <a:avLst/>
          <a:gdLst/>
          <a:ahLst/>
          <a:cxnLst/>
          <a:rect l="0" t="0" r="0" b="0"/>
          <a:pathLst>
            <a:path>
              <a:moveTo>
                <a:pt x="0" y="0"/>
              </a:moveTo>
              <a:lnTo>
                <a:pt x="0" y="3061524"/>
              </a:lnTo>
              <a:lnTo>
                <a:pt x="305442" y="3061524"/>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3E4B006-ADF3-4EA1-B7B3-A92C4D70F560}">
      <dsp:nvSpPr>
        <dsp:cNvPr id="0" name=""/>
        <dsp:cNvSpPr/>
      </dsp:nvSpPr>
      <dsp:spPr>
        <a:xfrm>
          <a:off x="599728" y="3276600"/>
          <a:ext cx="2257242" cy="430148"/>
        </a:xfrm>
        <a:prstGeom prst="roundRect">
          <a:avLst>
            <a:gd name="adj" fmla="val 1000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Serve God and guard Eden</a:t>
          </a:r>
          <a:endParaRPr lang="en-US" sz="1300" kern="1200" dirty="0">
            <a:solidFill>
              <a:sysClr val="windowText" lastClr="000000">
                <a:hueOff val="0"/>
                <a:satOff val="0"/>
                <a:lumOff val="0"/>
                <a:alphaOff val="0"/>
              </a:sysClr>
            </a:solidFill>
            <a:latin typeface="Calibri"/>
            <a:ea typeface="+mn-ea"/>
            <a:cs typeface="+mn-cs"/>
          </a:endParaRPr>
        </a:p>
      </dsp:txBody>
      <dsp:txXfrm>
        <a:off x="612327" y="3289199"/>
        <a:ext cx="2232044" cy="404950"/>
      </dsp:txXfrm>
    </dsp:sp>
    <dsp:sp modelId="{09D2A394-748A-4CD8-B218-959691065B94}">
      <dsp:nvSpPr>
        <dsp:cNvPr id="0" name=""/>
        <dsp:cNvSpPr/>
      </dsp:nvSpPr>
      <dsp:spPr>
        <a:xfrm>
          <a:off x="294286" y="430150"/>
          <a:ext cx="294905" cy="3594582"/>
        </a:xfrm>
        <a:custGeom>
          <a:avLst/>
          <a:gdLst/>
          <a:ahLst/>
          <a:cxnLst/>
          <a:rect l="0" t="0" r="0" b="0"/>
          <a:pathLst>
            <a:path>
              <a:moveTo>
                <a:pt x="0" y="0"/>
              </a:moveTo>
              <a:lnTo>
                <a:pt x="0" y="3594582"/>
              </a:lnTo>
              <a:lnTo>
                <a:pt x="294905" y="3594582"/>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9CF6D4-B833-4F6E-B2B6-B2A4B023A468}">
      <dsp:nvSpPr>
        <dsp:cNvPr id="0" name=""/>
        <dsp:cNvSpPr/>
      </dsp:nvSpPr>
      <dsp:spPr>
        <a:xfrm>
          <a:off x="589191" y="3809658"/>
          <a:ext cx="2240277" cy="430148"/>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Not to eat of tree</a:t>
          </a:r>
          <a:endParaRPr lang="en-US" sz="1300" kern="1200" dirty="0">
            <a:solidFill>
              <a:sysClr val="windowText" lastClr="000000">
                <a:hueOff val="0"/>
                <a:satOff val="0"/>
                <a:lumOff val="0"/>
                <a:alphaOff val="0"/>
              </a:sysClr>
            </a:solidFill>
            <a:latin typeface="Calibri"/>
            <a:ea typeface="+mn-ea"/>
            <a:cs typeface="+mn-cs"/>
          </a:endParaRPr>
        </a:p>
      </dsp:txBody>
      <dsp:txXfrm>
        <a:off x="601790" y="3822257"/>
        <a:ext cx="2215079" cy="404950"/>
      </dsp:txXfrm>
    </dsp:sp>
    <dsp:sp modelId="{5E49C96C-1605-4773-9467-A720E406862D}">
      <dsp:nvSpPr>
        <dsp:cNvPr id="0" name=""/>
        <dsp:cNvSpPr/>
      </dsp:nvSpPr>
      <dsp:spPr>
        <a:xfrm>
          <a:off x="3113400" y="1"/>
          <a:ext cx="2917192" cy="430148"/>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The curse for unbelief</a:t>
          </a:r>
          <a:endParaRPr lang="en-US" sz="2400" kern="1200" dirty="0">
            <a:solidFill>
              <a:sysClr val="window" lastClr="FFFFFF"/>
            </a:solidFill>
            <a:latin typeface="Calibri"/>
            <a:ea typeface="+mn-ea"/>
            <a:cs typeface="+mn-cs"/>
          </a:endParaRPr>
        </a:p>
      </dsp:txBody>
      <dsp:txXfrm>
        <a:off x="3125999" y="12600"/>
        <a:ext cx="2891994" cy="404950"/>
      </dsp:txXfrm>
    </dsp:sp>
    <dsp:sp modelId="{351C581F-282B-490A-BFB0-4861E0FFA10E}">
      <dsp:nvSpPr>
        <dsp:cNvPr id="0" name=""/>
        <dsp:cNvSpPr/>
      </dsp:nvSpPr>
      <dsp:spPr>
        <a:xfrm>
          <a:off x="3405119" y="430150"/>
          <a:ext cx="336876" cy="368465"/>
        </a:xfrm>
        <a:custGeom>
          <a:avLst/>
          <a:gdLst/>
          <a:ahLst/>
          <a:cxnLst/>
          <a:rect l="0" t="0" r="0" b="0"/>
          <a:pathLst>
            <a:path>
              <a:moveTo>
                <a:pt x="0" y="0"/>
              </a:moveTo>
              <a:lnTo>
                <a:pt x="0" y="368465"/>
              </a:lnTo>
              <a:lnTo>
                <a:pt x="336876" y="368465"/>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63A9ACB-4F26-414A-8BAA-FC9A2776A27F}">
      <dsp:nvSpPr>
        <dsp:cNvPr id="0" name=""/>
        <dsp:cNvSpPr/>
      </dsp:nvSpPr>
      <dsp:spPr>
        <a:xfrm>
          <a:off x="3741995" y="583541"/>
          <a:ext cx="2256313" cy="430148"/>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Pain in childbirth</a:t>
          </a:r>
          <a:endParaRPr lang="en-US" sz="1300" kern="1200" dirty="0">
            <a:solidFill>
              <a:sysClr val="windowText" lastClr="000000">
                <a:hueOff val="0"/>
                <a:satOff val="0"/>
                <a:lumOff val="0"/>
                <a:alphaOff val="0"/>
              </a:sysClr>
            </a:solidFill>
            <a:latin typeface="Calibri"/>
            <a:ea typeface="+mn-ea"/>
            <a:cs typeface="+mn-cs"/>
          </a:endParaRPr>
        </a:p>
      </dsp:txBody>
      <dsp:txXfrm>
        <a:off x="3754594" y="596140"/>
        <a:ext cx="2231115" cy="404950"/>
      </dsp:txXfrm>
    </dsp:sp>
    <dsp:sp modelId="{C7537667-CFBF-4140-917F-2FC0AE6FE9F5}">
      <dsp:nvSpPr>
        <dsp:cNvPr id="0" name=""/>
        <dsp:cNvSpPr/>
      </dsp:nvSpPr>
      <dsp:spPr>
        <a:xfrm>
          <a:off x="3405119" y="430150"/>
          <a:ext cx="336876" cy="906151"/>
        </a:xfrm>
        <a:custGeom>
          <a:avLst/>
          <a:gdLst/>
          <a:ahLst/>
          <a:cxnLst/>
          <a:rect l="0" t="0" r="0" b="0"/>
          <a:pathLst>
            <a:path>
              <a:moveTo>
                <a:pt x="0" y="0"/>
              </a:moveTo>
              <a:lnTo>
                <a:pt x="0" y="906151"/>
              </a:lnTo>
              <a:lnTo>
                <a:pt x="336876" y="906151"/>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1DDBE7B-71F5-45DD-8F98-1149FF1A3281}">
      <dsp:nvSpPr>
        <dsp:cNvPr id="0" name=""/>
        <dsp:cNvSpPr/>
      </dsp:nvSpPr>
      <dsp:spPr>
        <a:xfrm>
          <a:off x="3741995" y="1121227"/>
          <a:ext cx="2266031" cy="430148"/>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Authority struggle</a:t>
          </a:r>
          <a:endParaRPr lang="en-US" sz="1300" kern="1200" dirty="0">
            <a:solidFill>
              <a:sysClr val="windowText" lastClr="000000">
                <a:hueOff val="0"/>
                <a:satOff val="0"/>
                <a:lumOff val="0"/>
                <a:alphaOff val="0"/>
              </a:sysClr>
            </a:solidFill>
            <a:latin typeface="Calibri"/>
            <a:ea typeface="+mn-ea"/>
            <a:cs typeface="+mn-cs"/>
          </a:endParaRPr>
        </a:p>
      </dsp:txBody>
      <dsp:txXfrm>
        <a:off x="3754594" y="1133826"/>
        <a:ext cx="2240833" cy="404950"/>
      </dsp:txXfrm>
    </dsp:sp>
    <dsp:sp modelId="{3F3C87F4-ED12-4904-B393-8E00D3B1EFEE}">
      <dsp:nvSpPr>
        <dsp:cNvPr id="0" name=""/>
        <dsp:cNvSpPr/>
      </dsp:nvSpPr>
      <dsp:spPr>
        <a:xfrm>
          <a:off x="3405119" y="430150"/>
          <a:ext cx="336876" cy="1443837"/>
        </a:xfrm>
        <a:custGeom>
          <a:avLst/>
          <a:gdLst/>
          <a:ahLst/>
          <a:cxnLst/>
          <a:rect l="0" t="0" r="0" b="0"/>
          <a:pathLst>
            <a:path>
              <a:moveTo>
                <a:pt x="0" y="0"/>
              </a:moveTo>
              <a:lnTo>
                <a:pt x="0" y="1443837"/>
              </a:lnTo>
              <a:lnTo>
                <a:pt x="336876" y="1443837"/>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E57D1C0-000C-439B-88FA-C249AE102773}">
      <dsp:nvSpPr>
        <dsp:cNvPr id="0" name=""/>
        <dsp:cNvSpPr/>
      </dsp:nvSpPr>
      <dsp:spPr>
        <a:xfrm>
          <a:off x="3741995" y="1658913"/>
          <a:ext cx="2240463" cy="430148"/>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Earth antagonistic to man</a:t>
          </a:r>
          <a:endParaRPr lang="en-US" sz="1300" kern="1200" dirty="0">
            <a:solidFill>
              <a:sysClr val="windowText" lastClr="000000">
                <a:hueOff val="0"/>
                <a:satOff val="0"/>
                <a:lumOff val="0"/>
                <a:alphaOff val="0"/>
              </a:sysClr>
            </a:solidFill>
            <a:latin typeface="Calibri"/>
            <a:ea typeface="+mn-ea"/>
            <a:cs typeface="+mn-cs"/>
          </a:endParaRPr>
        </a:p>
      </dsp:txBody>
      <dsp:txXfrm>
        <a:off x="3754594" y="1671512"/>
        <a:ext cx="2215265" cy="404950"/>
      </dsp:txXfrm>
    </dsp:sp>
    <dsp:sp modelId="{3D373DA8-6073-4BF6-BE1C-FCE52394AE75}">
      <dsp:nvSpPr>
        <dsp:cNvPr id="0" name=""/>
        <dsp:cNvSpPr/>
      </dsp:nvSpPr>
      <dsp:spPr>
        <a:xfrm>
          <a:off x="3405119" y="430150"/>
          <a:ext cx="336876" cy="1981523"/>
        </a:xfrm>
        <a:custGeom>
          <a:avLst/>
          <a:gdLst/>
          <a:ahLst/>
          <a:cxnLst/>
          <a:rect l="0" t="0" r="0" b="0"/>
          <a:pathLst>
            <a:path>
              <a:moveTo>
                <a:pt x="0" y="0"/>
              </a:moveTo>
              <a:lnTo>
                <a:pt x="0" y="1981523"/>
              </a:lnTo>
              <a:lnTo>
                <a:pt x="336876" y="1981523"/>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DBEC1FD-A76A-41C0-9AD2-FAD8DE3BD2DC}">
      <dsp:nvSpPr>
        <dsp:cNvPr id="0" name=""/>
        <dsp:cNvSpPr/>
      </dsp:nvSpPr>
      <dsp:spPr>
        <a:xfrm>
          <a:off x="3741995" y="2196600"/>
          <a:ext cx="2259417" cy="430148"/>
        </a:xfrm>
        <a:prstGeom prst="roundRect">
          <a:avLst>
            <a:gd name="adj" fmla="val 1000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Man irresponsible to animals </a:t>
          </a:r>
          <a:endParaRPr lang="en-US" sz="1300" kern="1200" dirty="0">
            <a:solidFill>
              <a:sysClr val="windowText" lastClr="000000">
                <a:hueOff val="0"/>
                <a:satOff val="0"/>
                <a:lumOff val="0"/>
                <a:alphaOff val="0"/>
              </a:sysClr>
            </a:solidFill>
            <a:latin typeface="Calibri"/>
            <a:ea typeface="+mn-ea"/>
            <a:cs typeface="+mn-cs"/>
          </a:endParaRPr>
        </a:p>
      </dsp:txBody>
      <dsp:txXfrm>
        <a:off x="3754594" y="2209199"/>
        <a:ext cx="2234219" cy="404950"/>
      </dsp:txXfrm>
    </dsp:sp>
    <dsp:sp modelId="{DCDDE48C-84B7-4D12-A8BA-A9568C1AF166}">
      <dsp:nvSpPr>
        <dsp:cNvPr id="0" name=""/>
        <dsp:cNvSpPr/>
      </dsp:nvSpPr>
      <dsp:spPr>
        <a:xfrm>
          <a:off x="3405119" y="430150"/>
          <a:ext cx="336876" cy="2519210"/>
        </a:xfrm>
        <a:custGeom>
          <a:avLst/>
          <a:gdLst/>
          <a:ahLst/>
          <a:cxnLst/>
          <a:rect l="0" t="0" r="0" b="0"/>
          <a:pathLst>
            <a:path>
              <a:moveTo>
                <a:pt x="0" y="0"/>
              </a:moveTo>
              <a:lnTo>
                <a:pt x="0" y="2519210"/>
              </a:lnTo>
              <a:lnTo>
                <a:pt x="336876" y="2519210"/>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6CF7BD0-78C4-4975-A032-43F38AB5A7BB}">
      <dsp:nvSpPr>
        <dsp:cNvPr id="0" name=""/>
        <dsp:cNvSpPr/>
      </dsp:nvSpPr>
      <dsp:spPr>
        <a:xfrm>
          <a:off x="3741995" y="2734286"/>
          <a:ext cx="2250077" cy="430148"/>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Plants of field for food</a:t>
          </a:r>
          <a:endParaRPr lang="en-US" sz="1300" kern="1200" dirty="0">
            <a:solidFill>
              <a:sysClr val="windowText" lastClr="000000">
                <a:hueOff val="0"/>
                <a:satOff val="0"/>
                <a:lumOff val="0"/>
                <a:alphaOff val="0"/>
              </a:sysClr>
            </a:solidFill>
            <a:latin typeface="Calibri"/>
            <a:ea typeface="+mn-ea"/>
            <a:cs typeface="+mn-cs"/>
          </a:endParaRPr>
        </a:p>
      </dsp:txBody>
      <dsp:txXfrm>
        <a:off x="3754594" y="2746885"/>
        <a:ext cx="2224879" cy="404950"/>
      </dsp:txXfrm>
    </dsp:sp>
    <dsp:sp modelId="{65911D68-9D5C-42BB-B396-D1F7FF1BFA99}">
      <dsp:nvSpPr>
        <dsp:cNvPr id="0" name=""/>
        <dsp:cNvSpPr/>
      </dsp:nvSpPr>
      <dsp:spPr>
        <a:xfrm>
          <a:off x="3405119" y="430150"/>
          <a:ext cx="336876" cy="3056896"/>
        </a:xfrm>
        <a:custGeom>
          <a:avLst/>
          <a:gdLst/>
          <a:ahLst/>
          <a:cxnLst/>
          <a:rect l="0" t="0" r="0" b="0"/>
          <a:pathLst>
            <a:path>
              <a:moveTo>
                <a:pt x="0" y="0"/>
              </a:moveTo>
              <a:lnTo>
                <a:pt x="0" y="3056896"/>
              </a:lnTo>
              <a:lnTo>
                <a:pt x="336876" y="3056896"/>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E31C039-AC96-4C8E-A017-F8373971CB06}">
      <dsp:nvSpPr>
        <dsp:cNvPr id="0" name=""/>
        <dsp:cNvSpPr/>
      </dsp:nvSpPr>
      <dsp:spPr>
        <a:xfrm>
          <a:off x="3741995" y="3271972"/>
          <a:ext cx="2237902" cy="430148"/>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Expelled from Eden</a:t>
          </a:r>
          <a:endParaRPr lang="en-US" sz="1300" kern="1200" dirty="0">
            <a:solidFill>
              <a:sysClr val="windowText" lastClr="000000">
                <a:hueOff val="0"/>
                <a:satOff val="0"/>
                <a:lumOff val="0"/>
                <a:alphaOff val="0"/>
              </a:sysClr>
            </a:solidFill>
            <a:latin typeface="Calibri"/>
            <a:ea typeface="+mn-ea"/>
            <a:cs typeface="+mn-cs"/>
          </a:endParaRPr>
        </a:p>
      </dsp:txBody>
      <dsp:txXfrm>
        <a:off x="3754594" y="3284571"/>
        <a:ext cx="2212704" cy="404950"/>
      </dsp:txXfrm>
    </dsp:sp>
    <dsp:sp modelId="{9CB06875-F924-4123-A9BA-93F4F9867CE6}">
      <dsp:nvSpPr>
        <dsp:cNvPr id="0" name=""/>
        <dsp:cNvSpPr/>
      </dsp:nvSpPr>
      <dsp:spPr>
        <a:xfrm>
          <a:off x="3405119" y="430150"/>
          <a:ext cx="336876" cy="3594582"/>
        </a:xfrm>
        <a:custGeom>
          <a:avLst/>
          <a:gdLst/>
          <a:ahLst/>
          <a:cxnLst/>
          <a:rect l="0" t="0" r="0" b="0"/>
          <a:pathLst>
            <a:path>
              <a:moveTo>
                <a:pt x="0" y="0"/>
              </a:moveTo>
              <a:lnTo>
                <a:pt x="0" y="3594582"/>
              </a:lnTo>
              <a:lnTo>
                <a:pt x="336876" y="3594582"/>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D0FBE4B-5871-4F5A-A543-51A7AAC06CB9}">
      <dsp:nvSpPr>
        <dsp:cNvPr id="0" name=""/>
        <dsp:cNvSpPr/>
      </dsp:nvSpPr>
      <dsp:spPr>
        <a:xfrm>
          <a:off x="3741995" y="3809658"/>
          <a:ext cx="2253470" cy="430148"/>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Spiritual death to physical death</a:t>
          </a:r>
          <a:endParaRPr lang="en-US" sz="1300" kern="1200" dirty="0">
            <a:solidFill>
              <a:sysClr val="windowText" lastClr="000000">
                <a:hueOff val="0"/>
                <a:satOff val="0"/>
                <a:lumOff val="0"/>
                <a:alphaOff val="0"/>
              </a:sysClr>
            </a:solidFill>
            <a:latin typeface="Calibri"/>
            <a:ea typeface="+mn-ea"/>
            <a:cs typeface="+mn-cs"/>
          </a:endParaRPr>
        </a:p>
      </dsp:txBody>
      <dsp:txXfrm>
        <a:off x="3754594" y="3822257"/>
        <a:ext cx="2228272" cy="404950"/>
      </dsp:txXfrm>
    </dsp:sp>
    <dsp:sp modelId="{AA844A96-2722-4AFF-B7B0-DB094B9DEF9C}">
      <dsp:nvSpPr>
        <dsp:cNvPr id="0" name=""/>
        <dsp:cNvSpPr/>
      </dsp:nvSpPr>
      <dsp:spPr>
        <a:xfrm>
          <a:off x="6252979" y="9052"/>
          <a:ext cx="2813930" cy="430148"/>
        </a:xfrm>
        <a:prstGeom prst="roundRect">
          <a:avLst>
            <a:gd name="adj" fmla="val 1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Noahic responsibility</a:t>
          </a:r>
          <a:endParaRPr lang="en-US" sz="2400" kern="1200" dirty="0">
            <a:solidFill>
              <a:sysClr val="window" lastClr="FFFFFF"/>
            </a:solidFill>
            <a:latin typeface="Calibri"/>
            <a:ea typeface="+mn-ea"/>
            <a:cs typeface="+mn-cs"/>
          </a:endParaRPr>
        </a:p>
      </dsp:txBody>
      <dsp:txXfrm>
        <a:off x="6265578" y="21651"/>
        <a:ext cx="2788732" cy="404950"/>
      </dsp:txXfrm>
    </dsp:sp>
    <dsp:sp modelId="{86BA4C56-4171-45C8-B7AE-C42056060F70}">
      <dsp:nvSpPr>
        <dsp:cNvPr id="0" name=""/>
        <dsp:cNvSpPr/>
      </dsp:nvSpPr>
      <dsp:spPr>
        <a:xfrm>
          <a:off x="6534372" y="439200"/>
          <a:ext cx="319237" cy="359415"/>
        </a:xfrm>
        <a:custGeom>
          <a:avLst/>
          <a:gdLst/>
          <a:ahLst/>
          <a:cxnLst/>
          <a:rect l="0" t="0" r="0" b="0"/>
          <a:pathLst>
            <a:path>
              <a:moveTo>
                <a:pt x="0" y="0"/>
              </a:moveTo>
              <a:lnTo>
                <a:pt x="0" y="359415"/>
              </a:lnTo>
              <a:lnTo>
                <a:pt x="319237" y="359415"/>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84EAF8D-3FCF-4874-BF85-B7A5C2F57646}">
      <dsp:nvSpPr>
        <dsp:cNvPr id="0" name=""/>
        <dsp:cNvSpPr/>
      </dsp:nvSpPr>
      <dsp:spPr>
        <a:xfrm>
          <a:off x="6853610" y="583541"/>
          <a:ext cx="2138893" cy="430148"/>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Be fruitful and multiply</a:t>
          </a:r>
          <a:endParaRPr lang="en-US" sz="1300" kern="1200" dirty="0">
            <a:solidFill>
              <a:sysClr val="windowText" lastClr="000000">
                <a:hueOff val="0"/>
                <a:satOff val="0"/>
                <a:lumOff val="0"/>
                <a:alphaOff val="0"/>
              </a:sysClr>
            </a:solidFill>
            <a:latin typeface="Calibri"/>
            <a:ea typeface="+mn-ea"/>
            <a:cs typeface="+mn-cs"/>
          </a:endParaRPr>
        </a:p>
      </dsp:txBody>
      <dsp:txXfrm>
        <a:off x="6866209" y="596140"/>
        <a:ext cx="2113695" cy="404950"/>
      </dsp:txXfrm>
    </dsp:sp>
    <dsp:sp modelId="{2388B3D3-92BC-423B-959A-40448AD28956}">
      <dsp:nvSpPr>
        <dsp:cNvPr id="0" name=""/>
        <dsp:cNvSpPr/>
      </dsp:nvSpPr>
      <dsp:spPr>
        <a:xfrm>
          <a:off x="6534372" y="439200"/>
          <a:ext cx="319237" cy="897101"/>
        </a:xfrm>
        <a:custGeom>
          <a:avLst/>
          <a:gdLst/>
          <a:ahLst/>
          <a:cxnLst/>
          <a:rect l="0" t="0" r="0" b="0"/>
          <a:pathLst>
            <a:path>
              <a:moveTo>
                <a:pt x="0" y="0"/>
              </a:moveTo>
              <a:lnTo>
                <a:pt x="0" y="897101"/>
              </a:lnTo>
              <a:lnTo>
                <a:pt x="319237" y="897101"/>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8EE5301-4C6E-422C-9960-EFE3BBE29A56}">
      <dsp:nvSpPr>
        <dsp:cNvPr id="0" name=""/>
        <dsp:cNvSpPr/>
      </dsp:nvSpPr>
      <dsp:spPr>
        <a:xfrm>
          <a:off x="6853610" y="1121227"/>
          <a:ext cx="2140999" cy="430148"/>
        </a:xfrm>
        <a:prstGeom prst="roundRect">
          <a:avLst>
            <a:gd name="adj" fmla="val 1000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Institute government</a:t>
          </a:r>
          <a:endParaRPr lang="en-US" sz="1300" kern="1200" dirty="0">
            <a:solidFill>
              <a:sysClr val="windowText" lastClr="000000">
                <a:hueOff val="0"/>
                <a:satOff val="0"/>
                <a:lumOff val="0"/>
                <a:alphaOff val="0"/>
              </a:sysClr>
            </a:solidFill>
            <a:latin typeface="Calibri"/>
            <a:ea typeface="+mn-ea"/>
            <a:cs typeface="+mn-cs"/>
          </a:endParaRPr>
        </a:p>
      </dsp:txBody>
      <dsp:txXfrm>
        <a:off x="6866209" y="1133826"/>
        <a:ext cx="2115801" cy="404950"/>
      </dsp:txXfrm>
    </dsp:sp>
    <dsp:sp modelId="{65F3B3C0-8E68-4E60-BCF6-8EFFF9EF9132}">
      <dsp:nvSpPr>
        <dsp:cNvPr id="0" name=""/>
        <dsp:cNvSpPr/>
      </dsp:nvSpPr>
      <dsp:spPr>
        <a:xfrm>
          <a:off x="6534372" y="439200"/>
          <a:ext cx="319237" cy="1434787"/>
        </a:xfrm>
        <a:custGeom>
          <a:avLst/>
          <a:gdLst/>
          <a:ahLst/>
          <a:cxnLst/>
          <a:rect l="0" t="0" r="0" b="0"/>
          <a:pathLst>
            <a:path>
              <a:moveTo>
                <a:pt x="0" y="0"/>
              </a:moveTo>
              <a:lnTo>
                <a:pt x="0" y="1434787"/>
              </a:lnTo>
              <a:lnTo>
                <a:pt x="319237" y="1434787"/>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CB35FA8-1311-4554-81C8-50E2F84D93CA}">
      <dsp:nvSpPr>
        <dsp:cNvPr id="0" name=""/>
        <dsp:cNvSpPr/>
      </dsp:nvSpPr>
      <dsp:spPr>
        <a:xfrm>
          <a:off x="6853610" y="1658913"/>
          <a:ext cx="2138886" cy="430148"/>
        </a:xfrm>
        <a:prstGeom prst="roundRect">
          <a:avLst>
            <a:gd name="adj" fmla="val 10000"/>
          </a:avLst>
        </a:pr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Seasons are introduced</a:t>
          </a:r>
          <a:endParaRPr lang="en-US" sz="1300" kern="1200" dirty="0">
            <a:solidFill>
              <a:sysClr val="windowText" lastClr="000000">
                <a:hueOff val="0"/>
                <a:satOff val="0"/>
                <a:lumOff val="0"/>
                <a:alphaOff val="0"/>
              </a:sysClr>
            </a:solidFill>
            <a:latin typeface="Calibri"/>
            <a:ea typeface="+mn-ea"/>
            <a:cs typeface="+mn-cs"/>
          </a:endParaRPr>
        </a:p>
      </dsp:txBody>
      <dsp:txXfrm>
        <a:off x="6866209" y="1671512"/>
        <a:ext cx="2113688" cy="404950"/>
      </dsp:txXfrm>
    </dsp:sp>
    <dsp:sp modelId="{8CF14CE1-8582-4C2F-8C26-D21DA77710AC}">
      <dsp:nvSpPr>
        <dsp:cNvPr id="0" name=""/>
        <dsp:cNvSpPr/>
      </dsp:nvSpPr>
      <dsp:spPr>
        <a:xfrm>
          <a:off x="6534372" y="439200"/>
          <a:ext cx="319237" cy="1972473"/>
        </a:xfrm>
        <a:custGeom>
          <a:avLst/>
          <a:gdLst/>
          <a:ahLst/>
          <a:cxnLst/>
          <a:rect l="0" t="0" r="0" b="0"/>
          <a:pathLst>
            <a:path>
              <a:moveTo>
                <a:pt x="0" y="0"/>
              </a:moveTo>
              <a:lnTo>
                <a:pt x="0" y="1972473"/>
              </a:lnTo>
              <a:lnTo>
                <a:pt x="319237" y="1972473"/>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13AFDF1-7A6B-4F3E-8FA3-EDC18D0EBEE3}">
      <dsp:nvSpPr>
        <dsp:cNvPr id="0" name=""/>
        <dsp:cNvSpPr/>
      </dsp:nvSpPr>
      <dsp:spPr>
        <a:xfrm>
          <a:off x="6853610" y="2196600"/>
          <a:ext cx="2138886" cy="430148"/>
        </a:xfrm>
        <a:prstGeom prst="roundRect">
          <a:avLst>
            <a:gd name="adj" fmla="val 10000"/>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Man feared by animals</a:t>
          </a:r>
          <a:endParaRPr lang="en-US" sz="1300" kern="1200" dirty="0">
            <a:solidFill>
              <a:sysClr val="windowText" lastClr="000000">
                <a:hueOff val="0"/>
                <a:satOff val="0"/>
                <a:lumOff val="0"/>
                <a:alphaOff val="0"/>
              </a:sysClr>
            </a:solidFill>
            <a:latin typeface="Calibri"/>
            <a:ea typeface="+mn-ea"/>
            <a:cs typeface="+mn-cs"/>
          </a:endParaRPr>
        </a:p>
      </dsp:txBody>
      <dsp:txXfrm>
        <a:off x="6866209" y="2209199"/>
        <a:ext cx="2113688" cy="404950"/>
      </dsp:txXfrm>
    </dsp:sp>
    <dsp:sp modelId="{04DBE6CC-76E8-4469-910D-D2772949DD79}">
      <dsp:nvSpPr>
        <dsp:cNvPr id="0" name=""/>
        <dsp:cNvSpPr/>
      </dsp:nvSpPr>
      <dsp:spPr>
        <a:xfrm>
          <a:off x="6534372" y="439200"/>
          <a:ext cx="319237" cy="2510159"/>
        </a:xfrm>
        <a:custGeom>
          <a:avLst/>
          <a:gdLst/>
          <a:ahLst/>
          <a:cxnLst/>
          <a:rect l="0" t="0" r="0" b="0"/>
          <a:pathLst>
            <a:path>
              <a:moveTo>
                <a:pt x="0" y="0"/>
              </a:moveTo>
              <a:lnTo>
                <a:pt x="0" y="2510159"/>
              </a:lnTo>
              <a:lnTo>
                <a:pt x="319237" y="2510159"/>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B3AFDEA-CA7F-4B34-8E2A-C33C402DC152}">
      <dsp:nvSpPr>
        <dsp:cNvPr id="0" name=""/>
        <dsp:cNvSpPr/>
      </dsp:nvSpPr>
      <dsp:spPr>
        <a:xfrm>
          <a:off x="6853610" y="2734286"/>
          <a:ext cx="2138886" cy="430148"/>
        </a:xfrm>
        <a:prstGeom prst="roundRect">
          <a:avLst>
            <a:gd name="adj" fmla="val 10000"/>
          </a:avLst>
        </a:prstGeom>
        <a:solidFill>
          <a:sysClr val="window" lastClr="FFFFFF">
            <a:alpha val="90000"/>
            <a:hueOff val="0"/>
            <a:satOff val="0"/>
            <a:lumOff val="0"/>
            <a:alphaOff val="0"/>
          </a:sysClr>
        </a:solidFill>
        <a:ln w="9525"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Meat for food</a:t>
          </a:r>
          <a:endParaRPr lang="en-US" sz="1300" kern="1200" dirty="0">
            <a:solidFill>
              <a:sysClr val="windowText" lastClr="000000">
                <a:hueOff val="0"/>
                <a:satOff val="0"/>
                <a:lumOff val="0"/>
                <a:alphaOff val="0"/>
              </a:sysClr>
            </a:solidFill>
            <a:latin typeface="Calibri"/>
            <a:ea typeface="+mn-ea"/>
            <a:cs typeface="+mn-cs"/>
          </a:endParaRPr>
        </a:p>
      </dsp:txBody>
      <dsp:txXfrm>
        <a:off x="6866209" y="2746885"/>
        <a:ext cx="2113688" cy="404950"/>
      </dsp:txXfrm>
    </dsp:sp>
    <dsp:sp modelId="{6FAC5E5A-679E-4C32-8F77-64BB06C1CCBF}">
      <dsp:nvSpPr>
        <dsp:cNvPr id="0" name=""/>
        <dsp:cNvSpPr/>
      </dsp:nvSpPr>
      <dsp:spPr>
        <a:xfrm>
          <a:off x="6534372" y="439200"/>
          <a:ext cx="319237" cy="3047845"/>
        </a:xfrm>
        <a:custGeom>
          <a:avLst/>
          <a:gdLst/>
          <a:ahLst/>
          <a:cxnLst/>
          <a:rect l="0" t="0" r="0" b="0"/>
          <a:pathLst>
            <a:path>
              <a:moveTo>
                <a:pt x="0" y="0"/>
              </a:moveTo>
              <a:lnTo>
                <a:pt x="0" y="3047845"/>
              </a:lnTo>
              <a:lnTo>
                <a:pt x="319237" y="3047845"/>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6BE6054-A68A-41CF-AF98-AB873EC45583}">
      <dsp:nvSpPr>
        <dsp:cNvPr id="0" name=""/>
        <dsp:cNvSpPr/>
      </dsp:nvSpPr>
      <dsp:spPr>
        <a:xfrm>
          <a:off x="6853610" y="3271972"/>
          <a:ext cx="2138893" cy="430148"/>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Fill the earth</a:t>
          </a:r>
          <a:endParaRPr lang="en-US" sz="1300" kern="1200" dirty="0">
            <a:solidFill>
              <a:sysClr val="windowText" lastClr="000000">
                <a:hueOff val="0"/>
                <a:satOff val="0"/>
                <a:lumOff val="0"/>
                <a:alphaOff val="0"/>
              </a:sysClr>
            </a:solidFill>
            <a:latin typeface="Calibri"/>
            <a:ea typeface="+mn-ea"/>
            <a:cs typeface="+mn-cs"/>
          </a:endParaRPr>
        </a:p>
      </dsp:txBody>
      <dsp:txXfrm>
        <a:off x="6866209" y="3284571"/>
        <a:ext cx="2113695" cy="404950"/>
      </dsp:txXfrm>
    </dsp:sp>
    <dsp:sp modelId="{D7097453-B59A-471F-B8CC-FB5976B1B9EF}">
      <dsp:nvSpPr>
        <dsp:cNvPr id="0" name=""/>
        <dsp:cNvSpPr/>
      </dsp:nvSpPr>
      <dsp:spPr>
        <a:xfrm>
          <a:off x="6534372" y="439200"/>
          <a:ext cx="319237" cy="3585531"/>
        </a:xfrm>
        <a:custGeom>
          <a:avLst/>
          <a:gdLst/>
          <a:ahLst/>
          <a:cxnLst/>
          <a:rect l="0" t="0" r="0" b="0"/>
          <a:pathLst>
            <a:path>
              <a:moveTo>
                <a:pt x="0" y="0"/>
              </a:moveTo>
              <a:lnTo>
                <a:pt x="0" y="3585531"/>
              </a:lnTo>
              <a:lnTo>
                <a:pt x="319237" y="3585531"/>
              </a:lnTo>
            </a:path>
          </a:pathLst>
        </a:custGeom>
        <a:noFill/>
        <a:ln w="25400"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9811F47-FD3B-4FDF-AF1A-BD7AF7DABE9A}">
      <dsp:nvSpPr>
        <dsp:cNvPr id="0" name=""/>
        <dsp:cNvSpPr/>
      </dsp:nvSpPr>
      <dsp:spPr>
        <a:xfrm>
          <a:off x="6853610" y="3809658"/>
          <a:ext cx="2138893" cy="430148"/>
        </a:xfrm>
        <a:prstGeom prst="roundRect">
          <a:avLst>
            <a:gd name="adj" fmla="val 10000"/>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ysClr val="window" lastClr="FFFFFF"/>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solidFill>
                <a:sysClr val="windowText" lastClr="000000">
                  <a:hueOff val="0"/>
                  <a:satOff val="0"/>
                  <a:lumOff val="0"/>
                  <a:alphaOff val="0"/>
                </a:sysClr>
              </a:solidFill>
              <a:latin typeface="Calibri"/>
              <a:ea typeface="+mn-ea"/>
              <a:cs typeface="+mn-cs"/>
            </a:rPr>
            <a:t>Capital punishment</a:t>
          </a:r>
        </a:p>
      </dsp:txBody>
      <dsp:txXfrm>
        <a:off x="6866209" y="3822257"/>
        <a:ext cx="2113695" cy="4049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4D9FB7-A255-0545-9A23-5D5A63F08AC9}" type="datetimeFigureOut">
              <a:rPr lang="en-US" smtClean="0"/>
              <a:t>10/11/15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843719-84F1-1746-8729-27AA88AC6922}" type="slidenum">
              <a:rPr lang="en-US" smtClean="0"/>
              <a:t>‹#›</a:t>
            </a:fld>
            <a:endParaRPr lang="en-US"/>
          </a:p>
        </p:txBody>
      </p:sp>
    </p:spTree>
    <p:extLst>
      <p:ext uri="{BB962C8B-B14F-4D97-AF65-F5344CB8AC3E}">
        <p14:creationId xmlns:p14="http://schemas.microsoft.com/office/powerpoint/2010/main" val="29225563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10/11/15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10/11/15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10/11/15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10/11/15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10/11/15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10/11/15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10/11/15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10/11/15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blia.com/bible/esv/Genesis%201.28" TargetMode="External"/><Relationship Id="rId3" Type="http://schemas.openxmlformats.org/officeDocument/2006/relationships/hyperlink" Target="http://biblia.com/bible/esv/Genesis%203.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1.mp3"/><Relationship Id="rId2" Type="http://schemas.openxmlformats.org/officeDocument/2006/relationships/audio" Target="../media/media1.mp3"/></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22157"/>
          </a:xfrm>
        </p:spPr>
        <p:txBody>
          <a:bodyPr/>
          <a:lstStyle/>
          <a:p>
            <a:r>
              <a:rPr lang="en-US" dirty="0" smtClean="0"/>
              <a:t>Genesis 11 Outline</a:t>
            </a:r>
            <a:endParaRPr lang="en-US" dirty="0"/>
          </a:p>
        </p:txBody>
      </p:sp>
      <p:sp>
        <p:nvSpPr>
          <p:cNvPr id="4" name="Content Placeholder 3"/>
          <p:cNvSpPr txBox="1">
            <a:spLocks noGrp="1"/>
          </p:cNvSpPr>
          <p:nvPr>
            <p:ph idx="1"/>
          </p:nvPr>
        </p:nvSpPr>
        <p:spPr>
          <a:xfrm>
            <a:off x="271463" y="982663"/>
            <a:ext cx="8615362" cy="5755421"/>
          </a:xfrm>
          <a:prstGeom prst="rect">
            <a:avLst/>
          </a:prstGeom>
          <a:noFill/>
        </p:spPr>
        <p:txBody>
          <a:bodyPr wrap="square" rtlCol="0">
            <a:spAutoFit/>
          </a:bodyPr>
          <a:lstStyle/>
          <a:p>
            <a:r>
              <a:rPr lang="en-US" dirty="0"/>
              <a:t>This section describes the confusion of all things.</a:t>
            </a:r>
          </a:p>
          <a:p>
            <a:r>
              <a:rPr lang="en-US" dirty="0"/>
              <a:t>I.	</a:t>
            </a:r>
            <a:r>
              <a:rPr lang="en-US" dirty="0">
                <a:solidFill>
                  <a:srgbClr val="FF0000"/>
                </a:solidFill>
              </a:rPr>
              <a:t>The Sin </a:t>
            </a:r>
            <a:r>
              <a:rPr lang="en-US" dirty="0"/>
              <a:t>(11:1–4): All human beings attempt to unify themselves for their </a:t>
            </a:r>
            <a:r>
              <a:rPr lang="en-US" dirty="0">
                <a:solidFill>
                  <a:srgbClr val="FF0000"/>
                </a:solidFill>
              </a:rPr>
              <a:t>own glory</a:t>
            </a:r>
            <a:r>
              <a:rPr lang="en-US" dirty="0"/>
              <a:t>.</a:t>
            </a:r>
          </a:p>
          <a:p>
            <a:r>
              <a:rPr lang="en-US" dirty="0"/>
              <a:t>II.	</a:t>
            </a:r>
            <a:r>
              <a:rPr lang="en-US" dirty="0">
                <a:solidFill>
                  <a:srgbClr val="FF0000"/>
                </a:solidFill>
              </a:rPr>
              <a:t>The Sentence </a:t>
            </a:r>
            <a:r>
              <a:rPr lang="en-US" dirty="0"/>
              <a:t>(11:5–9): God scatters them by confusing their language at the tower of Babel.</a:t>
            </a:r>
          </a:p>
          <a:p>
            <a:r>
              <a:rPr lang="en-US" dirty="0"/>
              <a:t>III.	</a:t>
            </a:r>
            <a:r>
              <a:rPr lang="en-US" dirty="0">
                <a:solidFill>
                  <a:srgbClr val="FF0000"/>
                </a:solidFill>
              </a:rPr>
              <a:t>The Settlement </a:t>
            </a:r>
            <a:r>
              <a:rPr lang="en-US" dirty="0"/>
              <a:t>(11:10–32): A history is given of Shem’s descendants. Shem is the ancestor of Abraham.</a:t>
            </a:r>
          </a:p>
          <a:p>
            <a:endParaRPr lang="en-US" dirty="0"/>
          </a:p>
          <a:p>
            <a:r>
              <a:rPr lang="en-US" sz="1400" dirty="0"/>
              <a:t> H. L. </a:t>
            </a:r>
            <a:r>
              <a:rPr lang="en-US" sz="1400" dirty="0" err="1"/>
              <a:t>Willmington</a:t>
            </a:r>
            <a:r>
              <a:rPr lang="en-US" sz="1400" dirty="0"/>
              <a:t>, </a:t>
            </a:r>
            <a:r>
              <a:rPr lang="en-US" sz="1400" i="1" dirty="0"/>
              <a:t>The Outline Bible</a:t>
            </a:r>
            <a:r>
              <a:rPr lang="en-US" sz="1400" dirty="0"/>
              <a:t> (Wheaton, IL: Tyndale House Publishers, 1999), </a:t>
            </a:r>
            <a:r>
              <a:rPr lang="en-US" sz="1400" dirty="0" err="1"/>
              <a:t>Ge</a:t>
            </a:r>
            <a:r>
              <a:rPr lang="en-US" sz="1400" dirty="0"/>
              <a:t> 11:1–32.</a:t>
            </a:r>
          </a:p>
          <a:p>
            <a:endParaRPr lang="fr-FR" dirty="0"/>
          </a:p>
        </p:txBody>
      </p:sp>
    </p:spTree>
    <p:extLst>
      <p:ext uri="{BB962C8B-B14F-4D97-AF65-F5344CB8AC3E}">
        <p14:creationId xmlns:p14="http://schemas.microsoft.com/office/powerpoint/2010/main" val="1050205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88291"/>
          </a:xfrm>
        </p:spPr>
        <p:txBody>
          <a:bodyPr/>
          <a:lstStyle/>
          <a:p>
            <a:r>
              <a:rPr lang="en-US" sz="2800" dirty="0" smtClean="0"/>
              <a:t>Word Play (Cont.)</a:t>
            </a:r>
            <a:endParaRPr lang="en-US" sz="2800" dirty="0"/>
          </a:p>
        </p:txBody>
      </p:sp>
      <p:sp>
        <p:nvSpPr>
          <p:cNvPr id="3" name="Content Placeholder 2"/>
          <p:cNvSpPr>
            <a:spLocks noGrp="1"/>
          </p:cNvSpPr>
          <p:nvPr>
            <p:ph idx="1"/>
          </p:nvPr>
        </p:nvSpPr>
        <p:spPr>
          <a:xfrm>
            <a:off x="549275" y="1168400"/>
            <a:ext cx="8042276" cy="5520267"/>
          </a:xfrm>
        </p:spPr>
        <p:txBody>
          <a:bodyPr/>
          <a:lstStyle/>
          <a:p>
            <a:r>
              <a:rPr lang="en-US" dirty="0"/>
              <a:t> W. </a:t>
            </a:r>
            <a:r>
              <a:rPr lang="en-US" dirty="0" err="1"/>
              <a:t>Bullinger</a:t>
            </a:r>
            <a:r>
              <a:rPr lang="en-US" dirty="0"/>
              <a:t> calls such word plays “paronomasia,” which he describes as the employment of two words that are different in origin and meaning but </a:t>
            </a:r>
            <a:r>
              <a:rPr lang="en-US" dirty="0">
                <a:solidFill>
                  <a:srgbClr val="008000"/>
                </a:solidFill>
              </a:rPr>
              <a:t>similar in sound </a:t>
            </a:r>
            <a:r>
              <a:rPr lang="en-US" dirty="0"/>
              <a:t>and appearance to emphasize two things by calling attention to </a:t>
            </a:r>
            <a:r>
              <a:rPr lang="en-US" dirty="0">
                <a:solidFill>
                  <a:srgbClr val="008000"/>
                </a:solidFill>
              </a:rPr>
              <a:t>the similarity of sound </a:t>
            </a:r>
            <a:r>
              <a:rPr lang="en-US" dirty="0"/>
              <a:t>(</a:t>
            </a:r>
            <a:r>
              <a:rPr lang="en-US" i="1" dirty="0"/>
              <a:t>Figures of Speech Used in the Bible, [London: Eyre and </a:t>
            </a:r>
            <a:r>
              <a:rPr lang="en-US" i="1" dirty="0" err="1"/>
              <a:t>Spothiswoode</a:t>
            </a:r>
            <a:r>
              <a:rPr lang="en-US" i="1" dirty="0"/>
              <a:t>, 1898; reprint, Grand Rapids: Baker, 1968], p. 307).</a:t>
            </a:r>
          </a:p>
          <a:p>
            <a:pPr lvl="1"/>
            <a:r>
              <a:rPr lang="en-US" dirty="0"/>
              <a:t> Allen P. Ross, Creation and Blessing: A Guide to the Study and Exposition of Genesis (Grand Rapids, MI: Baker Books, 1998), 236.</a:t>
            </a:r>
          </a:p>
          <a:p>
            <a:endParaRPr lang="en-US" dirty="0"/>
          </a:p>
        </p:txBody>
      </p:sp>
    </p:spTree>
    <p:extLst>
      <p:ext uri="{BB962C8B-B14F-4D97-AF65-F5344CB8AC3E}">
        <p14:creationId xmlns:p14="http://schemas.microsoft.com/office/powerpoint/2010/main" val="939020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59224"/>
          </a:xfrm>
        </p:spPr>
        <p:txBody>
          <a:bodyPr/>
          <a:lstStyle/>
          <a:p>
            <a:r>
              <a:rPr lang="en-US" sz="2800" dirty="0" smtClean="0"/>
              <a:t>Word Play (Cont.)</a:t>
            </a:r>
            <a:endParaRPr lang="en-US" sz="2800" dirty="0"/>
          </a:p>
        </p:txBody>
      </p:sp>
      <p:sp>
        <p:nvSpPr>
          <p:cNvPr id="3" name="Content Placeholder 2"/>
          <p:cNvSpPr>
            <a:spLocks noGrp="1"/>
          </p:cNvSpPr>
          <p:nvPr>
            <p:ph idx="1"/>
          </p:nvPr>
        </p:nvSpPr>
        <p:spPr>
          <a:xfrm>
            <a:off x="549275" y="1337733"/>
            <a:ext cx="8042276" cy="5384800"/>
          </a:xfrm>
        </p:spPr>
        <p:txBody>
          <a:bodyPr>
            <a:normAutofit/>
          </a:bodyPr>
          <a:lstStyle/>
          <a:p>
            <a:r>
              <a:rPr lang="en-US" sz="2000" dirty="0" smtClean="0"/>
              <a:t>Referring to V. 7, </a:t>
            </a:r>
            <a:r>
              <a:rPr lang="en-US" sz="2000" dirty="0" err="1" smtClean="0"/>
              <a:t>Sarfati</a:t>
            </a:r>
            <a:r>
              <a:rPr lang="en-US" sz="2000" dirty="0" smtClean="0"/>
              <a:t> says this: “Furthermore, the exact form of the word ‘confuse’ in this passage is </a:t>
            </a:r>
            <a:r>
              <a:rPr lang="en-US" sz="2000" i="1" dirty="0" smtClean="0"/>
              <a:t>nab </a:t>
            </a:r>
            <a:r>
              <a:rPr lang="en-US" sz="2000" i="1" dirty="0" err="1" smtClean="0"/>
              <a:t>lah</a:t>
            </a:r>
            <a:r>
              <a:rPr lang="en-US" sz="2000" i="1" dirty="0" smtClean="0"/>
              <a:t>. </a:t>
            </a:r>
            <a:r>
              <a:rPr lang="en-US" sz="2000" dirty="0" err="1" smtClean="0"/>
              <a:t>Currid</a:t>
            </a:r>
            <a:r>
              <a:rPr lang="en-US" sz="2000" dirty="0" smtClean="0"/>
              <a:t> notes that the </a:t>
            </a:r>
            <a:r>
              <a:rPr lang="en-US" sz="2000" dirty="0" smtClean="0">
                <a:solidFill>
                  <a:srgbClr val="008000"/>
                </a:solidFill>
              </a:rPr>
              <a:t>pronounced consonants </a:t>
            </a:r>
            <a:r>
              <a:rPr lang="en-US" sz="2000" dirty="0" smtClean="0"/>
              <a:t>in this word, </a:t>
            </a:r>
            <a:r>
              <a:rPr lang="en-US" sz="2000" i="1" dirty="0" smtClean="0"/>
              <a:t>n-b-l, </a:t>
            </a:r>
            <a:r>
              <a:rPr lang="en-US" sz="2000" dirty="0" smtClean="0"/>
              <a:t>are the reverse of the word for brick v. 3: </a:t>
            </a:r>
            <a:r>
              <a:rPr lang="en-US" sz="2000" i="1" dirty="0" smtClean="0"/>
              <a:t>l-b-n, </a:t>
            </a:r>
            <a:r>
              <a:rPr lang="en-US" sz="2000" dirty="0" smtClean="0"/>
              <a:t>which is ‘certainly not coincidental.’ </a:t>
            </a:r>
          </a:p>
          <a:p>
            <a:r>
              <a:rPr lang="en-US" sz="2000" dirty="0" smtClean="0"/>
              <a:t>In the NICOT (The New International Commentary on the Old Testament), Victor Hamilton calls this reverse of the consonants, “</a:t>
            </a:r>
            <a:r>
              <a:rPr lang="en-US" sz="2000" dirty="0" smtClean="0">
                <a:solidFill>
                  <a:srgbClr val="008000"/>
                </a:solidFill>
              </a:rPr>
              <a:t>sound-chiasmus</a:t>
            </a:r>
            <a:r>
              <a:rPr lang="en-US" sz="2000" dirty="0" smtClean="0"/>
              <a:t>”</a:t>
            </a:r>
          </a:p>
          <a:p>
            <a:r>
              <a:rPr lang="en-US" sz="2000" dirty="0" err="1" smtClean="0"/>
              <a:t>Sarfati</a:t>
            </a:r>
            <a:r>
              <a:rPr lang="en-US" sz="2000" dirty="0"/>
              <a:t>: “It shows that any human </a:t>
            </a:r>
            <a:r>
              <a:rPr lang="en-US" sz="2000" dirty="0" err="1"/>
              <a:t>endeavour</a:t>
            </a:r>
            <a:r>
              <a:rPr lang="en-US" sz="2000" dirty="0"/>
              <a:t> that contradicts God’s will is an utter exercise in futility</a:t>
            </a:r>
            <a:r>
              <a:rPr lang="en-US" sz="2000" dirty="0" smtClean="0"/>
              <a:t>”</a:t>
            </a:r>
          </a:p>
          <a:p>
            <a:r>
              <a:rPr lang="en-US" sz="2000" dirty="0" smtClean="0"/>
              <a:t>“This makes the contrast between man’s </a:t>
            </a:r>
            <a:r>
              <a:rPr lang="en-US" sz="2000" i="1" dirty="0" err="1" smtClean="0"/>
              <a:t>nilbenah</a:t>
            </a:r>
            <a:r>
              <a:rPr lang="en-US" sz="2000" i="1" dirty="0" smtClean="0"/>
              <a:t> </a:t>
            </a:r>
            <a:r>
              <a:rPr lang="en-US" sz="2000" dirty="0" smtClean="0"/>
              <a:t>“let us make (bricks),” v.3, and God’s </a:t>
            </a:r>
            <a:r>
              <a:rPr lang="en-US" sz="2000" i="1" dirty="0" err="1" smtClean="0"/>
              <a:t>nabelah</a:t>
            </a:r>
            <a:r>
              <a:rPr lang="en-US" sz="2000" i="1" dirty="0" smtClean="0"/>
              <a:t> </a:t>
            </a:r>
            <a:r>
              <a:rPr lang="en-US" sz="2000" dirty="0" smtClean="0"/>
              <a:t>“let us mix up,” the more dramatic. The Lord literally mixes up </a:t>
            </a:r>
            <a:r>
              <a:rPr lang="en-US" sz="2000" i="1" dirty="0" err="1" smtClean="0"/>
              <a:t>nilbenah</a:t>
            </a:r>
            <a:r>
              <a:rPr lang="en-US" sz="2000" i="1" dirty="0" smtClean="0"/>
              <a:t> </a:t>
            </a:r>
            <a:r>
              <a:rPr lang="en-US" sz="2000" dirty="0"/>
              <a:t> </a:t>
            </a:r>
            <a:r>
              <a:rPr lang="en-US" sz="2000" dirty="0" smtClean="0"/>
              <a:t>through His judgment.” </a:t>
            </a:r>
            <a:r>
              <a:rPr lang="en-US" sz="1400" dirty="0" smtClean="0"/>
              <a:t> Gordon J. Wenham, </a:t>
            </a:r>
            <a:r>
              <a:rPr lang="en-US" sz="1400" i="1" dirty="0" smtClean="0"/>
              <a:t>Word Biblical Commentary, p.234-235</a:t>
            </a:r>
            <a:endParaRPr lang="en-US" sz="1400" dirty="0"/>
          </a:p>
        </p:txBody>
      </p:sp>
    </p:spTree>
    <p:extLst>
      <p:ext uri="{BB962C8B-B14F-4D97-AF65-F5344CB8AC3E}">
        <p14:creationId xmlns:p14="http://schemas.microsoft.com/office/powerpoint/2010/main" val="772785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76157"/>
          </a:xfrm>
        </p:spPr>
        <p:txBody>
          <a:bodyPr/>
          <a:lstStyle/>
          <a:p>
            <a:r>
              <a:rPr lang="en-US" sz="2800" dirty="0" smtClean="0"/>
              <a:t>Word Play/Palindrome (Cont.)</a:t>
            </a:r>
            <a:endParaRPr lang="en-US" sz="2800" dirty="0"/>
          </a:p>
        </p:txBody>
      </p:sp>
      <p:sp>
        <p:nvSpPr>
          <p:cNvPr id="3" name="Content Placeholder 2"/>
          <p:cNvSpPr>
            <a:spLocks noGrp="1"/>
          </p:cNvSpPr>
          <p:nvPr>
            <p:ph idx="1"/>
          </p:nvPr>
        </p:nvSpPr>
        <p:spPr>
          <a:xfrm>
            <a:off x="549275" y="1439333"/>
            <a:ext cx="8042276" cy="51816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4" name="Rectangle 3"/>
          <p:cNvSpPr/>
          <p:nvPr/>
        </p:nvSpPr>
        <p:spPr>
          <a:xfrm>
            <a:off x="220133" y="1670546"/>
            <a:ext cx="8703734" cy="4708981"/>
          </a:xfrm>
          <a:prstGeom prst="rect">
            <a:avLst/>
          </a:prstGeom>
        </p:spPr>
        <p:txBody>
          <a:bodyPr wrap="square">
            <a:spAutoFit/>
          </a:bodyPr>
          <a:lstStyle/>
          <a:p>
            <a:r>
              <a:rPr lang="en-US" sz="2400" dirty="0"/>
              <a:t>While this description gives the general nature of word plays, it is too broad for distinguishing the types of word plays within the group known as paronomasia. To be precise, it should be said that </a:t>
            </a:r>
            <a:r>
              <a:rPr lang="en-US" sz="2400" dirty="0">
                <a:solidFill>
                  <a:srgbClr val="008000"/>
                </a:solidFill>
              </a:rPr>
              <a:t>paronomasia involves a play on similarity of sound and some point in the meaning as well; </a:t>
            </a:r>
            <a:r>
              <a:rPr lang="en-US" sz="2400" dirty="0"/>
              <a:t>those that have no point of contact in meaning are best classified as </a:t>
            </a:r>
            <a:r>
              <a:rPr lang="en-US" sz="2400" dirty="0">
                <a:solidFill>
                  <a:srgbClr val="008000"/>
                </a:solidFill>
              </a:rPr>
              <a:t>phonetic word plays such as assonance, rhyme, alliteration, or </a:t>
            </a:r>
            <a:r>
              <a:rPr lang="en-US" sz="2400" dirty="0" err="1">
                <a:solidFill>
                  <a:srgbClr val="008000"/>
                </a:solidFill>
              </a:rPr>
              <a:t>epanastrophe</a:t>
            </a:r>
            <a:r>
              <a:rPr lang="en-US" sz="2400" dirty="0"/>
              <a:t> (the repetition of words from the end of one sentence at the beginning of another).</a:t>
            </a:r>
          </a:p>
          <a:p>
            <a:pPr lvl="1"/>
            <a:r>
              <a:rPr lang="en-US" dirty="0"/>
              <a:t> </a:t>
            </a:r>
            <a:r>
              <a:rPr lang="en-US" sz="1400" dirty="0"/>
              <a:t>Allen P. Ross, Creation and Blessing: A Guide to the Study and Exposition of Genesis (Grand Rapids, MI: Baker Books, 1998), 236.</a:t>
            </a:r>
          </a:p>
          <a:p>
            <a:r>
              <a:rPr lang="en-US" sz="1400" dirty="0"/>
              <a:t> Allen P. Ross, </a:t>
            </a:r>
            <a:r>
              <a:rPr lang="en-US" sz="1400" i="1" dirty="0"/>
              <a:t>Creation and Blessing: A Guide to the Study and Exposition of Genesis</a:t>
            </a:r>
            <a:r>
              <a:rPr lang="en-US" sz="1400" dirty="0"/>
              <a:t> (Grand Rapids, MI: Baker Books, 1998), 236.</a:t>
            </a:r>
          </a:p>
        </p:txBody>
      </p:sp>
    </p:spTree>
    <p:extLst>
      <p:ext uri="{BB962C8B-B14F-4D97-AF65-F5344CB8AC3E}">
        <p14:creationId xmlns:p14="http://schemas.microsoft.com/office/powerpoint/2010/main" val="41114412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57624"/>
          </a:xfrm>
        </p:spPr>
        <p:txBody>
          <a:bodyPr/>
          <a:lstStyle/>
          <a:p>
            <a:r>
              <a:rPr lang="en-US" sz="2800" dirty="0" smtClean="0"/>
              <a:t>Word Play (Cont.)</a:t>
            </a:r>
            <a:endParaRPr lang="en-US" sz="2800" dirty="0"/>
          </a:p>
        </p:txBody>
      </p:sp>
      <p:sp>
        <p:nvSpPr>
          <p:cNvPr id="3" name="Content Placeholder 2"/>
          <p:cNvSpPr>
            <a:spLocks noGrp="1"/>
          </p:cNvSpPr>
          <p:nvPr>
            <p:ph idx="1"/>
          </p:nvPr>
        </p:nvSpPr>
        <p:spPr>
          <a:xfrm>
            <a:off x="549275" y="1303867"/>
            <a:ext cx="8042276" cy="5384800"/>
          </a:xfrm>
        </p:spPr>
        <p:txBody>
          <a:bodyPr>
            <a:normAutofit fontScale="92500" lnSpcReduction="10000"/>
          </a:bodyPr>
          <a:lstStyle/>
          <a:p>
            <a:r>
              <a:rPr lang="en-US" sz="2600" dirty="0"/>
              <a:t>All these devices enhance the </a:t>
            </a:r>
            <a:r>
              <a:rPr lang="en-US" sz="2600" dirty="0">
                <a:solidFill>
                  <a:srgbClr val="008000"/>
                </a:solidFill>
              </a:rPr>
              <a:t>basic antithetical structure</a:t>
            </a:r>
            <a:r>
              <a:rPr lang="en-US" sz="2600" dirty="0"/>
              <a:t> of the passage. </a:t>
            </a:r>
            <a:r>
              <a:rPr lang="en-US" sz="2600" dirty="0" err="1"/>
              <a:t>Fokkelman</a:t>
            </a:r>
            <a:r>
              <a:rPr lang="en-US" sz="2600" dirty="0"/>
              <a:t> illustrates this pattern by connecting the paronomasia of verse 3, </a:t>
            </a:r>
            <a:r>
              <a:rPr lang="en-US" sz="2600" i="1" dirty="0" err="1"/>
              <a:t>nilb</a:t>
            </a:r>
            <a:r>
              <a:rPr lang="en-US" sz="2600" i="1" baseline="30000" dirty="0" err="1"/>
              <a:t>enâ</a:t>
            </a:r>
            <a:r>
              <a:rPr lang="en-US" sz="2600" i="1" baseline="30000" dirty="0"/>
              <a:t> </a:t>
            </a:r>
            <a:r>
              <a:rPr lang="en-US" i="1" baseline="30000" dirty="0" err="1"/>
              <a:t>lebēnîm</a:t>
            </a:r>
            <a:r>
              <a:rPr lang="en-US" i="1" baseline="30000" dirty="0"/>
              <a:t>, with the response of God in verse 7, </a:t>
            </a:r>
            <a:r>
              <a:rPr lang="en-US" i="1" baseline="30000" dirty="0" err="1"/>
              <a:t>nābelâ</a:t>
            </a:r>
            <a:r>
              <a:rPr lang="en-US" i="1" baseline="30000" dirty="0"/>
              <a:t>, in a sound chiasmus (Narrative Art, pp. 13–16)</a:t>
            </a:r>
            <a:r>
              <a:rPr lang="en-US" i="1" baseline="30000" dirty="0" smtClean="0"/>
              <a:t>:</a:t>
            </a:r>
          </a:p>
          <a:p>
            <a:endParaRPr lang="en-US" dirty="0"/>
          </a:p>
          <a:p>
            <a:r>
              <a:rPr lang="en-US" dirty="0"/>
              <a:t>The </a:t>
            </a:r>
            <a:r>
              <a:rPr lang="en-US" dirty="0">
                <a:solidFill>
                  <a:srgbClr val="008000"/>
                </a:solidFill>
              </a:rPr>
              <a:t>reversal of the order of the sounds </a:t>
            </a:r>
            <a:r>
              <a:rPr lang="en-US" dirty="0"/>
              <a:t>reveals the basic idea of the passage: The construction on earth is answered by the destruction from heaven; men build, but God pulls down. The fact that God’s words are also in the form of man’s words (both are </a:t>
            </a:r>
            <a:r>
              <a:rPr lang="en-US" dirty="0" err="1"/>
              <a:t>cohortatives</a:t>
            </a:r>
            <a:r>
              <a:rPr lang="en-US" dirty="0"/>
              <a:t>) adds a corroding irony to the passage: God sings </a:t>
            </a:r>
            <a:r>
              <a:rPr lang="en-US" i="1" dirty="0"/>
              <a:t>with the people while working against them</a:t>
            </a:r>
          </a:p>
          <a:p>
            <a:pPr lvl="1"/>
            <a:r>
              <a:rPr lang="en-US" dirty="0"/>
              <a:t> </a:t>
            </a:r>
            <a:r>
              <a:rPr lang="en-US" sz="1500" dirty="0"/>
              <a:t>Allen P. Ross, Creation and Blessing: A Guide to the Study and Exposition of Genesis (Grand Rapids, MI: Baker Books, 1998), 236237.</a:t>
            </a:r>
          </a:p>
          <a:p>
            <a:endParaRPr lang="en-US" dirty="0"/>
          </a:p>
          <a:p>
            <a:endParaRPr lang="en-US" sz="1600" dirty="0"/>
          </a:p>
        </p:txBody>
      </p:sp>
    </p:spTree>
    <p:extLst>
      <p:ext uri="{BB962C8B-B14F-4D97-AF65-F5344CB8AC3E}">
        <p14:creationId xmlns:p14="http://schemas.microsoft.com/office/powerpoint/2010/main" val="4290078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133" y="237067"/>
            <a:ext cx="8754534" cy="6383865"/>
          </a:xfrm>
          <a:prstGeom prst="rect">
            <a:avLst/>
          </a:prstGeom>
        </p:spPr>
      </p:pic>
    </p:spTree>
    <p:extLst>
      <p:ext uri="{BB962C8B-B14F-4D97-AF65-F5344CB8AC3E}">
        <p14:creationId xmlns:p14="http://schemas.microsoft.com/office/powerpoint/2010/main" val="15048676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026957"/>
          </a:xfrm>
        </p:spPr>
        <p:txBody>
          <a:bodyPr/>
          <a:lstStyle/>
          <a:p>
            <a:r>
              <a:rPr lang="en-US" sz="3200" dirty="0" smtClean="0"/>
              <a:t>Word Play (Cont.)</a:t>
            </a:r>
            <a:endParaRPr lang="en-US" sz="3200" dirty="0"/>
          </a:p>
        </p:txBody>
      </p:sp>
      <p:sp>
        <p:nvSpPr>
          <p:cNvPr id="3" name="Content Placeholder 2"/>
          <p:cNvSpPr>
            <a:spLocks noGrp="1"/>
          </p:cNvSpPr>
          <p:nvPr>
            <p:ph idx="1"/>
          </p:nvPr>
        </p:nvSpPr>
        <p:spPr>
          <a:xfrm>
            <a:off x="254000" y="1521935"/>
            <a:ext cx="8703733" cy="5149798"/>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Rectangle 4"/>
          <p:cNvSpPr/>
          <p:nvPr/>
        </p:nvSpPr>
        <p:spPr>
          <a:xfrm>
            <a:off x="254001" y="1521935"/>
            <a:ext cx="8337550" cy="5262980"/>
          </a:xfrm>
          <a:prstGeom prst="rect">
            <a:avLst/>
          </a:prstGeom>
        </p:spPr>
        <p:txBody>
          <a:bodyPr wrap="square">
            <a:spAutoFit/>
          </a:bodyPr>
          <a:lstStyle/>
          <a:p>
            <a:r>
              <a:rPr lang="en-US" sz="2800" dirty="0"/>
              <a:t>So is it a Palindrome?....Word play?.....Chiasm?.....</a:t>
            </a:r>
          </a:p>
          <a:p>
            <a:endParaRPr lang="en-US" sz="2800" dirty="0" smtClean="0"/>
          </a:p>
          <a:p>
            <a:endParaRPr lang="en-US" sz="2800" dirty="0"/>
          </a:p>
          <a:p>
            <a:r>
              <a:rPr lang="en-US" sz="2800" dirty="0" smtClean="0"/>
              <a:t>Robinson (My take/Conclusion): </a:t>
            </a:r>
            <a:r>
              <a:rPr lang="en-US" sz="2800" dirty="0"/>
              <a:t>So within the overall chiastic structure of verse 1-9 there exists additional ‘</a:t>
            </a:r>
            <a:r>
              <a:rPr lang="en-US" sz="2800" dirty="0" smtClean="0">
                <a:solidFill>
                  <a:srgbClr val="008000"/>
                </a:solidFill>
              </a:rPr>
              <a:t>linguistic or phonetic  </a:t>
            </a:r>
            <a:r>
              <a:rPr lang="en-US" sz="2800" dirty="0">
                <a:solidFill>
                  <a:srgbClr val="008000"/>
                </a:solidFill>
              </a:rPr>
              <a:t>chiasms’ </a:t>
            </a:r>
            <a:r>
              <a:rPr lang="en-US" sz="2800" dirty="0"/>
              <a:t>inspired in the writing to make a strong theological/sovereignty of Yahweh </a:t>
            </a:r>
            <a:r>
              <a:rPr lang="en-US" sz="2800" dirty="0" smtClean="0"/>
              <a:t>point!</a:t>
            </a:r>
          </a:p>
          <a:p>
            <a:endParaRPr lang="en-US" sz="2800" dirty="0"/>
          </a:p>
          <a:p>
            <a:endParaRPr lang="en-US" sz="2800" dirty="0"/>
          </a:p>
          <a:p>
            <a:endParaRPr lang="en-US" sz="2800" dirty="0"/>
          </a:p>
        </p:txBody>
      </p:sp>
    </p:spTree>
    <p:extLst>
      <p:ext uri="{BB962C8B-B14F-4D97-AF65-F5344CB8AC3E}">
        <p14:creationId xmlns:p14="http://schemas.microsoft.com/office/powerpoint/2010/main" val="2361387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60824"/>
          </a:xfrm>
        </p:spPr>
        <p:txBody>
          <a:bodyPr/>
          <a:lstStyle/>
          <a:p>
            <a:r>
              <a:rPr lang="en-US" sz="2800" dirty="0" smtClean="0"/>
              <a:t>Language Etymology &amp; Was the Tower of Babel the origin of the various languages</a:t>
            </a:r>
            <a:endParaRPr lang="en-US" sz="2800" dirty="0"/>
          </a:p>
        </p:txBody>
      </p:sp>
      <p:sp>
        <p:nvSpPr>
          <p:cNvPr id="3" name="Content Placeholder 2"/>
          <p:cNvSpPr>
            <a:spLocks noGrp="1"/>
          </p:cNvSpPr>
          <p:nvPr>
            <p:ph idx="1"/>
          </p:nvPr>
        </p:nvSpPr>
        <p:spPr>
          <a:xfrm>
            <a:off x="220132" y="1600201"/>
            <a:ext cx="8923867" cy="5088466"/>
          </a:xfrm>
        </p:spPr>
        <p:txBody>
          <a:bodyPr>
            <a:normAutofit/>
          </a:bodyPr>
          <a:lstStyle/>
          <a:p>
            <a:r>
              <a:rPr lang="en-US" sz="2000" dirty="0" smtClean="0"/>
              <a:t>Not surprising this debate is divided between “evolutionary” thinking, and believers in the plenary inspiration of the Bible (not all theologians believe in plenary inspiration, sadly most these days don’t….many liberal theologians seem to dismiss a plain reading of the biblical text)</a:t>
            </a:r>
          </a:p>
          <a:p>
            <a:r>
              <a:rPr lang="en-US" sz="2000" dirty="0" smtClean="0">
                <a:solidFill>
                  <a:srgbClr val="008000"/>
                </a:solidFill>
              </a:rPr>
              <a:t>Ryrie</a:t>
            </a:r>
            <a:r>
              <a:rPr lang="en-US" sz="2000" dirty="0" smtClean="0"/>
              <a:t>: “The unbridgeable gap between animal sounds &amp; human language, as well as the statement of this verse (11:1) that originally all men spoke the same language, are inexplicable by the theory of evolution”……….</a:t>
            </a:r>
            <a:r>
              <a:rPr lang="en-US" sz="1400" i="1" dirty="0" smtClean="0"/>
              <a:t>Ryrie Study Bible, p. 19 (study notes at bottom)</a:t>
            </a:r>
          </a:p>
          <a:p>
            <a:r>
              <a:rPr lang="en-US" sz="2000" i="1" dirty="0" smtClean="0"/>
              <a:t>“</a:t>
            </a:r>
            <a:r>
              <a:rPr lang="en-US" sz="2000" dirty="0" smtClean="0">
                <a:solidFill>
                  <a:srgbClr val="FF0000"/>
                </a:solidFill>
              </a:rPr>
              <a:t>dominated by the Creator-evading philosophy of our age, </a:t>
            </a:r>
            <a:r>
              <a:rPr lang="en-US" sz="2000" dirty="0" smtClean="0"/>
              <a:t>researchers have tried hard to narrow the huge ‘communications gulf’ between animals &amp; humans, whom they regard as simply evolved animals”………</a:t>
            </a:r>
            <a:r>
              <a:rPr lang="en-US" sz="1400" dirty="0" smtClean="0"/>
              <a:t>Carl Wieland, </a:t>
            </a:r>
            <a:r>
              <a:rPr lang="en-US" sz="1400" i="1" dirty="0" smtClean="0"/>
              <a:t>One Human Family: The Bible, Science, Race &amp; Culture</a:t>
            </a:r>
            <a:endParaRPr lang="en-US" sz="1400" dirty="0"/>
          </a:p>
        </p:txBody>
      </p:sp>
    </p:spTree>
    <p:extLst>
      <p:ext uri="{BB962C8B-B14F-4D97-AF65-F5344CB8AC3E}">
        <p14:creationId xmlns:p14="http://schemas.microsoft.com/office/powerpoint/2010/main" val="1741740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74557"/>
          </a:xfrm>
        </p:spPr>
        <p:txBody>
          <a:bodyPr/>
          <a:lstStyle/>
          <a:p>
            <a:r>
              <a:rPr lang="en-US" sz="2400" dirty="0" smtClean="0"/>
              <a:t>Languages Etymology &amp; if Origin of Diff. is at T.O.B. (Cont.)</a:t>
            </a:r>
            <a:endParaRPr lang="en-US" sz="2400" dirty="0"/>
          </a:p>
        </p:txBody>
      </p:sp>
      <p:sp>
        <p:nvSpPr>
          <p:cNvPr id="3" name="Content Placeholder 2"/>
          <p:cNvSpPr>
            <a:spLocks noGrp="1"/>
          </p:cNvSpPr>
          <p:nvPr>
            <p:ph idx="1"/>
          </p:nvPr>
        </p:nvSpPr>
        <p:spPr>
          <a:xfrm>
            <a:off x="135467" y="982133"/>
            <a:ext cx="8771466" cy="5588000"/>
          </a:xfrm>
        </p:spPr>
        <p:txBody>
          <a:bodyPr>
            <a:normAutofit/>
          </a:bodyPr>
          <a:lstStyle/>
          <a:p>
            <a:r>
              <a:rPr lang="en-US" sz="2000" dirty="0" smtClean="0"/>
              <a:t>Attempts of evolutionists to match </a:t>
            </a:r>
            <a:r>
              <a:rPr lang="en-US" sz="2000" dirty="0" err="1" smtClean="0"/>
              <a:t>ev</a:t>
            </a:r>
            <a:r>
              <a:rPr lang="en-US" sz="2000" dirty="0" smtClean="0"/>
              <a:t>. Standards through animal experimentation has only frustrated such researchers. </a:t>
            </a:r>
            <a:r>
              <a:rPr lang="en-US" sz="1400" i="1" dirty="0" smtClean="0"/>
              <a:t>Wieland, p. 178</a:t>
            </a:r>
          </a:p>
          <a:p>
            <a:r>
              <a:rPr lang="en-US" sz="2000" dirty="0" smtClean="0"/>
              <a:t>“Evolutionist Daniel </a:t>
            </a:r>
            <a:r>
              <a:rPr lang="en-US" sz="2000" dirty="0" err="1" smtClean="0"/>
              <a:t>Povinelli</a:t>
            </a:r>
            <a:r>
              <a:rPr lang="en-US" sz="2000" dirty="0" smtClean="0"/>
              <a:t>, from Un. Of Southwestern Louisiana, said in 1996 that he was becoming ‘much more open to the </a:t>
            </a:r>
            <a:r>
              <a:rPr lang="en-US" sz="2000" dirty="0" smtClean="0">
                <a:solidFill>
                  <a:srgbClr val="FF0000"/>
                </a:solidFill>
              </a:rPr>
              <a:t>possibility </a:t>
            </a:r>
            <a:r>
              <a:rPr lang="en-US" sz="2000" dirty="0" smtClean="0">
                <a:solidFill>
                  <a:schemeClr val="tx1"/>
                </a:solidFill>
              </a:rPr>
              <a:t>that chimps may not develop a mental understanding of themselves and others</a:t>
            </a:r>
            <a:r>
              <a:rPr lang="en-US" sz="2000" dirty="0" smtClean="0">
                <a:solidFill>
                  <a:srgbClr val="FF0000"/>
                </a:solidFill>
              </a:rPr>
              <a:t>,</a:t>
            </a:r>
            <a:r>
              <a:rPr lang="en-US" sz="2000" dirty="0" smtClean="0"/>
              <a:t> at least not to the extent that preschool children do.”</a:t>
            </a:r>
          </a:p>
          <a:p>
            <a:r>
              <a:rPr lang="en-US" sz="2000" dirty="0" smtClean="0"/>
              <a:t>Harvard professor Marc Hauser, “People have a suite of cognitive skills” he calls ‘</a:t>
            </a:r>
            <a:r>
              <a:rPr lang="en-US" sz="2000" dirty="0" err="1" smtClean="0"/>
              <a:t>humaniqueness</a:t>
            </a:r>
            <a:r>
              <a:rPr lang="en-US" sz="2000" dirty="0" smtClean="0"/>
              <a:t>’, which includes ‘the ability to </a:t>
            </a:r>
            <a:r>
              <a:rPr lang="en-US" sz="2000" dirty="0" smtClean="0">
                <a:solidFill>
                  <a:srgbClr val="008000"/>
                </a:solidFill>
              </a:rPr>
              <a:t>recombine information to gain new understanding</a:t>
            </a:r>
            <a:r>
              <a:rPr lang="en-US" sz="2000" dirty="0" smtClean="0"/>
              <a:t>, a talent animals don’t have.’ He goes on, ‘Animals have a myopic intelligence but </a:t>
            </a:r>
            <a:r>
              <a:rPr lang="en-US" sz="2000" dirty="0" smtClean="0">
                <a:solidFill>
                  <a:srgbClr val="008000"/>
                </a:solidFill>
              </a:rPr>
              <a:t>they never experience the ‘aha’ moment that a 2-year-old child gets.”</a:t>
            </a:r>
          </a:p>
          <a:p>
            <a:r>
              <a:rPr lang="en-US" sz="2000" dirty="0" smtClean="0"/>
              <a:t>“no ape, nor any other animal, exhibits ‘</a:t>
            </a:r>
            <a:r>
              <a:rPr lang="en-US" sz="2000" dirty="0" smtClean="0">
                <a:solidFill>
                  <a:srgbClr val="008000"/>
                </a:solidFill>
              </a:rPr>
              <a:t>recursion’</a:t>
            </a:r>
            <a:r>
              <a:rPr lang="en-US" sz="2000" dirty="0" smtClean="0"/>
              <a:t>—i.e. expressing one concept inside another one”</a:t>
            </a:r>
            <a:endParaRPr lang="en-US" sz="2000" dirty="0"/>
          </a:p>
        </p:txBody>
      </p:sp>
    </p:spTree>
    <p:extLst>
      <p:ext uri="{BB962C8B-B14F-4D97-AF65-F5344CB8AC3E}">
        <p14:creationId xmlns:p14="http://schemas.microsoft.com/office/powerpoint/2010/main" val="2963112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89891"/>
          </a:xfrm>
        </p:spPr>
        <p:txBody>
          <a:bodyPr/>
          <a:lstStyle/>
          <a:p>
            <a:r>
              <a:rPr lang="en-US" sz="2800" dirty="0" smtClean="0"/>
              <a:t>Language (Cont.)</a:t>
            </a:r>
            <a:endParaRPr lang="en-US" sz="2800" dirty="0"/>
          </a:p>
        </p:txBody>
      </p:sp>
      <p:sp>
        <p:nvSpPr>
          <p:cNvPr id="3" name="Content Placeholder 2"/>
          <p:cNvSpPr>
            <a:spLocks noGrp="1"/>
          </p:cNvSpPr>
          <p:nvPr>
            <p:ph idx="1"/>
          </p:nvPr>
        </p:nvSpPr>
        <p:spPr>
          <a:xfrm>
            <a:off x="169332" y="1151466"/>
            <a:ext cx="8822267" cy="5401733"/>
          </a:xfrm>
        </p:spPr>
        <p:txBody>
          <a:bodyPr>
            <a:normAutofit lnSpcReduction="10000"/>
          </a:bodyPr>
          <a:lstStyle/>
          <a:p>
            <a:r>
              <a:rPr lang="en-US" sz="2000" dirty="0" smtClean="0"/>
              <a:t>There are between 6-7,000 diff. languages in world today</a:t>
            </a:r>
          </a:p>
          <a:p>
            <a:r>
              <a:rPr lang="en-US" sz="2000" dirty="0" smtClean="0"/>
              <a:t>Definition of ‘diff. lang.’: mutual unintelligibility: speakers of only one language cannot understand someone speaking a diff. </a:t>
            </a:r>
            <a:r>
              <a:rPr lang="en-US" sz="2000" dirty="0" err="1" smtClean="0"/>
              <a:t>lang</a:t>
            </a:r>
            <a:r>
              <a:rPr lang="en-US" sz="2000" dirty="0" smtClean="0"/>
              <a:t>…..</a:t>
            </a:r>
            <a:r>
              <a:rPr lang="en-US" sz="1400" i="1" dirty="0" err="1" smtClean="0"/>
              <a:t>Sarfati</a:t>
            </a:r>
            <a:r>
              <a:rPr lang="en-US" sz="1400" i="1" dirty="0" smtClean="0"/>
              <a:t>, p. 664</a:t>
            </a:r>
          </a:p>
          <a:p>
            <a:r>
              <a:rPr lang="en-US" sz="2000" dirty="0" smtClean="0"/>
              <a:t>“For a </a:t>
            </a:r>
            <a:r>
              <a:rPr lang="en-US" sz="2000" dirty="0" smtClean="0">
                <a:solidFill>
                  <a:srgbClr val="008000"/>
                </a:solidFill>
              </a:rPr>
              <a:t>Creator capable of programming all the information </a:t>
            </a:r>
            <a:r>
              <a:rPr lang="en-US" sz="2000" dirty="0" smtClean="0"/>
              <a:t>in the genes of the first population of each kind of creature, such language programming presents </a:t>
            </a:r>
            <a:r>
              <a:rPr lang="en-US" sz="2000" dirty="0" smtClean="0">
                <a:solidFill>
                  <a:srgbClr val="008000"/>
                </a:solidFill>
              </a:rPr>
              <a:t>no difficulty</a:t>
            </a:r>
            <a:r>
              <a:rPr lang="en-US" sz="2000" dirty="0" smtClean="0"/>
              <a:t>.” ..</a:t>
            </a:r>
            <a:r>
              <a:rPr lang="en-US" sz="1600" i="1" dirty="0" smtClean="0"/>
              <a:t>Wieland, p. 187</a:t>
            </a:r>
          </a:p>
          <a:p>
            <a:r>
              <a:rPr lang="en-US" sz="2000" dirty="0" smtClean="0"/>
              <a:t>“ Papua New Guinea has well over 600 separate languages. Does that mean that each one of those thousands of languages arose at Babel? Definitely not.”</a:t>
            </a:r>
          </a:p>
          <a:p>
            <a:r>
              <a:rPr lang="en-US" sz="2000" dirty="0" smtClean="0"/>
              <a:t>“It is likely that there were </a:t>
            </a:r>
            <a:r>
              <a:rPr lang="en-US" sz="2000" dirty="0" smtClean="0">
                <a:solidFill>
                  <a:srgbClr val="008000"/>
                </a:solidFill>
              </a:rPr>
              <a:t>at most several dozen languages </a:t>
            </a:r>
            <a:r>
              <a:rPr lang="en-US" sz="2000" dirty="0" smtClean="0"/>
              <a:t>created instantly”</a:t>
            </a:r>
          </a:p>
          <a:p>
            <a:r>
              <a:rPr lang="en-US" sz="2000" dirty="0" smtClean="0"/>
              <a:t>“All other languages in the world today </a:t>
            </a:r>
            <a:r>
              <a:rPr lang="en-US" sz="2000" dirty="0" smtClean="0">
                <a:solidFill>
                  <a:srgbClr val="008000"/>
                </a:solidFill>
              </a:rPr>
              <a:t>arose afterwards from these ‘stem’ or ‘root’ languages”</a:t>
            </a:r>
          </a:p>
          <a:p>
            <a:endParaRPr lang="en-US" sz="2000" dirty="0"/>
          </a:p>
        </p:txBody>
      </p:sp>
    </p:spTree>
    <p:extLst>
      <p:ext uri="{BB962C8B-B14F-4D97-AF65-F5344CB8AC3E}">
        <p14:creationId xmlns:p14="http://schemas.microsoft.com/office/powerpoint/2010/main" val="2091048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40691"/>
          </a:xfrm>
        </p:spPr>
        <p:txBody>
          <a:bodyPr/>
          <a:lstStyle/>
          <a:p>
            <a:r>
              <a:rPr lang="en-US" sz="2800" dirty="0" smtClean="0"/>
              <a:t>Languages (Cont.)</a:t>
            </a:r>
            <a:endParaRPr lang="en-US" sz="2800" dirty="0"/>
          </a:p>
        </p:txBody>
      </p:sp>
      <p:sp>
        <p:nvSpPr>
          <p:cNvPr id="3" name="Content Placeholder 2"/>
          <p:cNvSpPr>
            <a:spLocks noGrp="1"/>
          </p:cNvSpPr>
          <p:nvPr>
            <p:ph idx="1"/>
          </p:nvPr>
        </p:nvSpPr>
        <p:spPr>
          <a:xfrm>
            <a:off x="270932" y="1253067"/>
            <a:ext cx="8669867" cy="5418666"/>
          </a:xfrm>
        </p:spPr>
        <p:txBody>
          <a:bodyPr>
            <a:normAutofit/>
          </a:bodyPr>
          <a:lstStyle/>
          <a:p>
            <a:r>
              <a:rPr lang="en-US" sz="2000" dirty="0" smtClean="0"/>
              <a:t>“This process explains many of the thousands of diff. languages today”</a:t>
            </a:r>
          </a:p>
          <a:p>
            <a:r>
              <a:rPr lang="en-US" sz="2000" dirty="0" smtClean="0"/>
              <a:t>“diff. groups of speakers developed diff. dialects, which then developed to become so diff. that they were no longer mutually intelligible, thus new languages were born”</a:t>
            </a:r>
          </a:p>
          <a:p>
            <a:r>
              <a:rPr lang="en-US" sz="2000" dirty="0" smtClean="0"/>
              <a:t>Babel explanation by </a:t>
            </a:r>
            <a:r>
              <a:rPr lang="en-US" sz="2000" dirty="0" err="1" smtClean="0"/>
              <a:t>Sarfati</a:t>
            </a:r>
            <a:r>
              <a:rPr lang="en-US" sz="2000" dirty="0" smtClean="0"/>
              <a:t>, “</a:t>
            </a:r>
            <a:r>
              <a:rPr lang="en-US" sz="2000" dirty="0" smtClean="0">
                <a:solidFill>
                  <a:srgbClr val="008000"/>
                </a:solidFill>
              </a:rPr>
              <a:t>thousands of diff. lang. fall into a relatively small # of lang. families</a:t>
            </a:r>
            <a:r>
              <a:rPr lang="en-US" sz="2000" dirty="0" smtClean="0"/>
              <a:t>”</a:t>
            </a:r>
          </a:p>
          <a:p>
            <a:r>
              <a:rPr lang="en-US" sz="2000" dirty="0" smtClean="0"/>
              <a:t>Ex: Residents of Europe realize French, Spanish, Portuguese, Italian, and Romanian are relatively similar….all derived from Latin, the language of the Roman Empire.</a:t>
            </a:r>
          </a:p>
          <a:p>
            <a:r>
              <a:rPr lang="en-US" sz="2000" dirty="0" smtClean="0"/>
              <a:t>Slavonic: Russia, Polish, Czech, </a:t>
            </a:r>
            <a:r>
              <a:rPr lang="en-US" sz="2000" dirty="0" err="1" smtClean="0"/>
              <a:t>Serbo</a:t>
            </a:r>
            <a:r>
              <a:rPr lang="en-US" sz="2000" dirty="0" smtClean="0"/>
              <a:t>-Croat</a:t>
            </a:r>
          </a:p>
          <a:p>
            <a:r>
              <a:rPr lang="en-US" sz="2000" dirty="0" smtClean="0"/>
              <a:t>Semitic: Hebrew, Arabic, Aramaic</a:t>
            </a:r>
            <a:endParaRPr lang="en-US" sz="2000" dirty="0"/>
          </a:p>
        </p:txBody>
      </p:sp>
    </p:spTree>
    <p:extLst>
      <p:ext uri="{BB962C8B-B14F-4D97-AF65-F5344CB8AC3E}">
        <p14:creationId xmlns:p14="http://schemas.microsoft.com/office/powerpoint/2010/main" val="3074697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86691"/>
          </a:xfrm>
        </p:spPr>
        <p:txBody>
          <a:bodyPr/>
          <a:lstStyle/>
          <a:p>
            <a:r>
              <a:rPr lang="en-US" sz="2400" dirty="0" smtClean="0"/>
              <a:t>Review of Covenants in the Bible</a:t>
            </a:r>
            <a:endParaRPr lang="en-US" sz="2400" dirty="0"/>
          </a:p>
        </p:txBody>
      </p:sp>
      <p:pic>
        <p:nvPicPr>
          <p:cNvPr id="5" name="Content Placeholder 4"/>
          <p:cNvPicPr>
            <a:picLocks noGrp="1" noChangeAspect="1"/>
          </p:cNvPicPr>
          <p:nvPr>
            <p:ph idx="1"/>
          </p:nvPr>
        </p:nvPicPr>
        <p:blipFill>
          <a:blip r:embed="rId2"/>
          <a:srcRect l="-18094" r="-18094"/>
          <a:stretch>
            <a:fillRect/>
          </a:stretch>
        </p:blipFill>
        <p:spPr>
          <a:xfrm>
            <a:off x="260350" y="947738"/>
            <a:ext cx="8613775" cy="5799137"/>
          </a:xfrm>
          <a:prstGeom prst="rect">
            <a:avLst/>
          </a:prstGeom>
        </p:spPr>
      </p:pic>
    </p:spTree>
    <p:extLst>
      <p:ext uri="{BB962C8B-B14F-4D97-AF65-F5344CB8AC3E}">
        <p14:creationId xmlns:p14="http://schemas.microsoft.com/office/powerpoint/2010/main" val="23459975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89891"/>
          </a:xfrm>
        </p:spPr>
        <p:txBody>
          <a:bodyPr/>
          <a:lstStyle/>
          <a:p>
            <a:r>
              <a:rPr lang="en-US" sz="2800" dirty="0" smtClean="0"/>
              <a:t>Languages (Cont.)</a:t>
            </a:r>
            <a:endParaRPr lang="en-US" sz="2800" dirty="0"/>
          </a:p>
        </p:txBody>
      </p:sp>
      <p:sp>
        <p:nvSpPr>
          <p:cNvPr id="3" name="Content Placeholder 2"/>
          <p:cNvSpPr>
            <a:spLocks noGrp="1"/>
          </p:cNvSpPr>
          <p:nvPr>
            <p:ph idx="1"/>
          </p:nvPr>
        </p:nvSpPr>
        <p:spPr>
          <a:xfrm>
            <a:off x="549275" y="1303867"/>
            <a:ext cx="8042276" cy="5418666"/>
          </a:xfrm>
        </p:spPr>
        <p:txBody>
          <a:bodyPr>
            <a:normAutofit/>
          </a:bodyPr>
          <a:lstStyle/>
          <a:p>
            <a:r>
              <a:rPr lang="en-US" sz="2000" dirty="0" smtClean="0"/>
              <a:t>Linguists still debate: all languages from a single original language (</a:t>
            </a:r>
            <a:r>
              <a:rPr lang="en-US" sz="2000" dirty="0" err="1" smtClean="0"/>
              <a:t>Ursprache</a:t>
            </a:r>
            <a:r>
              <a:rPr lang="en-US" sz="2000" dirty="0" smtClean="0"/>
              <a:t>)….which is termed monogenesis</a:t>
            </a:r>
          </a:p>
          <a:p>
            <a:r>
              <a:rPr lang="en-US" sz="2000" dirty="0" smtClean="0"/>
              <a:t>Or whether languages emerged independently among several groups of early peoples…….that is polygenesis</a:t>
            </a:r>
          </a:p>
          <a:p>
            <a:r>
              <a:rPr lang="en-US" sz="2000" dirty="0" smtClean="0"/>
              <a:t>Comparing languages from about 3000 B.C. to now demonstrates how as a result of a linguistic change over a long period a group of distinct, though historically related languages came into being…….</a:t>
            </a:r>
            <a:r>
              <a:rPr lang="en-US" sz="1600" i="1" dirty="0" smtClean="0"/>
              <a:t>Hamilton,</a:t>
            </a:r>
            <a:r>
              <a:rPr lang="en-US" sz="1600" i="1" baseline="30000" dirty="0" smtClean="0"/>
              <a:t>,</a:t>
            </a:r>
            <a:r>
              <a:rPr lang="en-US" sz="1600" i="1" dirty="0" smtClean="0"/>
              <a:t> p.357</a:t>
            </a:r>
          </a:p>
          <a:p>
            <a:r>
              <a:rPr lang="en-US" sz="2000" dirty="0" smtClean="0">
                <a:solidFill>
                  <a:srgbClr val="FF0000"/>
                </a:solidFill>
              </a:rPr>
              <a:t>Hamilton</a:t>
            </a:r>
            <a:r>
              <a:rPr lang="en-US" sz="2000" dirty="0" smtClean="0"/>
              <a:t>, “It is unlikely that Genesis 11:1-9 can contribute much, if anything to the origin of languages”</a:t>
            </a:r>
          </a:p>
          <a:p>
            <a:r>
              <a:rPr lang="en-US" sz="2000" dirty="0" smtClean="0"/>
              <a:t>“ But if Genesis 11:1-9 refers to the dissolution of a Babylonian lingua franca, or something like that, the need to se Gen. 11:1-9 as a highly imaginative explanation of language diffusion becomes unnecessary”…Hamilton, p. 358</a:t>
            </a:r>
            <a:endParaRPr lang="en-US" sz="2000" dirty="0"/>
          </a:p>
        </p:txBody>
      </p:sp>
    </p:spTree>
    <p:extLst>
      <p:ext uri="{BB962C8B-B14F-4D97-AF65-F5344CB8AC3E}">
        <p14:creationId xmlns:p14="http://schemas.microsoft.com/office/powerpoint/2010/main" val="3339225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08424"/>
          </a:xfrm>
        </p:spPr>
        <p:txBody>
          <a:bodyPr/>
          <a:lstStyle/>
          <a:p>
            <a:r>
              <a:rPr lang="en-US" sz="2800" dirty="0" smtClean="0"/>
              <a:t>Better Biblical Conclusions about Languages </a:t>
            </a:r>
            <a:endParaRPr lang="en-US" sz="2800" dirty="0"/>
          </a:p>
        </p:txBody>
      </p:sp>
      <p:sp>
        <p:nvSpPr>
          <p:cNvPr id="3" name="Content Placeholder 2"/>
          <p:cNvSpPr>
            <a:spLocks noGrp="1"/>
          </p:cNvSpPr>
          <p:nvPr>
            <p:ph idx="1"/>
          </p:nvPr>
        </p:nvSpPr>
        <p:spPr>
          <a:xfrm>
            <a:off x="321733" y="1303866"/>
            <a:ext cx="8534400" cy="5401733"/>
          </a:xfrm>
        </p:spPr>
        <p:txBody>
          <a:bodyPr>
            <a:normAutofit/>
          </a:bodyPr>
          <a:lstStyle/>
          <a:p>
            <a:r>
              <a:rPr lang="en-US" sz="2000" dirty="0" smtClean="0"/>
              <a:t>“Naturally, it would suit evolutionary ideas, and contradict the Genesis Babel account, if all or most languages could be traced back to </a:t>
            </a:r>
            <a:r>
              <a:rPr lang="en-US" sz="2000" dirty="0" smtClean="0">
                <a:solidFill>
                  <a:srgbClr val="FF0000"/>
                </a:solidFill>
              </a:rPr>
              <a:t>one stem</a:t>
            </a:r>
            <a:r>
              <a:rPr lang="en-US" sz="2000" dirty="0" smtClean="0"/>
              <a:t>”</a:t>
            </a:r>
          </a:p>
          <a:p>
            <a:r>
              <a:rPr lang="en-US" sz="2000" dirty="0" smtClean="0"/>
              <a:t>“</a:t>
            </a:r>
            <a:r>
              <a:rPr lang="en-US" sz="2000" dirty="0" smtClean="0">
                <a:solidFill>
                  <a:srgbClr val="008000"/>
                </a:solidFill>
              </a:rPr>
              <a:t>But the evidence supports Genesis</a:t>
            </a:r>
            <a:r>
              <a:rPr lang="en-US" sz="2000" dirty="0" smtClean="0"/>
              <a:t>, not an evolutionary origin of language”</a:t>
            </a:r>
          </a:p>
          <a:p>
            <a:r>
              <a:rPr lang="en-US" sz="2000" dirty="0" smtClean="0"/>
              <a:t>“The total number of language families in existence is controversial</a:t>
            </a:r>
            <a:r>
              <a:rPr lang="en-US" sz="2000" dirty="0" smtClean="0">
                <a:solidFill>
                  <a:srgbClr val="008000"/>
                </a:solidFill>
              </a:rPr>
              <a:t>, but it is of the order of dozens rather than hundreds</a:t>
            </a:r>
            <a:r>
              <a:rPr lang="en-US" sz="2000" dirty="0" smtClean="0"/>
              <a:t>”</a:t>
            </a:r>
          </a:p>
          <a:p>
            <a:r>
              <a:rPr lang="en-US" sz="2000" dirty="0" smtClean="0"/>
              <a:t>“In short, there is </a:t>
            </a:r>
            <a:r>
              <a:rPr lang="en-US" sz="2000" dirty="0" smtClean="0">
                <a:solidFill>
                  <a:srgbClr val="FF0000"/>
                </a:solidFill>
              </a:rPr>
              <a:t>no ‘tree of language</a:t>
            </a:r>
            <a:r>
              <a:rPr lang="en-US" sz="2000" dirty="0" smtClean="0"/>
              <a:t>’ with one stem, but rather a </a:t>
            </a:r>
            <a:r>
              <a:rPr lang="en-US" sz="2000" dirty="0" smtClean="0">
                <a:solidFill>
                  <a:srgbClr val="008000"/>
                </a:solidFill>
              </a:rPr>
              <a:t>mini-orchard of language families</a:t>
            </a:r>
            <a:r>
              <a:rPr lang="en-US" sz="2000" dirty="0" smtClean="0"/>
              <a:t>”</a:t>
            </a:r>
          </a:p>
          <a:p>
            <a:r>
              <a:rPr lang="en-US" sz="2000" dirty="0" smtClean="0"/>
              <a:t>“</a:t>
            </a:r>
            <a:r>
              <a:rPr lang="en-US" sz="2000" dirty="0" smtClean="0">
                <a:solidFill>
                  <a:srgbClr val="008000"/>
                </a:solidFill>
              </a:rPr>
              <a:t>The stem of each tree likely represents one of the original totally separate languages created at Babel</a:t>
            </a:r>
            <a:r>
              <a:rPr lang="en-US" sz="2000" dirty="0" smtClean="0"/>
              <a:t>”</a:t>
            </a:r>
          </a:p>
          <a:p>
            <a:pPr marL="1263650" lvl="4" indent="0">
              <a:buNone/>
            </a:pPr>
            <a:r>
              <a:rPr lang="en-US" sz="1400" dirty="0" smtClean="0"/>
              <a:t>	All quotes on this slide from Carl Wieland’s </a:t>
            </a:r>
            <a:r>
              <a:rPr lang="en-US" sz="1400" i="1" dirty="0" smtClean="0"/>
              <a:t>One Human Family, </a:t>
            </a:r>
            <a:r>
              <a:rPr lang="en-US" sz="1400" dirty="0" smtClean="0"/>
              <a:t>p.190-191</a:t>
            </a:r>
            <a:endParaRPr lang="en-US" sz="1400" dirty="0"/>
          </a:p>
        </p:txBody>
      </p:sp>
    </p:spTree>
    <p:extLst>
      <p:ext uri="{BB962C8B-B14F-4D97-AF65-F5344CB8AC3E}">
        <p14:creationId xmlns:p14="http://schemas.microsoft.com/office/powerpoint/2010/main" val="2676929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57624"/>
          </a:xfrm>
        </p:spPr>
        <p:txBody>
          <a:bodyPr/>
          <a:lstStyle/>
          <a:p>
            <a:r>
              <a:rPr lang="en-US" sz="2800" dirty="0" smtClean="0"/>
              <a:t>Better Conclusions (Cont.)</a:t>
            </a:r>
            <a:endParaRPr lang="en-US" sz="2800" dirty="0"/>
          </a:p>
        </p:txBody>
      </p:sp>
      <p:sp>
        <p:nvSpPr>
          <p:cNvPr id="3" name="Content Placeholder 2"/>
          <p:cNvSpPr>
            <a:spLocks noGrp="1"/>
          </p:cNvSpPr>
          <p:nvPr>
            <p:ph idx="1"/>
          </p:nvPr>
        </p:nvSpPr>
        <p:spPr>
          <a:xfrm>
            <a:off x="304800" y="1134533"/>
            <a:ext cx="8602133" cy="5486400"/>
          </a:xfrm>
        </p:spPr>
        <p:txBody>
          <a:bodyPr>
            <a:normAutofit lnSpcReduction="10000"/>
          </a:bodyPr>
          <a:lstStyle/>
          <a:p>
            <a:r>
              <a:rPr lang="en-US" sz="2000" dirty="0"/>
              <a:t>From </a:t>
            </a:r>
            <a:r>
              <a:rPr lang="en-US" sz="2000" dirty="0">
                <a:hlinkClick r:id="rId2"/>
              </a:rPr>
              <a:t>Genesis 1:28</a:t>
            </a:r>
            <a:r>
              <a:rPr lang="en-US" sz="2000" dirty="0"/>
              <a:t> we have to assume that Adam and Eve </a:t>
            </a:r>
            <a:r>
              <a:rPr lang="en-US" sz="2000" dirty="0">
                <a:solidFill>
                  <a:srgbClr val="008000"/>
                </a:solidFill>
              </a:rPr>
              <a:t>could understand language</a:t>
            </a:r>
            <a:r>
              <a:rPr lang="en-US" sz="2000" dirty="0"/>
              <a:t>, for God never uses any methods purposelessly</a:t>
            </a:r>
            <a:r>
              <a:rPr lang="en-US" sz="2000" dirty="0" smtClean="0"/>
              <a:t>.</a:t>
            </a:r>
          </a:p>
          <a:p>
            <a:r>
              <a:rPr lang="en-US" sz="2000" dirty="0"/>
              <a:t>To complete the picture, Scripture shows a discussion between God on the one hand and Adam and Eve on the other, indicating that by this time certain quasi-logical elements were present in human language. We have to remember that this element, though undoubtedly within God’s power to bestow, was not necessarily in His perfect will at that time. After all, another voice, that of a fallen angel, had intervened in </a:t>
            </a:r>
            <a:r>
              <a:rPr lang="en-US" sz="2000" dirty="0">
                <a:hlinkClick r:id="rId3"/>
              </a:rPr>
              <a:t>Genesis 3:1</a:t>
            </a:r>
            <a:r>
              <a:rPr lang="en-US" sz="2000" dirty="0"/>
              <a:t>. This intervention introduced the question form into human thought and </a:t>
            </a:r>
            <a:r>
              <a:rPr lang="en-US" sz="2000" dirty="0" smtClean="0"/>
              <a:t>language</a:t>
            </a:r>
          </a:p>
          <a:p>
            <a:r>
              <a:rPr lang="en-US" sz="2000" dirty="0"/>
              <a:t>Returning to the physical, </a:t>
            </a:r>
            <a:r>
              <a:rPr lang="en-US" sz="2000" dirty="0">
                <a:solidFill>
                  <a:srgbClr val="008000"/>
                </a:solidFill>
              </a:rPr>
              <a:t>we see that practically all the known functions of language are in evidence right from the creation</a:t>
            </a:r>
            <a:r>
              <a:rPr lang="en-US" sz="2000" dirty="0"/>
              <a:t>. We can therefore </a:t>
            </a:r>
            <a:r>
              <a:rPr lang="en-US" sz="2000" dirty="0">
                <a:solidFill>
                  <a:srgbClr val="008000"/>
                </a:solidFill>
              </a:rPr>
              <a:t>say with confidence that God created language </a:t>
            </a:r>
            <a:r>
              <a:rPr lang="en-US" sz="2000" dirty="0"/>
              <a:t>and that language is a perfect gift, powerful but therefore dangerous in a sinful world</a:t>
            </a:r>
            <a:r>
              <a:rPr lang="en-US" sz="2000" dirty="0" smtClean="0"/>
              <a:t>.  </a:t>
            </a:r>
            <a:r>
              <a:rPr lang="en-US" sz="1600" dirty="0" smtClean="0"/>
              <a:t>This information/quotes are from Charles V. Taylor, from his article on </a:t>
            </a:r>
            <a:r>
              <a:rPr lang="en-US" sz="1600" dirty="0" err="1" smtClean="0"/>
              <a:t>creation.com</a:t>
            </a:r>
            <a:r>
              <a:rPr lang="en-US" sz="1600" dirty="0" smtClean="0"/>
              <a:t>, entitled </a:t>
            </a:r>
            <a:r>
              <a:rPr lang="en-US" sz="1600" i="1" dirty="0" smtClean="0"/>
              <a:t>The Origin of language</a:t>
            </a:r>
            <a:endParaRPr lang="en-US" sz="1600" dirty="0"/>
          </a:p>
        </p:txBody>
      </p:sp>
    </p:spTree>
    <p:extLst>
      <p:ext uri="{BB962C8B-B14F-4D97-AF65-F5344CB8AC3E}">
        <p14:creationId xmlns:p14="http://schemas.microsoft.com/office/powerpoint/2010/main" val="4150387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42291"/>
          </a:xfrm>
        </p:spPr>
        <p:txBody>
          <a:bodyPr/>
          <a:lstStyle/>
          <a:p>
            <a:r>
              <a:rPr lang="en-US" sz="3200" dirty="0" smtClean="0"/>
              <a:t>Better Conclusions (Robinson attempt)….i.e. employing Remedial reading</a:t>
            </a:r>
            <a:endParaRPr lang="en-US" sz="3200" dirty="0"/>
          </a:p>
        </p:txBody>
      </p:sp>
      <p:sp>
        <p:nvSpPr>
          <p:cNvPr id="3" name="Content Placeholder 2"/>
          <p:cNvSpPr>
            <a:spLocks noGrp="1"/>
          </p:cNvSpPr>
          <p:nvPr>
            <p:ph idx="1"/>
          </p:nvPr>
        </p:nvSpPr>
        <p:spPr>
          <a:xfrm>
            <a:off x="270933" y="1270000"/>
            <a:ext cx="8703734" cy="5334000"/>
          </a:xfrm>
        </p:spPr>
        <p:txBody>
          <a:bodyPr>
            <a:normAutofit fontScale="92500" lnSpcReduction="10000"/>
          </a:bodyPr>
          <a:lstStyle/>
          <a:p>
            <a:r>
              <a:rPr lang="en-US" sz="2000" dirty="0" smtClean="0"/>
              <a:t>By employing a consistent, grammatical, literary hermeneutic words like “whole earth” in 11:1 means “the whole earth”….i.e. one language……doesn’t preclude small variants in them</a:t>
            </a:r>
          </a:p>
          <a:p>
            <a:r>
              <a:rPr lang="en-US" sz="2000" dirty="0" smtClean="0"/>
              <a:t>“they all have the same language” v. 6….means they all spoke the same language</a:t>
            </a:r>
          </a:p>
          <a:p>
            <a:r>
              <a:rPr lang="en-US" sz="2000" dirty="0" smtClean="0"/>
              <a:t>V. 7 “confuse their language, that they may not understand one another’s speech”…means communication is no mas</a:t>
            </a:r>
          </a:p>
          <a:p>
            <a:r>
              <a:rPr lang="en-US" sz="2000" dirty="0" smtClean="0"/>
              <a:t>V. 9 “the Lord confused the language of the whole earth……..the Lord scattered them abroad over the face of the whole earth”……use of ‘language’ &amp; ‘whole earth’ is interpreted the same as verse 1 if read remedially </a:t>
            </a:r>
          </a:p>
          <a:p>
            <a:r>
              <a:rPr lang="en-US" sz="2200" dirty="0" smtClean="0">
                <a:solidFill>
                  <a:srgbClr val="008000"/>
                </a:solidFill>
              </a:rPr>
              <a:t>Ryrie, </a:t>
            </a:r>
            <a:r>
              <a:rPr lang="en-US" sz="2200" dirty="0" smtClean="0"/>
              <a:t>“By confusing language, </a:t>
            </a:r>
            <a:r>
              <a:rPr lang="en-US" sz="2200" dirty="0" smtClean="0">
                <a:solidFill>
                  <a:srgbClr val="008000"/>
                </a:solidFill>
              </a:rPr>
              <a:t>God established the parent languages of the earth </a:t>
            </a:r>
            <a:r>
              <a:rPr lang="en-US" sz="2200" dirty="0" smtClean="0"/>
              <a:t>from which other languages &amp; dialects developed…..the result of this confusion was the scattering of mankind”</a:t>
            </a:r>
            <a:r>
              <a:rPr lang="en-US" dirty="0" smtClean="0"/>
              <a:t>…..</a:t>
            </a:r>
            <a:r>
              <a:rPr lang="en-US" sz="1700" dirty="0" smtClean="0"/>
              <a:t>Ryrie study Bible, p. 20</a:t>
            </a:r>
          </a:p>
          <a:p>
            <a:endParaRPr lang="en-US" dirty="0" smtClean="0"/>
          </a:p>
          <a:p>
            <a:endParaRPr lang="en-US" dirty="0"/>
          </a:p>
        </p:txBody>
      </p:sp>
    </p:spTree>
    <p:extLst>
      <p:ext uri="{BB962C8B-B14F-4D97-AF65-F5344CB8AC3E}">
        <p14:creationId xmlns:p14="http://schemas.microsoft.com/office/powerpoint/2010/main" val="2110152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56024"/>
          </a:xfrm>
        </p:spPr>
        <p:txBody>
          <a:bodyPr/>
          <a:lstStyle/>
          <a:p>
            <a:r>
              <a:rPr lang="en-US" sz="2400" dirty="0" smtClean="0"/>
              <a:t>Genesis 11:10-32 Genealogy Leading to Abram </a:t>
            </a:r>
            <a:endParaRPr lang="en-US" sz="2400" dirty="0"/>
          </a:p>
        </p:txBody>
      </p:sp>
      <p:sp>
        <p:nvSpPr>
          <p:cNvPr id="3" name="Content Placeholder 2"/>
          <p:cNvSpPr>
            <a:spLocks noGrp="1"/>
          </p:cNvSpPr>
          <p:nvPr>
            <p:ph idx="1"/>
          </p:nvPr>
        </p:nvSpPr>
        <p:spPr>
          <a:xfrm>
            <a:off x="118533" y="1202267"/>
            <a:ext cx="8856134" cy="5232400"/>
          </a:xfrm>
        </p:spPr>
        <p:txBody>
          <a:bodyPr>
            <a:normAutofit fontScale="92500"/>
          </a:bodyPr>
          <a:lstStyle/>
          <a:p>
            <a:r>
              <a:rPr lang="en-US" sz="2000" dirty="0" smtClean="0"/>
              <a:t>Genealogy of Shem in 11:10 is very close to gen. in 10:21-31</a:t>
            </a:r>
          </a:p>
          <a:p>
            <a:r>
              <a:rPr lang="en-US" sz="2000" dirty="0" smtClean="0">
                <a:solidFill>
                  <a:srgbClr val="008000"/>
                </a:solidFill>
              </a:rPr>
              <a:t>2-fold diff</a:t>
            </a:r>
            <a:r>
              <a:rPr lang="en-US" sz="2000" dirty="0" smtClean="0"/>
              <a:t>.: 1. Here in 11:10ff is concerned only with firstborn sons; 2. a deeper genealogy, it doubles the # generations covered from 5-10</a:t>
            </a:r>
          </a:p>
          <a:p>
            <a:r>
              <a:rPr lang="en-US" dirty="0"/>
              <a:t>The line of Cain may lead to the judgment of the flood, but God preserves the line of Seth through which the promised “seed” will come.</a:t>
            </a:r>
          </a:p>
          <a:p>
            <a:r>
              <a:rPr lang="en-US" dirty="0"/>
              <a:t>The same kind of theological reflection on the divine promise in 3:15 lies behind the list of ten names in 11:10–26. </a:t>
            </a:r>
            <a:r>
              <a:rPr lang="en-US" dirty="0">
                <a:solidFill>
                  <a:srgbClr val="008000"/>
                </a:solidFill>
              </a:rPr>
              <a:t>Here too the author’s aim is to show that God’s promise concerning the seed of the woman cannot be thwarted by the confusion and scattering of the nations at Babylon</a:t>
            </a:r>
          </a:p>
          <a:p>
            <a:pPr lvl="1"/>
            <a:r>
              <a:rPr lang="en-US" dirty="0"/>
              <a:t> </a:t>
            </a:r>
            <a:r>
              <a:rPr lang="en-US" sz="1500" dirty="0"/>
              <a:t>John H. </a:t>
            </a:r>
            <a:r>
              <a:rPr lang="en-US" sz="1500" dirty="0" err="1"/>
              <a:t>Sailhamer</a:t>
            </a:r>
            <a:r>
              <a:rPr lang="en-US" sz="1500" dirty="0"/>
              <a:t>, Genesis, in The Expositors Bible Commentary: </a:t>
            </a:r>
            <a:r>
              <a:rPr lang="en-US" sz="1500" dirty="0" err="1"/>
              <a:t>GenesisLeviticus</a:t>
            </a:r>
            <a:r>
              <a:rPr lang="en-US" sz="1500" dirty="0"/>
              <a:t> (Revised Edition), ed. </a:t>
            </a:r>
            <a:r>
              <a:rPr lang="en-US" sz="1500" dirty="0" err="1"/>
              <a:t>Tremper</a:t>
            </a:r>
            <a:r>
              <a:rPr lang="en-US" sz="1500" dirty="0"/>
              <a:t> Longman III and David E. Garland, vol. 1 (Grand Rapids, MI: Zondervan, 2008), 147.</a:t>
            </a:r>
          </a:p>
          <a:p>
            <a:endParaRPr lang="en-US" dirty="0"/>
          </a:p>
          <a:p>
            <a:endParaRPr lang="en-US" sz="2000" dirty="0"/>
          </a:p>
        </p:txBody>
      </p:sp>
    </p:spTree>
    <p:extLst>
      <p:ext uri="{BB962C8B-B14F-4D97-AF65-F5344CB8AC3E}">
        <p14:creationId xmlns:p14="http://schemas.microsoft.com/office/powerpoint/2010/main" val="2771215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par>
                                <p:cTn id="51" presetID="25" presetClass="entr" presetSubtype="0" fill="hold" grpId="0"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p:cTn id="5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74557"/>
          </a:xfrm>
        </p:spPr>
        <p:txBody>
          <a:bodyPr/>
          <a:lstStyle/>
          <a:p>
            <a:r>
              <a:rPr lang="en-US" sz="2400" dirty="0" smtClean="0"/>
              <a:t>11:10-32 (Cont.)</a:t>
            </a:r>
            <a:endParaRPr lang="en-US" sz="2400" dirty="0"/>
          </a:p>
        </p:txBody>
      </p:sp>
      <p:sp>
        <p:nvSpPr>
          <p:cNvPr id="3" name="Content Placeholder 2"/>
          <p:cNvSpPr>
            <a:spLocks noGrp="1"/>
          </p:cNvSpPr>
          <p:nvPr>
            <p:ph idx="1"/>
          </p:nvPr>
        </p:nvSpPr>
        <p:spPr/>
        <p:txBody>
          <a:bodyPr>
            <a:normAutofit/>
          </a:bodyPr>
          <a:lstStyle/>
          <a:p>
            <a:r>
              <a:rPr lang="en-US" dirty="0"/>
              <a:t>Out of the ruins of two great cities, the city of Cain and the city of Babylon, God preserves the promised “seed.” The line of promise continues with Shem (11:10) and finds its destination in Abraham and a new promise about his “seed.”</a:t>
            </a:r>
          </a:p>
          <a:p>
            <a:pPr lvl="1"/>
            <a:r>
              <a:rPr lang="en-US" dirty="0"/>
              <a:t> </a:t>
            </a:r>
            <a:r>
              <a:rPr lang="en-US" sz="1400" dirty="0"/>
              <a:t>John H. </a:t>
            </a:r>
            <a:r>
              <a:rPr lang="en-US" sz="1400" dirty="0" err="1"/>
              <a:t>Sailhamer</a:t>
            </a:r>
            <a:r>
              <a:rPr lang="en-US" sz="1400" dirty="0"/>
              <a:t>, Genesis, in The Expositors Bible Commentary: </a:t>
            </a:r>
            <a:r>
              <a:rPr lang="en-US" sz="1400" dirty="0" err="1"/>
              <a:t>GenesisLeviticus</a:t>
            </a:r>
            <a:r>
              <a:rPr lang="en-US" sz="1400" dirty="0"/>
              <a:t> (Revised Edition), ed. </a:t>
            </a:r>
            <a:r>
              <a:rPr lang="en-US" sz="1400" dirty="0" err="1"/>
              <a:t>Tremper</a:t>
            </a:r>
            <a:r>
              <a:rPr lang="en-US" sz="1400" dirty="0"/>
              <a:t> Longman III and David E. Garland, vol. 1 (Grand Rapids, MI: Zondervan, 2008), 147.</a:t>
            </a:r>
          </a:p>
          <a:p>
            <a:endParaRPr lang="en-US" sz="2000" dirty="0"/>
          </a:p>
        </p:txBody>
      </p:sp>
    </p:spTree>
    <p:extLst>
      <p:ext uri="{BB962C8B-B14F-4D97-AF65-F5344CB8AC3E}">
        <p14:creationId xmlns:p14="http://schemas.microsoft.com/office/powerpoint/2010/main" val="39026731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74557"/>
          </a:xfrm>
        </p:spPr>
        <p:txBody>
          <a:bodyPr/>
          <a:lstStyle/>
          <a:p>
            <a:r>
              <a:rPr lang="en-US" sz="2800" dirty="0" smtClean="0"/>
              <a:t>Gen 11:10-32 (Cont.)</a:t>
            </a:r>
            <a:endParaRPr lang="en-US" sz="2800" dirty="0"/>
          </a:p>
        </p:txBody>
      </p:sp>
      <p:sp>
        <p:nvSpPr>
          <p:cNvPr id="3" name="Content Placeholder 2"/>
          <p:cNvSpPr>
            <a:spLocks noGrp="1"/>
          </p:cNvSpPr>
          <p:nvPr>
            <p:ph idx="1"/>
          </p:nvPr>
        </p:nvSpPr>
        <p:spPr>
          <a:xfrm>
            <a:off x="549275" y="1473200"/>
            <a:ext cx="8042276" cy="4927600"/>
          </a:xfrm>
        </p:spPr>
        <p:txBody>
          <a:bodyPr>
            <a:normAutofit lnSpcReduction="10000"/>
          </a:bodyPr>
          <a:lstStyle/>
          <a:p>
            <a:r>
              <a:rPr lang="en-US" sz="4400" dirty="0"/>
              <a:t>T</a:t>
            </a:r>
            <a:r>
              <a:rPr lang="en-US" dirty="0"/>
              <a:t>his section is designed to trace the </a:t>
            </a:r>
            <a:r>
              <a:rPr lang="en-US" dirty="0">
                <a:solidFill>
                  <a:srgbClr val="008000"/>
                </a:solidFill>
              </a:rPr>
              <a:t>ancestry of Abram,</a:t>
            </a:r>
            <a:r>
              <a:rPr lang="en-US" dirty="0"/>
              <a:t> the son of </a:t>
            </a:r>
            <a:r>
              <a:rPr lang="en-US" dirty="0" err="1"/>
              <a:t>Terah</a:t>
            </a:r>
            <a:r>
              <a:rPr lang="en-US" dirty="0"/>
              <a:t>, back to Shem, the son of Noah. The genealogy is a </a:t>
            </a:r>
            <a:r>
              <a:rPr lang="en-US" dirty="0">
                <a:solidFill>
                  <a:srgbClr val="008000"/>
                </a:solidFill>
              </a:rPr>
              <a:t>vertical list</a:t>
            </a:r>
            <a:r>
              <a:rPr lang="en-US" dirty="0"/>
              <a:t>, the kind used in the ancient Near East to </a:t>
            </a:r>
            <a:r>
              <a:rPr lang="en-US" dirty="0">
                <a:solidFill>
                  <a:srgbClr val="008000"/>
                </a:solidFill>
              </a:rPr>
              <a:t>document legitimate claims to thrones or inheritances.</a:t>
            </a:r>
            <a:r>
              <a:rPr lang="en-US" dirty="0"/>
              <a:t> Apart from such needs, lineage was not important. In this section the writer is providing the connecting </a:t>
            </a:r>
            <a:r>
              <a:rPr lang="en-US" dirty="0">
                <a:solidFill>
                  <a:srgbClr val="008000"/>
                </a:solidFill>
              </a:rPr>
              <a:t>links between Abram the patriarch and Noah the second Adam</a:t>
            </a:r>
            <a:r>
              <a:rPr lang="en-US" dirty="0"/>
              <a:t>.</a:t>
            </a:r>
          </a:p>
          <a:p>
            <a:pPr lvl="1"/>
            <a:r>
              <a:rPr lang="en-US" dirty="0"/>
              <a:t> Allen P. Ross, Creation and Blessing: A Guide to the Study and Exposition of Genesis (Grand Rapids, MI: Baker Books, 1998), 249.</a:t>
            </a:r>
          </a:p>
          <a:p>
            <a:r>
              <a:rPr lang="en-US" dirty="0"/>
              <a:t> </a:t>
            </a:r>
          </a:p>
        </p:txBody>
      </p:sp>
    </p:spTree>
    <p:extLst>
      <p:ext uri="{BB962C8B-B14F-4D97-AF65-F5344CB8AC3E}">
        <p14:creationId xmlns:p14="http://schemas.microsoft.com/office/powerpoint/2010/main" val="18017123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45491"/>
          </a:xfrm>
        </p:spPr>
        <p:txBody>
          <a:bodyPr/>
          <a:lstStyle/>
          <a:p>
            <a:r>
              <a:rPr lang="en-US" sz="3200" dirty="0" smtClean="0"/>
              <a:t>Gen. 11:10-32 (Cont.)</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a:t>By the two vertical genealogies (Gen. 5 and 11), </a:t>
            </a:r>
            <a:r>
              <a:rPr lang="en-US" dirty="0">
                <a:solidFill>
                  <a:srgbClr val="008000"/>
                </a:solidFill>
              </a:rPr>
              <a:t>Abram was connected to Adam</a:t>
            </a:r>
            <a:r>
              <a:rPr lang="en-US" dirty="0"/>
              <a:t>. This link was important in the argument of the writer </a:t>
            </a:r>
            <a:r>
              <a:rPr lang="en-US" dirty="0">
                <a:solidFill>
                  <a:srgbClr val="008000"/>
                </a:solidFill>
              </a:rPr>
              <a:t>because of the divine purpose and commission for Adam</a:t>
            </a:r>
            <a:r>
              <a:rPr lang="en-US" dirty="0"/>
              <a:t>: Adam was blessed; he was to rule and have dominion in the earth; his seed was to restore peace and righteousness through a bruising conflict with evil. And now, </a:t>
            </a:r>
            <a:r>
              <a:rPr lang="en-US" dirty="0">
                <a:solidFill>
                  <a:srgbClr val="008000"/>
                </a:solidFill>
              </a:rPr>
              <a:t>Abram was shown to be the heir of the promises and the commission. </a:t>
            </a:r>
            <a:r>
              <a:rPr lang="en-US" dirty="0"/>
              <a:t>The genealogy thus authenticates the direct link to the blessing at creation.</a:t>
            </a:r>
          </a:p>
          <a:p>
            <a:pPr lvl="1"/>
            <a:r>
              <a:rPr lang="en-US" dirty="0"/>
              <a:t> Allen P. Ross, Creation and Blessing: A Guide to the Study and Exposition of Genesis (Grand Rapids, MI: Baker Books, 1998), 249250.</a:t>
            </a:r>
          </a:p>
          <a:p>
            <a:endParaRPr lang="en-US" dirty="0"/>
          </a:p>
        </p:txBody>
      </p:sp>
    </p:spTree>
    <p:extLst>
      <p:ext uri="{BB962C8B-B14F-4D97-AF65-F5344CB8AC3E}">
        <p14:creationId xmlns:p14="http://schemas.microsoft.com/office/powerpoint/2010/main" val="119012878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05224"/>
          </a:xfrm>
        </p:spPr>
        <p:txBody>
          <a:bodyPr/>
          <a:lstStyle/>
          <a:p>
            <a:pPr algn="l"/>
            <a:r>
              <a:rPr lang="en-US" sz="2400" dirty="0" smtClean="0"/>
              <a:t>		</a:t>
            </a:r>
            <a:r>
              <a:rPr lang="en-US" sz="1600" dirty="0" smtClean="0"/>
              <a:t>Age @ birth 1</a:t>
            </a:r>
            <a:r>
              <a:rPr lang="en-US" sz="1600" baseline="30000" dirty="0" smtClean="0"/>
              <a:t>st</a:t>
            </a:r>
            <a:r>
              <a:rPr lang="en-US" sz="1600" dirty="0" smtClean="0"/>
              <a:t> son	Rem. </a:t>
            </a:r>
            <a:r>
              <a:rPr lang="en-US" sz="1600" dirty="0" err="1" smtClean="0"/>
              <a:t>Yrs</a:t>
            </a:r>
            <a:r>
              <a:rPr lang="en-US" sz="1600" dirty="0" smtClean="0"/>
              <a:t>		Total</a:t>
            </a:r>
            <a:endParaRPr lang="en-US" sz="1600" dirty="0"/>
          </a:p>
        </p:txBody>
      </p:sp>
      <p:sp>
        <p:nvSpPr>
          <p:cNvPr id="3" name="Content Placeholder 2"/>
          <p:cNvSpPr>
            <a:spLocks noGrp="1"/>
          </p:cNvSpPr>
          <p:nvPr>
            <p:ph idx="1"/>
          </p:nvPr>
        </p:nvSpPr>
        <p:spPr>
          <a:xfrm>
            <a:off x="203200" y="812800"/>
            <a:ext cx="8805333" cy="5926667"/>
          </a:xfrm>
        </p:spPr>
        <p:txBody>
          <a:bodyPr/>
          <a:lstStyle/>
          <a:p>
            <a:r>
              <a:rPr lang="en-US" dirty="0" smtClean="0"/>
              <a:t>Shem		100	</a:t>
            </a:r>
            <a:r>
              <a:rPr lang="en-US" dirty="0"/>
              <a:t> </a:t>
            </a:r>
            <a:r>
              <a:rPr lang="en-US" dirty="0" smtClean="0"/>
              <a:t>          500		[600]</a:t>
            </a:r>
          </a:p>
          <a:p>
            <a:r>
              <a:rPr lang="en-US" dirty="0" err="1" smtClean="0"/>
              <a:t>Arpachshad</a:t>
            </a:r>
            <a:r>
              <a:rPr lang="en-US" dirty="0" smtClean="0"/>
              <a:t>	35		  403		[438]</a:t>
            </a:r>
          </a:p>
          <a:p>
            <a:r>
              <a:rPr lang="en-US" dirty="0" err="1" smtClean="0"/>
              <a:t>Shelah</a:t>
            </a:r>
            <a:r>
              <a:rPr lang="en-US" dirty="0" smtClean="0"/>
              <a:t>		30		  403		[433]</a:t>
            </a:r>
          </a:p>
          <a:p>
            <a:r>
              <a:rPr lang="en-US" dirty="0" err="1" smtClean="0"/>
              <a:t>Eber</a:t>
            </a:r>
            <a:r>
              <a:rPr lang="en-US" dirty="0" smtClean="0"/>
              <a:t>		34		  430		[464]</a:t>
            </a:r>
          </a:p>
          <a:p>
            <a:r>
              <a:rPr lang="en-US" dirty="0" err="1" smtClean="0"/>
              <a:t>Peleg</a:t>
            </a:r>
            <a:r>
              <a:rPr lang="en-US" dirty="0" smtClean="0"/>
              <a:t>		30		  209		[239]</a:t>
            </a:r>
          </a:p>
          <a:p>
            <a:r>
              <a:rPr lang="en-US" dirty="0" err="1" smtClean="0"/>
              <a:t>Reu</a:t>
            </a:r>
            <a:r>
              <a:rPr lang="en-US" dirty="0" smtClean="0"/>
              <a:t>			32		  207		[239]</a:t>
            </a:r>
          </a:p>
          <a:p>
            <a:r>
              <a:rPr lang="en-US" dirty="0" err="1" smtClean="0"/>
              <a:t>Serug</a:t>
            </a:r>
            <a:r>
              <a:rPr lang="en-US" dirty="0" smtClean="0"/>
              <a:t>		30		  200		[230]</a:t>
            </a:r>
          </a:p>
          <a:p>
            <a:r>
              <a:rPr lang="en-US" dirty="0" err="1" smtClean="0"/>
              <a:t>Nahor</a:t>
            </a:r>
            <a:r>
              <a:rPr lang="en-US" dirty="0" smtClean="0"/>
              <a:t>		29		  119		[148]</a:t>
            </a:r>
          </a:p>
          <a:p>
            <a:r>
              <a:rPr lang="en-US" dirty="0" err="1" smtClean="0"/>
              <a:t>Terah</a:t>
            </a:r>
            <a:r>
              <a:rPr lang="en-US" dirty="0" smtClean="0"/>
              <a:t>		70		  135		[205]</a:t>
            </a:r>
            <a:endParaRPr lang="en-US" dirty="0"/>
          </a:p>
        </p:txBody>
      </p:sp>
    </p:spTree>
    <p:extLst>
      <p:ext uri="{BB962C8B-B14F-4D97-AF65-F5344CB8AC3E}">
        <p14:creationId xmlns:p14="http://schemas.microsoft.com/office/powerpoint/2010/main" val="11511657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89891"/>
          </a:xfrm>
        </p:spPr>
        <p:txBody>
          <a:bodyPr/>
          <a:lstStyle/>
          <a:p>
            <a:r>
              <a:rPr lang="en-US" sz="2400" dirty="0" smtClean="0"/>
              <a:t>Gen 11:10-32 (Cont.)</a:t>
            </a:r>
            <a:endParaRPr lang="en-US" sz="2400" dirty="0"/>
          </a:p>
        </p:txBody>
      </p:sp>
      <p:sp>
        <p:nvSpPr>
          <p:cNvPr id="3" name="Content Placeholder 2"/>
          <p:cNvSpPr>
            <a:spLocks noGrp="1"/>
          </p:cNvSpPr>
          <p:nvPr>
            <p:ph idx="1"/>
          </p:nvPr>
        </p:nvSpPr>
        <p:spPr>
          <a:xfrm>
            <a:off x="549275" y="1253068"/>
            <a:ext cx="8042276" cy="5604932"/>
          </a:xfrm>
        </p:spPr>
        <p:txBody>
          <a:bodyPr>
            <a:normAutofit fontScale="85000" lnSpcReduction="20000"/>
          </a:bodyPr>
          <a:lstStyle/>
          <a:p>
            <a:r>
              <a:rPr lang="en-US" sz="2800" dirty="0"/>
              <a:t>The genealogy is remarkably different than the one in chapter 5, a fact that must be noted. It does not have the total number of years tallied and does not close the sections with “and he died.” Of course they died, but </a:t>
            </a:r>
            <a:r>
              <a:rPr lang="en-US" sz="2800" dirty="0">
                <a:solidFill>
                  <a:srgbClr val="008000"/>
                </a:solidFill>
              </a:rPr>
              <a:t>this section has a different emphasis</a:t>
            </a:r>
            <a:r>
              <a:rPr lang="en-US" sz="2800" dirty="0"/>
              <a:t>. Genesis 5:1–6:8 stressed that death prevailed in the race; </a:t>
            </a:r>
            <a:r>
              <a:rPr lang="en-US" sz="2800" dirty="0">
                <a:solidFill>
                  <a:srgbClr val="008000"/>
                </a:solidFill>
              </a:rPr>
              <a:t>but </a:t>
            </a:r>
            <a:r>
              <a:rPr lang="en-US" sz="2800" i="1" dirty="0">
                <a:solidFill>
                  <a:srgbClr val="008000"/>
                </a:solidFill>
              </a:rPr>
              <a:t>Genesis 11:10–26 stresses a movement away from death toward the promise, and it stresses life and expansion,</a:t>
            </a:r>
            <a:r>
              <a:rPr lang="en-US" sz="2800" i="1" dirty="0"/>
              <a:t> </a:t>
            </a:r>
            <a:r>
              <a:rPr lang="en-US" sz="2800" i="1" dirty="0">
                <a:solidFill>
                  <a:srgbClr val="008000"/>
                </a:solidFill>
              </a:rPr>
              <a:t>even though longevity was declining. </a:t>
            </a:r>
            <a:r>
              <a:rPr lang="en-US" sz="2800" i="1" dirty="0"/>
              <a:t>The tone of this list, then, is different. It actually starts with Shem, who was blessed, and </a:t>
            </a:r>
            <a:r>
              <a:rPr lang="en-US" sz="2800" i="1" dirty="0">
                <a:solidFill>
                  <a:srgbClr val="008000"/>
                </a:solidFill>
              </a:rPr>
              <a:t>concludes with Abram, who was called to receive the blessing</a:t>
            </a:r>
            <a:r>
              <a:rPr lang="en-US" sz="2800" i="1" dirty="0"/>
              <a:t>. </a:t>
            </a:r>
            <a:r>
              <a:rPr lang="en-US" sz="2800" i="1" dirty="0">
                <a:solidFill>
                  <a:srgbClr val="008000"/>
                </a:solidFill>
              </a:rPr>
              <a:t>The line that possessed the blessing flourished for centuries under God’s good hand</a:t>
            </a:r>
            <a:r>
              <a:rPr lang="en-US" sz="2800" i="1" dirty="0"/>
              <a:t>.</a:t>
            </a:r>
          </a:p>
          <a:p>
            <a:pPr lvl="1"/>
            <a:r>
              <a:rPr lang="en-US" dirty="0"/>
              <a:t> </a:t>
            </a:r>
            <a:r>
              <a:rPr lang="en-US" sz="1600" dirty="0"/>
              <a:t>Allen P. Ross, Creation and Blessing: A Guide to the Study and Exposition of Genesis (Grand Rapids, MI: Baker Books, 1998), 252.</a:t>
            </a:r>
          </a:p>
          <a:p>
            <a:r>
              <a:rPr lang="en-US" dirty="0"/>
              <a:t> </a:t>
            </a:r>
          </a:p>
        </p:txBody>
      </p:sp>
    </p:spTree>
    <p:extLst>
      <p:ext uri="{BB962C8B-B14F-4D97-AF65-F5344CB8AC3E}">
        <p14:creationId xmlns:p14="http://schemas.microsoft.com/office/powerpoint/2010/main" val="4575946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57624"/>
          </a:xfrm>
        </p:spPr>
        <p:txBody>
          <a:bodyPr/>
          <a:lstStyle/>
          <a:p>
            <a:r>
              <a:rPr lang="en-US" dirty="0" smtClean="0"/>
              <a:t>Review (Cont.)</a:t>
            </a:r>
            <a:endParaRPr lang="en-US" dirty="0"/>
          </a:p>
        </p:txBody>
      </p:sp>
      <p:sp>
        <p:nvSpPr>
          <p:cNvPr id="3" name="Content Placeholder 2"/>
          <p:cNvSpPr>
            <a:spLocks noGrp="1"/>
          </p:cNvSpPr>
          <p:nvPr>
            <p:ph idx="1"/>
          </p:nvPr>
        </p:nvSpPr>
        <p:spPr>
          <a:xfrm>
            <a:off x="122405" y="153295"/>
            <a:ext cx="8843726" cy="6532586"/>
          </a:xfrm>
        </p:spPr>
        <p:txBody>
          <a:bodyPr/>
          <a:lstStyle/>
          <a:p>
            <a:endParaRPr lang="en-US" dirty="0"/>
          </a:p>
          <a:p>
            <a:pPr marL="0" indent="0">
              <a:buNone/>
            </a:pPr>
            <a:endParaRPr lang="en-US" dirty="0"/>
          </a:p>
          <a:p>
            <a:endParaRPr lang="en-US" dirty="0"/>
          </a:p>
        </p:txBody>
      </p:sp>
      <p:grpSp>
        <p:nvGrpSpPr>
          <p:cNvPr id="15" name="Group 14"/>
          <p:cNvGrpSpPr/>
          <p:nvPr/>
        </p:nvGrpSpPr>
        <p:grpSpPr>
          <a:xfrm>
            <a:off x="5111530" y="1869369"/>
            <a:ext cx="4127274" cy="4666898"/>
            <a:chOff x="4240886" y="803561"/>
            <a:chExt cx="4683752" cy="6013352"/>
          </a:xfrm>
        </p:grpSpPr>
        <p:sp>
          <p:nvSpPr>
            <p:cNvPr id="16" name="Oval 15"/>
            <p:cNvSpPr/>
            <p:nvPr/>
          </p:nvSpPr>
          <p:spPr>
            <a:xfrm>
              <a:off x="4240886" y="803561"/>
              <a:ext cx="4683752" cy="6013352"/>
            </a:xfrm>
            <a:prstGeom prst="ellipse">
              <a:avLst/>
            </a:prstGeom>
            <a:gradFill>
              <a:gsLst>
                <a:gs pos="0">
                  <a:srgbClr val="7F7F7F">
                    <a:lumMod val="60000"/>
                    <a:lumOff val="40000"/>
                  </a:srgbClr>
                </a:gs>
                <a:gs pos="100000">
                  <a:srgbClr val="7F7F7F"/>
                </a:gs>
              </a:gsLst>
              <a:lin ang="16200000" scaled="1"/>
            </a:gra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algn="ctr">
                <a:defRPr/>
              </a:pPr>
              <a:endParaRPr lang="en-US" sz="1600" kern="0" dirty="0">
                <a:solidFill>
                  <a:prstClr val="white"/>
                </a:solidFill>
                <a:latin typeface="Calibri"/>
              </a:endParaRPr>
            </a:p>
          </p:txBody>
        </p:sp>
        <p:grpSp>
          <p:nvGrpSpPr>
            <p:cNvPr id="17" name="Group 16"/>
            <p:cNvGrpSpPr/>
            <p:nvPr/>
          </p:nvGrpSpPr>
          <p:grpSpPr>
            <a:xfrm>
              <a:off x="4544199" y="1555627"/>
              <a:ext cx="4074656" cy="5231348"/>
              <a:chOff x="2184256" y="627743"/>
              <a:chExt cx="4848140" cy="6224407"/>
            </a:xfrm>
          </p:grpSpPr>
          <p:sp>
            <p:nvSpPr>
              <p:cNvPr id="18" name="Oval 17"/>
              <p:cNvSpPr/>
              <p:nvPr/>
            </p:nvSpPr>
            <p:spPr>
              <a:xfrm>
                <a:off x="2184256" y="627743"/>
                <a:ext cx="4848140" cy="6224407"/>
              </a:xfrm>
              <a:prstGeom prst="ellipse">
                <a:avLst/>
              </a:prstGeom>
              <a:gradFill>
                <a:gsLst>
                  <a:gs pos="100000">
                    <a:srgbClr val="7F7F7F">
                      <a:lumMod val="60000"/>
                      <a:lumOff val="40000"/>
                    </a:srgbClr>
                  </a:gs>
                  <a:gs pos="0">
                    <a:srgbClr val="7F7F7F">
                      <a:lumMod val="20000"/>
                      <a:lumOff val="80000"/>
                    </a:srgbClr>
                  </a:gs>
                </a:gsLst>
                <a:lin ang="16200000" scaled="1"/>
              </a:gra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algn="ctr">
                  <a:defRPr/>
                </a:pPr>
                <a:endParaRPr lang="en-US" sz="1600" kern="0" dirty="0">
                  <a:solidFill>
                    <a:prstClr val="white"/>
                  </a:solidFill>
                  <a:latin typeface="Calibri"/>
                </a:endParaRPr>
              </a:p>
            </p:txBody>
          </p:sp>
          <p:grpSp>
            <p:nvGrpSpPr>
              <p:cNvPr id="19" name="Group 18"/>
              <p:cNvGrpSpPr/>
              <p:nvPr/>
            </p:nvGrpSpPr>
            <p:grpSpPr>
              <a:xfrm>
                <a:off x="2500816" y="1435774"/>
                <a:ext cx="4215021" cy="5416376"/>
                <a:chOff x="2830134" y="671471"/>
                <a:chExt cx="3483488" cy="5416376"/>
              </a:xfrm>
            </p:grpSpPr>
            <p:sp>
              <p:nvSpPr>
                <p:cNvPr id="20" name="Oval 19"/>
                <p:cNvSpPr/>
                <p:nvPr/>
              </p:nvSpPr>
              <p:spPr>
                <a:xfrm>
                  <a:off x="2830134" y="671471"/>
                  <a:ext cx="3483488" cy="5411562"/>
                </a:xfrm>
                <a:prstGeom prst="ellipse">
                  <a:avLst/>
                </a:prstGeom>
                <a:gradFill>
                  <a:gsLst>
                    <a:gs pos="0">
                      <a:srgbClr val="7F7F7F">
                        <a:lumMod val="60000"/>
                        <a:lumOff val="40000"/>
                      </a:srgbClr>
                    </a:gs>
                    <a:gs pos="100000">
                      <a:srgbClr val="7F7F7F"/>
                    </a:gs>
                  </a:gsLst>
                  <a:lin ang="16200000" scaled="1"/>
                </a:gra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algn="ctr">
                    <a:defRPr/>
                  </a:pPr>
                  <a:endParaRPr lang="en-US" sz="1600" kern="0">
                    <a:solidFill>
                      <a:prstClr val="white"/>
                    </a:solidFill>
                    <a:latin typeface="Calibri"/>
                  </a:endParaRPr>
                </a:p>
              </p:txBody>
            </p:sp>
            <p:sp>
              <p:nvSpPr>
                <p:cNvPr id="21" name="Oval 20"/>
                <p:cNvSpPr/>
                <p:nvPr/>
              </p:nvSpPr>
              <p:spPr>
                <a:xfrm>
                  <a:off x="3123148" y="1544269"/>
                  <a:ext cx="2924756" cy="4543578"/>
                </a:xfrm>
                <a:prstGeom prst="ellipse">
                  <a:avLst/>
                </a:prstGeom>
                <a:gradFill>
                  <a:gsLst>
                    <a:gs pos="100000">
                      <a:srgbClr val="7F7F7F">
                        <a:lumMod val="60000"/>
                        <a:lumOff val="40000"/>
                      </a:srgbClr>
                    </a:gs>
                    <a:gs pos="0">
                      <a:srgbClr val="7F7F7F">
                        <a:lumMod val="20000"/>
                        <a:lumOff val="80000"/>
                      </a:srgbClr>
                    </a:gs>
                  </a:gsLst>
                  <a:lin ang="16200000" scaled="1"/>
                </a:gra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algn="ctr">
                    <a:defRPr/>
                  </a:pPr>
                  <a:endParaRPr lang="en-US" sz="1600" kern="0">
                    <a:solidFill>
                      <a:prstClr val="white"/>
                    </a:solidFill>
                    <a:latin typeface="Calibri"/>
                  </a:endParaRPr>
                </a:p>
              </p:txBody>
            </p:sp>
            <p:sp>
              <p:nvSpPr>
                <p:cNvPr id="22" name="Oval 21"/>
                <p:cNvSpPr/>
                <p:nvPr/>
              </p:nvSpPr>
              <p:spPr>
                <a:xfrm>
                  <a:off x="3383044" y="2335705"/>
                  <a:ext cx="2415299" cy="3752142"/>
                </a:xfrm>
                <a:prstGeom prst="ellipse">
                  <a:avLst/>
                </a:prstGeom>
                <a:gradFill>
                  <a:gsLst>
                    <a:gs pos="0">
                      <a:srgbClr val="7F7F7F">
                        <a:lumMod val="60000"/>
                        <a:lumOff val="40000"/>
                      </a:srgbClr>
                    </a:gs>
                    <a:gs pos="100000">
                      <a:srgbClr val="7F7F7F"/>
                    </a:gs>
                  </a:gsLst>
                  <a:lin ang="16200000" scaled="1"/>
                </a:gra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algn="ctr">
                    <a:defRPr/>
                  </a:pPr>
                  <a:endParaRPr lang="en-US" sz="1600" kern="0">
                    <a:solidFill>
                      <a:prstClr val="white"/>
                    </a:solidFill>
                    <a:latin typeface="Calibri"/>
                  </a:endParaRPr>
                </a:p>
              </p:txBody>
            </p:sp>
            <p:sp>
              <p:nvSpPr>
                <p:cNvPr id="23" name="Oval 22"/>
                <p:cNvSpPr/>
                <p:nvPr/>
              </p:nvSpPr>
              <p:spPr>
                <a:xfrm>
                  <a:off x="3609110" y="3068164"/>
                  <a:ext cx="1938147" cy="3010890"/>
                </a:xfrm>
                <a:prstGeom prst="ellipse">
                  <a:avLst/>
                </a:prstGeom>
                <a:gradFill>
                  <a:gsLst>
                    <a:gs pos="100000">
                      <a:srgbClr val="49C386">
                        <a:lumMod val="75000"/>
                      </a:srgbClr>
                    </a:gs>
                    <a:gs pos="0">
                      <a:srgbClr val="49C386"/>
                    </a:gs>
                  </a:gsLst>
                  <a:lin ang="16200000" scaled="1"/>
                </a:gra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algn="ctr">
                    <a:defRPr/>
                  </a:pPr>
                  <a:endParaRPr lang="en-US" sz="1600" kern="0">
                    <a:solidFill>
                      <a:prstClr val="white"/>
                    </a:solidFill>
                    <a:latin typeface="Calibri"/>
                  </a:endParaRPr>
                </a:p>
              </p:txBody>
            </p:sp>
            <p:sp>
              <p:nvSpPr>
                <p:cNvPr id="24" name="Oval 23"/>
                <p:cNvSpPr/>
                <p:nvPr/>
              </p:nvSpPr>
              <p:spPr>
                <a:xfrm>
                  <a:off x="3887302" y="3865879"/>
                  <a:ext cx="1354471" cy="2189592"/>
                </a:xfrm>
                <a:prstGeom prst="ellipse">
                  <a:avLst/>
                </a:prstGeom>
                <a:gradFill>
                  <a:gsLst>
                    <a:gs pos="0">
                      <a:srgbClr val="7F7F7F">
                        <a:lumMod val="60000"/>
                        <a:lumOff val="40000"/>
                      </a:srgbClr>
                    </a:gs>
                    <a:gs pos="100000">
                      <a:srgbClr val="7F7F7F"/>
                    </a:gs>
                  </a:gsLst>
                  <a:lin ang="16200000" scaled="1"/>
                </a:gra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algn="ctr">
                    <a:defRPr/>
                  </a:pPr>
                  <a:endParaRPr lang="en-US" sz="1600" kern="0">
                    <a:solidFill>
                      <a:prstClr val="white"/>
                    </a:solidFill>
                    <a:latin typeface="Calibri"/>
                  </a:endParaRPr>
                </a:p>
              </p:txBody>
            </p:sp>
            <p:sp>
              <p:nvSpPr>
                <p:cNvPr id="25" name="Oval 24"/>
                <p:cNvSpPr/>
                <p:nvPr/>
              </p:nvSpPr>
              <p:spPr>
                <a:xfrm>
                  <a:off x="4147810" y="4693480"/>
                  <a:ext cx="833453" cy="1347330"/>
                </a:xfrm>
                <a:prstGeom prst="ellipse">
                  <a:avLst/>
                </a:prstGeom>
                <a:gradFill>
                  <a:gsLst>
                    <a:gs pos="100000">
                      <a:srgbClr val="7F7F7F">
                        <a:lumMod val="60000"/>
                        <a:lumOff val="40000"/>
                      </a:srgbClr>
                    </a:gs>
                    <a:gs pos="0">
                      <a:srgbClr val="7F7F7F">
                        <a:lumMod val="20000"/>
                        <a:lumOff val="80000"/>
                      </a:srgbClr>
                    </a:gs>
                  </a:gsLst>
                  <a:lin ang="16200000" scaled="1"/>
                </a:gradFill>
                <a:ln w="25400" cap="flat" cmpd="sng" algn="ctr">
                  <a:solidFill>
                    <a:sysClr val="window" lastClr="FFFFFF"/>
                  </a:solidFill>
                  <a:prstDash val="solid"/>
                </a:ln>
                <a:effectLst>
                  <a:outerShdw blurRad="63500" sx="102000" sy="102000" algn="ctr" rotWithShape="0">
                    <a:prstClr val="black">
                      <a:alpha val="40000"/>
                    </a:prstClr>
                  </a:outerShdw>
                </a:effectLst>
              </p:spPr>
              <p:txBody>
                <a:bodyPr rtlCol="0" anchor="ctr"/>
                <a:lstStyle/>
                <a:p>
                  <a:pPr algn="ctr">
                    <a:defRPr/>
                  </a:pPr>
                  <a:endParaRPr lang="en-US" sz="1600" kern="0">
                    <a:solidFill>
                      <a:prstClr val="white"/>
                    </a:solidFill>
                    <a:latin typeface="Calibri"/>
                  </a:endParaRPr>
                </a:p>
              </p:txBody>
            </p:sp>
          </p:grpSp>
        </p:grpSp>
      </p:grpSp>
      <p:sp>
        <p:nvSpPr>
          <p:cNvPr id="26" name="TextBox 25"/>
          <p:cNvSpPr txBox="1"/>
          <p:nvPr/>
        </p:nvSpPr>
        <p:spPr>
          <a:xfrm>
            <a:off x="6675050" y="5966588"/>
            <a:ext cx="1099341" cy="369332"/>
          </a:xfrm>
          <a:prstGeom prst="rect">
            <a:avLst/>
          </a:prstGeom>
          <a:noFill/>
        </p:spPr>
        <p:txBody>
          <a:bodyPr wrap="square" rtlCol="0">
            <a:spAutoFit/>
          </a:bodyPr>
          <a:lstStyle/>
          <a:p>
            <a:pPr algn="ctr">
              <a:defRPr/>
            </a:pPr>
            <a:r>
              <a:rPr lang="en-US" b="1" kern="0" dirty="0" err="1">
                <a:solidFill>
                  <a:prstClr val="black"/>
                </a:solidFill>
                <a:latin typeface="Calibri"/>
              </a:rPr>
              <a:t>Edenic</a:t>
            </a:r>
            <a:endParaRPr lang="en-US" b="1" kern="0" dirty="0">
              <a:solidFill>
                <a:prstClr val="black"/>
              </a:solidFill>
              <a:latin typeface="Calibri"/>
            </a:endParaRPr>
          </a:p>
        </p:txBody>
      </p:sp>
      <p:sp>
        <p:nvSpPr>
          <p:cNvPr id="27" name="TextBox 26"/>
          <p:cNvSpPr txBox="1"/>
          <p:nvPr/>
        </p:nvSpPr>
        <p:spPr>
          <a:xfrm>
            <a:off x="6617000" y="5190450"/>
            <a:ext cx="1099341" cy="369332"/>
          </a:xfrm>
          <a:prstGeom prst="rect">
            <a:avLst/>
          </a:prstGeom>
          <a:noFill/>
        </p:spPr>
        <p:txBody>
          <a:bodyPr wrap="square" rtlCol="0">
            <a:spAutoFit/>
          </a:bodyPr>
          <a:lstStyle/>
          <a:p>
            <a:pPr algn="ctr">
              <a:defRPr/>
            </a:pPr>
            <a:r>
              <a:rPr lang="en-US" b="1" kern="0" dirty="0" err="1">
                <a:solidFill>
                  <a:prstClr val="black"/>
                </a:solidFill>
                <a:latin typeface="Calibri"/>
              </a:rPr>
              <a:t>Adamic</a:t>
            </a:r>
            <a:endParaRPr lang="en-US" b="1" kern="0" dirty="0">
              <a:solidFill>
                <a:prstClr val="black"/>
              </a:solidFill>
              <a:latin typeface="Calibri"/>
            </a:endParaRPr>
          </a:p>
        </p:txBody>
      </p:sp>
      <p:sp>
        <p:nvSpPr>
          <p:cNvPr id="28" name="TextBox 27"/>
          <p:cNvSpPr txBox="1"/>
          <p:nvPr/>
        </p:nvSpPr>
        <p:spPr>
          <a:xfrm>
            <a:off x="6617000" y="4667472"/>
            <a:ext cx="1099341" cy="369332"/>
          </a:xfrm>
          <a:prstGeom prst="rect">
            <a:avLst/>
          </a:prstGeom>
          <a:noFill/>
        </p:spPr>
        <p:txBody>
          <a:bodyPr wrap="square" rtlCol="0">
            <a:spAutoFit/>
          </a:bodyPr>
          <a:lstStyle/>
          <a:p>
            <a:pPr algn="ctr">
              <a:defRPr/>
            </a:pPr>
            <a:r>
              <a:rPr lang="en-US" b="1" kern="0" dirty="0" err="1">
                <a:solidFill>
                  <a:prstClr val="black"/>
                </a:solidFill>
                <a:latin typeface="Calibri"/>
              </a:rPr>
              <a:t>Noahic</a:t>
            </a:r>
            <a:endParaRPr lang="en-US" b="1" kern="0" dirty="0">
              <a:solidFill>
                <a:prstClr val="black"/>
              </a:solidFill>
              <a:latin typeface="Calibri"/>
            </a:endParaRPr>
          </a:p>
        </p:txBody>
      </p:sp>
      <p:sp>
        <p:nvSpPr>
          <p:cNvPr id="29" name="Rectangle 28"/>
          <p:cNvSpPr/>
          <p:nvPr/>
        </p:nvSpPr>
        <p:spPr>
          <a:xfrm>
            <a:off x="122405" y="1852754"/>
            <a:ext cx="4572000" cy="3693319"/>
          </a:xfrm>
          <a:prstGeom prst="rect">
            <a:avLst/>
          </a:prstGeom>
        </p:spPr>
        <p:txBody>
          <a:bodyPr>
            <a:spAutoFit/>
          </a:bodyPr>
          <a:lstStyle/>
          <a:p>
            <a:pPr fontAlgn="base">
              <a:spcBef>
                <a:spcPct val="0"/>
              </a:spcBef>
              <a:spcAft>
                <a:spcPct val="0"/>
              </a:spcAft>
            </a:pPr>
            <a:r>
              <a:rPr lang="en-US" dirty="0">
                <a:solidFill>
                  <a:srgbClr val="5C5CE7">
                    <a:lumMod val="50000"/>
                  </a:srgbClr>
                </a:solidFill>
              </a:rPr>
              <a:t>Parties to the Covenant</a:t>
            </a:r>
          </a:p>
          <a:p>
            <a:pPr fontAlgn="base">
              <a:spcBef>
                <a:spcPct val="0"/>
              </a:spcBef>
              <a:spcAft>
                <a:spcPct val="0"/>
              </a:spcAft>
            </a:pPr>
            <a:r>
              <a:rPr lang="en-US" dirty="0">
                <a:solidFill>
                  <a:srgbClr val="5C5CE7">
                    <a:lumMod val="50000"/>
                  </a:srgbClr>
                </a:solidFill>
              </a:rPr>
              <a:t>	● God and Noah as the representative </a:t>
            </a:r>
          </a:p>
          <a:p>
            <a:pPr fontAlgn="base">
              <a:spcBef>
                <a:spcPct val="0"/>
              </a:spcBef>
              <a:spcAft>
                <a:spcPct val="0"/>
              </a:spcAft>
            </a:pPr>
            <a:r>
              <a:rPr lang="en-US" dirty="0">
                <a:solidFill>
                  <a:srgbClr val="5C5CE7">
                    <a:lumMod val="50000"/>
                  </a:srgbClr>
                </a:solidFill>
              </a:rPr>
              <a:t>	   for mankind</a:t>
            </a:r>
          </a:p>
          <a:p>
            <a:pPr fontAlgn="base">
              <a:spcBef>
                <a:spcPct val="0"/>
              </a:spcBef>
              <a:spcAft>
                <a:spcPct val="0"/>
              </a:spcAft>
            </a:pPr>
            <a:r>
              <a:rPr lang="en-US" dirty="0">
                <a:solidFill>
                  <a:srgbClr val="5C5CE7">
                    <a:lumMod val="50000"/>
                  </a:srgbClr>
                </a:solidFill>
              </a:rPr>
              <a:t>Conditions of the Covenant</a:t>
            </a:r>
          </a:p>
          <a:p>
            <a:pPr fontAlgn="base">
              <a:spcBef>
                <a:spcPct val="0"/>
              </a:spcBef>
              <a:spcAft>
                <a:spcPct val="0"/>
              </a:spcAft>
            </a:pPr>
            <a:r>
              <a:rPr lang="en-US" dirty="0">
                <a:solidFill>
                  <a:srgbClr val="5C5CE7">
                    <a:lumMod val="50000"/>
                  </a:srgbClr>
                </a:solidFill>
              </a:rPr>
              <a:t>	● Be fruitful, multiply and fill the </a:t>
            </a:r>
          </a:p>
          <a:p>
            <a:pPr fontAlgn="base">
              <a:spcBef>
                <a:spcPct val="0"/>
              </a:spcBef>
              <a:spcAft>
                <a:spcPct val="0"/>
              </a:spcAft>
            </a:pPr>
            <a:r>
              <a:rPr lang="en-US" dirty="0">
                <a:solidFill>
                  <a:srgbClr val="5C5CE7">
                    <a:lumMod val="50000"/>
                  </a:srgbClr>
                </a:solidFill>
              </a:rPr>
              <a:t>	   earth</a:t>
            </a:r>
          </a:p>
          <a:p>
            <a:pPr fontAlgn="base">
              <a:spcBef>
                <a:spcPct val="0"/>
              </a:spcBef>
              <a:spcAft>
                <a:spcPct val="0"/>
              </a:spcAft>
            </a:pPr>
            <a:r>
              <a:rPr lang="en-US" dirty="0">
                <a:solidFill>
                  <a:srgbClr val="5C5CE7">
                    <a:lumMod val="50000"/>
                  </a:srgbClr>
                </a:solidFill>
              </a:rPr>
              <a:t>	● Man to be feared by animals</a:t>
            </a:r>
          </a:p>
          <a:p>
            <a:pPr fontAlgn="base">
              <a:spcBef>
                <a:spcPct val="0"/>
              </a:spcBef>
              <a:spcAft>
                <a:spcPct val="0"/>
              </a:spcAft>
            </a:pPr>
            <a:r>
              <a:rPr lang="en-US" dirty="0">
                <a:solidFill>
                  <a:srgbClr val="5C5CE7">
                    <a:lumMod val="50000"/>
                  </a:srgbClr>
                </a:solidFill>
              </a:rPr>
              <a:t>	● Mankind allowed to eat meat</a:t>
            </a:r>
          </a:p>
          <a:p>
            <a:pPr fontAlgn="base">
              <a:spcBef>
                <a:spcPct val="0"/>
              </a:spcBef>
              <a:spcAft>
                <a:spcPct val="0"/>
              </a:spcAft>
            </a:pPr>
            <a:r>
              <a:rPr lang="en-US" dirty="0">
                <a:solidFill>
                  <a:srgbClr val="5C5CE7">
                    <a:lumMod val="50000"/>
                  </a:srgbClr>
                </a:solidFill>
              </a:rPr>
              <a:t>	● Mankind not to eat or drink blood</a:t>
            </a:r>
          </a:p>
          <a:p>
            <a:pPr fontAlgn="base">
              <a:spcBef>
                <a:spcPct val="0"/>
              </a:spcBef>
              <a:spcAft>
                <a:spcPct val="0"/>
              </a:spcAft>
            </a:pPr>
            <a:r>
              <a:rPr lang="en-US" dirty="0">
                <a:solidFill>
                  <a:srgbClr val="5C5CE7">
                    <a:lumMod val="50000"/>
                  </a:srgbClr>
                </a:solidFill>
              </a:rPr>
              <a:t>	● Institution of capital punishment</a:t>
            </a:r>
          </a:p>
          <a:p>
            <a:pPr fontAlgn="base">
              <a:spcBef>
                <a:spcPct val="0"/>
              </a:spcBef>
              <a:spcAft>
                <a:spcPct val="0"/>
              </a:spcAft>
            </a:pPr>
            <a:r>
              <a:rPr lang="en-US" dirty="0">
                <a:solidFill>
                  <a:srgbClr val="5C5CE7">
                    <a:lumMod val="50000"/>
                  </a:srgbClr>
                </a:solidFill>
              </a:rPr>
              <a:t>	● Never again a universal flood</a:t>
            </a:r>
          </a:p>
          <a:p>
            <a:pPr fontAlgn="base">
              <a:spcBef>
                <a:spcPct val="0"/>
              </a:spcBef>
              <a:spcAft>
                <a:spcPct val="0"/>
              </a:spcAft>
            </a:pPr>
            <a:r>
              <a:rPr lang="en-US" dirty="0">
                <a:solidFill>
                  <a:srgbClr val="5C5CE7">
                    <a:lumMod val="50000"/>
                  </a:srgbClr>
                </a:solidFill>
              </a:rPr>
              <a:t>Token of the Covenant</a:t>
            </a:r>
          </a:p>
          <a:p>
            <a:pPr fontAlgn="base">
              <a:spcBef>
                <a:spcPct val="0"/>
              </a:spcBef>
              <a:spcAft>
                <a:spcPct val="0"/>
              </a:spcAft>
            </a:pPr>
            <a:r>
              <a:rPr lang="en-US" dirty="0">
                <a:solidFill>
                  <a:srgbClr val="5C5CE7">
                    <a:lumMod val="50000"/>
                  </a:srgbClr>
                </a:solidFill>
              </a:rPr>
              <a:t>	● Rainbow</a:t>
            </a:r>
          </a:p>
        </p:txBody>
      </p:sp>
      <p:sp>
        <p:nvSpPr>
          <p:cNvPr id="30" name="TextBox 29"/>
          <p:cNvSpPr txBox="1"/>
          <p:nvPr/>
        </p:nvSpPr>
        <p:spPr>
          <a:xfrm>
            <a:off x="122405" y="1235669"/>
            <a:ext cx="4237057" cy="369332"/>
          </a:xfrm>
          <a:prstGeom prst="rect">
            <a:avLst/>
          </a:prstGeom>
          <a:noFill/>
        </p:spPr>
        <p:txBody>
          <a:bodyPr wrap="none" rtlCol="0">
            <a:spAutoFit/>
          </a:bodyPr>
          <a:lstStyle/>
          <a:p>
            <a:pPr fontAlgn="base">
              <a:spcBef>
                <a:spcPct val="0"/>
              </a:spcBef>
              <a:spcAft>
                <a:spcPct val="0"/>
              </a:spcAft>
            </a:pPr>
            <a:r>
              <a:rPr lang="en-US" dirty="0" err="1">
                <a:solidFill>
                  <a:srgbClr val="5C5CE7">
                    <a:lumMod val="50000"/>
                  </a:srgbClr>
                </a:solidFill>
              </a:rPr>
              <a:t>Noahic</a:t>
            </a:r>
            <a:r>
              <a:rPr lang="en-US" dirty="0">
                <a:solidFill>
                  <a:srgbClr val="5C5CE7">
                    <a:lumMod val="50000"/>
                  </a:srgbClr>
                </a:solidFill>
              </a:rPr>
              <a:t> Covenant (Genesis 8:20 – 9:17)</a:t>
            </a:r>
          </a:p>
        </p:txBody>
      </p:sp>
    </p:spTree>
    <p:extLst>
      <p:ext uri="{BB962C8B-B14F-4D97-AF65-F5344CB8AC3E}">
        <p14:creationId xmlns:p14="http://schemas.microsoft.com/office/powerpoint/2010/main" val="8502928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93091"/>
          </a:xfrm>
        </p:spPr>
        <p:txBody>
          <a:bodyPr/>
          <a:lstStyle/>
          <a:p>
            <a:r>
              <a:rPr lang="en-US" sz="3200" dirty="0" err="1" smtClean="0"/>
              <a:t>Waltke’s</a:t>
            </a:r>
            <a:r>
              <a:rPr lang="en-US" sz="3200" dirty="0" smtClean="0"/>
              <a:t> Thoughts on Lifespans</a:t>
            </a:r>
            <a:endParaRPr lang="en-US" sz="3200" dirty="0"/>
          </a:p>
        </p:txBody>
      </p:sp>
      <p:sp>
        <p:nvSpPr>
          <p:cNvPr id="3" name="Content Placeholder 2"/>
          <p:cNvSpPr>
            <a:spLocks noGrp="1"/>
          </p:cNvSpPr>
          <p:nvPr>
            <p:ph idx="1"/>
          </p:nvPr>
        </p:nvSpPr>
        <p:spPr>
          <a:xfrm>
            <a:off x="549275" y="1100667"/>
            <a:ext cx="8042276" cy="5486400"/>
          </a:xfrm>
        </p:spPr>
        <p:txBody>
          <a:bodyPr>
            <a:normAutofit/>
          </a:bodyPr>
          <a:lstStyle/>
          <a:p>
            <a:r>
              <a:rPr lang="en-US" sz="2800" dirty="0" smtClean="0"/>
              <a:t>“The Genealogy of book 5 presents God’s grace in preserving a blessed descendant of Shem, but the dwindling longevity of the patriarchs shows the devastating consequences of the Flood upon humanity. Noah, the last of the antediluvians, lived 950 years, but </a:t>
            </a:r>
            <a:r>
              <a:rPr lang="en-US" sz="2800" dirty="0" err="1" smtClean="0"/>
              <a:t>Nahor</a:t>
            </a:r>
            <a:r>
              <a:rPr lang="en-US" sz="2800" dirty="0" smtClean="0"/>
              <a:t>, the last of the </a:t>
            </a:r>
            <a:r>
              <a:rPr lang="en-US" sz="2800" dirty="0" err="1" smtClean="0"/>
              <a:t>postdiluvians</a:t>
            </a:r>
            <a:r>
              <a:rPr lang="en-US" sz="2800" dirty="0" smtClean="0"/>
              <a:t> whose age is cited in this genealogy, lived only 148 years (11:24-25).”     </a:t>
            </a:r>
            <a:r>
              <a:rPr lang="en-US" sz="2000" dirty="0" smtClean="0"/>
              <a:t>		</a:t>
            </a:r>
            <a:r>
              <a:rPr lang="en-US" sz="2000" dirty="0" err="1" smtClean="0"/>
              <a:t>Waltke</a:t>
            </a:r>
            <a:r>
              <a:rPr lang="en-US" sz="2000" dirty="0" smtClean="0"/>
              <a:t>, p. 192</a:t>
            </a:r>
            <a:endParaRPr lang="en-US" sz="2000" dirty="0"/>
          </a:p>
        </p:txBody>
      </p:sp>
    </p:spTree>
    <p:extLst>
      <p:ext uri="{BB962C8B-B14F-4D97-AF65-F5344CB8AC3E}">
        <p14:creationId xmlns:p14="http://schemas.microsoft.com/office/powerpoint/2010/main" val="26597016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74557"/>
          </a:xfrm>
        </p:spPr>
        <p:txBody>
          <a:bodyPr/>
          <a:lstStyle/>
          <a:p>
            <a:r>
              <a:rPr lang="en-US" sz="2800" dirty="0" smtClean="0"/>
              <a:t>Gen. 11:26-32</a:t>
            </a:r>
            <a:endParaRPr lang="en-US" sz="2800" dirty="0"/>
          </a:p>
        </p:txBody>
      </p:sp>
      <p:sp>
        <p:nvSpPr>
          <p:cNvPr id="3" name="Content Placeholder 2"/>
          <p:cNvSpPr>
            <a:spLocks noGrp="1"/>
          </p:cNvSpPr>
          <p:nvPr>
            <p:ph idx="1"/>
          </p:nvPr>
        </p:nvSpPr>
        <p:spPr>
          <a:xfrm>
            <a:off x="549275" y="1202267"/>
            <a:ext cx="8042276" cy="5334000"/>
          </a:xfrm>
        </p:spPr>
        <p:txBody>
          <a:bodyPr>
            <a:normAutofit/>
          </a:bodyPr>
          <a:lstStyle/>
          <a:p>
            <a:r>
              <a:rPr lang="en-US" dirty="0"/>
              <a:t>The last name in the listing is “</a:t>
            </a:r>
            <a:r>
              <a:rPr lang="en-US" dirty="0" err="1"/>
              <a:t>Terah</a:t>
            </a:r>
            <a:r>
              <a:rPr lang="en-US" dirty="0"/>
              <a:t>,” the patriarch of the Abraham clan. His name heads the Abraham story (11:27–25:11) and therefore is the critical link in the transition from early Genesis to the era of Israel’s patriarchs. </a:t>
            </a:r>
            <a:r>
              <a:rPr lang="en-US" dirty="0" err="1"/>
              <a:t>Terah</a:t>
            </a:r>
            <a:r>
              <a:rPr lang="en-US" dirty="0"/>
              <a:t> fathers children at a much later age (seventy years) than his predecessors, who became fathers in their early thirties. This becomes a portent that will haunt the Abraham-Sarah family. The transitional paragraph 11:27–32 makes it explicit that Sarah was barren (11:30), preparing the reader for the tension that dominates the Abraham account (e.g., 15:3).</a:t>
            </a:r>
          </a:p>
          <a:p>
            <a:pPr lvl="1"/>
            <a:r>
              <a:rPr lang="en-US" dirty="0"/>
              <a:t> </a:t>
            </a:r>
            <a:r>
              <a:rPr lang="en-US" sz="1600" dirty="0"/>
              <a:t>K. A. Mathews, Genesis 1-11:26, vol. 1A, The New American Commentary (Nashville: </a:t>
            </a:r>
            <a:r>
              <a:rPr lang="en-US" sz="1600" dirty="0" err="1"/>
              <a:t>Broadman</a:t>
            </a:r>
            <a:r>
              <a:rPr lang="en-US" sz="1600" dirty="0"/>
              <a:t> &amp; Holman Publishers, 1996), 498.</a:t>
            </a:r>
          </a:p>
          <a:p>
            <a:endParaRPr lang="en-US" sz="2000" dirty="0"/>
          </a:p>
        </p:txBody>
      </p:sp>
    </p:spTree>
    <p:extLst>
      <p:ext uri="{BB962C8B-B14F-4D97-AF65-F5344CB8AC3E}">
        <p14:creationId xmlns:p14="http://schemas.microsoft.com/office/powerpoint/2010/main" val="42838614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76157"/>
          </a:xfrm>
        </p:spPr>
        <p:txBody>
          <a:bodyPr/>
          <a:lstStyle/>
          <a:p>
            <a:r>
              <a:rPr lang="en-US" sz="2400" dirty="0" smtClean="0"/>
              <a:t>Gen. 11:26-32</a:t>
            </a:r>
            <a:endParaRPr lang="en-US" sz="2400" dirty="0"/>
          </a:p>
        </p:txBody>
      </p:sp>
      <p:sp>
        <p:nvSpPr>
          <p:cNvPr id="3" name="Content Placeholder 2"/>
          <p:cNvSpPr>
            <a:spLocks noGrp="1"/>
          </p:cNvSpPr>
          <p:nvPr>
            <p:ph idx="1"/>
          </p:nvPr>
        </p:nvSpPr>
        <p:spPr/>
        <p:txBody>
          <a:bodyPr>
            <a:normAutofit fontScale="92500"/>
          </a:bodyPr>
          <a:lstStyle/>
          <a:p>
            <a:r>
              <a:rPr lang="en-US" dirty="0"/>
              <a:t>the biblical tradition </a:t>
            </a:r>
            <a:r>
              <a:rPr lang="en-US" dirty="0">
                <a:solidFill>
                  <a:srgbClr val="FF0000"/>
                </a:solidFill>
              </a:rPr>
              <a:t>clearly associates </a:t>
            </a:r>
            <a:r>
              <a:rPr lang="en-US" dirty="0" err="1">
                <a:solidFill>
                  <a:srgbClr val="FF0000"/>
                </a:solidFill>
              </a:rPr>
              <a:t>Terah’s</a:t>
            </a:r>
            <a:r>
              <a:rPr lang="en-US" dirty="0">
                <a:solidFill>
                  <a:srgbClr val="FF0000"/>
                </a:solidFill>
              </a:rPr>
              <a:t> household with idolatry. </a:t>
            </a:r>
            <a:r>
              <a:rPr lang="en-US" dirty="0"/>
              <a:t>Abram’s worship of the Lord God is distinguished from </a:t>
            </a:r>
            <a:r>
              <a:rPr lang="en-US" dirty="0" err="1"/>
              <a:t>Terah’s</a:t>
            </a:r>
            <a:r>
              <a:rPr lang="en-US" dirty="0"/>
              <a:t> polytheistic life at Ur (“beyond the River”) in Josh 24:2. It was out of such a household that Abraham answered the call of God</a:t>
            </a:r>
            <a:r>
              <a:rPr lang="en-US" dirty="0" smtClean="0"/>
              <a:t>.</a:t>
            </a:r>
            <a:endParaRPr lang="en-US" baseline="30000" dirty="0"/>
          </a:p>
          <a:p>
            <a:r>
              <a:rPr lang="en-US" dirty="0"/>
              <a:t>32 In the fanciful Book of Jubilees, Abram chastises his father </a:t>
            </a:r>
            <a:r>
              <a:rPr lang="en-US" dirty="0" err="1"/>
              <a:t>Terah</a:t>
            </a:r>
            <a:r>
              <a:rPr lang="en-US" dirty="0"/>
              <a:t> for his manufacture and worship of false gods: Why do you worship things that have no spirit in them, for they are the work of </a:t>
            </a:r>
            <a:r>
              <a:rPr lang="en-US" dirty="0" err="1"/>
              <a:t>mens</a:t>
            </a:r>
            <a:r>
              <a:rPr lang="en-US" dirty="0"/>
              <a:t> hands? (</a:t>
            </a:r>
            <a:r>
              <a:rPr lang="en-US" dirty="0" err="1"/>
              <a:t>Jub</a:t>
            </a:r>
            <a:r>
              <a:rPr lang="en-US" dirty="0"/>
              <a:t>. 12.5).</a:t>
            </a:r>
          </a:p>
          <a:p>
            <a:pPr lvl="1"/>
            <a:r>
              <a:rPr lang="en-US" dirty="0"/>
              <a:t> </a:t>
            </a:r>
            <a:r>
              <a:rPr lang="en-US" sz="1800" dirty="0"/>
              <a:t>K. A. Mathews, Genesis 1-11:26, vol. 1A, The New American Commentary (Nashville: </a:t>
            </a:r>
            <a:r>
              <a:rPr lang="en-US" sz="1800" dirty="0" err="1"/>
              <a:t>Broadman</a:t>
            </a:r>
            <a:r>
              <a:rPr lang="en-US" sz="1800" dirty="0"/>
              <a:t> &amp; Holman Publishers, 1996), 499.</a:t>
            </a:r>
          </a:p>
          <a:p>
            <a:endParaRPr lang="en-US" dirty="0"/>
          </a:p>
        </p:txBody>
      </p:sp>
    </p:spTree>
    <p:extLst>
      <p:ext uri="{BB962C8B-B14F-4D97-AF65-F5344CB8AC3E}">
        <p14:creationId xmlns:p14="http://schemas.microsoft.com/office/powerpoint/2010/main" val="319732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89891"/>
          </a:xfrm>
        </p:spPr>
        <p:txBody>
          <a:bodyPr/>
          <a:lstStyle/>
          <a:p>
            <a:r>
              <a:rPr lang="en-US" sz="3200" dirty="0" smtClean="0"/>
              <a:t>Gen. 11:26-32 (Cont.)</a:t>
            </a:r>
            <a:endParaRPr lang="en-US" sz="3200" dirty="0"/>
          </a:p>
        </p:txBody>
      </p:sp>
      <p:sp>
        <p:nvSpPr>
          <p:cNvPr id="3" name="Content Placeholder 2"/>
          <p:cNvSpPr>
            <a:spLocks noGrp="1"/>
          </p:cNvSpPr>
          <p:nvPr>
            <p:ph idx="1"/>
          </p:nvPr>
        </p:nvSpPr>
        <p:spPr>
          <a:xfrm>
            <a:off x="118533" y="1032933"/>
            <a:ext cx="8890000" cy="5638800"/>
          </a:xfrm>
        </p:spPr>
        <p:txBody>
          <a:bodyPr>
            <a:normAutofit lnSpcReduction="10000"/>
          </a:bodyPr>
          <a:lstStyle/>
          <a:p>
            <a:r>
              <a:rPr lang="en-US" sz="4000" dirty="0"/>
              <a:t>Shem is the eldest son (see 10:21), but Abram, his counterpart, is never said to be the firstborn</a:t>
            </a:r>
            <a:r>
              <a:rPr lang="en-US" sz="4000" dirty="0" smtClean="0"/>
              <a:t>.</a:t>
            </a:r>
            <a:r>
              <a:rPr lang="en-US" sz="4000" baseline="30000" dirty="0" smtClean="0"/>
              <a:t> </a:t>
            </a:r>
            <a:r>
              <a:rPr lang="en-US" sz="4000" baseline="30000" dirty="0"/>
              <a:t>If he is the firstborn, then Shem heads the elect lineage, and Abraham as his parallel concludes it. At least, it is safe to say that </a:t>
            </a:r>
            <a:r>
              <a:rPr lang="en-US" sz="4000" baseline="30000" dirty="0">
                <a:solidFill>
                  <a:srgbClr val="008000"/>
                </a:solidFill>
              </a:rPr>
              <a:t>Shem and Abraham are the prominent figures of their respective households for God’s elective purposes and thus are named first in each one’s respective trilogy.</a:t>
            </a:r>
          </a:p>
          <a:p>
            <a:r>
              <a:rPr lang="en-US" sz="1600" dirty="0" smtClean="0"/>
              <a:t>K</a:t>
            </a:r>
            <a:r>
              <a:rPr lang="en-US" sz="1600" dirty="0"/>
              <a:t>. A. Mathews, Genesis 1-11:26, vol. 1A, The New American Commentary (Nashville: </a:t>
            </a:r>
            <a:r>
              <a:rPr lang="en-US" sz="1600" dirty="0" err="1"/>
              <a:t>Broadman</a:t>
            </a:r>
            <a:r>
              <a:rPr lang="en-US" sz="1600" dirty="0"/>
              <a:t> &amp; Holman Publishers, 1996), 499.</a:t>
            </a:r>
          </a:p>
          <a:p>
            <a:endParaRPr lang="en-US" sz="2000" dirty="0"/>
          </a:p>
        </p:txBody>
      </p:sp>
    </p:spTree>
    <p:extLst>
      <p:ext uri="{BB962C8B-B14F-4D97-AF65-F5344CB8AC3E}">
        <p14:creationId xmlns:p14="http://schemas.microsoft.com/office/powerpoint/2010/main" val="212560891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26957"/>
          </a:xfrm>
        </p:spPr>
        <p:txBody>
          <a:bodyPr/>
          <a:lstStyle/>
          <a:p>
            <a:r>
              <a:rPr lang="en-US" sz="3200" dirty="0" smtClean="0"/>
              <a:t>Gen. 11:26-32 (Cont.)</a:t>
            </a:r>
            <a:endParaRPr lang="en-US" sz="3200" dirty="0"/>
          </a:p>
        </p:txBody>
      </p:sp>
      <p:sp>
        <p:nvSpPr>
          <p:cNvPr id="3" name="Content Placeholder 2"/>
          <p:cNvSpPr>
            <a:spLocks noGrp="1"/>
          </p:cNvSpPr>
          <p:nvPr>
            <p:ph idx="1"/>
          </p:nvPr>
        </p:nvSpPr>
        <p:spPr/>
        <p:txBody>
          <a:bodyPr>
            <a:normAutofit/>
          </a:bodyPr>
          <a:lstStyle/>
          <a:p>
            <a:r>
              <a:rPr lang="en-US" dirty="0"/>
              <a:t>Abram” is generally interpreted as a combination of “father” </a:t>
            </a:r>
            <a:r>
              <a:rPr lang="en-US" i="1" dirty="0"/>
              <a:t>(</a:t>
            </a:r>
            <a:r>
              <a:rPr lang="en-US" i="1" dirty="0" err="1"/>
              <a:t>ʾab</a:t>
            </a:r>
            <a:r>
              <a:rPr lang="en-US" i="1" dirty="0"/>
              <a:t>) and “exalted/exaltation” (</a:t>
            </a:r>
            <a:r>
              <a:rPr lang="en-US" i="1" dirty="0" err="1"/>
              <a:t>rāmrûm</a:t>
            </a:r>
            <a:r>
              <a:rPr lang="en-US" i="1" dirty="0"/>
              <a:t>). The possibilities are many for understanding the name: “he is exalted as to his father,” “exalted father,” “the father is exalted,” and combinations of “my father” understood on the analogy of “</a:t>
            </a:r>
            <a:r>
              <a:rPr lang="en-US" i="1" dirty="0" err="1"/>
              <a:t>Abiram</a:t>
            </a:r>
            <a:r>
              <a:rPr lang="en-US" i="1" dirty="0"/>
              <a:t>” (</a:t>
            </a:r>
            <a:r>
              <a:rPr lang="en-US" i="1" dirty="0" err="1"/>
              <a:t>ʾăbîrām</a:t>
            </a:r>
            <a:r>
              <a:rPr lang="en-US" i="1" dirty="0"/>
              <a:t>; </a:t>
            </a:r>
            <a:r>
              <a:rPr lang="en-US" i="1" dirty="0" err="1"/>
              <a:t>ʾăbî</a:t>
            </a:r>
            <a:r>
              <a:rPr lang="en-US" i="1" dirty="0"/>
              <a:t> = “my father,” </a:t>
            </a:r>
            <a:r>
              <a:rPr lang="en-US" i="1" dirty="0" err="1"/>
              <a:t>Num</a:t>
            </a:r>
            <a:r>
              <a:rPr lang="en-US" i="1" dirty="0"/>
              <a:t> 16:1).</a:t>
            </a:r>
          </a:p>
          <a:p>
            <a:pPr lvl="1"/>
            <a:r>
              <a:rPr lang="en-US" dirty="0"/>
              <a:t> K. A. Mathews, Genesis 1-11:26, vol. 1A, The New American Commentary (Nashville: </a:t>
            </a:r>
            <a:r>
              <a:rPr lang="en-US" dirty="0" err="1"/>
              <a:t>Broadman</a:t>
            </a:r>
            <a:r>
              <a:rPr lang="en-US" dirty="0"/>
              <a:t> &amp; Holman Publishers, 1996), 500.</a:t>
            </a:r>
          </a:p>
          <a:p>
            <a:endParaRPr lang="en-US" dirty="0"/>
          </a:p>
        </p:txBody>
      </p:sp>
    </p:spTree>
    <p:extLst>
      <p:ext uri="{BB962C8B-B14F-4D97-AF65-F5344CB8AC3E}">
        <p14:creationId xmlns:p14="http://schemas.microsoft.com/office/powerpoint/2010/main" val="91240890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Gen. 11:26-32 (Cont.)</a:t>
            </a:r>
            <a:endParaRPr lang="en-US" sz="3200" dirty="0"/>
          </a:p>
        </p:txBody>
      </p:sp>
      <p:sp>
        <p:nvSpPr>
          <p:cNvPr id="3" name="Content Placeholder 2"/>
          <p:cNvSpPr>
            <a:spLocks noGrp="1"/>
          </p:cNvSpPr>
          <p:nvPr>
            <p:ph idx="1"/>
          </p:nvPr>
        </p:nvSpPr>
        <p:spPr/>
        <p:txBody>
          <a:bodyPr>
            <a:normAutofit/>
          </a:bodyPr>
          <a:lstStyle/>
          <a:p>
            <a:r>
              <a:rPr lang="en-US" dirty="0"/>
              <a:t>Though Haran died before the family departed Ur (v. 28), his progeny was important to the life of </a:t>
            </a:r>
            <a:r>
              <a:rPr lang="en-US" dirty="0" err="1"/>
              <a:t>Terah’s</a:t>
            </a:r>
            <a:r>
              <a:rPr lang="en-US" dirty="0"/>
              <a:t> family. </a:t>
            </a:r>
            <a:r>
              <a:rPr lang="en-US" dirty="0">
                <a:solidFill>
                  <a:srgbClr val="FF0000"/>
                </a:solidFill>
              </a:rPr>
              <a:t>His son was Lot</a:t>
            </a:r>
            <a:r>
              <a:rPr lang="en-US" dirty="0"/>
              <a:t>, who migrated with </a:t>
            </a:r>
            <a:r>
              <a:rPr lang="en-US" dirty="0" err="1"/>
              <a:t>Terah</a:t>
            </a:r>
            <a:r>
              <a:rPr lang="en-US" dirty="0"/>
              <a:t> and later accompanied Abraham in his travels to Canaan (v. 27; 12:4)</a:t>
            </a:r>
          </a:p>
          <a:p>
            <a:pPr lvl="1"/>
            <a:r>
              <a:rPr lang="en-US" dirty="0"/>
              <a:t> K. A. Mathews, Genesis 1-11:26, vol. 1A, The New American Commentary (Nashville: </a:t>
            </a:r>
            <a:r>
              <a:rPr lang="en-US" dirty="0" err="1"/>
              <a:t>Broadman</a:t>
            </a:r>
            <a:r>
              <a:rPr lang="en-US" dirty="0"/>
              <a:t> &amp; Holman Publishers, 1996), 500.</a:t>
            </a:r>
          </a:p>
          <a:p>
            <a:endParaRPr lang="en-US" dirty="0"/>
          </a:p>
          <a:p>
            <a:endParaRPr lang="en-US" dirty="0"/>
          </a:p>
        </p:txBody>
      </p:sp>
    </p:spTree>
    <p:extLst>
      <p:ext uri="{BB962C8B-B14F-4D97-AF65-F5344CB8AC3E}">
        <p14:creationId xmlns:p14="http://schemas.microsoft.com/office/powerpoint/2010/main" val="299301333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11:26-32 (Cont.)</a:t>
            </a:r>
            <a:endParaRPr lang="en-US" dirty="0"/>
          </a:p>
        </p:txBody>
      </p:sp>
      <p:sp>
        <p:nvSpPr>
          <p:cNvPr id="3" name="Content Placeholder 2"/>
          <p:cNvSpPr>
            <a:spLocks noGrp="1"/>
          </p:cNvSpPr>
          <p:nvPr>
            <p:ph idx="1"/>
          </p:nvPr>
        </p:nvSpPr>
        <p:spPr>
          <a:xfrm>
            <a:off x="549275" y="1600201"/>
            <a:ext cx="8042276" cy="4936066"/>
          </a:xfrm>
        </p:spPr>
        <p:txBody>
          <a:bodyPr>
            <a:normAutofit/>
          </a:bodyPr>
          <a:lstStyle/>
          <a:p>
            <a:r>
              <a:rPr lang="en-US" dirty="0" err="1" smtClean="0"/>
              <a:t>Cassuto</a:t>
            </a:r>
            <a:r>
              <a:rPr lang="en-US" dirty="0" smtClean="0"/>
              <a:t> claims this</a:t>
            </a:r>
          </a:p>
          <a:p>
            <a:r>
              <a:rPr lang="en-US" i="1" dirty="0"/>
              <a:t>Abram] It is not explicitly stated that he was the first-born, but since Scripture contains no contrary indication such as we found in the case of Shem the son of Noah, we may conclude that the Bible intends us to understand that he was the first-born, and that he was born when his father </a:t>
            </a:r>
            <a:r>
              <a:rPr lang="en-US" i="1" dirty="0" err="1"/>
              <a:t>Terah</a:t>
            </a:r>
            <a:r>
              <a:rPr lang="en-US" i="1" dirty="0"/>
              <a:t> was seventy years old.</a:t>
            </a:r>
          </a:p>
          <a:p>
            <a:pPr lvl="1"/>
            <a:r>
              <a:rPr lang="en-US" dirty="0"/>
              <a:t> </a:t>
            </a:r>
            <a:r>
              <a:rPr lang="en-US" sz="1200" dirty="0"/>
              <a:t>U. </a:t>
            </a:r>
            <a:r>
              <a:rPr lang="en-US" sz="1200" dirty="0" err="1"/>
              <a:t>Cassuto</a:t>
            </a:r>
            <a:r>
              <a:rPr lang="en-US" sz="1200" dirty="0"/>
              <a:t>, A Commentary on the Book of Genesis: Part II, From Noah to Abraham, trans. Israel Abrahams (Jerusalem: The </a:t>
            </a:r>
            <a:r>
              <a:rPr lang="en-US" sz="1200" dirty="0" err="1"/>
              <a:t>Magnes</a:t>
            </a:r>
            <a:r>
              <a:rPr lang="en-US" sz="1200" dirty="0"/>
              <a:t> Press, The Hebrew University, 1997), 267.</a:t>
            </a:r>
          </a:p>
          <a:p>
            <a:r>
              <a:rPr lang="en-US" dirty="0" smtClean="0"/>
              <a:t>Samaritan Pentateuch states Abram is </a:t>
            </a:r>
            <a:r>
              <a:rPr lang="en-US" dirty="0" err="1" smtClean="0"/>
              <a:t>Terah’s</a:t>
            </a:r>
            <a:r>
              <a:rPr lang="en-US" dirty="0" smtClean="0"/>
              <a:t> 1</a:t>
            </a:r>
            <a:r>
              <a:rPr lang="en-US" baseline="30000" dirty="0" smtClean="0"/>
              <a:t>st</a:t>
            </a:r>
            <a:r>
              <a:rPr lang="en-US" dirty="0" smtClean="0"/>
              <a:t> born,  </a:t>
            </a:r>
            <a:r>
              <a:rPr lang="en-US" sz="1600" dirty="0" err="1" smtClean="0"/>
              <a:t>Waltke</a:t>
            </a:r>
            <a:r>
              <a:rPr lang="en-US" sz="1600" dirty="0" smtClean="0"/>
              <a:t>, p. 190</a:t>
            </a:r>
            <a:endParaRPr lang="en-US" sz="1600" dirty="0"/>
          </a:p>
        </p:txBody>
      </p:sp>
    </p:spTree>
    <p:extLst>
      <p:ext uri="{BB962C8B-B14F-4D97-AF65-F5344CB8AC3E}">
        <p14:creationId xmlns:p14="http://schemas.microsoft.com/office/powerpoint/2010/main" val="2345150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 11:26-32 (Cont.)</a:t>
            </a:r>
            <a:endParaRPr lang="en-US" dirty="0"/>
          </a:p>
        </p:txBody>
      </p:sp>
      <p:sp>
        <p:nvSpPr>
          <p:cNvPr id="3" name="Content Placeholder 2"/>
          <p:cNvSpPr>
            <a:spLocks noGrp="1"/>
          </p:cNvSpPr>
          <p:nvPr>
            <p:ph idx="1"/>
          </p:nvPr>
        </p:nvSpPr>
        <p:spPr/>
        <p:txBody>
          <a:bodyPr>
            <a:normAutofit lnSpcReduction="10000"/>
          </a:bodyPr>
          <a:lstStyle/>
          <a:p>
            <a:r>
              <a:rPr lang="en-US" i="1" dirty="0" err="1"/>
              <a:t>Sarai</a:t>
            </a:r>
            <a:r>
              <a:rPr lang="en-US" i="1" dirty="0"/>
              <a:t>] Later her name will be changed to Sarah (17:15). These are only variant forms of the same name (in Ugaritic writings </a:t>
            </a:r>
            <a:r>
              <a:rPr lang="he-IL" sz="3200" i="1" dirty="0"/>
              <a:t>־י</a:t>
            </a:r>
            <a:r>
              <a:rPr lang="en-US" i="1" dirty="0"/>
              <a:t> -y is a common termination in feminine nouns). The signification of the word is clear: ‘princess’, ‘</a:t>
            </a:r>
            <a:r>
              <a:rPr lang="en-US" i="1" dirty="0" err="1"/>
              <a:t>chieftainess</a:t>
            </a:r>
            <a:r>
              <a:rPr lang="en-US" i="1" dirty="0"/>
              <a:t>’, or, in the </a:t>
            </a:r>
            <a:r>
              <a:rPr lang="en-US" i="1" dirty="0" err="1"/>
              <a:t>Akkadian</a:t>
            </a:r>
            <a:r>
              <a:rPr lang="en-US" i="1" dirty="0"/>
              <a:t> language, ‘queen’. Perhaps this name was also connected, like </a:t>
            </a:r>
            <a:r>
              <a:rPr lang="en-US" i="1" dirty="0" err="1"/>
              <a:t>Terah’s</a:t>
            </a:r>
            <a:r>
              <a:rPr lang="en-US" i="1" dirty="0"/>
              <a:t>, with the Mesopotamian worship of the hosts of heaven, </a:t>
            </a:r>
            <a:r>
              <a:rPr lang="en-US" i="1" dirty="0" err="1"/>
              <a:t>Šarrat</a:t>
            </a:r>
            <a:r>
              <a:rPr lang="en-US" i="1" dirty="0"/>
              <a:t> (that is, ‘queen’) being one of the </a:t>
            </a:r>
            <a:r>
              <a:rPr lang="en-US" i="1" dirty="0" err="1"/>
              <a:t>Akkadian</a:t>
            </a:r>
            <a:r>
              <a:rPr lang="en-US" i="1" dirty="0"/>
              <a:t> designations of </a:t>
            </a:r>
            <a:r>
              <a:rPr lang="en-US" i="1" dirty="0" err="1"/>
              <a:t>Ištar</a:t>
            </a:r>
            <a:r>
              <a:rPr lang="en-US" i="1" dirty="0"/>
              <a:t>, the goddess of the planet Venus.</a:t>
            </a:r>
          </a:p>
          <a:p>
            <a:pPr lvl="1"/>
            <a:r>
              <a:rPr lang="en-US" dirty="0"/>
              <a:t> </a:t>
            </a:r>
            <a:r>
              <a:rPr lang="en-US" sz="1500" dirty="0"/>
              <a:t>U. </a:t>
            </a:r>
            <a:r>
              <a:rPr lang="en-US" sz="1500" dirty="0" err="1"/>
              <a:t>Cassuto</a:t>
            </a:r>
            <a:r>
              <a:rPr lang="en-US" sz="1500" dirty="0"/>
              <a:t>, A Commentary on the Book of Genesis: Part II, From Noah to Abraham, trans. Israel Abrahams (Jerusalem: The </a:t>
            </a:r>
            <a:r>
              <a:rPr lang="en-US" sz="1500" dirty="0" err="1"/>
              <a:t>Magnes</a:t>
            </a:r>
            <a:r>
              <a:rPr lang="en-US" sz="1500" dirty="0"/>
              <a:t> Press, The Hebrew University, 1997), 276.</a:t>
            </a:r>
          </a:p>
          <a:p>
            <a:endParaRPr lang="en-US" dirty="0"/>
          </a:p>
        </p:txBody>
      </p:sp>
    </p:spTree>
    <p:extLst>
      <p:ext uri="{BB962C8B-B14F-4D97-AF65-F5344CB8AC3E}">
        <p14:creationId xmlns:p14="http://schemas.microsoft.com/office/powerpoint/2010/main" val="324751592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 11:26-32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When Abram separated from his father, his age was 75 (12:4); when his son Isaac was born to him he was 100 (21:5), and when he passed away he was 175 years (25:7). His life is consequently divided into three periods: the first period, with his father; the third, with Isaac; the middle stage, without his father and without Isaac. The length of the first period and of the last are equal, whilst the middle phase is a third of the others, thus: 75 + 25 + 75.</a:t>
            </a:r>
          </a:p>
          <a:p>
            <a:pPr lvl="1"/>
            <a:r>
              <a:rPr lang="en-US" dirty="0"/>
              <a:t> U. </a:t>
            </a:r>
            <a:r>
              <a:rPr lang="en-US" dirty="0" err="1"/>
              <a:t>Cassuto</a:t>
            </a:r>
            <a:r>
              <a:rPr lang="en-US" dirty="0"/>
              <a:t>, A Commentary on the Book of Genesis: Part II, From Noah to Abraham, trans. Israel Abrahams (Jerusalem: The </a:t>
            </a:r>
            <a:r>
              <a:rPr lang="en-US" dirty="0" err="1"/>
              <a:t>Magnes</a:t>
            </a:r>
            <a:r>
              <a:rPr lang="en-US" dirty="0"/>
              <a:t> Press, The Hebrew University, 1997), 282.</a:t>
            </a:r>
          </a:p>
          <a:p>
            <a:endParaRPr lang="en-US" dirty="0"/>
          </a:p>
        </p:txBody>
      </p:sp>
    </p:spTree>
    <p:extLst>
      <p:ext uri="{BB962C8B-B14F-4D97-AF65-F5344CB8AC3E}">
        <p14:creationId xmlns:p14="http://schemas.microsoft.com/office/powerpoint/2010/main" val="7764544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 11:26-32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It would be helpful to study the religion of Ur as background to the calling of Abram to see what he abandoned. </a:t>
            </a:r>
            <a:r>
              <a:rPr lang="en-US" dirty="0">
                <a:solidFill>
                  <a:srgbClr val="FF0000"/>
                </a:solidFill>
              </a:rPr>
              <a:t>According to Joshua 24:2, </a:t>
            </a:r>
            <a:r>
              <a:rPr lang="en-US" dirty="0" err="1">
                <a:solidFill>
                  <a:srgbClr val="FF0000"/>
                </a:solidFill>
              </a:rPr>
              <a:t>Terah</a:t>
            </a:r>
            <a:r>
              <a:rPr lang="en-US" dirty="0">
                <a:solidFill>
                  <a:srgbClr val="FF0000"/>
                </a:solidFill>
              </a:rPr>
              <a:t> served pagan gods beyond the Fertile Crescent</a:t>
            </a:r>
            <a:r>
              <a:rPr lang="en-US" dirty="0"/>
              <a:t>. But according to Genesis 31:53, Abraham and </a:t>
            </a:r>
            <a:r>
              <a:rPr lang="en-US" dirty="0" err="1"/>
              <a:t>Nahor</a:t>
            </a:r>
            <a:r>
              <a:rPr lang="en-US" dirty="0"/>
              <a:t> as well as their father (</a:t>
            </a:r>
            <a:r>
              <a:rPr lang="en-US" dirty="0" err="1"/>
              <a:t>Terah</a:t>
            </a:r>
            <a:r>
              <a:rPr lang="en-US" dirty="0"/>
              <a:t>) worshiped the true God. It may be that a knowledge of the Lord (i.e., Yahweh) was retained in the family </a:t>
            </a:r>
            <a:r>
              <a:rPr lang="en-US" dirty="0">
                <a:solidFill>
                  <a:srgbClr val="FF0000"/>
                </a:solidFill>
              </a:rPr>
              <a:t>but that the worship of pagan gods had dominated.</a:t>
            </a:r>
            <a:r>
              <a:rPr lang="en-US" dirty="0"/>
              <a:t> </a:t>
            </a:r>
            <a:r>
              <a:rPr lang="en-US" dirty="0">
                <a:solidFill>
                  <a:srgbClr val="008000"/>
                </a:solidFill>
              </a:rPr>
              <a:t>Then, with the word from the Lord, the family together followed the true God and migrated back to Haran. Thereafter, only Abraham continued on to the Land of Promise.</a:t>
            </a:r>
          </a:p>
          <a:p>
            <a:pPr lvl="1"/>
            <a:r>
              <a:rPr lang="en-US" dirty="0"/>
              <a:t> Allen P. Ross, Creation and Blessing: A Guide to the Study and Exposition of Genesis (Grand Rapids, MI: Baker Books, 1998), 258.</a:t>
            </a:r>
          </a:p>
          <a:p>
            <a:endParaRPr lang="en-US" dirty="0"/>
          </a:p>
        </p:txBody>
      </p:sp>
    </p:spTree>
    <p:extLst>
      <p:ext uri="{BB962C8B-B14F-4D97-AF65-F5344CB8AC3E}">
        <p14:creationId xmlns:p14="http://schemas.microsoft.com/office/powerpoint/2010/main" val="10274002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64495"/>
          </a:xfrm>
        </p:spPr>
        <p:txBody>
          <a:bodyPr/>
          <a:lstStyle/>
          <a:p>
            <a:r>
              <a:rPr lang="en-US" sz="3600" dirty="0" smtClean="0"/>
              <a:t>Expectations of Covenants</a:t>
            </a:r>
            <a:endParaRPr lang="en-US" sz="3600" dirty="0"/>
          </a:p>
        </p:txBody>
      </p:sp>
      <p:sp>
        <p:nvSpPr>
          <p:cNvPr id="3" name="Content Placeholder 2"/>
          <p:cNvSpPr>
            <a:spLocks noGrp="1"/>
          </p:cNvSpPr>
          <p:nvPr>
            <p:ph idx="1"/>
          </p:nvPr>
        </p:nvSpPr>
        <p:spPr>
          <a:xfrm>
            <a:off x="549275" y="1025066"/>
            <a:ext cx="8042276" cy="5676114"/>
          </a:xfrm>
        </p:spPr>
        <p:txBody>
          <a:bodyPr/>
          <a:lstStyle/>
          <a:p>
            <a:pPr marL="0" indent="0">
              <a:buNone/>
            </a:pPr>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2332887878"/>
              </p:ext>
            </p:extLst>
          </p:nvPr>
        </p:nvGraphicFramePr>
        <p:xfrm>
          <a:off x="38626" y="1540934"/>
          <a:ext cx="9105374" cy="4285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740154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569757"/>
          </a:xfrm>
        </p:spPr>
        <p:txBody>
          <a:bodyPr/>
          <a:lstStyle/>
          <a:p>
            <a:r>
              <a:rPr lang="en-US" sz="2400" dirty="0" smtClean="0"/>
              <a:t>Abram’s Journey</a:t>
            </a:r>
            <a:endParaRPr lang="en-US" sz="2400" dirty="0"/>
          </a:p>
        </p:txBody>
      </p:sp>
      <p:pic>
        <p:nvPicPr>
          <p:cNvPr id="4" name="Content Placeholder 3" descr="AbrahamsRoutesToCanaan2.jpg"/>
          <p:cNvPicPr>
            <a:picLocks noGrp="1" noChangeAspect="1"/>
          </p:cNvPicPr>
          <p:nvPr>
            <p:ph idx="1"/>
          </p:nvPr>
        </p:nvPicPr>
        <p:blipFill>
          <a:blip r:embed="rId2">
            <a:extLst>
              <a:ext uri="{28A0092B-C50C-407E-A947-70E740481C1C}">
                <a14:useLocalDpi xmlns:a14="http://schemas.microsoft.com/office/drawing/2010/main" val="0"/>
              </a:ext>
            </a:extLst>
          </a:blip>
          <a:srcRect t="4167" b="4167"/>
          <a:stretch>
            <a:fillRect/>
          </a:stretch>
        </p:blipFill>
        <p:spPr>
          <a:xfrm>
            <a:off x="549275" y="812800"/>
            <a:ext cx="8042275" cy="5858932"/>
          </a:xfrm>
        </p:spPr>
      </p:pic>
    </p:spTree>
    <p:extLst>
      <p:ext uri="{BB962C8B-B14F-4D97-AF65-F5344CB8AC3E}">
        <p14:creationId xmlns:p14="http://schemas.microsoft.com/office/powerpoint/2010/main" val="28469292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366557"/>
          </a:xfrm>
        </p:spPr>
        <p:txBody>
          <a:bodyPr/>
          <a:lstStyle/>
          <a:p>
            <a:r>
              <a:rPr lang="en-US" sz="2000" dirty="0" smtClean="0"/>
              <a:t>Bibliography</a:t>
            </a:r>
            <a:endParaRPr lang="en-US" sz="2000" dirty="0"/>
          </a:p>
        </p:txBody>
      </p:sp>
      <p:sp>
        <p:nvSpPr>
          <p:cNvPr id="3" name="Content Placeholder 2"/>
          <p:cNvSpPr>
            <a:spLocks noGrp="1"/>
          </p:cNvSpPr>
          <p:nvPr>
            <p:ph idx="1"/>
          </p:nvPr>
        </p:nvSpPr>
        <p:spPr>
          <a:xfrm>
            <a:off x="667809" y="474134"/>
            <a:ext cx="8042276" cy="6197600"/>
          </a:xfrm>
        </p:spPr>
        <p:txBody>
          <a:bodyPr>
            <a:noAutofit/>
          </a:bodyPr>
          <a:lstStyle/>
          <a:p>
            <a:r>
              <a:rPr lang="en-US" sz="1200" dirty="0" err="1"/>
              <a:t>Cassuto</a:t>
            </a:r>
            <a:r>
              <a:rPr lang="en-US" sz="1200" dirty="0"/>
              <a:t>, Umberto, and Umberto </a:t>
            </a:r>
            <a:r>
              <a:rPr lang="en-US" sz="1200" dirty="0" err="1"/>
              <a:t>Cassuto</a:t>
            </a:r>
            <a:r>
              <a:rPr lang="en-US" sz="1200" dirty="0"/>
              <a:t>. </a:t>
            </a:r>
            <a:r>
              <a:rPr lang="en-US" sz="1200" i="1" dirty="0"/>
              <a:t>A Commentary on the Book of Genesis</a:t>
            </a:r>
            <a:r>
              <a:rPr lang="en-US" sz="1200" dirty="0"/>
              <a:t>. 3rd ed. Jerusalem: </a:t>
            </a:r>
            <a:r>
              <a:rPr lang="en-US" sz="1200" dirty="0" err="1"/>
              <a:t>Magnes</a:t>
            </a:r>
            <a:r>
              <a:rPr lang="en-US" sz="1200" dirty="0"/>
              <a:t> Press, the Hebrew University, 1959.</a:t>
            </a:r>
          </a:p>
          <a:p>
            <a:r>
              <a:rPr lang="en-US" sz="1200" dirty="0"/>
              <a:t>Hamilton, Victor P. </a:t>
            </a:r>
            <a:r>
              <a:rPr lang="en-US" sz="1200" i="1" dirty="0"/>
              <a:t>The New International Commentary on the Old Testament: The Book of Genesis Chapters 1-17</a:t>
            </a:r>
            <a:r>
              <a:rPr lang="en-US" sz="1200" dirty="0"/>
              <a:t>. Grand Rapids: Eerdmans, 1990.</a:t>
            </a:r>
          </a:p>
          <a:p>
            <a:r>
              <a:rPr lang="en-US" sz="1200" dirty="0"/>
              <a:t>Longman, </a:t>
            </a:r>
            <a:r>
              <a:rPr lang="en-US" sz="1200" dirty="0" err="1"/>
              <a:t>Tremper</a:t>
            </a:r>
            <a:r>
              <a:rPr lang="en-US" sz="1200" dirty="0"/>
              <a:t>. </a:t>
            </a:r>
            <a:r>
              <a:rPr lang="en-US" sz="1200" i="1" dirty="0"/>
              <a:t>The Expositor's Bible Commentary</a:t>
            </a:r>
            <a:r>
              <a:rPr lang="en-US" sz="1200" dirty="0"/>
              <a:t>. Rev. ed. Grand Rapids, Mich.: Zondervan, 2006.</a:t>
            </a:r>
          </a:p>
          <a:p>
            <a:r>
              <a:rPr lang="en-US" sz="1200" dirty="0"/>
              <a:t>Morris, Henry M. </a:t>
            </a:r>
            <a:r>
              <a:rPr lang="en-US" sz="1200" i="1" dirty="0"/>
              <a:t>The Genesis Record: A Scientific and Devotional Commentary on the Book of Beginnings</a:t>
            </a:r>
            <a:r>
              <a:rPr lang="en-US" sz="1200" dirty="0"/>
              <a:t>. Grand Rapids, Michigan: Baker Book House, 1976.</a:t>
            </a:r>
          </a:p>
          <a:p>
            <a:r>
              <a:rPr lang="en-US" sz="1200" dirty="0"/>
              <a:t>Ross, Allen P. </a:t>
            </a:r>
            <a:r>
              <a:rPr lang="en-US" sz="1200" i="1" dirty="0"/>
              <a:t>Creation &amp;amp; Blessing: A Guide to the Study and Exposition of Genesis</a:t>
            </a:r>
            <a:r>
              <a:rPr lang="en-US" sz="1200" dirty="0"/>
              <a:t>. Grand Rapids, Michigan: Baker Academic, 1998.</a:t>
            </a:r>
          </a:p>
          <a:p>
            <a:r>
              <a:rPr lang="en-US" sz="1200" dirty="0" err="1"/>
              <a:t>Sarfati</a:t>
            </a:r>
            <a:r>
              <a:rPr lang="en-US" sz="1200" dirty="0"/>
              <a:t>, Jonathan D. </a:t>
            </a:r>
            <a:r>
              <a:rPr lang="en-US" sz="1200" i="1" dirty="0"/>
              <a:t>The Genesis Account: A Theological, Historical, and Scientific Commentary on Genesis 1-11</a:t>
            </a:r>
            <a:r>
              <a:rPr lang="en-US" sz="1200" dirty="0"/>
              <a:t>. Powder Springs, Georgia: Creation Book Publishers, 2015.</a:t>
            </a:r>
          </a:p>
          <a:p>
            <a:r>
              <a:rPr lang="en-US" sz="1200" dirty="0"/>
              <a:t>Taylor, Charles V. </a:t>
            </a:r>
            <a:r>
              <a:rPr lang="en-US" sz="1200" i="1" dirty="0"/>
              <a:t>Article from Journal of Creation (from Website </a:t>
            </a:r>
            <a:r>
              <a:rPr lang="en-US" sz="1200" i="1" dirty="0" err="1"/>
              <a:t>Www.creation.com</a:t>
            </a:r>
            <a:r>
              <a:rPr lang="en-US" sz="1200" i="1" dirty="0"/>
              <a:t>/</a:t>
            </a:r>
            <a:r>
              <a:rPr lang="en-US" sz="1200" i="1" dirty="0" err="1"/>
              <a:t>origing</a:t>
            </a:r>
            <a:r>
              <a:rPr lang="en-US" sz="1200" i="1" dirty="0"/>
              <a:t>-of-language)</a:t>
            </a:r>
            <a:r>
              <a:rPr lang="en-US" sz="1200" dirty="0"/>
              <a:t>. April 1997 ed. Vol. 11. 1997. 76-81</a:t>
            </a:r>
            <a:r>
              <a:rPr lang="en-US" sz="1200" dirty="0" smtClean="0"/>
              <a:t>.</a:t>
            </a:r>
          </a:p>
          <a:p>
            <a:r>
              <a:rPr lang="en-US" sz="1200" dirty="0" err="1"/>
              <a:t>Waltke</a:t>
            </a:r>
            <a:r>
              <a:rPr lang="en-US" sz="1200" dirty="0"/>
              <a:t>, Bruce K., and </a:t>
            </a:r>
            <a:r>
              <a:rPr lang="en-US" sz="1200" dirty="0" err="1"/>
              <a:t>Cathi</a:t>
            </a:r>
            <a:r>
              <a:rPr lang="en-US" sz="1200" dirty="0"/>
              <a:t> J. </a:t>
            </a:r>
            <a:r>
              <a:rPr lang="en-US" sz="1200" dirty="0" err="1"/>
              <a:t>Fredricks</a:t>
            </a:r>
            <a:r>
              <a:rPr lang="en-US" sz="1200" dirty="0"/>
              <a:t>. </a:t>
            </a:r>
            <a:r>
              <a:rPr lang="en-US" sz="1200" i="1" dirty="0"/>
              <a:t>Genesis: A Commentary</a:t>
            </a:r>
            <a:r>
              <a:rPr lang="en-US" sz="1200" dirty="0"/>
              <a:t>. Grand Rapids, Mich.: Zondervan, 2001.</a:t>
            </a:r>
          </a:p>
          <a:p>
            <a:r>
              <a:rPr lang="en-US" sz="1200" dirty="0" err="1"/>
              <a:t>Walvoord</a:t>
            </a:r>
            <a:r>
              <a:rPr lang="en-US" sz="1200" dirty="0"/>
              <a:t>, John F. </a:t>
            </a:r>
            <a:r>
              <a:rPr lang="en-US" sz="1200" i="1" dirty="0"/>
              <a:t>The Bible Knowledge Commentary: An Exposition of the Scriptures</a:t>
            </a:r>
            <a:r>
              <a:rPr lang="en-US" sz="1200" dirty="0"/>
              <a:t>. Wheaton, Ill.: Victor Books, 1983.</a:t>
            </a:r>
          </a:p>
          <a:p>
            <a:r>
              <a:rPr lang="en-US" sz="1200" dirty="0"/>
              <a:t>Wenham, Gordon J. </a:t>
            </a:r>
            <a:r>
              <a:rPr lang="en-US" sz="1200" i="1" dirty="0"/>
              <a:t>Genesis</a:t>
            </a:r>
            <a:r>
              <a:rPr lang="en-US" sz="1200" dirty="0"/>
              <a:t>. Vol. 1. Waco, Texas: Word Books, 1987.</a:t>
            </a:r>
          </a:p>
          <a:p>
            <a:r>
              <a:rPr lang="en-US" sz="1200" dirty="0"/>
              <a:t>Wieland, Carl. </a:t>
            </a:r>
            <a:r>
              <a:rPr lang="en-US" sz="1200" i="1" dirty="0"/>
              <a:t>One Human Family: The Bible, Science, Race and Culture</a:t>
            </a:r>
            <a:r>
              <a:rPr lang="en-US" sz="1200" dirty="0"/>
              <a:t>. Powder Springs, Georgia: Creation Book Publishers, 2011.</a:t>
            </a:r>
            <a:endParaRPr lang="en-US" sz="1200" dirty="0" smtClean="0"/>
          </a:p>
        </p:txBody>
      </p:sp>
    </p:spTree>
    <p:extLst>
      <p:ext uri="{BB962C8B-B14F-4D97-AF65-F5344CB8AC3E}">
        <p14:creationId xmlns:p14="http://schemas.microsoft.com/office/powerpoint/2010/main" val="19424539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230157"/>
          </a:xfrm>
        </p:spPr>
        <p:txBody>
          <a:bodyPr/>
          <a:lstStyle/>
          <a:p>
            <a:r>
              <a:rPr lang="en-US" sz="3200" dirty="0" smtClean="0"/>
              <a:t>Johnston’s Reading of Genesis 11</a:t>
            </a:r>
            <a:endParaRPr lang="en-US" sz="3200" dirty="0"/>
          </a:p>
        </p:txBody>
      </p:sp>
      <p:sp>
        <p:nvSpPr>
          <p:cNvPr id="3" name="Content Placeholder 2"/>
          <p:cNvSpPr>
            <a:spLocks noGrp="1"/>
          </p:cNvSpPr>
          <p:nvPr>
            <p:ph idx="1"/>
          </p:nvPr>
        </p:nvSpPr>
        <p:spPr>
          <a:xfrm>
            <a:off x="549275" y="153295"/>
            <a:ext cx="8042276" cy="6456088"/>
          </a:xfrm>
        </p:spPr>
        <p:txBody>
          <a:bodyPr/>
          <a:lstStyle/>
          <a:p>
            <a:pPr marL="0" indent="0">
              <a:buNone/>
            </a:pPr>
            <a:r>
              <a:rPr lang="en-US" dirty="0" smtClean="0"/>
              <a:t> </a:t>
            </a:r>
            <a:endParaRPr lang="en-US" dirty="0"/>
          </a:p>
          <a:p>
            <a:endParaRPr lang="en-US" dirty="0"/>
          </a:p>
        </p:txBody>
      </p:sp>
      <p:pic>
        <p:nvPicPr>
          <p:cNvPr id="6" name="NASB (01 GEN 011) - Genesis 1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501046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36563"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549275" y="107576"/>
            <a:ext cx="8042276" cy="1297891"/>
          </a:xfrm>
        </p:spPr>
        <p:txBody>
          <a:bodyPr/>
          <a:lstStyle/>
          <a:p>
            <a:pPr algn="ctr" eaLnBrk="1" hangingPunct="1"/>
            <a:r>
              <a:rPr lang="en-US" sz="3600" dirty="0" smtClean="0">
                <a:latin typeface="Times New Roman" charset="0"/>
              </a:rPr>
              <a:t>3 Issues/ Areas we will Cover in Class Today</a:t>
            </a:r>
            <a:endParaRPr lang="en-US" sz="3600" dirty="0">
              <a:latin typeface="Times New Roman" charset="0"/>
            </a:endParaRPr>
          </a:p>
        </p:txBody>
      </p:sp>
      <p:sp>
        <p:nvSpPr>
          <p:cNvPr id="164867" name="Rectangle 3"/>
          <p:cNvSpPr>
            <a:spLocks noGrp="1" noChangeArrowheads="1"/>
          </p:cNvSpPr>
          <p:nvPr>
            <p:ph type="body" idx="1"/>
          </p:nvPr>
        </p:nvSpPr>
        <p:spPr>
          <a:xfrm>
            <a:off x="549275" y="2319866"/>
            <a:ext cx="8042276" cy="3877733"/>
          </a:xfrm>
        </p:spPr>
        <p:txBody>
          <a:bodyPr>
            <a:normAutofit/>
          </a:bodyPr>
          <a:lstStyle/>
          <a:p>
            <a:pPr eaLnBrk="1" hangingPunct="1">
              <a:lnSpc>
                <a:spcPct val="90000"/>
              </a:lnSpc>
              <a:defRPr/>
            </a:pPr>
            <a:r>
              <a:rPr lang="en-US" sz="2800" dirty="0" smtClean="0">
                <a:latin typeface="Times New Roman" charset="0"/>
              </a:rPr>
              <a:t>I.  Addressing whether there is Palindromes in the wording/word play in vv. 1-9</a:t>
            </a:r>
          </a:p>
          <a:p>
            <a:pPr eaLnBrk="1" hangingPunct="1">
              <a:lnSpc>
                <a:spcPct val="90000"/>
              </a:lnSpc>
              <a:defRPr/>
            </a:pPr>
            <a:r>
              <a:rPr lang="en-US" sz="2800" dirty="0" smtClean="0">
                <a:latin typeface="Times New Roman" charset="0"/>
              </a:rPr>
              <a:t>II. Views of whether Tower of Babel was start of different languages</a:t>
            </a:r>
          </a:p>
          <a:p>
            <a:pPr eaLnBrk="1" hangingPunct="1">
              <a:lnSpc>
                <a:spcPct val="90000"/>
              </a:lnSpc>
              <a:defRPr/>
            </a:pPr>
            <a:r>
              <a:rPr lang="en-US" sz="2800" dirty="0" smtClean="0">
                <a:latin typeface="Times New Roman" charset="0"/>
              </a:rPr>
              <a:t>III. Do rest of Chapter 11 (Genealogy leading to Abram)</a:t>
            </a:r>
          </a:p>
          <a:p>
            <a:pPr marL="0" indent="0" eaLnBrk="1" hangingPunct="1">
              <a:lnSpc>
                <a:spcPct val="90000"/>
              </a:lnSpc>
              <a:buNone/>
              <a:defRPr/>
            </a:pPr>
            <a:r>
              <a:rPr lang="en-US" sz="1800" dirty="0" smtClean="0">
                <a:latin typeface="Times New Roman" charset="0"/>
              </a:rPr>
              <a:t>				</a:t>
            </a:r>
            <a:endParaRPr lang="en-US" sz="1800" dirty="0">
              <a:latin typeface="Times New Roman" charset="0"/>
              <a:cs typeface="+mn-cs"/>
            </a:endParaRPr>
          </a:p>
        </p:txBody>
      </p:sp>
    </p:spTree>
    <p:extLst>
      <p:ext uri="{BB962C8B-B14F-4D97-AF65-F5344CB8AC3E}">
        <p14:creationId xmlns:p14="http://schemas.microsoft.com/office/powerpoint/2010/main" val="2109707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additive="base">
                                        <p:cTn id="7" dur="500" fill="hold"/>
                                        <p:tgtEl>
                                          <p:spTgt spid="164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4867">
                                            <p:txEl>
                                              <p:pRg st="1" end="1"/>
                                            </p:txEl>
                                          </p:spTgt>
                                        </p:tgtEl>
                                        <p:attrNameLst>
                                          <p:attrName>style.visibility</p:attrName>
                                        </p:attrNameLst>
                                      </p:cBhvr>
                                      <p:to>
                                        <p:strVal val="visible"/>
                                      </p:to>
                                    </p:set>
                                    <p:anim calcmode="lin" valueType="num">
                                      <p:cBhvr additive="base">
                                        <p:cTn id="13" dur="500" fill="hold"/>
                                        <p:tgtEl>
                                          <p:spTgt spid="164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4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4867">
                                            <p:txEl>
                                              <p:pRg st="2" end="2"/>
                                            </p:txEl>
                                          </p:spTgt>
                                        </p:tgtEl>
                                        <p:attrNameLst>
                                          <p:attrName>style.visibility</p:attrName>
                                        </p:attrNameLst>
                                      </p:cBhvr>
                                      <p:to>
                                        <p:strVal val="visible"/>
                                      </p:to>
                                    </p:set>
                                    <p:anim calcmode="lin" valueType="num">
                                      <p:cBhvr additive="base">
                                        <p:cTn id="19" dur="500" fill="hold"/>
                                        <p:tgtEl>
                                          <p:spTgt spid="164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4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4867">
                                            <p:txEl>
                                              <p:pRg st="3" end="3"/>
                                            </p:txEl>
                                          </p:spTgt>
                                        </p:tgtEl>
                                        <p:attrNameLst>
                                          <p:attrName>style.visibility</p:attrName>
                                        </p:attrNameLst>
                                      </p:cBhvr>
                                      <p:to>
                                        <p:strVal val="visible"/>
                                      </p:to>
                                    </p:set>
                                    <p:anim calcmode="lin" valueType="num">
                                      <p:cBhvr additive="base">
                                        <p:cTn id="25" dur="500" fill="hold"/>
                                        <p:tgtEl>
                                          <p:spTgt spid="164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4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a:lstStyle/>
          <a:p>
            <a:pPr algn="ctr" eaLnBrk="1" hangingPunct="1"/>
            <a:r>
              <a:rPr lang="en-US">
                <a:latin typeface="Times New Roman" charset="0"/>
              </a:rPr>
              <a:t>Genesis 10</a:t>
            </a:r>
            <a:r>
              <a:rPr lang="en-US">
                <a:latin typeface="Times New Roman" charset="0"/>
                <a:cs typeface="Times New Roman" charset="0"/>
              </a:rPr>
              <a:t>–11</a:t>
            </a:r>
          </a:p>
        </p:txBody>
      </p:sp>
      <p:sp>
        <p:nvSpPr>
          <p:cNvPr id="162819" name="Rectangle 3"/>
          <p:cNvSpPr>
            <a:spLocks noGrp="1" noChangeArrowheads="1"/>
          </p:cNvSpPr>
          <p:nvPr>
            <p:ph type="body" idx="1"/>
          </p:nvPr>
        </p:nvSpPr>
        <p:spPr/>
        <p:txBody>
          <a:bodyPr>
            <a:normAutofit fontScale="92500" lnSpcReduction="10000"/>
          </a:bodyPr>
          <a:lstStyle/>
          <a:p>
            <a:pPr eaLnBrk="1" hangingPunct="1">
              <a:defRPr/>
            </a:pPr>
            <a:r>
              <a:rPr lang="en-US" sz="2000" dirty="0">
                <a:latin typeface="Times New Roman" charset="0"/>
                <a:cs typeface="+mn-cs"/>
              </a:rPr>
              <a:t>Sinful origin of the nations necessitating Israel</a:t>
            </a:r>
            <a:r>
              <a:rPr lang="ja-JP" altLang="en-US" sz="2000" dirty="0">
                <a:latin typeface="Times New Roman" charset="0"/>
                <a:cs typeface="+mn-cs"/>
              </a:rPr>
              <a:t>’</a:t>
            </a:r>
            <a:r>
              <a:rPr lang="en-US" sz="2000" dirty="0">
                <a:latin typeface="Times New Roman" charset="0"/>
                <a:cs typeface="+mn-cs"/>
              </a:rPr>
              <a:t>s unique birth and redemptive purpose to these </a:t>
            </a:r>
            <a:r>
              <a:rPr lang="en-US" sz="2000" dirty="0" smtClean="0">
                <a:latin typeface="Times New Roman" charset="0"/>
                <a:cs typeface="+mn-cs"/>
              </a:rPr>
              <a:t>nations</a:t>
            </a:r>
            <a:endParaRPr lang="en-US" sz="2000" dirty="0">
              <a:latin typeface="Times New Roman" charset="0"/>
              <a:cs typeface="+mn-cs"/>
            </a:endParaRPr>
          </a:p>
          <a:p>
            <a:pPr eaLnBrk="1" hangingPunct="1">
              <a:defRPr/>
            </a:pPr>
            <a:r>
              <a:rPr lang="en-US" sz="2000" dirty="0">
                <a:latin typeface="Times New Roman" charset="0"/>
                <a:cs typeface="+mn-cs"/>
              </a:rPr>
              <a:t>Gen 11:1-9 occurs first and Genesis 10 occurs second (Gen 10:5, </a:t>
            </a:r>
            <a:r>
              <a:rPr lang="en-US" sz="2000" dirty="0" smtClean="0">
                <a:latin typeface="Times New Roman" charset="0"/>
                <a:cs typeface="+mn-cs"/>
              </a:rPr>
              <a:t>20)</a:t>
            </a:r>
          </a:p>
          <a:p>
            <a:pPr marL="0" indent="0" eaLnBrk="1" hangingPunct="1">
              <a:buNone/>
              <a:defRPr/>
            </a:pPr>
            <a:r>
              <a:rPr lang="en-US" dirty="0" smtClean="0">
                <a:latin typeface="Times New Roman" charset="0"/>
              </a:rPr>
              <a:t>				</a:t>
            </a:r>
            <a:r>
              <a:rPr lang="en-US" sz="1600" dirty="0" smtClean="0">
                <a:latin typeface="Times New Roman" charset="0"/>
              </a:rPr>
              <a:t>prior 2 points from Andy Woods P. Points</a:t>
            </a:r>
          </a:p>
          <a:p>
            <a:r>
              <a:rPr lang="en-US" sz="2200" dirty="0"/>
              <a:t>But chapter 10 has already divided the nations according to peoples and tongues. “Territories,” “clans,” “nations,” and “languages” occur three times, though not always in the same order (10:5, 20, 31). Probably 11:1–9 explains how the arrangement in chapter 10 came about. Genesis often goes outside the chronological order to arrange the material thematically</a:t>
            </a:r>
          </a:p>
          <a:p>
            <a:pPr marL="349250" lvl="1" indent="0">
              <a:buNone/>
            </a:pPr>
            <a:r>
              <a:rPr lang="en-US" dirty="0" smtClean="0"/>
              <a:t>			</a:t>
            </a:r>
            <a:r>
              <a:rPr lang="en-US" sz="1800" dirty="0" smtClean="0"/>
              <a:t>Ross, Bible Knowledge Commentary, p.44</a:t>
            </a:r>
            <a:endParaRPr lang="en-US" dirty="0" smtClean="0">
              <a:latin typeface="Times New Roman" charset="0"/>
            </a:endParaRPr>
          </a:p>
          <a:p>
            <a:pPr lvl="8">
              <a:defRPr/>
            </a:pPr>
            <a:endParaRPr lang="en-US" dirty="0" smtClean="0">
              <a:latin typeface="Times New Roman" charset="0"/>
              <a:cs typeface="+mn-cs"/>
            </a:endParaRPr>
          </a:p>
          <a:p>
            <a:pPr lvl="8">
              <a:defRPr/>
            </a:pPr>
            <a:endParaRPr lang="en-US" dirty="0">
              <a:latin typeface="Times New Roman" charset="0"/>
            </a:endParaRPr>
          </a:p>
        </p:txBody>
      </p:sp>
    </p:spTree>
    <p:extLst>
      <p:ext uri="{BB962C8B-B14F-4D97-AF65-F5344CB8AC3E}">
        <p14:creationId xmlns:p14="http://schemas.microsoft.com/office/powerpoint/2010/main" val="3470292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dissolve">
                                      <p:cBhvr>
                                        <p:cTn id="7" dur="500"/>
                                        <p:tgtEl>
                                          <p:spTgt spid="162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2819">
                                            <p:txEl>
                                              <p:pRg st="1" end="1"/>
                                            </p:txEl>
                                          </p:spTgt>
                                        </p:tgtEl>
                                        <p:attrNameLst>
                                          <p:attrName>style.visibility</p:attrName>
                                        </p:attrNameLst>
                                      </p:cBhvr>
                                      <p:to>
                                        <p:strVal val="visible"/>
                                      </p:to>
                                    </p:set>
                                    <p:animEffect transition="in" filter="dissolve">
                                      <p:cBhvr>
                                        <p:cTn id="12" dur="500"/>
                                        <p:tgtEl>
                                          <p:spTgt spid="162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2819">
                                            <p:txEl>
                                              <p:pRg st="2" end="2"/>
                                            </p:txEl>
                                          </p:spTgt>
                                        </p:tgtEl>
                                        <p:attrNameLst>
                                          <p:attrName>style.visibility</p:attrName>
                                        </p:attrNameLst>
                                      </p:cBhvr>
                                      <p:to>
                                        <p:strVal val="visible"/>
                                      </p:to>
                                    </p:set>
                                    <p:animEffect transition="in" filter="dissolve">
                                      <p:cBhvr>
                                        <p:cTn id="17" dur="500"/>
                                        <p:tgtEl>
                                          <p:spTgt spid="162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2819">
                                            <p:txEl>
                                              <p:pRg st="3" end="3"/>
                                            </p:txEl>
                                          </p:spTgt>
                                        </p:tgtEl>
                                        <p:attrNameLst>
                                          <p:attrName>style.visibility</p:attrName>
                                        </p:attrNameLst>
                                      </p:cBhvr>
                                      <p:to>
                                        <p:strVal val="visible"/>
                                      </p:to>
                                    </p:set>
                                    <p:animEffect transition="in" filter="dissolve">
                                      <p:cBhvr>
                                        <p:cTn id="22" dur="500"/>
                                        <p:tgtEl>
                                          <p:spTgt spid="162819">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2819">
                                            <p:txEl>
                                              <p:pRg st="4" end="4"/>
                                            </p:txEl>
                                          </p:spTgt>
                                        </p:tgtEl>
                                        <p:attrNameLst>
                                          <p:attrName>style.visibility</p:attrName>
                                        </p:attrNameLst>
                                      </p:cBhvr>
                                      <p:to>
                                        <p:strVal val="visible"/>
                                      </p:to>
                                    </p:set>
                                    <p:animEffect transition="in" filter="dissolve">
                                      <p:cBhvr>
                                        <p:cTn id="25" dur="500"/>
                                        <p:tgtEl>
                                          <p:spTgt spid="162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43891"/>
          </a:xfrm>
        </p:spPr>
        <p:txBody>
          <a:bodyPr/>
          <a:lstStyle/>
          <a:p>
            <a:r>
              <a:rPr lang="en-US" sz="3200" dirty="0" smtClean="0"/>
              <a:t>Palindromes/Word Play in VV. 1-7     (This was slide from last week) </a:t>
            </a:r>
            <a:endParaRPr lang="en-US" sz="3200" dirty="0"/>
          </a:p>
        </p:txBody>
      </p:sp>
      <p:sp>
        <p:nvSpPr>
          <p:cNvPr id="3" name="Content Placeholder 2"/>
          <p:cNvSpPr>
            <a:spLocks noGrp="1"/>
          </p:cNvSpPr>
          <p:nvPr>
            <p:ph idx="1"/>
          </p:nvPr>
        </p:nvSpPr>
        <p:spPr/>
        <p:txBody>
          <a:bodyPr/>
          <a:lstStyle/>
          <a:p>
            <a:r>
              <a:rPr lang="en-US" sz="2000" dirty="0"/>
              <a:t>let us confuse” (v. 7), indicating the divine reversal of their lot. Here “confuse” </a:t>
            </a:r>
            <a:r>
              <a:rPr lang="en-US" sz="2000" i="1" dirty="0"/>
              <a:t>(</a:t>
            </a:r>
            <a:r>
              <a:rPr lang="en-US" sz="2000" i="1" dirty="0" err="1"/>
              <a:t>bālal</a:t>
            </a:r>
            <a:r>
              <a:rPr lang="en-US" sz="2000" i="1" dirty="0"/>
              <a:t>) sets up the following pun concerning the name of the site (“Babel”). Confusion of language results in an absence of “understanding” that in turn condemns their project.</a:t>
            </a:r>
          </a:p>
          <a:p>
            <a:pPr lvl="1"/>
            <a:r>
              <a:rPr lang="en-US" dirty="0"/>
              <a:t> </a:t>
            </a:r>
            <a:r>
              <a:rPr lang="en-US" sz="1600" dirty="0"/>
              <a:t>K. A. Mathews, Genesis 1-11:26, vol. 1A, The New American Commentary (Nashville: </a:t>
            </a:r>
            <a:r>
              <a:rPr lang="en-US" sz="1600" dirty="0" err="1"/>
              <a:t>Broadman</a:t>
            </a:r>
            <a:r>
              <a:rPr lang="en-US" sz="1600" dirty="0"/>
              <a:t> &amp; Holman Publishers, 1996), 485.</a:t>
            </a:r>
          </a:p>
          <a:p>
            <a:r>
              <a:rPr lang="en-US" dirty="0"/>
              <a:t> “Furthermore, the exact form of the word “confuse” in this passage is the reverse of the word for brick……which is certainly not coincidental”</a:t>
            </a:r>
          </a:p>
          <a:p>
            <a:endParaRPr lang="en-US" dirty="0"/>
          </a:p>
        </p:txBody>
      </p:sp>
    </p:spTree>
    <p:extLst>
      <p:ext uri="{BB962C8B-B14F-4D97-AF65-F5344CB8AC3E}">
        <p14:creationId xmlns:p14="http://schemas.microsoft.com/office/powerpoint/2010/main" val="4093250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10024"/>
          </a:xfrm>
        </p:spPr>
        <p:txBody>
          <a:bodyPr/>
          <a:lstStyle/>
          <a:p>
            <a:r>
              <a:rPr lang="en-US" sz="2800" dirty="0" smtClean="0"/>
              <a:t>Palindrome/Word Play (Cont.)</a:t>
            </a:r>
            <a:endParaRPr lang="en-US" sz="2800" dirty="0"/>
          </a:p>
        </p:txBody>
      </p:sp>
      <p:sp>
        <p:nvSpPr>
          <p:cNvPr id="3" name="Content Placeholder 2"/>
          <p:cNvSpPr>
            <a:spLocks noGrp="1"/>
          </p:cNvSpPr>
          <p:nvPr>
            <p:ph idx="1"/>
          </p:nvPr>
        </p:nvSpPr>
        <p:spPr>
          <a:xfrm>
            <a:off x="549275" y="1600200"/>
            <a:ext cx="8042276" cy="5105399"/>
          </a:xfrm>
        </p:spPr>
        <p:txBody>
          <a:bodyPr>
            <a:normAutofit/>
          </a:bodyPr>
          <a:lstStyle/>
          <a:p>
            <a:r>
              <a:rPr lang="en-US" sz="3200" dirty="0"/>
              <a:t>The narrative marshals numerous wordplays to highlight the “reversal” and judgment motifs of the account.</a:t>
            </a:r>
            <a:r>
              <a:rPr lang="en-US" sz="3200" baseline="30000" dirty="0"/>
              <a:t>141 Chief among these are (1) the inversion of the Hebrew phonetic sounds </a:t>
            </a:r>
            <a:r>
              <a:rPr lang="en-US" sz="3200" i="1" baseline="30000" dirty="0" err="1"/>
              <a:t>lbn</a:t>
            </a:r>
            <a:r>
              <a:rPr lang="en-US" sz="3200" i="1" baseline="30000" dirty="0"/>
              <a:t> (</a:t>
            </a:r>
            <a:r>
              <a:rPr lang="en-US" sz="3200" i="1" baseline="30000" dirty="0" err="1"/>
              <a:t>nilbĕnâ</a:t>
            </a:r>
            <a:r>
              <a:rPr lang="en-US" sz="3200" i="1" baseline="30000" dirty="0"/>
              <a:t>; “let’s make bricks,” v. 3) and </a:t>
            </a:r>
            <a:r>
              <a:rPr lang="en-US" sz="3200" i="1" baseline="30000" dirty="0" err="1"/>
              <a:t>nbl</a:t>
            </a:r>
            <a:r>
              <a:rPr lang="en-US" sz="3200" i="1" baseline="30000" dirty="0"/>
              <a:t> (</a:t>
            </a:r>
            <a:r>
              <a:rPr lang="en-US" sz="3200" i="1" baseline="30000" dirty="0" err="1"/>
              <a:t>nābĕlâ</a:t>
            </a:r>
            <a:r>
              <a:rPr lang="en-US" sz="3200" i="1" baseline="30000" dirty="0"/>
              <a:t>; “let us go down,” v. 7) and</a:t>
            </a:r>
          </a:p>
          <a:p>
            <a:r>
              <a:rPr lang="en-US" sz="1400" dirty="0" smtClean="0"/>
              <a:t>K</a:t>
            </a:r>
            <a:r>
              <a:rPr lang="en-US" sz="1400" dirty="0"/>
              <a:t>. A. Mathews, Genesis 1-11:26, vol. 1A, The New American Commentary (Nashville: </a:t>
            </a:r>
            <a:r>
              <a:rPr lang="en-US" sz="1400" dirty="0" err="1"/>
              <a:t>Broadman</a:t>
            </a:r>
            <a:r>
              <a:rPr lang="en-US" sz="1400" dirty="0"/>
              <a:t> &amp; Holman Publishers, 1996), 468469.</a:t>
            </a:r>
          </a:p>
          <a:p>
            <a:endParaRPr lang="en-US" dirty="0"/>
          </a:p>
        </p:txBody>
      </p:sp>
    </p:spTree>
    <p:extLst>
      <p:ext uri="{BB962C8B-B14F-4D97-AF65-F5344CB8AC3E}">
        <p14:creationId xmlns:p14="http://schemas.microsoft.com/office/powerpoint/2010/main" val="2197391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3910</TotalTime>
  <Words>4991</Words>
  <Application>Microsoft Macintosh PowerPoint</Application>
  <PresentationFormat>On-screen Show (4:3)</PresentationFormat>
  <Paragraphs>224</Paragraphs>
  <Slides>41</Slides>
  <Notes>0</Notes>
  <HiddenSlides>0</HiddenSlides>
  <MMClips>1</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Breeze</vt:lpstr>
      <vt:lpstr>Genesis 11 Outline</vt:lpstr>
      <vt:lpstr>Review of Covenants in the Bible</vt:lpstr>
      <vt:lpstr>Review (Cont.)</vt:lpstr>
      <vt:lpstr>Expectations of Covenants</vt:lpstr>
      <vt:lpstr>Johnston’s Reading of Genesis 11</vt:lpstr>
      <vt:lpstr>3 Issues/ Areas we will Cover in Class Today</vt:lpstr>
      <vt:lpstr>Genesis 10–11</vt:lpstr>
      <vt:lpstr>Palindromes/Word Play in VV. 1-7     (This was slide from last week) </vt:lpstr>
      <vt:lpstr>Palindrome/Word Play (Cont.)</vt:lpstr>
      <vt:lpstr>Word Play (Cont.)</vt:lpstr>
      <vt:lpstr>Word Play (Cont.)</vt:lpstr>
      <vt:lpstr>Word Play/Palindrome (Cont.)</vt:lpstr>
      <vt:lpstr>Word Play (Cont.)</vt:lpstr>
      <vt:lpstr>PowerPoint Presentation</vt:lpstr>
      <vt:lpstr>Word Play (Cont.)</vt:lpstr>
      <vt:lpstr>Language Etymology &amp; Was the Tower of Babel the origin of the various languages</vt:lpstr>
      <vt:lpstr>Languages Etymology &amp; if Origin of Diff. is at T.O.B. (Cont.)</vt:lpstr>
      <vt:lpstr>Language (Cont.)</vt:lpstr>
      <vt:lpstr>Languages (Cont.)</vt:lpstr>
      <vt:lpstr>Languages (Cont.)</vt:lpstr>
      <vt:lpstr>Better Biblical Conclusions about Languages </vt:lpstr>
      <vt:lpstr>Better Conclusions (Cont.)</vt:lpstr>
      <vt:lpstr>Better Conclusions (Robinson attempt)….i.e. employing Remedial reading</vt:lpstr>
      <vt:lpstr>Genesis 11:10-32 Genealogy Leading to Abram </vt:lpstr>
      <vt:lpstr>11:10-32 (Cont.)</vt:lpstr>
      <vt:lpstr>Gen 11:10-32 (Cont.)</vt:lpstr>
      <vt:lpstr>Gen. 11:10-32 (Cont.)</vt:lpstr>
      <vt:lpstr>  Age @ birth 1st son Rem. Yrs  Total</vt:lpstr>
      <vt:lpstr>Gen 11:10-32 (Cont.)</vt:lpstr>
      <vt:lpstr>Waltke’s Thoughts on Lifespans</vt:lpstr>
      <vt:lpstr>Gen. 11:26-32</vt:lpstr>
      <vt:lpstr>Gen. 11:26-32</vt:lpstr>
      <vt:lpstr>Gen. 11:26-32 (Cont.)</vt:lpstr>
      <vt:lpstr>Gen. 11:26-32 (Cont.)</vt:lpstr>
      <vt:lpstr>Gen. 11:26-32 (Cont.)</vt:lpstr>
      <vt:lpstr>Genesis 11:26-32 (Cont.)</vt:lpstr>
      <vt:lpstr>Gen. 11:26-32 (Cont.)</vt:lpstr>
      <vt:lpstr>Gen. 11:26-32 (Cont.)</vt:lpstr>
      <vt:lpstr>Gen. 11:26-32 (Cont.)</vt:lpstr>
      <vt:lpstr>Abram’s Journey</vt:lpstr>
      <vt:lpstr>Bibliography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Needed “Intercalation”</dc:title>
  <dc:creator>Richard Robinson</dc:creator>
  <cp:lastModifiedBy>Richard Robinson</cp:lastModifiedBy>
  <cp:revision>481</cp:revision>
  <cp:lastPrinted>2015-10-11T02:55:25Z</cp:lastPrinted>
  <dcterms:created xsi:type="dcterms:W3CDTF">2015-09-04T22:16:58Z</dcterms:created>
  <dcterms:modified xsi:type="dcterms:W3CDTF">2015-10-11T14:24:07Z</dcterms:modified>
</cp:coreProperties>
</file>