
<file path=[Content_Types].xml><?xml version="1.0" encoding="utf-8"?>
<Types xmlns="http://schemas.openxmlformats.org/package/2006/content-types">
  <Default Extension="xml" ContentType="application/xml"/>
  <Default Extension="wmf" ContentType="image/x-wmf"/>
  <Default Extension="jpeg" ContentType="image/jpeg"/>
  <Default Extension="mp3" ContentType="audio/unknown"/>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66" r:id="rId2"/>
  </p:sldMasterIdLst>
  <p:notesMasterIdLst>
    <p:notesMasterId r:id="rId57"/>
  </p:notesMasterIdLst>
  <p:sldIdLst>
    <p:sldId id="462" r:id="rId3"/>
    <p:sldId id="260" r:id="rId4"/>
    <p:sldId id="409" r:id="rId5"/>
    <p:sldId id="588" r:id="rId6"/>
    <p:sldId id="493" r:id="rId7"/>
    <p:sldId id="465" r:id="rId8"/>
    <p:sldId id="494" r:id="rId9"/>
    <p:sldId id="606" r:id="rId10"/>
    <p:sldId id="671" r:id="rId11"/>
    <p:sldId id="672" r:id="rId12"/>
    <p:sldId id="638" r:id="rId13"/>
    <p:sldId id="607" r:id="rId14"/>
    <p:sldId id="608" r:id="rId15"/>
    <p:sldId id="639" r:id="rId16"/>
    <p:sldId id="609" r:id="rId17"/>
    <p:sldId id="610" r:id="rId18"/>
    <p:sldId id="612" r:id="rId19"/>
    <p:sldId id="613" r:id="rId20"/>
    <p:sldId id="704" r:id="rId21"/>
    <p:sldId id="703" r:id="rId22"/>
    <p:sldId id="614" r:id="rId23"/>
    <p:sldId id="615" r:id="rId24"/>
    <p:sldId id="705" r:id="rId25"/>
    <p:sldId id="673" r:id="rId26"/>
    <p:sldId id="616" r:id="rId27"/>
    <p:sldId id="617" r:id="rId28"/>
    <p:sldId id="618" r:id="rId29"/>
    <p:sldId id="619" r:id="rId30"/>
    <p:sldId id="620" r:id="rId31"/>
    <p:sldId id="621" r:id="rId32"/>
    <p:sldId id="622" r:id="rId33"/>
    <p:sldId id="623" r:id="rId34"/>
    <p:sldId id="625" r:id="rId35"/>
    <p:sldId id="674" r:id="rId36"/>
    <p:sldId id="675" r:id="rId37"/>
    <p:sldId id="706" r:id="rId38"/>
    <p:sldId id="624" r:id="rId39"/>
    <p:sldId id="626" r:id="rId40"/>
    <p:sldId id="627" r:id="rId41"/>
    <p:sldId id="640" r:id="rId42"/>
    <p:sldId id="641" r:id="rId43"/>
    <p:sldId id="642" r:id="rId44"/>
    <p:sldId id="676" r:id="rId45"/>
    <p:sldId id="643" r:id="rId46"/>
    <p:sldId id="644" r:id="rId47"/>
    <p:sldId id="645" r:id="rId48"/>
    <p:sldId id="679" r:id="rId49"/>
    <p:sldId id="680" r:id="rId50"/>
    <p:sldId id="681" r:id="rId51"/>
    <p:sldId id="682" r:id="rId52"/>
    <p:sldId id="683" r:id="rId53"/>
    <p:sldId id="684" r:id="rId54"/>
    <p:sldId id="646" r:id="rId55"/>
    <p:sldId id="286"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2" autoAdjust="0"/>
    <p:restoredTop sz="87683" autoAdjust="0"/>
  </p:normalViewPr>
  <p:slideViewPr>
    <p:cSldViewPr snapToGrid="0" snapToObjects="1">
      <p:cViewPr>
        <p:scale>
          <a:sx n="75" d="100"/>
          <a:sy n="75" d="100"/>
        </p:scale>
        <p:origin x="-448"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4D9FB7-A255-0545-9A23-5D5A63F08AC9}" type="datetimeFigureOut">
              <a:rPr lang="en-US" smtClean="0"/>
              <a:t>4/17/16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843719-84F1-1746-8729-27AA88AC6922}" type="slidenum">
              <a:rPr lang="en-US" smtClean="0"/>
              <a:t>‹#›</a:t>
            </a:fld>
            <a:endParaRPr lang="en-US"/>
          </a:p>
        </p:txBody>
      </p:sp>
    </p:spTree>
    <p:extLst>
      <p:ext uri="{BB962C8B-B14F-4D97-AF65-F5344CB8AC3E}">
        <p14:creationId xmlns:p14="http://schemas.microsoft.com/office/powerpoint/2010/main" val="29225563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18895F-8684-4655-A5BF-17749BE219C0}"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61393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Land….only one not yet fulfilled……………..seed in 2</a:t>
            </a:r>
            <a:r>
              <a:rPr lang="en-US" baseline="0" dirty="0" smtClean="0"/>
              <a:t> Sam. 712-16 Nathan prophet takes message from God……………………New </a:t>
            </a:r>
            <a:r>
              <a:rPr lang="en-US" baseline="0" dirty="0" err="1" smtClean="0"/>
              <a:t>Cov</a:t>
            </a:r>
            <a:r>
              <a:rPr lang="en-US" baseline="0" dirty="0" smtClean="0"/>
              <a:t>. Made with Israel…….we receive indirect blessings from this </a:t>
            </a:r>
            <a:r>
              <a:rPr lang="en-US" baseline="0" dirty="0" err="1" smtClean="0"/>
              <a:t>cov</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0843719-84F1-1746-8729-27AA88AC6922}" type="slidenum">
              <a:rPr lang="en-US" smtClean="0"/>
              <a:t>3</a:t>
            </a:fld>
            <a:endParaRPr lang="en-US"/>
          </a:p>
        </p:txBody>
      </p:sp>
    </p:spTree>
    <p:extLst>
      <p:ext uri="{BB962C8B-B14F-4D97-AF65-F5344CB8AC3E}">
        <p14:creationId xmlns:p14="http://schemas.microsoft.com/office/powerpoint/2010/main" val="2237041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about us??...do we have a “go to lie?’ that we revert to when wanting to get our way, or when we are fearful??</a:t>
            </a:r>
            <a:endParaRPr lang="en-US" dirty="0"/>
          </a:p>
        </p:txBody>
      </p:sp>
      <p:sp>
        <p:nvSpPr>
          <p:cNvPr id="4" name="Slide Number Placeholder 3"/>
          <p:cNvSpPr>
            <a:spLocks noGrp="1"/>
          </p:cNvSpPr>
          <p:nvPr>
            <p:ph type="sldNum" sz="quarter" idx="10"/>
          </p:nvPr>
        </p:nvSpPr>
        <p:spPr/>
        <p:txBody>
          <a:bodyPr/>
          <a:lstStyle/>
          <a:p>
            <a:fld id="{20843719-84F1-1746-8729-27AA88AC6922}" type="slidenum">
              <a:rPr lang="en-US" smtClean="0"/>
              <a:t>11</a:t>
            </a:fld>
            <a:endParaRPr lang="en-US"/>
          </a:p>
        </p:txBody>
      </p:sp>
    </p:spTree>
    <p:extLst>
      <p:ext uri="{BB962C8B-B14F-4D97-AF65-F5344CB8AC3E}">
        <p14:creationId xmlns:p14="http://schemas.microsoft.com/office/powerpoint/2010/main" val="318707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Hebrews 13:2 Do not neglect to show hospitality to strangers, for by this some have entertained angels without knowing it</a:t>
            </a:r>
            <a:endParaRPr lang="en-US" dirty="0"/>
          </a:p>
        </p:txBody>
      </p:sp>
      <p:sp>
        <p:nvSpPr>
          <p:cNvPr id="4" name="Slide Number Placeholder 3"/>
          <p:cNvSpPr>
            <a:spLocks noGrp="1"/>
          </p:cNvSpPr>
          <p:nvPr>
            <p:ph type="sldNum" sz="quarter" idx="10"/>
          </p:nvPr>
        </p:nvSpPr>
        <p:spPr/>
        <p:txBody>
          <a:bodyPr/>
          <a:lstStyle/>
          <a:p>
            <a:fld id="{20843719-84F1-1746-8729-27AA88AC6922}" type="slidenum">
              <a:rPr lang="en-US" smtClean="0"/>
              <a:t>16</a:t>
            </a:fld>
            <a:endParaRPr lang="en-US"/>
          </a:p>
        </p:txBody>
      </p:sp>
    </p:spTree>
    <p:extLst>
      <p:ext uri="{BB962C8B-B14F-4D97-AF65-F5344CB8AC3E}">
        <p14:creationId xmlns:p14="http://schemas.microsoft.com/office/powerpoint/2010/main" val="3122613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1..Abraham rose early in the morning, just as he did with the expulsion of Ishmael in 21:14, showing again that his decision had been made</a:t>
            </a:r>
          </a:p>
          <a:p>
            <a:endParaRPr lang="en-US" sz="1200" i="1" dirty="0" smtClean="0"/>
          </a:p>
          <a:p>
            <a:r>
              <a:rPr lang="en-US" sz="1200" dirty="0" smtClean="0"/>
              <a:t>Second, he </a:t>
            </a:r>
            <a:r>
              <a:rPr lang="en-US" sz="1200" i="1" dirty="0" smtClean="0"/>
              <a:t>saddled his ass. Third, he took two of his young men with him; and in rabbinic tradition, these two young men were Ishmael and </a:t>
            </a:r>
            <a:r>
              <a:rPr lang="en-US" sz="1200" i="1" dirty="0" err="1" smtClean="0"/>
              <a:t>Eliezar</a:t>
            </a:r>
            <a:r>
              <a:rPr lang="en-US" sz="1200" i="1" dirty="0" smtClean="0"/>
              <a:t> of Damascus. Fourth, he took Isaac his son. Fifth, and he cleft the wood for the burnt-offering. Sixth, and he rose up. Seventh, and he went unto the place of which God had told him. These are detailed actions of the obedience of faith</a:t>
            </a:r>
          </a:p>
          <a:p>
            <a:pPr lvl="1"/>
            <a:r>
              <a:rPr lang="en-US" dirty="0" smtClean="0"/>
              <a:t>  </a:t>
            </a:r>
            <a:endParaRPr lang="en-US" dirty="0"/>
          </a:p>
        </p:txBody>
      </p:sp>
      <p:sp>
        <p:nvSpPr>
          <p:cNvPr id="4" name="Slide Number Placeholder 3"/>
          <p:cNvSpPr>
            <a:spLocks noGrp="1"/>
          </p:cNvSpPr>
          <p:nvPr>
            <p:ph type="sldNum" sz="quarter" idx="10"/>
          </p:nvPr>
        </p:nvSpPr>
        <p:spPr/>
        <p:txBody>
          <a:bodyPr/>
          <a:lstStyle/>
          <a:p>
            <a:fld id="{20843719-84F1-1746-8729-27AA88AC6922}" type="slidenum">
              <a:rPr lang="en-US" smtClean="0"/>
              <a:t>22</a:t>
            </a:fld>
            <a:endParaRPr lang="en-US"/>
          </a:p>
        </p:txBody>
      </p:sp>
    </p:spTree>
    <p:extLst>
      <p:ext uri="{BB962C8B-B14F-4D97-AF65-F5344CB8AC3E}">
        <p14:creationId xmlns:p14="http://schemas.microsoft.com/office/powerpoint/2010/main" val="1678634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t>Seest</a:t>
            </a:r>
            <a:r>
              <a:rPr lang="en-US" sz="1200" dirty="0" smtClean="0"/>
              <a:t> thou how faith wrought with his works, and by works was faith made perfect? And the Scripture was fulfilled which </a:t>
            </a:r>
            <a:r>
              <a:rPr lang="en-US" sz="1200" dirty="0" err="1" smtClean="0"/>
              <a:t>saith</a:t>
            </a:r>
            <a:r>
              <a:rPr lang="en-US" sz="1200" dirty="0" smtClean="0"/>
              <a:t>, Abraham believed God, and it was imputed unto him for righteousness: and he was called the Friend of God. Ye see then how that by works a man is justified, and not by faith only” (James 2:21–24). He had received righteousness imputed by faith, but that faith was tested by works. “God did test Abraham,” and Abraham passed the test.</a:t>
            </a:r>
          </a:p>
          <a:p>
            <a:pPr lvl="1"/>
            <a:r>
              <a:rPr lang="en-US" dirty="0" smtClean="0"/>
              <a:t> Henry M. Morris, The Genesis Record: A Scientific and Devotional Commentary on the Book of Beginnings (Grand Rapids, MI: Baker Books, 1976), 381.</a:t>
            </a:r>
          </a:p>
          <a:p>
            <a:r>
              <a:rPr lang="en-US" b="0" i="0" u="none" strike="noStrike" baseline="0" dirty="0" smtClean="0"/>
              <a:t>.</a:t>
            </a:r>
          </a:p>
          <a:p>
            <a:endParaRPr lang="en-US" dirty="0"/>
          </a:p>
        </p:txBody>
      </p:sp>
      <p:sp>
        <p:nvSpPr>
          <p:cNvPr id="4" name="Slide Number Placeholder 3"/>
          <p:cNvSpPr>
            <a:spLocks noGrp="1"/>
          </p:cNvSpPr>
          <p:nvPr>
            <p:ph type="sldNum" sz="quarter" idx="10"/>
          </p:nvPr>
        </p:nvSpPr>
        <p:spPr/>
        <p:txBody>
          <a:bodyPr/>
          <a:lstStyle/>
          <a:p>
            <a:fld id="{20843719-84F1-1746-8729-27AA88AC6922}" type="slidenum">
              <a:rPr lang="en-US" smtClean="0"/>
              <a:t>35</a:t>
            </a:fld>
            <a:endParaRPr lang="en-US"/>
          </a:p>
        </p:txBody>
      </p:sp>
    </p:spTree>
    <p:extLst>
      <p:ext uri="{BB962C8B-B14F-4D97-AF65-F5344CB8AC3E}">
        <p14:creationId xmlns:p14="http://schemas.microsoft.com/office/powerpoint/2010/main" val="2728206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76202"/>
            <a:ext cx="7010400" cy="917575"/>
          </a:xfrm>
        </p:spPr>
        <p:txBody>
          <a:bodyPr/>
          <a:lstStyle>
            <a:lvl1pPr algn="l">
              <a:defRPr>
                <a:solidFill>
                  <a:schemeClr val="tx2"/>
                </a:solidFill>
                <a:effectLst>
                  <a:outerShdw blurRad="38100" dist="38100" dir="2700000" algn="tl">
                    <a:srgbClr val="000000"/>
                  </a:outerShdw>
                </a:effectLst>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533400" y="914400"/>
            <a:ext cx="6400800" cy="533400"/>
          </a:xfrm>
        </p:spPr>
        <p:txBody>
          <a:bodyPr/>
          <a:lstStyle>
            <a:lvl1pPr marL="0" indent="0">
              <a:buFontTx/>
              <a:buNone/>
              <a:defRPr sz="2800">
                <a:solidFill>
                  <a:schemeClr val="tx1"/>
                </a:solidFill>
                <a:effectLst>
                  <a:outerShdw blurRad="38100" dist="38100" dir="2700000" algn="tl">
                    <a:srgbClr val="000000"/>
                  </a:outerShdw>
                </a:effectLst>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324600"/>
            <a:ext cx="2133600" cy="457200"/>
          </a:xfrm>
        </p:spPr>
        <p:txBody>
          <a:bodyPr/>
          <a:lstStyle>
            <a:lvl1pPr>
              <a:defRPr>
                <a:solidFill>
                  <a:srgbClr val="FF00FF"/>
                </a:solidFill>
              </a:defRPr>
            </a:lvl1pPr>
          </a:lstStyle>
          <a:p>
            <a:endParaRPr lang="en-US">
              <a:latin typeface="Arial"/>
            </a:endParaRPr>
          </a:p>
        </p:txBody>
      </p:sp>
      <p:sp>
        <p:nvSpPr>
          <p:cNvPr id="3077" name="Rectangle 5"/>
          <p:cNvSpPr>
            <a:spLocks noGrp="1" noChangeArrowheads="1"/>
          </p:cNvSpPr>
          <p:nvPr>
            <p:ph type="ftr" sz="quarter" idx="3"/>
          </p:nvPr>
        </p:nvSpPr>
        <p:spPr>
          <a:xfrm>
            <a:off x="3124200" y="6324600"/>
            <a:ext cx="2895600" cy="457200"/>
          </a:xfrm>
        </p:spPr>
        <p:txBody>
          <a:bodyPr/>
          <a:lstStyle>
            <a:lvl1pPr>
              <a:defRPr>
                <a:solidFill>
                  <a:srgbClr val="FF00FF"/>
                </a:solidFill>
              </a:defRPr>
            </a:lvl1pPr>
          </a:lstStyle>
          <a:p>
            <a:endParaRPr lang="en-US">
              <a:latin typeface="Arial"/>
            </a:endParaRPr>
          </a:p>
        </p:txBody>
      </p:sp>
      <p:sp>
        <p:nvSpPr>
          <p:cNvPr id="3078" name="Rectangle 6"/>
          <p:cNvSpPr>
            <a:spLocks noGrp="1" noChangeArrowheads="1"/>
          </p:cNvSpPr>
          <p:nvPr>
            <p:ph type="sldNum" sz="quarter" idx="4"/>
          </p:nvPr>
        </p:nvSpPr>
        <p:spPr>
          <a:xfrm>
            <a:off x="6553200" y="6324600"/>
            <a:ext cx="2133600" cy="457200"/>
          </a:xfrm>
        </p:spPr>
        <p:txBody>
          <a:bodyPr/>
          <a:lstStyle>
            <a:lvl1pPr>
              <a:defRPr/>
            </a:lvl1pPr>
          </a:lstStyle>
          <a:p>
            <a:fld id="{3D597C91-3F32-4F8A-AF08-6EF1F889104D}" type="slidenum">
              <a:rPr lang="en-US">
                <a:latin typeface="Arial"/>
              </a:rPr>
              <a:pPr/>
              <a:t>‹#›</a:t>
            </a:fld>
            <a:endParaRPr lang="en-US">
              <a:latin typeface="Arial"/>
            </a:endParaRPr>
          </a:p>
        </p:txBody>
      </p:sp>
    </p:spTree>
    <p:extLst>
      <p:ext uri="{BB962C8B-B14F-4D97-AF65-F5344CB8AC3E}">
        <p14:creationId xmlns:p14="http://schemas.microsoft.com/office/powerpoint/2010/main" val="2191898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atin typeface="Arial"/>
            </a:endParaRPr>
          </a:p>
        </p:txBody>
      </p:sp>
      <p:sp>
        <p:nvSpPr>
          <p:cNvPr id="5" name="Footer Placeholder 4"/>
          <p:cNvSpPr>
            <a:spLocks noGrp="1"/>
          </p:cNvSpPr>
          <p:nvPr>
            <p:ph type="ftr" sz="quarter" idx="11"/>
          </p:nvPr>
        </p:nvSpPr>
        <p:spPr/>
        <p:txBody>
          <a:bodyPr/>
          <a:lstStyle>
            <a:lvl1pPr>
              <a:defRPr/>
            </a:lvl1pPr>
          </a:lstStyle>
          <a:p>
            <a:endParaRPr lang="en-US">
              <a:latin typeface="Arial"/>
            </a:endParaRPr>
          </a:p>
        </p:txBody>
      </p:sp>
      <p:sp>
        <p:nvSpPr>
          <p:cNvPr id="6" name="Slide Number Placeholder 5"/>
          <p:cNvSpPr>
            <a:spLocks noGrp="1"/>
          </p:cNvSpPr>
          <p:nvPr>
            <p:ph type="sldNum" sz="quarter" idx="12"/>
          </p:nvPr>
        </p:nvSpPr>
        <p:spPr/>
        <p:txBody>
          <a:bodyPr/>
          <a:lstStyle>
            <a:lvl1pPr>
              <a:defRPr/>
            </a:lvl1pPr>
          </a:lstStyle>
          <a:p>
            <a:fld id="{D8CC57B4-BF8A-4B98-8107-99B5ACB31BF9}" type="slidenum">
              <a:rPr lang="en-US">
                <a:latin typeface="Arial"/>
              </a:rPr>
              <a:pPr/>
              <a:t>‹#›</a:t>
            </a:fld>
            <a:endParaRPr lang="en-US">
              <a:latin typeface="Arial"/>
            </a:endParaRPr>
          </a:p>
        </p:txBody>
      </p:sp>
    </p:spTree>
    <p:extLst>
      <p:ext uri="{BB962C8B-B14F-4D97-AF65-F5344CB8AC3E}">
        <p14:creationId xmlns:p14="http://schemas.microsoft.com/office/powerpoint/2010/main" val="4167852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0"/>
            <a:ext cx="2038350" cy="4724400"/>
          </a:xfrm>
        </p:spPr>
        <p:txBody>
          <a:bodyPr vert="eaVert"/>
          <a:lstStyle>
            <a:lvl1pPr>
              <a:defRPr>
                <a:solidFill>
                  <a:srgbClr val="000000"/>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524000"/>
            <a:ext cx="596265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atin typeface="Arial"/>
            </a:endParaRPr>
          </a:p>
        </p:txBody>
      </p:sp>
      <p:sp>
        <p:nvSpPr>
          <p:cNvPr id="5" name="Footer Placeholder 4"/>
          <p:cNvSpPr>
            <a:spLocks noGrp="1"/>
          </p:cNvSpPr>
          <p:nvPr>
            <p:ph type="ftr" sz="quarter" idx="11"/>
          </p:nvPr>
        </p:nvSpPr>
        <p:spPr/>
        <p:txBody>
          <a:bodyPr/>
          <a:lstStyle>
            <a:lvl1pPr>
              <a:defRPr/>
            </a:lvl1pPr>
          </a:lstStyle>
          <a:p>
            <a:endParaRPr lang="en-US">
              <a:latin typeface="Arial"/>
            </a:endParaRPr>
          </a:p>
        </p:txBody>
      </p:sp>
      <p:sp>
        <p:nvSpPr>
          <p:cNvPr id="6" name="Slide Number Placeholder 5"/>
          <p:cNvSpPr>
            <a:spLocks noGrp="1"/>
          </p:cNvSpPr>
          <p:nvPr>
            <p:ph type="sldNum" sz="quarter" idx="12"/>
          </p:nvPr>
        </p:nvSpPr>
        <p:spPr/>
        <p:txBody>
          <a:bodyPr/>
          <a:lstStyle>
            <a:lvl1pPr>
              <a:defRPr/>
            </a:lvl1pPr>
          </a:lstStyle>
          <a:p>
            <a:fld id="{36CDFA58-3F65-4B3D-B41F-51157922A1F2}" type="slidenum">
              <a:rPr lang="en-US">
                <a:latin typeface="Arial"/>
              </a:rPr>
              <a:pPr/>
              <a:t>‹#›</a:t>
            </a:fld>
            <a:endParaRPr lang="en-US">
              <a:latin typeface="Arial"/>
            </a:endParaRPr>
          </a:p>
        </p:txBody>
      </p:sp>
    </p:spTree>
    <p:extLst>
      <p:ext uri="{BB962C8B-B14F-4D97-AF65-F5344CB8AC3E}">
        <p14:creationId xmlns:p14="http://schemas.microsoft.com/office/powerpoint/2010/main" val="3323413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fontAlgn="base">
              <a:spcBef>
                <a:spcPct val="0"/>
              </a:spcBef>
              <a:spcAft>
                <a:spcPct val="0"/>
              </a:spcAft>
            </a:pPr>
            <a:endParaRPr lang="en-US">
              <a:latin typeface="Aria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latin typeface="Aria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E39B751A-6F1D-46CF-B156-33F83131D7DC}" type="slidenum">
              <a:rPr lang="en-US" smtClean="0">
                <a:latin typeface="Arial"/>
              </a:rPr>
              <a:pPr fontAlgn="base">
                <a:spcBef>
                  <a:spcPct val="0"/>
                </a:spcBef>
                <a:spcAft>
                  <a:spcPct val="0"/>
                </a:spcAft>
              </a:pPr>
              <a:t>‹#›</a:t>
            </a:fld>
            <a:endParaRPr lang="en-US">
              <a:latin typeface="Aria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4/17/16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4/17/16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4/17/16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4/17/16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4/17/16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atin typeface="Arial"/>
            </a:endParaRPr>
          </a:p>
        </p:txBody>
      </p:sp>
      <p:sp>
        <p:nvSpPr>
          <p:cNvPr id="5" name="Footer Placeholder 4"/>
          <p:cNvSpPr>
            <a:spLocks noGrp="1"/>
          </p:cNvSpPr>
          <p:nvPr>
            <p:ph type="ftr" sz="quarter" idx="11"/>
          </p:nvPr>
        </p:nvSpPr>
        <p:spPr/>
        <p:txBody>
          <a:bodyPr/>
          <a:lstStyle>
            <a:lvl1pPr>
              <a:defRPr/>
            </a:lvl1pPr>
          </a:lstStyle>
          <a:p>
            <a:endParaRPr lang="en-US">
              <a:latin typeface="Arial"/>
            </a:endParaRPr>
          </a:p>
        </p:txBody>
      </p:sp>
      <p:sp>
        <p:nvSpPr>
          <p:cNvPr id="6" name="Slide Number Placeholder 5"/>
          <p:cNvSpPr>
            <a:spLocks noGrp="1"/>
          </p:cNvSpPr>
          <p:nvPr>
            <p:ph type="sldNum" sz="quarter" idx="12"/>
          </p:nvPr>
        </p:nvSpPr>
        <p:spPr/>
        <p:txBody>
          <a:bodyPr/>
          <a:lstStyle>
            <a:lvl1pPr>
              <a:defRPr/>
            </a:lvl1pPr>
          </a:lstStyle>
          <a:p>
            <a:fld id="{A3596A03-95B0-4DAD-9399-C04B3EC2B252}" type="slidenum">
              <a:rPr lang="en-US">
                <a:latin typeface="Arial"/>
              </a:rPr>
              <a:pPr/>
              <a:t>‹#›</a:t>
            </a:fld>
            <a:endParaRPr lang="en-US">
              <a:latin typeface="Arial"/>
            </a:endParaRPr>
          </a:p>
        </p:txBody>
      </p:sp>
    </p:spTree>
    <p:extLst>
      <p:ext uri="{BB962C8B-B14F-4D97-AF65-F5344CB8AC3E}">
        <p14:creationId xmlns:p14="http://schemas.microsoft.com/office/powerpoint/2010/main" val="632865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4/17/16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4/17/16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57589"/>
            <a:ext cx="7772400" cy="1362075"/>
          </a:xfrm>
        </p:spPr>
        <p:txBody>
          <a:bodyPr anchor="t"/>
          <a:lstStyle>
            <a:lvl1pPr algn="l">
              <a:defRPr sz="4000" b="1" cap="all">
                <a:solidFill>
                  <a:srgbClr val="000000"/>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05740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atin typeface="Arial"/>
            </a:endParaRPr>
          </a:p>
        </p:txBody>
      </p:sp>
      <p:sp>
        <p:nvSpPr>
          <p:cNvPr id="5" name="Footer Placeholder 4"/>
          <p:cNvSpPr>
            <a:spLocks noGrp="1"/>
          </p:cNvSpPr>
          <p:nvPr>
            <p:ph type="ftr" sz="quarter" idx="11"/>
          </p:nvPr>
        </p:nvSpPr>
        <p:spPr/>
        <p:txBody>
          <a:bodyPr/>
          <a:lstStyle>
            <a:lvl1pPr>
              <a:defRPr/>
            </a:lvl1pPr>
          </a:lstStyle>
          <a:p>
            <a:endParaRPr lang="en-US">
              <a:latin typeface="Arial"/>
            </a:endParaRPr>
          </a:p>
        </p:txBody>
      </p:sp>
      <p:sp>
        <p:nvSpPr>
          <p:cNvPr id="6" name="Slide Number Placeholder 5"/>
          <p:cNvSpPr>
            <a:spLocks noGrp="1"/>
          </p:cNvSpPr>
          <p:nvPr>
            <p:ph type="sldNum" sz="quarter" idx="12"/>
          </p:nvPr>
        </p:nvSpPr>
        <p:spPr/>
        <p:txBody>
          <a:bodyPr/>
          <a:lstStyle>
            <a:lvl1pPr>
              <a:defRPr/>
            </a:lvl1pPr>
          </a:lstStyle>
          <a:p>
            <a:fld id="{B1364128-24F4-49AA-A58F-969887705699}" type="slidenum">
              <a:rPr lang="en-US">
                <a:latin typeface="Arial"/>
              </a:rPr>
              <a:pPr/>
              <a:t>‹#›</a:t>
            </a:fld>
            <a:endParaRPr lang="en-US">
              <a:latin typeface="Arial"/>
            </a:endParaRPr>
          </a:p>
        </p:txBody>
      </p:sp>
    </p:spTree>
    <p:extLst>
      <p:ext uri="{BB962C8B-B14F-4D97-AF65-F5344CB8AC3E}">
        <p14:creationId xmlns:p14="http://schemas.microsoft.com/office/powerpoint/2010/main" val="355624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atin typeface="Arial"/>
            </a:endParaRPr>
          </a:p>
        </p:txBody>
      </p:sp>
      <p:sp>
        <p:nvSpPr>
          <p:cNvPr id="6" name="Footer Placeholder 5"/>
          <p:cNvSpPr>
            <a:spLocks noGrp="1"/>
          </p:cNvSpPr>
          <p:nvPr>
            <p:ph type="ftr" sz="quarter" idx="11"/>
          </p:nvPr>
        </p:nvSpPr>
        <p:spPr/>
        <p:txBody>
          <a:bodyPr/>
          <a:lstStyle>
            <a:lvl1pPr>
              <a:defRPr/>
            </a:lvl1pPr>
          </a:lstStyle>
          <a:p>
            <a:endParaRPr lang="en-US">
              <a:latin typeface="Arial"/>
            </a:endParaRPr>
          </a:p>
        </p:txBody>
      </p:sp>
      <p:sp>
        <p:nvSpPr>
          <p:cNvPr id="7" name="Slide Number Placeholder 6"/>
          <p:cNvSpPr>
            <a:spLocks noGrp="1"/>
          </p:cNvSpPr>
          <p:nvPr>
            <p:ph type="sldNum" sz="quarter" idx="12"/>
          </p:nvPr>
        </p:nvSpPr>
        <p:spPr/>
        <p:txBody>
          <a:bodyPr/>
          <a:lstStyle>
            <a:lvl1pPr>
              <a:defRPr/>
            </a:lvl1pPr>
          </a:lstStyle>
          <a:p>
            <a:fld id="{44FA9E2A-70EE-4F81-B8BB-ED63564C6008}" type="slidenum">
              <a:rPr lang="en-US">
                <a:latin typeface="Arial"/>
              </a:rPr>
              <a:pPr/>
              <a:t>‹#›</a:t>
            </a:fld>
            <a:endParaRPr lang="en-US">
              <a:latin typeface="Arial"/>
            </a:endParaRPr>
          </a:p>
        </p:txBody>
      </p:sp>
    </p:spTree>
    <p:extLst>
      <p:ext uri="{BB962C8B-B14F-4D97-AF65-F5344CB8AC3E}">
        <p14:creationId xmlns:p14="http://schemas.microsoft.com/office/powerpoint/2010/main" val="327818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315200" cy="1447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3400" y="1600200"/>
            <a:ext cx="3963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400" y="2239962"/>
            <a:ext cx="39639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399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atin typeface="Arial"/>
            </a:endParaRPr>
          </a:p>
        </p:txBody>
      </p:sp>
      <p:sp>
        <p:nvSpPr>
          <p:cNvPr id="8" name="Footer Placeholder 7"/>
          <p:cNvSpPr>
            <a:spLocks noGrp="1"/>
          </p:cNvSpPr>
          <p:nvPr>
            <p:ph type="ftr" sz="quarter" idx="11"/>
          </p:nvPr>
        </p:nvSpPr>
        <p:spPr/>
        <p:txBody>
          <a:bodyPr/>
          <a:lstStyle>
            <a:lvl1pPr>
              <a:defRPr/>
            </a:lvl1pPr>
          </a:lstStyle>
          <a:p>
            <a:endParaRPr lang="en-US">
              <a:latin typeface="Arial"/>
            </a:endParaRPr>
          </a:p>
        </p:txBody>
      </p:sp>
      <p:sp>
        <p:nvSpPr>
          <p:cNvPr id="9" name="Slide Number Placeholder 8"/>
          <p:cNvSpPr>
            <a:spLocks noGrp="1"/>
          </p:cNvSpPr>
          <p:nvPr>
            <p:ph type="sldNum" sz="quarter" idx="12"/>
          </p:nvPr>
        </p:nvSpPr>
        <p:spPr/>
        <p:txBody>
          <a:bodyPr/>
          <a:lstStyle>
            <a:lvl1pPr>
              <a:defRPr/>
            </a:lvl1pPr>
          </a:lstStyle>
          <a:p>
            <a:fld id="{3DA4778F-4052-490F-85F2-70BCF67432C7}" type="slidenum">
              <a:rPr lang="en-US">
                <a:latin typeface="Arial"/>
              </a:rPr>
              <a:pPr/>
              <a:t>‹#›</a:t>
            </a:fld>
            <a:endParaRPr lang="en-US">
              <a:latin typeface="Arial"/>
            </a:endParaRPr>
          </a:p>
        </p:txBody>
      </p:sp>
    </p:spTree>
    <p:extLst>
      <p:ext uri="{BB962C8B-B14F-4D97-AF65-F5344CB8AC3E}">
        <p14:creationId xmlns:p14="http://schemas.microsoft.com/office/powerpoint/2010/main" val="126893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atin typeface="Arial"/>
            </a:endParaRPr>
          </a:p>
        </p:txBody>
      </p:sp>
      <p:sp>
        <p:nvSpPr>
          <p:cNvPr id="4" name="Footer Placeholder 3"/>
          <p:cNvSpPr>
            <a:spLocks noGrp="1"/>
          </p:cNvSpPr>
          <p:nvPr>
            <p:ph type="ftr" sz="quarter" idx="11"/>
          </p:nvPr>
        </p:nvSpPr>
        <p:spPr/>
        <p:txBody>
          <a:bodyPr/>
          <a:lstStyle>
            <a:lvl1pPr>
              <a:defRPr/>
            </a:lvl1pPr>
          </a:lstStyle>
          <a:p>
            <a:endParaRPr lang="en-US">
              <a:latin typeface="Arial"/>
            </a:endParaRPr>
          </a:p>
        </p:txBody>
      </p:sp>
      <p:sp>
        <p:nvSpPr>
          <p:cNvPr id="5" name="Slide Number Placeholder 4"/>
          <p:cNvSpPr>
            <a:spLocks noGrp="1"/>
          </p:cNvSpPr>
          <p:nvPr>
            <p:ph type="sldNum" sz="quarter" idx="12"/>
          </p:nvPr>
        </p:nvSpPr>
        <p:spPr/>
        <p:txBody>
          <a:bodyPr/>
          <a:lstStyle>
            <a:lvl1pPr>
              <a:defRPr/>
            </a:lvl1pPr>
          </a:lstStyle>
          <a:p>
            <a:fld id="{A70E01C0-2AA0-4A2F-95AB-B5881CB09A19}" type="slidenum">
              <a:rPr lang="en-US">
                <a:latin typeface="Arial"/>
              </a:rPr>
              <a:pPr/>
              <a:t>‹#›</a:t>
            </a:fld>
            <a:endParaRPr lang="en-US">
              <a:latin typeface="Arial"/>
            </a:endParaRPr>
          </a:p>
        </p:txBody>
      </p:sp>
    </p:spTree>
    <p:extLst>
      <p:ext uri="{BB962C8B-B14F-4D97-AF65-F5344CB8AC3E}">
        <p14:creationId xmlns:p14="http://schemas.microsoft.com/office/powerpoint/2010/main" val="229536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atin typeface="Arial"/>
            </a:endParaRPr>
          </a:p>
        </p:txBody>
      </p:sp>
      <p:sp>
        <p:nvSpPr>
          <p:cNvPr id="3" name="Footer Placeholder 2"/>
          <p:cNvSpPr>
            <a:spLocks noGrp="1"/>
          </p:cNvSpPr>
          <p:nvPr>
            <p:ph type="ftr" sz="quarter" idx="11"/>
          </p:nvPr>
        </p:nvSpPr>
        <p:spPr/>
        <p:txBody>
          <a:bodyPr/>
          <a:lstStyle>
            <a:lvl1pPr>
              <a:defRPr/>
            </a:lvl1pPr>
          </a:lstStyle>
          <a:p>
            <a:endParaRPr lang="en-US">
              <a:latin typeface="Arial"/>
            </a:endParaRPr>
          </a:p>
        </p:txBody>
      </p:sp>
      <p:sp>
        <p:nvSpPr>
          <p:cNvPr id="4" name="Slide Number Placeholder 3"/>
          <p:cNvSpPr>
            <a:spLocks noGrp="1"/>
          </p:cNvSpPr>
          <p:nvPr>
            <p:ph type="sldNum" sz="quarter" idx="12"/>
          </p:nvPr>
        </p:nvSpPr>
        <p:spPr/>
        <p:txBody>
          <a:bodyPr/>
          <a:lstStyle>
            <a:lvl1pPr>
              <a:defRPr/>
            </a:lvl1pPr>
          </a:lstStyle>
          <a:p>
            <a:fld id="{9CB75C88-8D84-4E00-8546-659BBE74140D}" type="slidenum">
              <a:rPr lang="en-US">
                <a:latin typeface="Arial"/>
              </a:rPr>
              <a:pPr/>
              <a:t>‹#›</a:t>
            </a:fld>
            <a:endParaRPr lang="en-US">
              <a:latin typeface="Arial"/>
            </a:endParaRPr>
          </a:p>
        </p:txBody>
      </p:sp>
    </p:spTree>
    <p:extLst>
      <p:ext uri="{BB962C8B-B14F-4D97-AF65-F5344CB8AC3E}">
        <p14:creationId xmlns:p14="http://schemas.microsoft.com/office/powerpoint/2010/main" val="224456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1" y="1538287"/>
            <a:ext cx="3008313" cy="1162050"/>
          </a:xfrm>
        </p:spPr>
        <p:txBody>
          <a:bodyPr anchor="b"/>
          <a:lstStyle>
            <a:lvl1pPr algn="l">
              <a:defRPr sz="2000" b="1">
                <a:solidFill>
                  <a:srgbClr val="000000"/>
                </a:solidFill>
              </a:defRPr>
            </a:lvl1pPr>
          </a:lstStyle>
          <a:p>
            <a:r>
              <a:rPr lang="en-US" smtClean="0"/>
              <a:t>Click to edit Master title style</a:t>
            </a:r>
            <a:endParaRPr lang="en-US"/>
          </a:p>
        </p:txBody>
      </p:sp>
      <p:sp>
        <p:nvSpPr>
          <p:cNvPr id="3" name="Content Placeholder 2"/>
          <p:cNvSpPr>
            <a:spLocks noGrp="1"/>
          </p:cNvSpPr>
          <p:nvPr>
            <p:ph idx="1"/>
          </p:nvPr>
        </p:nvSpPr>
        <p:spPr>
          <a:xfrm>
            <a:off x="3657600" y="1538289"/>
            <a:ext cx="5029200" cy="4710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01" y="2700339"/>
            <a:ext cx="3008313" cy="3548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atin typeface="Arial"/>
            </a:endParaRPr>
          </a:p>
        </p:txBody>
      </p:sp>
      <p:sp>
        <p:nvSpPr>
          <p:cNvPr id="6" name="Footer Placeholder 5"/>
          <p:cNvSpPr>
            <a:spLocks noGrp="1"/>
          </p:cNvSpPr>
          <p:nvPr>
            <p:ph type="ftr" sz="quarter" idx="11"/>
          </p:nvPr>
        </p:nvSpPr>
        <p:spPr/>
        <p:txBody>
          <a:bodyPr/>
          <a:lstStyle>
            <a:lvl1pPr>
              <a:defRPr/>
            </a:lvl1pPr>
          </a:lstStyle>
          <a:p>
            <a:endParaRPr lang="en-US">
              <a:latin typeface="Arial"/>
            </a:endParaRPr>
          </a:p>
        </p:txBody>
      </p:sp>
      <p:sp>
        <p:nvSpPr>
          <p:cNvPr id="7" name="Slide Number Placeholder 6"/>
          <p:cNvSpPr>
            <a:spLocks noGrp="1"/>
          </p:cNvSpPr>
          <p:nvPr>
            <p:ph type="sldNum" sz="quarter" idx="12"/>
          </p:nvPr>
        </p:nvSpPr>
        <p:spPr/>
        <p:txBody>
          <a:bodyPr/>
          <a:lstStyle>
            <a:lvl1pPr>
              <a:defRPr/>
            </a:lvl1pPr>
          </a:lstStyle>
          <a:p>
            <a:fld id="{588DACEB-89F2-46E7-B098-AE17AEC49587}" type="slidenum">
              <a:rPr lang="en-US">
                <a:latin typeface="Arial"/>
              </a:rPr>
              <a:pPr/>
              <a:t>‹#›</a:t>
            </a:fld>
            <a:endParaRPr lang="en-US">
              <a:latin typeface="Arial"/>
            </a:endParaRPr>
          </a:p>
        </p:txBody>
      </p:sp>
    </p:spTree>
    <p:extLst>
      <p:ext uri="{BB962C8B-B14F-4D97-AF65-F5344CB8AC3E}">
        <p14:creationId xmlns:p14="http://schemas.microsoft.com/office/powerpoint/2010/main" val="488154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0000"/>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1524001"/>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atin typeface="Arial"/>
            </a:endParaRPr>
          </a:p>
        </p:txBody>
      </p:sp>
      <p:sp>
        <p:nvSpPr>
          <p:cNvPr id="6" name="Footer Placeholder 5"/>
          <p:cNvSpPr>
            <a:spLocks noGrp="1"/>
          </p:cNvSpPr>
          <p:nvPr>
            <p:ph type="ftr" sz="quarter" idx="11"/>
          </p:nvPr>
        </p:nvSpPr>
        <p:spPr/>
        <p:txBody>
          <a:bodyPr/>
          <a:lstStyle>
            <a:lvl1pPr>
              <a:defRPr/>
            </a:lvl1pPr>
          </a:lstStyle>
          <a:p>
            <a:endParaRPr lang="en-US">
              <a:latin typeface="Arial"/>
            </a:endParaRPr>
          </a:p>
        </p:txBody>
      </p:sp>
      <p:sp>
        <p:nvSpPr>
          <p:cNvPr id="7" name="Slide Number Placeholder 6"/>
          <p:cNvSpPr>
            <a:spLocks noGrp="1"/>
          </p:cNvSpPr>
          <p:nvPr>
            <p:ph type="sldNum" sz="quarter" idx="12"/>
          </p:nvPr>
        </p:nvSpPr>
        <p:spPr/>
        <p:txBody>
          <a:bodyPr/>
          <a:lstStyle>
            <a:lvl1pPr>
              <a:defRPr/>
            </a:lvl1pPr>
          </a:lstStyle>
          <a:p>
            <a:fld id="{21085B92-BDC8-4948-9534-EC3004A9E1FE}" type="slidenum">
              <a:rPr lang="en-US">
                <a:latin typeface="Arial"/>
              </a:rPr>
              <a:pPr/>
              <a:t>‹#›</a:t>
            </a:fld>
            <a:endParaRPr lang="en-US">
              <a:latin typeface="Arial"/>
            </a:endParaRPr>
          </a:p>
        </p:txBody>
      </p:sp>
    </p:spTree>
    <p:extLst>
      <p:ext uri="{BB962C8B-B14F-4D97-AF65-F5344CB8AC3E}">
        <p14:creationId xmlns:p14="http://schemas.microsoft.com/office/powerpoint/2010/main" val="20811669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76200"/>
            <a:ext cx="73152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600200"/>
            <a:ext cx="80772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33400" y="63246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defRPr>
            </a:lvl1pPr>
          </a:lstStyle>
          <a:p>
            <a:pPr fontAlgn="base">
              <a:spcBef>
                <a:spcPct val="0"/>
              </a:spcBef>
              <a:spcAft>
                <a:spcPct val="0"/>
              </a:spcAft>
            </a:pPr>
            <a:endParaRPr lang="en-US">
              <a:latin typeface="Arial"/>
            </a:endParaRPr>
          </a:p>
        </p:txBody>
      </p:sp>
      <p:sp>
        <p:nvSpPr>
          <p:cNvPr id="1029" name="Rectangle 5"/>
          <p:cNvSpPr>
            <a:spLocks noGrp="1" noChangeArrowheads="1"/>
          </p:cNvSpPr>
          <p:nvPr>
            <p:ph type="ftr" sz="quarter" idx="3"/>
          </p:nvPr>
        </p:nvSpPr>
        <p:spPr bwMode="auto">
          <a:xfrm>
            <a:off x="3276600" y="6324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defRPr>
            </a:lvl1pPr>
          </a:lstStyle>
          <a:p>
            <a:pPr fontAlgn="base">
              <a:spcBef>
                <a:spcPct val="0"/>
              </a:spcBef>
              <a:spcAft>
                <a:spcPct val="0"/>
              </a:spcAft>
            </a:pPr>
            <a:endParaRPr lang="en-US">
              <a:latin typeface="Arial"/>
            </a:endParaRPr>
          </a:p>
        </p:txBody>
      </p:sp>
      <p:sp>
        <p:nvSpPr>
          <p:cNvPr id="1030" name="Rectangle 6"/>
          <p:cNvSpPr>
            <a:spLocks noGrp="1" noChangeArrowheads="1"/>
          </p:cNvSpPr>
          <p:nvPr>
            <p:ph type="sldNum" sz="quarter" idx="4"/>
          </p:nvPr>
        </p:nvSpPr>
        <p:spPr bwMode="auto">
          <a:xfrm>
            <a:off x="6705600" y="6324600"/>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pPr fontAlgn="base">
              <a:spcBef>
                <a:spcPct val="0"/>
              </a:spcBef>
              <a:spcAft>
                <a:spcPct val="0"/>
              </a:spcAft>
            </a:pPr>
            <a:fld id="{E39B751A-6F1D-46CF-B156-33F83131D7DC}" type="slidenum">
              <a:rPr lang="en-US">
                <a:latin typeface="Arial"/>
              </a:rPr>
              <a:pPr fontAlgn="base">
                <a:spcBef>
                  <a:spcPct val="0"/>
                </a:spcBef>
                <a:spcAft>
                  <a:spcPct val="0"/>
                </a:spcAft>
              </a:pPr>
              <a:t>‹#›</a:t>
            </a:fld>
            <a:endParaRPr lang="en-US">
              <a:latin typeface="Arial"/>
            </a:endParaRPr>
          </a:p>
        </p:txBody>
      </p:sp>
    </p:spTree>
    <p:extLst>
      <p:ext uri="{BB962C8B-B14F-4D97-AF65-F5344CB8AC3E}">
        <p14:creationId xmlns:p14="http://schemas.microsoft.com/office/powerpoint/2010/main" val="4209806054"/>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r" rtl="0" eaLnBrk="1" fontAlgn="base" hangingPunct="1">
        <a:spcBef>
          <a:spcPct val="0"/>
        </a:spcBef>
        <a:spcAft>
          <a:spcPct val="0"/>
        </a:spcAft>
        <a:defRPr sz="4400" b="1">
          <a:solidFill>
            <a:srgbClr val="FFFFFF"/>
          </a:solidFill>
          <a:latin typeface="+mj-lt"/>
          <a:ea typeface="+mj-ea"/>
          <a:cs typeface="+mj-cs"/>
        </a:defRPr>
      </a:lvl1pPr>
      <a:lvl2pPr algn="r" rtl="0" eaLnBrk="1" fontAlgn="base" hangingPunct="1">
        <a:spcBef>
          <a:spcPct val="0"/>
        </a:spcBef>
        <a:spcAft>
          <a:spcPct val="0"/>
        </a:spcAft>
        <a:defRPr sz="4400" b="1">
          <a:solidFill>
            <a:srgbClr val="FFFFFF"/>
          </a:solidFill>
          <a:latin typeface="Arial" charset="0"/>
        </a:defRPr>
      </a:lvl2pPr>
      <a:lvl3pPr algn="r" rtl="0" eaLnBrk="1" fontAlgn="base" hangingPunct="1">
        <a:spcBef>
          <a:spcPct val="0"/>
        </a:spcBef>
        <a:spcAft>
          <a:spcPct val="0"/>
        </a:spcAft>
        <a:defRPr sz="4400" b="1">
          <a:solidFill>
            <a:srgbClr val="FFFFFF"/>
          </a:solidFill>
          <a:latin typeface="Arial" charset="0"/>
        </a:defRPr>
      </a:lvl3pPr>
      <a:lvl4pPr algn="r" rtl="0" eaLnBrk="1" fontAlgn="base" hangingPunct="1">
        <a:spcBef>
          <a:spcPct val="0"/>
        </a:spcBef>
        <a:spcAft>
          <a:spcPct val="0"/>
        </a:spcAft>
        <a:defRPr sz="4400" b="1">
          <a:solidFill>
            <a:srgbClr val="FFFFFF"/>
          </a:solidFill>
          <a:latin typeface="Arial" charset="0"/>
        </a:defRPr>
      </a:lvl4pPr>
      <a:lvl5pPr algn="r" rtl="0" eaLnBrk="1" fontAlgn="base" hangingPunct="1">
        <a:spcBef>
          <a:spcPct val="0"/>
        </a:spcBef>
        <a:spcAft>
          <a:spcPct val="0"/>
        </a:spcAft>
        <a:defRPr sz="4400" b="1">
          <a:solidFill>
            <a:srgbClr val="FFFFFF"/>
          </a:solidFill>
          <a:latin typeface="Arial" charset="0"/>
        </a:defRPr>
      </a:lvl5pPr>
      <a:lvl6pPr marL="457200" algn="r" rtl="0" eaLnBrk="1" fontAlgn="base" hangingPunct="1">
        <a:spcBef>
          <a:spcPct val="0"/>
        </a:spcBef>
        <a:spcAft>
          <a:spcPct val="0"/>
        </a:spcAft>
        <a:defRPr sz="4400" b="1">
          <a:solidFill>
            <a:srgbClr val="FFFFFF"/>
          </a:solidFill>
          <a:latin typeface="Arial" charset="0"/>
        </a:defRPr>
      </a:lvl6pPr>
      <a:lvl7pPr marL="914400" algn="r" rtl="0" eaLnBrk="1" fontAlgn="base" hangingPunct="1">
        <a:spcBef>
          <a:spcPct val="0"/>
        </a:spcBef>
        <a:spcAft>
          <a:spcPct val="0"/>
        </a:spcAft>
        <a:defRPr sz="4400" b="1">
          <a:solidFill>
            <a:srgbClr val="FFFFFF"/>
          </a:solidFill>
          <a:latin typeface="Arial" charset="0"/>
        </a:defRPr>
      </a:lvl7pPr>
      <a:lvl8pPr marL="1371600" algn="r" rtl="0" eaLnBrk="1" fontAlgn="base" hangingPunct="1">
        <a:spcBef>
          <a:spcPct val="0"/>
        </a:spcBef>
        <a:spcAft>
          <a:spcPct val="0"/>
        </a:spcAft>
        <a:defRPr sz="4400" b="1">
          <a:solidFill>
            <a:srgbClr val="FFFFFF"/>
          </a:solidFill>
          <a:latin typeface="Arial" charset="0"/>
        </a:defRPr>
      </a:lvl8pPr>
      <a:lvl9pPr marL="1828800" algn="r" rtl="0" eaLnBrk="1" fontAlgn="base" hangingPunct="1">
        <a:spcBef>
          <a:spcPct val="0"/>
        </a:spcBef>
        <a:spcAft>
          <a:spcPct val="0"/>
        </a:spcAft>
        <a:defRPr sz="44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pPr fontAlgn="base">
              <a:spcBef>
                <a:spcPct val="0"/>
              </a:spcBef>
              <a:spcAft>
                <a:spcPct val="0"/>
              </a:spcAft>
            </a:pPr>
            <a:endParaRPr lang="en-US">
              <a:latin typeface="Aria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pPr fontAlgn="base">
              <a:spcBef>
                <a:spcPct val="0"/>
              </a:spcBef>
              <a:spcAft>
                <a:spcPct val="0"/>
              </a:spcAft>
            </a:pPr>
            <a:endParaRPr lang="en-US">
              <a:latin typeface="Aria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pPr fontAlgn="base">
              <a:spcBef>
                <a:spcPct val="0"/>
              </a:spcBef>
              <a:spcAft>
                <a:spcPct val="0"/>
              </a:spcAft>
            </a:pPr>
            <a:fld id="{E39B751A-6F1D-46CF-B156-33F83131D7DC}" type="slidenum">
              <a:rPr lang="en-US" smtClean="0">
                <a:latin typeface="Arial"/>
              </a:rPr>
              <a:pPr fontAlgn="base">
                <a:spcBef>
                  <a:spcPct val="0"/>
                </a:spcBef>
                <a:spcAft>
                  <a:spcPct val="0"/>
                </a:spcAft>
              </a:pPr>
              <a:t>‹#›</a:t>
            </a:fld>
            <a:endParaRPr lang="en-US">
              <a:latin typeface="Arial"/>
            </a:endParaRP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6.wmf"/><Relationship Id="rId5" Type="http://schemas.openxmlformats.org/officeDocument/2006/relationships/image" Target="../media/image7.wmf"/><Relationship Id="rId6" Type="http://schemas.openxmlformats.org/officeDocument/2006/relationships/image" Target="../media/image8.wmf"/><Relationship Id="rId7" Type="http://schemas.openxmlformats.org/officeDocument/2006/relationships/oleObject" Target="../embeddings/oleObject1.bin"/><Relationship Id="rId8" Type="http://schemas.openxmlformats.org/officeDocument/2006/relationships/image" Target="../media/image5.wmf"/><Relationship Id="rId1" Type="http://schemas.openxmlformats.org/officeDocument/2006/relationships/vmlDrawing" Target="../drawings/vmlDrawing1.vml"/><Relationship Id="rId2"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9.png"/><Relationship Id="rId1" Type="http://schemas.microsoft.com/office/2007/relationships/media" Target="../media/media1.mp3"/><Relationship Id="rId2" Type="http://schemas.openxmlformats.org/officeDocument/2006/relationships/audio" Target="../media/media1.mp3"/></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13254"/>
            <a:ext cx="6057900" cy="2098523"/>
          </a:xfrm>
          <a:prstGeom prst="rect">
            <a:avLst/>
          </a:prstGeom>
        </p:spPr>
        <p:txBody>
          <a:bodyPr wrap="square">
            <a:spAutoFit/>
          </a:bodyPr>
          <a:lstStyle/>
          <a:p>
            <a:pPr algn="ctr" fontAlgn="base">
              <a:lnSpc>
                <a:spcPct val="107000"/>
              </a:lnSpc>
              <a:spcAft>
                <a:spcPts val="800"/>
              </a:spcAft>
            </a:pPr>
            <a:r>
              <a:rPr lang="en-US" sz="40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From God’s Creation to God’s Nation</a:t>
            </a:r>
            <a:endParaRPr lang="en-US" sz="28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fontAlgn="base">
              <a:lnSpc>
                <a:spcPct val="107000"/>
              </a:lnSpc>
              <a:spcAft>
                <a:spcPts val="800"/>
              </a:spcAft>
            </a:pPr>
            <a:r>
              <a:rPr lang="en-US" sz="36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Genesis 1:1 to Exodus 17:16</a:t>
            </a:r>
            <a:endParaRPr lang="en-US" sz="28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0556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74557"/>
          </a:xfrm>
        </p:spPr>
        <p:txBody>
          <a:bodyPr/>
          <a:lstStyle/>
          <a:p>
            <a:r>
              <a:rPr lang="en-US" sz="2400" dirty="0"/>
              <a:t>I. YHWH’s Command &amp; Test of Abraham 22:1-8</a:t>
            </a:r>
            <a:br>
              <a:rPr lang="en-US" sz="2400" dirty="0"/>
            </a:br>
            <a:r>
              <a:rPr lang="en-US" sz="2000" dirty="0"/>
              <a:t>A.  The Order (v.1-2)</a:t>
            </a:r>
            <a:endParaRPr lang="en-US" sz="2400" dirty="0"/>
          </a:p>
        </p:txBody>
      </p:sp>
      <p:sp>
        <p:nvSpPr>
          <p:cNvPr id="3" name="Content Placeholder 2"/>
          <p:cNvSpPr>
            <a:spLocks noGrp="1"/>
          </p:cNvSpPr>
          <p:nvPr>
            <p:ph idx="1"/>
          </p:nvPr>
        </p:nvSpPr>
        <p:spPr>
          <a:xfrm>
            <a:off x="220133" y="1134533"/>
            <a:ext cx="8737600" cy="5486400"/>
          </a:xfrm>
        </p:spPr>
        <p:txBody>
          <a:bodyPr>
            <a:normAutofit lnSpcReduction="10000"/>
          </a:bodyPr>
          <a:lstStyle/>
          <a:p>
            <a:r>
              <a:rPr lang="en-US" dirty="0" smtClean="0"/>
              <a:t>Ross (Cont.)</a:t>
            </a:r>
          </a:p>
          <a:p>
            <a:r>
              <a:rPr lang="en-US" dirty="0"/>
              <a:t>The primary emphasis seems to fall on the depiction of Abraham’s faith. The basic point of tension in the story, then, concerns Abraham’s faith. From the beginning of the narrative, however, it is obvious that Abraham will obey the command and demonstrate that he feared God—the point of the text. There is not the slightest hint in the story that he wavered in his faith or doubted. As a result, the narrative provides a fitting climax to the Abrahamic narratives, demonstrating the unparalleled faith of the patriarch</a:t>
            </a:r>
          </a:p>
          <a:p>
            <a:pPr lvl="5"/>
            <a:r>
              <a:rPr lang="en-US" dirty="0"/>
              <a:t> Allen P. Ross, Creation and Blessing: A Guide to the Study and Exposition of Genesis (Grand Rapids, MI: Baker Books, 1998), 392.</a:t>
            </a:r>
          </a:p>
          <a:p>
            <a:r>
              <a:rPr lang="en-US" dirty="0"/>
              <a:t> </a:t>
            </a:r>
          </a:p>
          <a:p>
            <a:pPr marL="349250" lvl="1" indent="0">
              <a:buNone/>
            </a:pPr>
            <a:endParaRPr lang="en-US" dirty="0"/>
          </a:p>
          <a:p>
            <a:pPr marL="349250" lvl="1" indent="0">
              <a:buNone/>
            </a:pPr>
            <a:endParaRPr lang="en-US" dirty="0"/>
          </a:p>
          <a:p>
            <a:endParaRPr lang="en-US" dirty="0"/>
          </a:p>
        </p:txBody>
      </p:sp>
    </p:spTree>
    <p:extLst>
      <p:ext uri="{BB962C8B-B14F-4D97-AF65-F5344CB8AC3E}">
        <p14:creationId xmlns:p14="http://schemas.microsoft.com/office/powerpoint/2010/main" val="3320070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22157"/>
          </a:xfrm>
        </p:spPr>
        <p:txBody>
          <a:bodyPr/>
          <a:lstStyle/>
          <a:p>
            <a:pPr lvl="1" algn="ctr" rtl="0">
              <a:spcBef>
                <a:spcPct val="0"/>
              </a:spcBef>
            </a:pPr>
            <a:r>
              <a:rPr lang="en-US" sz="2000" dirty="0" smtClean="0"/>
              <a:t/>
            </a:r>
            <a:br>
              <a:rPr lang="en-US" sz="2000" dirty="0" smtClean="0"/>
            </a:br>
            <a:r>
              <a:rPr lang="en-US" sz="2400" dirty="0" smtClean="0"/>
              <a:t>I. YHWH’s Command &amp; Test of Abraham 22:1-8</a:t>
            </a:r>
            <a:br>
              <a:rPr lang="en-US" sz="2400" dirty="0" smtClean="0"/>
            </a:br>
            <a:r>
              <a:rPr lang="en-US" sz="2000" dirty="0" smtClean="0"/>
              <a:t>A.  The Order (v.1-2)</a:t>
            </a:r>
            <a:endParaRPr lang="en-US" sz="2400" dirty="0"/>
          </a:p>
        </p:txBody>
      </p:sp>
      <p:sp>
        <p:nvSpPr>
          <p:cNvPr id="3" name="Content Placeholder 2"/>
          <p:cNvSpPr>
            <a:spLocks noGrp="1"/>
          </p:cNvSpPr>
          <p:nvPr>
            <p:ph idx="1"/>
          </p:nvPr>
        </p:nvSpPr>
        <p:spPr>
          <a:xfrm>
            <a:off x="203200" y="982133"/>
            <a:ext cx="8805333" cy="5672667"/>
          </a:xfrm>
        </p:spPr>
        <p:txBody>
          <a:bodyPr>
            <a:normAutofit lnSpcReduction="10000"/>
          </a:bodyPr>
          <a:lstStyle/>
          <a:p>
            <a:r>
              <a:rPr lang="en-US" dirty="0"/>
              <a:t>	</a:t>
            </a:r>
            <a:r>
              <a:rPr lang="en-US" b="1" dirty="0"/>
              <a:t>1</a:t>
            </a:r>
            <a:r>
              <a:rPr lang="en-US" dirty="0"/>
              <a:t>	Now it came about after these things, </a:t>
            </a:r>
            <a:r>
              <a:rPr lang="en-US" b="1" u="sng" dirty="0"/>
              <a:t>that God tested Abraham</a:t>
            </a:r>
            <a:r>
              <a:rPr lang="en-US" dirty="0"/>
              <a:t>, and said to him, “Abraham!” And he said, “Here I am.” </a:t>
            </a:r>
            <a:endParaRPr lang="en-US" dirty="0" smtClean="0"/>
          </a:p>
          <a:p>
            <a:r>
              <a:rPr lang="en-US" dirty="0"/>
              <a:t>It must be reiterated that the prologue is the narrator’s interpretation of the event, that is, that Abraham did not know that it was a test</a:t>
            </a:r>
          </a:p>
          <a:p>
            <a:r>
              <a:rPr lang="en-US" dirty="0"/>
              <a:t>Had he known that God was testing him to see if he would obey, the value of the test would have been </a:t>
            </a:r>
            <a:r>
              <a:rPr lang="en-US" dirty="0" smtClean="0"/>
              <a:t>diminished</a:t>
            </a:r>
          </a:p>
          <a:p>
            <a:r>
              <a:rPr lang="en-US" dirty="0"/>
              <a:t>To be effective as a test, the divine command had to be both sudden and surprising</a:t>
            </a:r>
          </a:p>
          <a:p>
            <a:pPr lvl="6"/>
            <a:r>
              <a:rPr lang="en-US" dirty="0"/>
              <a:t> </a:t>
            </a:r>
            <a:r>
              <a:rPr lang="en-US" sz="1500" dirty="0"/>
              <a:t>Allen P. Ross, Creation and Blessing: A Guide to the Study and Exposition of Genesis (Grand Rapids, MI: Baker Books, 1998), 396</a:t>
            </a:r>
            <a:r>
              <a:rPr lang="en-US" dirty="0"/>
              <a:t>.</a:t>
            </a:r>
          </a:p>
          <a:p>
            <a:r>
              <a:rPr lang="en-US" dirty="0"/>
              <a:t>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04224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789891"/>
          </a:xfrm>
        </p:spPr>
        <p:txBody>
          <a:bodyPr/>
          <a:lstStyle/>
          <a:p>
            <a:pPr lvl="1" algn="ctr" rtl="0">
              <a:spcBef>
                <a:spcPct val="0"/>
              </a:spcBef>
            </a:pPr>
            <a:r>
              <a:rPr lang="en-US" sz="2000" dirty="0" smtClean="0"/>
              <a:t/>
            </a:r>
            <a:br>
              <a:rPr lang="en-US" sz="2000" dirty="0" smtClean="0"/>
            </a:br>
            <a:r>
              <a:rPr lang="en-US" sz="2800" dirty="0" smtClean="0"/>
              <a:t>I. YHWH’s Command &amp; Test of Abraham 22:1-8</a:t>
            </a:r>
            <a:br>
              <a:rPr lang="en-US" sz="2800" dirty="0" smtClean="0"/>
            </a:br>
            <a:r>
              <a:rPr lang="en-US" sz="2400" dirty="0" smtClean="0"/>
              <a:t>A.  The Order (v.1-2)</a:t>
            </a:r>
            <a:endParaRPr lang="en-US" sz="2800" dirty="0"/>
          </a:p>
        </p:txBody>
      </p:sp>
      <p:sp>
        <p:nvSpPr>
          <p:cNvPr id="3" name="Content Placeholder 2"/>
          <p:cNvSpPr>
            <a:spLocks noGrp="1"/>
          </p:cNvSpPr>
          <p:nvPr>
            <p:ph idx="1"/>
          </p:nvPr>
        </p:nvSpPr>
        <p:spPr>
          <a:xfrm>
            <a:off x="152400" y="1066800"/>
            <a:ext cx="8839200" cy="5486400"/>
          </a:xfrm>
        </p:spPr>
        <p:txBody>
          <a:bodyPr>
            <a:normAutofit/>
          </a:bodyPr>
          <a:lstStyle/>
          <a:p>
            <a:r>
              <a:rPr lang="en-US" b="1" dirty="0"/>
              <a:t>Some time later. </a:t>
            </a:r>
            <a:r>
              <a:rPr lang="en-US" dirty="0"/>
              <a:t>See 15:1. </a:t>
            </a:r>
            <a:r>
              <a:rPr lang="en-US" u="sng" dirty="0"/>
              <a:t>At least a decade has passed </a:t>
            </a:r>
            <a:r>
              <a:rPr lang="en-US" dirty="0"/>
              <a:t>since the last chronological notice that Isaac was weaned (see 21:8). He is now old enough to carry a load of firewood sufficient for the sacrifice of an animal</a:t>
            </a:r>
          </a:p>
          <a:p>
            <a:r>
              <a:rPr lang="en-US" b="1" dirty="0" err="1" smtClean="0"/>
              <a:t>Fruchtenbaum</a:t>
            </a:r>
            <a:r>
              <a:rPr lang="en-US" b="1" dirty="0" smtClean="0"/>
              <a:t>: </a:t>
            </a:r>
            <a:r>
              <a:rPr lang="en-US" dirty="0"/>
              <a:t>these two introductory verses cover a gap of time of about thirty to thirty-one years</a:t>
            </a:r>
          </a:p>
          <a:p>
            <a:r>
              <a:rPr lang="en-US" dirty="0"/>
              <a:t> </a:t>
            </a:r>
            <a:r>
              <a:rPr lang="en-US" dirty="0" smtClean="0"/>
              <a:t>“……..God tested Abraham”</a:t>
            </a:r>
          </a:p>
          <a:p>
            <a:r>
              <a:rPr lang="en-US" dirty="0" smtClean="0"/>
              <a:t>Here the Hebrew is </a:t>
            </a:r>
            <a:r>
              <a:rPr lang="en-US" b="1" u="sng" dirty="0" err="1" smtClean="0"/>
              <a:t>Elohim</a:t>
            </a:r>
            <a:r>
              <a:rPr lang="en-US" dirty="0" smtClean="0"/>
              <a:t>, used here in the first half of story up to 22:10 to emphasize God as creator……..In the last half, the name for God is </a:t>
            </a:r>
            <a:r>
              <a:rPr lang="en-US" b="1" u="sng" dirty="0" smtClean="0"/>
              <a:t>Yahweh</a:t>
            </a:r>
            <a:r>
              <a:rPr lang="en-US" dirty="0" smtClean="0"/>
              <a:t>, emphasizing God’s covenantal relationship with Abraham and his descendants</a:t>
            </a:r>
          </a:p>
          <a:p>
            <a:endParaRPr lang="en-US" dirty="0" smtClean="0"/>
          </a:p>
          <a:p>
            <a:endParaRPr lang="en-US" b="1" dirty="0"/>
          </a:p>
          <a:p>
            <a:endParaRPr lang="en-US" b="1" dirty="0" smtClean="0"/>
          </a:p>
          <a:p>
            <a:endParaRPr lang="en-US" b="1" dirty="0"/>
          </a:p>
          <a:p>
            <a:endParaRPr lang="en-US" b="1" dirty="0" smtClean="0"/>
          </a:p>
          <a:p>
            <a:endParaRPr lang="en-US" b="1" dirty="0"/>
          </a:p>
          <a:p>
            <a:endParaRPr lang="en-US" dirty="0"/>
          </a:p>
          <a:p>
            <a:pPr marL="349250" lvl="1" indent="0">
              <a:buNone/>
            </a:pPr>
            <a:endParaRPr lang="en-US" dirty="0"/>
          </a:p>
          <a:p>
            <a:endParaRPr lang="en-US" dirty="0"/>
          </a:p>
          <a:p>
            <a:endParaRPr lang="en-US" dirty="0"/>
          </a:p>
        </p:txBody>
      </p:sp>
    </p:spTree>
    <p:extLst>
      <p:ext uri="{BB962C8B-B14F-4D97-AF65-F5344CB8AC3E}">
        <p14:creationId xmlns:p14="http://schemas.microsoft.com/office/powerpoint/2010/main" val="3574044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54424"/>
          </a:xfrm>
        </p:spPr>
        <p:txBody>
          <a:bodyPr>
            <a:normAutofit fontScale="90000"/>
          </a:bodyPr>
          <a:lstStyle/>
          <a:p>
            <a:pPr lvl="1" algn="ctr" rtl="0">
              <a:spcBef>
                <a:spcPct val="0"/>
              </a:spcBef>
            </a:pPr>
            <a:r>
              <a:rPr lang="en-US" sz="2000" dirty="0" smtClean="0"/>
              <a:t/>
            </a:r>
            <a:br>
              <a:rPr lang="en-US" sz="2000" dirty="0" smtClean="0"/>
            </a:br>
            <a:r>
              <a:rPr lang="en-US" sz="2800" dirty="0" smtClean="0"/>
              <a:t>I. YHWH’s Command &amp; Test of Abraham 22:1-8</a:t>
            </a:r>
            <a:br>
              <a:rPr lang="en-US" sz="2800" dirty="0" smtClean="0"/>
            </a:br>
            <a:r>
              <a:rPr lang="en-US" sz="2400" dirty="0" smtClean="0"/>
              <a:t>A.  The Order (v.1-2)</a:t>
            </a:r>
            <a:endParaRPr lang="en-US" sz="2800" dirty="0"/>
          </a:p>
        </p:txBody>
      </p:sp>
      <p:sp>
        <p:nvSpPr>
          <p:cNvPr id="3" name="Content Placeholder 2"/>
          <p:cNvSpPr>
            <a:spLocks noGrp="1"/>
          </p:cNvSpPr>
          <p:nvPr>
            <p:ph idx="1"/>
          </p:nvPr>
        </p:nvSpPr>
        <p:spPr>
          <a:xfrm>
            <a:off x="203200" y="948267"/>
            <a:ext cx="8940800" cy="5689599"/>
          </a:xfrm>
        </p:spPr>
        <p:txBody>
          <a:bodyPr>
            <a:normAutofit/>
          </a:bodyPr>
          <a:lstStyle/>
          <a:p>
            <a:r>
              <a:rPr lang="en-US" dirty="0"/>
              <a:t>this was the eighth appearance of God to Abraham. Abraham’s response was: </a:t>
            </a:r>
            <a:r>
              <a:rPr lang="en-US" i="1" dirty="0"/>
              <a:t>Here am I</a:t>
            </a:r>
          </a:p>
          <a:p>
            <a:r>
              <a:rPr lang="en-US" b="1" dirty="0"/>
              <a:t>Here I am</a:t>
            </a:r>
            <a:r>
              <a:rPr lang="en-US" b="1" dirty="0" smtClean="0"/>
              <a:t>. </a:t>
            </a:r>
            <a:r>
              <a:rPr lang="en-US" dirty="0"/>
              <a:t>This emphatic particle </a:t>
            </a:r>
            <a:r>
              <a:rPr lang="en-US" i="1" dirty="0" err="1"/>
              <a:t>hinnēnî</a:t>
            </a:r>
            <a:r>
              <a:rPr lang="en-US" i="1" dirty="0"/>
              <a:t> is the only word Abraham utters to God in this scene (22:11). Although Abraham has not always been faithful, the repetition shows that in this climactic test of his faith he is attentive and receptive to God’s word (cf. Isa. 6:8</a:t>
            </a:r>
            <a:r>
              <a:rPr lang="en-US" i="1" dirty="0" smtClean="0"/>
              <a:t>) (</a:t>
            </a:r>
            <a:r>
              <a:rPr lang="en-US" i="1" dirty="0" err="1" smtClean="0"/>
              <a:t>Waltke</a:t>
            </a:r>
            <a:r>
              <a:rPr lang="en-US" i="1" dirty="0" smtClean="0"/>
              <a:t>)</a:t>
            </a:r>
          </a:p>
          <a:p>
            <a:r>
              <a:rPr lang="en-US" b="1" dirty="0"/>
              <a:t>2</a:t>
            </a:r>
            <a:r>
              <a:rPr lang="en-US" dirty="0"/>
              <a:t>	He said, “Take now your son, your only son, whom you love, Isaac, and go to the land of </a:t>
            </a:r>
            <a:r>
              <a:rPr lang="en-US" dirty="0" err="1"/>
              <a:t>Moriah</a:t>
            </a:r>
            <a:r>
              <a:rPr lang="en-US" dirty="0"/>
              <a:t>, and offer him there as a burnt offering on one of the mountains of which I will tell you.” </a:t>
            </a:r>
            <a:endParaRPr lang="en-US" dirty="0" smtClean="0"/>
          </a:p>
          <a:p>
            <a:endParaRPr lang="en-US" dirty="0"/>
          </a:p>
          <a:p>
            <a:pPr lvl="1"/>
            <a:endParaRPr lang="en-US" dirty="0" smtClean="0"/>
          </a:p>
          <a:p>
            <a:pPr lvl="1"/>
            <a:endParaRPr lang="en-US" dirty="0"/>
          </a:p>
          <a:p>
            <a:endParaRPr lang="en-US" dirty="0"/>
          </a:p>
          <a:p>
            <a:endParaRPr lang="en-US" dirty="0"/>
          </a:p>
        </p:txBody>
      </p:sp>
    </p:spTree>
    <p:extLst>
      <p:ext uri="{BB962C8B-B14F-4D97-AF65-F5344CB8AC3E}">
        <p14:creationId xmlns:p14="http://schemas.microsoft.com/office/powerpoint/2010/main" val="1112235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806824"/>
          </a:xfrm>
        </p:spPr>
        <p:txBody>
          <a:bodyPr/>
          <a:lstStyle/>
          <a:p>
            <a:r>
              <a:rPr lang="en-US" sz="2400" dirty="0" smtClean="0"/>
              <a:t/>
            </a:r>
            <a:br>
              <a:rPr lang="en-US" sz="2400" dirty="0" smtClean="0"/>
            </a:br>
            <a:r>
              <a:rPr lang="en-US" sz="2400" dirty="0"/>
              <a:t>I. YHWH’s Command &amp; Test of Abraham 22:1-8</a:t>
            </a:r>
            <a:r>
              <a:rPr lang="en-US" sz="2800" dirty="0"/>
              <a:t/>
            </a:r>
            <a:br>
              <a:rPr lang="en-US" sz="2800" dirty="0"/>
            </a:br>
            <a:r>
              <a:rPr lang="en-US" sz="2400" dirty="0"/>
              <a:t>A.  The Order (v.1-2)</a:t>
            </a:r>
            <a:endParaRPr lang="en-US" sz="2800" dirty="0"/>
          </a:p>
        </p:txBody>
      </p:sp>
      <p:sp>
        <p:nvSpPr>
          <p:cNvPr id="3" name="Content Placeholder 2"/>
          <p:cNvSpPr>
            <a:spLocks noGrp="1"/>
          </p:cNvSpPr>
          <p:nvPr>
            <p:ph idx="1"/>
          </p:nvPr>
        </p:nvSpPr>
        <p:spPr>
          <a:xfrm>
            <a:off x="186267" y="1134533"/>
            <a:ext cx="8822266" cy="5723467"/>
          </a:xfrm>
        </p:spPr>
        <p:txBody>
          <a:bodyPr>
            <a:normAutofit/>
          </a:bodyPr>
          <a:lstStyle/>
          <a:p>
            <a:r>
              <a:rPr lang="en-US" b="1" dirty="0"/>
              <a:t>[Please] Take [</a:t>
            </a:r>
            <a:r>
              <a:rPr lang="en-US" b="1" i="1" dirty="0" err="1"/>
              <a:t>qaḥ-nāʾ</a:t>
            </a:r>
            <a:r>
              <a:rPr lang="en-US" b="1" i="1" dirty="0"/>
              <a:t>]. The so-called particle of entreaty (“please,” </a:t>
            </a:r>
            <a:r>
              <a:rPr lang="en-US" b="1" i="1" dirty="0" err="1"/>
              <a:t>nāʾ</a:t>
            </a:r>
            <a:r>
              <a:rPr lang="en-US" b="1" i="1" dirty="0"/>
              <a:t>) preceding the command to “take” is rare in divine commands</a:t>
            </a:r>
          </a:p>
          <a:p>
            <a:r>
              <a:rPr lang="en-US" dirty="0" smtClean="0"/>
              <a:t>It is proposed that this is commanded this way either because God has a stake in Abraham’s response; or Abraham is free to decline it.</a:t>
            </a:r>
          </a:p>
          <a:p>
            <a:r>
              <a:rPr lang="en-US" dirty="0" smtClean="0"/>
              <a:t>Another solution is that this command is framed/asked in this manner because of the logical consequence….thus conveys Abraham’s attentive and receptive response……therefore could be phrased “Since you are ready to obey me, take your son”</a:t>
            </a:r>
            <a:endParaRPr lang="en-US" dirty="0"/>
          </a:p>
          <a:p>
            <a:endParaRPr lang="en-US" dirty="0"/>
          </a:p>
          <a:p>
            <a:endParaRPr lang="en-US" dirty="0"/>
          </a:p>
          <a:p>
            <a:pPr marL="349250" lvl="1" indent="0">
              <a:buNone/>
            </a:pPr>
            <a:endParaRPr lang="en-US" dirty="0"/>
          </a:p>
          <a:p>
            <a:endParaRPr lang="en-US" dirty="0" smtClean="0"/>
          </a:p>
        </p:txBody>
      </p:sp>
    </p:spTree>
    <p:extLst>
      <p:ext uri="{BB962C8B-B14F-4D97-AF65-F5344CB8AC3E}">
        <p14:creationId xmlns:p14="http://schemas.microsoft.com/office/powerpoint/2010/main" val="1866891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91490"/>
          </a:xfrm>
        </p:spPr>
        <p:txBody>
          <a:bodyPr/>
          <a:lstStyle/>
          <a:p>
            <a:r>
              <a:rPr lang="en-US" sz="2400" dirty="0"/>
              <a:t>I. YHWH’s Command &amp; Test of Abraham 22:1-8</a:t>
            </a:r>
            <a:br>
              <a:rPr lang="en-US" sz="2400" dirty="0"/>
            </a:br>
            <a:r>
              <a:rPr lang="en-US" sz="2400" dirty="0"/>
              <a:t>A.  The Order (v.1-2)</a:t>
            </a:r>
            <a:endParaRPr lang="en-US" sz="2800" dirty="0"/>
          </a:p>
        </p:txBody>
      </p:sp>
      <p:sp>
        <p:nvSpPr>
          <p:cNvPr id="3" name="Content Placeholder 2"/>
          <p:cNvSpPr>
            <a:spLocks noGrp="1"/>
          </p:cNvSpPr>
          <p:nvPr>
            <p:ph idx="1"/>
          </p:nvPr>
        </p:nvSpPr>
        <p:spPr>
          <a:xfrm>
            <a:off x="135466" y="1168400"/>
            <a:ext cx="9008533" cy="5689599"/>
          </a:xfrm>
        </p:spPr>
        <p:txBody>
          <a:bodyPr>
            <a:normAutofit/>
          </a:bodyPr>
          <a:lstStyle/>
          <a:p>
            <a:r>
              <a:rPr lang="en-US" dirty="0"/>
              <a:t>The command was given in such a way that a step by step increase of identification of Isaac made the test step by step more painful</a:t>
            </a:r>
            <a:r>
              <a:rPr lang="en-US" dirty="0" smtClean="0"/>
              <a:t>:</a:t>
            </a:r>
          </a:p>
          <a:p>
            <a:pPr lvl="1"/>
            <a:r>
              <a:rPr lang="en-US" dirty="0" smtClean="0"/>
              <a:t>1. Take your son</a:t>
            </a:r>
          </a:p>
          <a:p>
            <a:pPr lvl="1"/>
            <a:r>
              <a:rPr lang="en-US" dirty="0" smtClean="0"/>
              <a:t>2. Your only son</a:t>
            </a:r>
          </a:p>
          <a:p>
            <a:pPr lvl="1"/>
            <a:r>
              <a:rPr lang="en-US" dirty="0" smtClean="0"/>
              <a:t>3. whom you love</a:t>
            </a:r>
          </a:p>
          <a:p>
            <a:pPr lvl="1"/>
            <a:r>
              <a:rPr lang="en-US" dirty="0" smtClean="0"/>
              <a:t>4. Isaac (the long awaited promised seed)</a:t>
            </a:r>
          </a:p>
          <a:p>
            <a:r>
              <a:rPr lang="en-US" dirty="0"/>
              <a:t>This verse is an example how the word only can be used in the Jewish concept. It does not necessarily emphasize origin, but can emphasize uniqueness, as is the case here, since Isaac was not the only son Abraham had, but he was the only son of promise because Ishmael had been </a:t>
            </a:r>
            <a:r>
              <a:rPr lang="en-US" dirty="0" smtClean="0"/>
              <a:t>expelled (</a:t>
            </a:r>
            <a:r>
              <a:rPr lang="en-US" dirty="0" err="1" smtClean="0"/>
              <a:t>Fruchtenbaum</a:t>
            </a:r>
            <a:r>
              <a:rPr lang="en-US" dirty="0" smtClean="0"/>
              <a:t>)</a:t>
            </a:r>
            <a:endParaRPr lang="en-US" i="1" dirty="0"/>
          </a:p>
          <a:p>
            <a:endParaRPr lang="en-US" dirty="0"/>
          </a:p>
          <a:p>
            <a:pPr marL="349250" lvl="1" indent="0">
              <a:buNone/>
            </a:pPr>
            <a:endParaRPr lang="en-US" dirty="0"/>
          </a:p>
          <a:p>
            <a:endParaRPr lang="en-US" dirty="0"/>
          </a:p>
          <a:p>
            <a:pPr lvl="1"/>
            <a:endParaRPr lang="en-US" dirty="0"/>
          </a:p>
          <a:p>
            <a:endParaRPr lang="en-US" dirty="0" smtClean="0"/>
          </a:p>
          <a:p>
            <a:pPr marL="0" indent="0">
              <a:buNone/>
            </a:pPr>
            <a:endParaRPr lang="en-US" dirty="0" smtClean="0"/>
          </a:p>
          <a:p>
            <a:endParaRPr lang="en-US" dirty="0" smtClean="0"/>
          </a:p>
          <a:p>
            <a:endParaRPr lang="en-US" dirty="0" smtClean="0"/>
          </a:p>
          <a:p>
            <a:endParaRPr lang="en-US" dirty="0" smtClean="0"/>
          </a:p>
          <a:p>
            <a:endParaRPr lang="en-US" dirty="0"/>
          </a:p>
          <a:p>
            <a:endParaRPr lang="en-US" dirty="0"/>
          </a:p>
          <a:p>
            <a:endParaRPr lang="en-US" dirty="0"/>
          </a:p>
          <a:p>
            <a:endParaRPr lang="en-US" dirty="0"/>
          </a:p>
          <a:p>
            <a:pPr marL="349250" lvl="1" indent="0">
              <a:buNone/>
            </a:pPr>
            <a:endParaRPr lang="en-US" dirty="0"/>
          </a:p>
          <a:p>
            <a:endParaRPr lang="en-US" dirty="0"/>
          </a:p>
          <a:p>
            <a:endParaRPr lang="en-US" dirty="0"/>
          </a:p>
          <a:p>
            <a:endParaRPr lang="en-US" dirty="0" smtClean="0"/>
          </a:p>
        </p:txBody>
      </p:sp>
    </p:spTree>
    <p:extLst>
      <p:ext uri="{BB962C8B-B14F-4D97-AF65-F5344CB8AC3E}">
        <p14:creationId xmlns:p14="http://schemas.microsoft.com/office/powerpoint/2010/main" val="1694676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874557"/>
          </a:xfrm>
        </p:spPr>
        <p:txBody>
          <a:bodyPr/>
          <a:lstStyle/>
          <a:p>
            <a:r>
              <a:rPr lang="en-US" sz="2400" dirty="0"/>
              <a:t>I. YHWH’s Command &amp; Test of Abraham 22:1-8</a:t>
            </a:r>
            <a:br>
              <a:rPr lang="en-US" sz="2400" dirty="0"/>
            </a:br>
            <a:r>
              <a:rPr lang="en-US" sz="2000" dirty="0"/>
              <a:t>A.  The Order (v.1-2)</a:t>
            </a:r>
          </a:p>
        </p:txBody>
      </p:sp>
      <p:sp>
        <p:nvSpPr>
          <p:cNvPr id="3" name="Content Placeholder 2"/>
          <p:cNvSpPr>
            <a:spLocks noGrp="1"/>
          </p:cNvSpPr>
          <p:nvPr>
            <p:ph idx="1"/>
          </p:nvPr>
        </p:nvSpPr>
        <p:spPr>
          <a:xfrm>
            <a:off x="169333" y="1303868"/>
            <a:ext cx="8754534" cy="5384800"/>
          </a:xfrm>
        </p:spPr>
        <p:txBody>
          <a:bodyPr>
            <a:normAutofit lnSpcReduction="10000"/>
          </a:bodyPr>
          <a:lstStyle/>
          <a:p>
            <a:r>
              <a:rPr lang="en-US" dirty="0"/>
              <a:t>Therefore, from the viewpoint of uniqueness, Isaac was his only son. This verse contains the first use of the word </a:t>
            </a:r>
            <a:r>
              <a:rPr lang="en-US" dirty="0" smtClean="0"/>
              <a:t>love</a:t>
            </a:r>
          </a:p>
          <a:p>
            <a:r>
              <a:rPr lang="en-US" dirty="0" smtClean="0"/>
              <a:t>Great points </a:t>
            </a:r>
            <a:r>
              <a:rPr lang="en-US" dirty="0"/>
              <a:t>by </a:t>
            </a:r>
            <a:r>
              <a:rPr lang="en-US" b="1" dirty="0"/>
              <a:t>Morris</a:t>
            </a:r>
            <a:r>
              <a:rPr lang="en-US" dirty="0"/>
              <a:t>: Another word is mentioned in these verses for the first time, and this in many ways is the most important word in the Bible. It is the word “love.” Love is the greatest of the gifts (1 Corinthians 13:13) and, indeed, God Himself </a:t>
            </a:r>
            <a:r>
              <a:rPr lang="en-US" i="1" dirty="0"/>
              <a:t>is love (1 John 4:8). </a:t>
            </a:r>
            <a:r>
              <a:rPr lang="en-US" dirty="0"/>
              <a:t>We have frequently in these pages referred to the “principle of first mention,” pointing out that, when an important word or concept occurs for the first time in the Bible, usually in the Book of Genesis, the context in which it occurs sets the pattern for its primary usage and development all through the rest of Scripture</a:t>
            </a:r>
          </a:p>
          <a:p>
            <a:pPr marL="0" indent="0">
              <a:buNone/>
            </a:pPr>
            <a:endParaRPr lang="en-US" dirty="0"/>
          </a:p>
          <a:p>
            <a:pPr marL="349250" lvl="1" indent="0">
              <a:buNone/>
            </a:pPr>
            <a:endParaRPr lang="en-US" dirty="0"/>
          </a:p>
          <a:p>
            <a:pPr marL="349250" lvl="1" indent="0">
              <a:buNone/>
            </a:pPr>
            <a:endParaRPr lang="en-US" dirty="0"/>
          </a:p>
          <a:p>
            <a:pPr marL="349250" lvl="1" indent="0">
              <a:buNone/>
            </a:pPr>
            <a:endParaRPr lang="en-US" dirty="0"/>
          </a:p>
          <a:p>
            <a:pPr marL="349250" lvl="1" indent="0">
              <a:buNone/>
            </a:pPr>
            <a:endParaRPr lang="en-US" dirty="0"/>
          </a:p>
          <a:p>
            <a:pPr marL="349250" lvl="1" indent="0">
              <a:buNone/>
            </a:pPr>
            <a:endParaRPr lang="en-US" dirty="0" smtClean="0"/>
          </a:p>
          <a:p>
            <a:endParaRPr lang="en-US" dirty="0"/>
          </a:p>
          <a:p>
            <a:endParaRPr lang="en-US" dirty="0"/>
          </a:p>
          <a:p>
            <a:pPr marL="349250" lvl="1" indent="0">
              <a:buNone/>
            </a:pPr>
            <a:endParaRPr lang="en-US" dirty="0"/>
          </a:p>
        </p:txBody>
      </p:sp>
    </p:spTree>
    <p:extLst>
      <p:ext uri="{BB962C8B-B14F-4D97-AF65-F5344CB8AC3E}">
        <p14:creationId xmlns:p14="http://schemas.microsoft.com/office/powerpoint/2010/main" val="1431323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57624"/>
          </a:xfrm>
        </p:spPr>
        <p:txBody>
          <a:bodyPr/>
          <a:lstStyle/>
          <a:p>
            <a:pPr lvl="5" algn="ctr" rtl="0">
              <a:spcBef>
                <a:spcPct val="0"/>
              </a:spcBef>
            </a:pP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I. YHWH’s Command &amp; Test of Abraham 22:1-8</a:t>
            </a:r>
            <a:br>
              <a:rPr lang="en-US" sz="2800" dirty="0" smtClean="0"/>
            </a:br>
            <a:r>
              <a:rPr lang="en-US" sz="2400" dirty="0" smtClean="0"/>
              <a:t>A.  The Order (v.1-2)</a:t>
            </a:r>
            <a:endParaRPr lang="en-US" sz="2800" dirty="0"/>
          </a:p>
        </p:txBody>
      </p:sp>
      <p:sp>
        <p:nvSpPr>
          <p:cNvPr id="3" name="Content Placeholder 2"/>
          <p:cNvSpPr>
            <a:spLocks noGrp="1"/>
          </p:cNvSpPr>
          <p:nvPr>
            <p:ph idx="1"/>
          </p:nvPr>
        </p:nvSpPr>
        <p:spPr>
          <a:xfrm>
            <a:off x="203200" y="965200"/>
            <a:ext cx="8737600" cy="5892799"/>
          </a:xfrm>
        </p:spPr>
        <p:txBody>
          <a:bodyPr>
            <a:normAutofit/>
          </a:bodyPr>
          <a:lstStyle/>
          <a:p>
            <a:r>
              <a:rPr lang="en-US" dirty="0"/>
              <a:t>Abraham was told where to take Isaac: </a:t>
            </a:r>
            <a:r>
              <a:rPr lang="en-US" i="1" dirty="0"/>
              <a:t>Get you into the land of </a:t>
            </a:r>
            <a:r>
              <a:rPr lang="en-US" i="1" dirty="0" err="1"/>
              <a:t>Moriah</a:t>
            </a:r>
            <a:r>
              <a:rPr lang="en-US" i="1" dirty="0"/>
              <a:t>. The Hebrew here is </a:t>
            </a:r>
            <a:r>
              <a:rPr lang="en-US" i="1" dirty="0" err="1"/>
              <a:t>lech</a:t>
            </a:r>
            <a:r>
              <a:rPr lang="en-US" i="1" dirty="0"/>
              <a:t> </a:t>
            </a:r>
            <a:r>
              <a:rPr lang="en-US" i="1" dirty="0" err="1"/>
              <a:t>lecha</a:t>
            </a:r>
            <a:r>
              <a:rPr lang="en-US" i="1" dirty="0"/>
              <a:t>, the same form He used to call Abraham in 12:1 when He first told him to go out from the land of his home</a:t>
            </a:r>
          </a:p>
          <a:p>
            <a:r>
              <a:rPr lang="en-US" dirty="0"/>
              <a:t>These two usages are the only places the phrase is found in the Hebrew text</a:t>
            </a:r>
          </a:p>
          <a:p>
            <a:r>
              <a:rPr lang="en-US" dirty="0" smtClean="0"/>
              <a:t>Also we see 2 incredible “faith bookends” in Abraham’s responses to </a:t>
            </a:r>
            <a:r>
              <a:rPr lang="en-US" dirty="0" err="1" smtClean="0"/>
              <a:t>lech</a:t>
            </a:r>
            <a:r>
              <a:rPr lang="en-US" dirty="0" smtClean="0"/>
              <a:t> </a:t>
            </a:r>
            <a:r>
              <a:rPr lang="en-US" dirty="0" err="1" smtClean="0"/>
              <a:t>lecha</a:t>
            </a:r>
            <a:r>
              <a:rPr lang="en-US" dirty="0" smtClean="0"/>
              <a:t>; in 12:4 “Abram went forth”; and here in 22:3 “Abraham rose early…….and went to the place” (my observation)</a:t>
            </a:r>
          </a:p>
          <a:p>
            <a:r>
              <a:rPr lang="en-US" dirty="0"/>
              <a:t>The word </a:t>
            </a:r>
            <a:r>
              <a:rPr lang="en-US" i="1" dirty="0"/>
              <a:t>son is repeated throughout the account (22:2, 3, 6, 7, 8, 9, 10, 12, 13, 16). The emphasis is inescapable. Abraham faces a monumental test</a:t>
            </a:r>
            <a:r>
              <a:rPr lang="en-US" i="1" dirty="0" smtClean="0"/>
              <a:t>. (</a:t>
            </a:r>
            <a:r>
              <a:rPr lang="en-US" i="1" dirty="0" err="1" smtClean="0"/>
              <a:t>Waltke</a:t>
            </a:r>
            <a:r>
              <a:rPr lang="en-US" i="1" dirty="0" smtClean="0"/>
              <a:t>)</a:t>
            </a:r>
            <a:endParaRPr lang="en-US" i="1" dirty="0"/>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smtClean="0"/>
          </a:p>
          <a:p>
            <a:endParaRPr lang="en-US" dirty="0"/>
          </a:p>
        </p:txBody>
      </p:sp>
      <p:sp>
        <p:nvSpPr>
          <p:cNvPr id="7" name="TextBox 6"/>
          <p:cNvSpPr txBox="1"/>
          <p:nvPr/>
        </p:nvSpPr>
        <p:spPr>
          <a:xfrm>
            <a:off x="1778000" y="17272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18787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40691"/>
          </a:xfrm>
        </p:spPr>
        <p:txBody>
          <a:bodyPr/>
          <a:lstStyle/>
          <a:p>
            <a:r>
              <a:rPr lang="en-US" sz="2800" dirty="0" smtClean="0"/>
              <a:t/>
            </a:r>
            <a:br>
              <a:rPr lang="en-US" sz="2800" dirty="0" smtClean="0"/>
            </a:br>
            <a:r>
              <a:rPr lang="en-US" sz="1800" dirty="0"/>
              <a:t/>
            </a:r>
            <a:br>
              <a:rPr lang="en-US" sz="1800" dirty="0"/>
            </a:br>
            <a:r>
              <a:rPr lang="en-US" sz="2400" dirty="0"/>
              <a:t>I. YHWH’s Command &amp; Test of Abraham 22:1-8</a:t>
            </a:r>
            <a:br>
              <a:rPr lang="en-US" sz="2400" dirty="0"/>
            </a:br>
            <a:r>
              <a:rPr lang="en-US" sz="1800" dirty="0"/>
              <a:t>A.  The Order (v.1-2)</a:t>
            </a:r>
            <a:endParaRPr lang="en-US" sz="2000" dirty="0"/>
          </a:p>
        </p:txBody>
      </p:sp>
      <p:sp>
        <p:nvSpPr>
          <p:cNvPr id="3" name="Content Placeholder 2"/>
          <p:cNvSpPr>
            <a:spLocks noGrp="1"/>
          </p:cNvSpPr>
          <p:nvPr>
            <p:ph idx="1"/>
          </p:nvPr>
        </p:nvSpPr>
        <p:spPr>
          <a:xfrm>
            <a:off x="135466" y="1219200"/>
            <a:ext cx="8856133" cy="5164667"/>
          </a:xfrm>
        </p:spPr>
        <p:txBody>
          <a:bodyPr>
            <a:normAutofit/>
          </a:bodyPr>
          <a:lstStyle/>
          <a:p>
            <a:r>
              <a:rPr lang="en-US" dirty="0"/>
              <a:t>The place was the </a:t>
            </a:r>
            <a:r>
              <a:rPr lang="en-US" i="1" dirty="0"/>
              <a:t>land of </a:t>
            </a:r>
            <a:r>
              <a:rPr lang="en-US" i="1" dirty="0" err="1"/>
              <a:t>Moriah</a:t>
            </a:r>
            <a:r>
              <a:rPr lang="en-US" i="1" dirty="0"/>
              <a:t> where Solomon would eventually build the First Jewish Temple (II Chron. 3:1</a:t>
            </a:r>
            <a:r>
              <a:rPr lang="en-US" i="1" dirty="0" smtClean="0"/>
              <a:t>)</a:t>
            </a:r>
          </a:p>
          <a:p>
            <a:r>
              <a:rPr lang="en-US" dirty="0"/>
              <a:t>Once he got there, he was to: </a:t>
            </a:r>
            <a:r>
              <a:rPr lang="en-US" i="1" dirty="0"/>
              <a:t>Offer him there for a burnt-offering. The more specific place was: upon one of the mountains which I will tell you of; this was Mount </a:t>
            </a:r>
            <a:r>
              <a:rPr lang="en-US" i="1" dirty="0" err="1"/>
              <a:t>Moriah</a:t>
            </a:r>
            <a:r>
              <a:rPr lang="en-US" i="1" dirty="0"/>
              <a:t>, later to become Mount </a:t>
            </a:r>
            <a:r>
              <a:rPr lang="en-US" i="1" dirty="0" smtClean="0"/>
              <a:t>Zion</a:t>
            </a:r>
          </a:p>
          <a:p>
            <a:r>
              <a:rPr lang="en-US" b="1" dirty="0"/>
              <a:t>region of </a:t>
            </a:r>
            <a:r>
              <a:rPr lang="en-US" b="1" dirty="0" err="1"/>
              <a:t>Moriah</a:t>
            </a:r>
            <a:r>
              <a:rPr lang="en-US" b="1" dirty="0"/>
              <a:t>. </a:t>
            </a:r>
            <a:r>
              <a:rPr lang="en-US" dirty="0"/>
              <a:t>Although there are some textual difficulties, this probably refers to Jerusalem (see 2 Chron. 3:1, followed by Josephus, the </a:t>
            </a:r>
            <a:r>
              <a:rPr lang="en-US" dirty="0" err="1"/>
              <a:t>Targums</a:t>
            </a:r>
            <a:r>
              <a:rPr lang="en-US" dirty="0"/>
              <a:t>, and the Talmud [</a:t>
            </a:r>
            <a:r>
              <a:rPr lang="en-US" b="1" i="1" dirty="0"/>
              <a:t>b. </a:t>
            </a:r>
            <a:r>
              <a:rPr lang="en-US" b="1" i="1" dirty="0" err="1"/>
              <a:t>Taʿan</a:t>
            </a:r>
            <a:r>
              <a:rPr lang="en-US" b="1" i="1" dirty="0"/>
              <a:t>. 16a]).</a:t>
            </a:r>
          </a:p>
          <a:p>
            <a:endParaRPr lang="en-US" dirty="0"/>
          </a:p>
          <a:p>
            <a:pPr marL="349250" lvl="1" indent="0">
              <a:buNone/>
            </a:pPr>
            <a:endParaRPr lang="en-US" dirty="0"/>
          </a:p>
          <a:p>
            <a:pPr marL="349250" lvl="1" indent="0">
              <a:buNone/>
            </a:pPr>
            <a:endParaRPr lang="en-US" dirty="0"/>
          </a:p>
          <a:p>
            <a:endParaRPr lang="en-US" dirty="0" smtClean="0"/>
          </a:p>
        </p:txBody>
      </p:sp>
    </p:spTree>
    <p:extLst>
      <p:ext uri="{BB962C8B-B14F-4D97-AF65-F5344CB8AC3E}">
        <p14:creationId xmlns:p14="http://schemas.microsoft.com/office/powerpoint/2010/main" val="1236170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45719"/>
          </a:xfrm>
        </p:spPr>
        <p:txBody>
          <a:bodyPr/>
          <a:lstStyle/>
          <a:p>
            <a:endParaRPr lang="en-US" dirty="0"/>
          </a:p>
        </p:txBody>
      </p:sp>
      <p:sp>
        <p:nvSpPr>
          <p:cNvPr id="3" name="Content Placeholder 2"/>
          <p:cNvSpPr>
            <a:spLocks noGrp="1"/>
          </p:cNvSpPr>
          <p:nvPr>
            <p:ph idx="1"/>
          </p:nvPr>
        </p:nvSpPr>
        <p:spPr/>
        <p:txBody>
          <a:bodyPr/>
          <a:lstStyle/>
          <a:p>
            <a:endParaRPr lang="en-US" dirty="0"/>
          </a:p>
          <a:p>
            <a:endParaRPr lang="en-US" dirty="0"/>
          </a:p>
        </p:txBody>
      </p:sp>
      <p:pic>
        <p:nvPicPr>
          <p:cNvPr id="4" name="Picture 3" descr="Abraham-Isaacs-Journey-to-Mt-Moria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933" y="107576"/>
            <a:ext cx="5858934" cy="6445624"/>
          </a:xfrm>
          <a:prstGeom prst="rect">
            <a:avLst/>
          </a:prstGeom>
        </p:spPr>
      </p:pic>
    </p:spTree>
    <p:extLst>
      <p:ext uri="{BB962C8B-B14F-4D97-AF65-F5344CB8AC3E}">
        <p14:creationId xmlns:p14="http://schemas.microsoft.com/office/powerpoint/2010/main" val="26209453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586691"/>
          </a:xfrm>
        </p:spPr>
        <p:txBody>
          <a:bodyPr/>
          <a:lstStyle/>
          <a:p>
            <a:r>
              <a:rPr lang="en-US" sz="2400" dirty="0" smtClean="0"/>
              <a:t>Review of Covenants in the Bible &amp; Dispensations</a:t>
            </a:r>
            <a:endParaRPr lang="en-US" sz="2400" dirty="0"/>
          </a:p>
        </p:txBody>
      </p:sp>
      <p:pic>
        <p:nvPicPr>
          <p:cNvPr id="5" name="Content Placeholder 4"/>
          <p:cNvPicPr>
            <a:picLocks noGrp="1" noChangeAspect="1"/>
          </p:cNvPicPr>
          <p:nvPr>
            <p:ph idx="1"/>
          </p:nvPr>
        </p:nvPicPr>
        <p:blipFill>
          <a:blip r:embed="rId2"/>
          <a:srcRect l="-18094" r="-18094"/>
          <a:stretch>
            <a:fillRect/>
          </a:stretch>
        </p:blipFill>
        <p:spPr>
          <a:xfrm>
            <a:off x="260350" y="964671"/>
            <a:ext cx="8613775" cy="5799137"/>
          </a:xfrm>
          <a:prstGeom prst="rect">
            <a:avLst/>
          </a:prstGeom>
        </p:spPr>
      </p:pic>
    </p:spTree>
    <p:extLst>
      <p:ext uri="{BB962C8B-B14F-4D97-AF65-F5344CB8AC3E}">
        <p14:creationId xmlns:p14="http://schemas.microsoft.com/office/powerpoint/2010/main" val="23459975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71357"/>
          </a:xfrm>
        </p:spPr>
        <p:txBody>
          <a:bodyPr/>
          <a:lstStyle/>
          <a:p>
            <a:r>
              <a:rPr lang="en-US" sz="2400" dirty="0"/>
              <a:t>I. YHWH’s Command &amp; Test of Abraham 22:1-8</a:t>
            </a:r>
            <a:br>
              <a:rPr lang="en-US" sz="2400" dirty="0"/>
            </a:br>
            <a:r>
              <a:rPr lang="en-US" sz="1800" dirty="0"/>
              <a:t>A.  The Order (v.1-2)</a:t>
            </a:r>
            <a:endParaRPr lang="en-US" sz="2400" dirty="0"/>
          </a:p>
        </p:txBody>
      </p:sp>
      <p:sp>
        <p:nvSpPr>
          <p:cNvPr id="3" name="Content Placeholder 2"/>
          <p:cNvSpPr>
            <a:spLocks noGrp="1"/>
          </p:cNvSpPr>
          <p:nvPr>
            <p:ph idx="1"/>
          </p:nvPr>
        </p:nvSpPr>
        <p:spPr>
          <a:xfrm>
            <a:off x="254000" y="948266"/>
            <a:ext cx="8703733" cy="5655733"/>
          </a:xfrm>
        </p:spPr>
        <p:txBody>
          <a:bodyPr>
            <a:normAutofit lnSpcReduction="10000"/>
          </a:bodyPr>
          <a:lstStyle/>
          <a:p>
            <a:r>
              <a:rPr lang="en-US" dirty="0"/>
              <a:t>The test was not only to see if Abraham would obey God and kill his beloved son Isaac, but also to see if Abraham would kill his only son through whom the Abrahamic Covenant could be sustained and </a:t>
            </a:r>
            <a:r>
              <a:rPr lang="en-US" dirty="0" smtClean="0"/>
              <a:t>fulfilled</a:t>
            </a:r>
          </a:p>
          <a:p>
            <a:r>
              <a:rPr lang="en-US" b="1" dirty="0"/>
              <a:t>Sacrifice him. </a:t>
            </a:r>
            <a:r>
              <a:rPr lang="en-US" dirty="0"/>
              <a:t>This is one of the most theologically difficult texts of the Old Testament. God’s command did not contradict moral law because the firstborn always belongs to the Lord (Ex. 13:11–13); however, the command is extraordinary both morally and </a:t>
            </a:r>
            <a:r>
              <a:rPr lang="en-US" dirty="0" smtClean="0"/>
              <a:t>theologically (</a:t>
            </a:r>
            <a:r>
              <a:rPr lang="en-US" dirty="0" err="1" smtClean="0"/>
              <a:t>Waltke</a:t>
            </a:r>
            <a:r>
              <a:rPr lang="en-US" dirty="0" smtClean="0"/>
              <a:t>)</a:t>
            </a:r>
          </a:p>
          <a:p>
            <a:r>
              <a:rPr lang="en-US" dirty="0"/>
              <a:t>We are left with the inexplicable and exacting realization that faith demands radical obedience. Abraham is asked to behave in a way that it is illogical, absurd, and, to say the least, nonconventional from the human perspective</a:t>
            </a:r>
            <a:r>
              <a:rPr lang="en-US" dirty="0" smtClean="0"/>
              <a:t>.</a:t>
            </a:r>
            <a:endParaRPr lang="en-US" dirty="0"/>
          </a:p>
          <a:p>
            <a:pPr marL="349250" lvl="1" indent="0">
              <a:buNone/>
            </a:pPr>
            <a:endParaRPr lang="en-US" dirty="0"/>
          </a:p>
          <a:p>
            <a:pPr marL="349250" lvl="1" indent="0">
              <a:buNone/>
            </a:pPr>
            <a:endParaRPr lang="en-US" dirty="0"/>
          </a:p>
        </p:txBody>
      </p:sp>
    </p:spTree>
    <p:extLst>
      <p:ext uri="{BB962C8B-B14F-4D97-AF65-F5344CB8AC3E}">
        <p14:creationId xmlns:p14="http://schemas.microsoft.com/office/powerpoint/2010/main" val="2907084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86690"/>
          </a:xfrm>
        </p:spPr>
        <p:txBody>
          <a:bodyPr/>
          <a:lstStyle/>
          <a:p>
            <a:pPr lvl="1" algn="ctr" rtl="0">
              <a:spcBef>
                <a:spcPct val="0"/>
              </a:spcBef>
            </a:pPr>
            <a:r>
              <a:rPr lang="en-US" sz="2800" dirty="0" smtClean="0"/>
              <a:t/>
            </a:r>
            <a:br>
              <a:rPr lang="en-US" sz="2800" dirty="0" smtClean="0"/>
            </a:br>
            <a:r>
              <a:rPr lang="en-US" sz="2800" dirty="0" smtClean="0"/>
              <a:t>I. YHWH’s Command &amp; Test of Abraham 22:1-8</a:t>
            </a:r>
            <a:br>
              <a:rPr lang="en-US" sz="2800" dirty="0" smtClean="0"/>
            </a:br>
            <a:r>
              <a:rPr lang="en-US" sz="2000" dirty="0" smtClean="0"/>
              <a:t>A.  The Order (v.1-2)</a:t>
            </a:r>
            <a:endParaRPr lang="en-US" sz="2800" dirty="0"/>
          </a:p>
        </p:txBody>
      </p:sp>
      <p:sp>
        <p:nvSpPr>
          <p:cNvPr id="3" name="Content Placeholder 2"/>
          <p:cNvSpPr>
            <a:spLocks noGrp="1"/>
          </p:cNvSpPr>
          <p:nvPr>
            <p:ph idx="1"/>
          </p:nvPr>
        </p:nvSpPr>
        <p:spPr>
          <a:xfrm>
            <a:off x="203200" y="1134533"/>
            <a:ext cx="8636000" cy="5317068"/>
          </a:xfrm>
        </p:spPr>
        <p:txBody>
          <a:bodyPr>
            <a:normAutofit/>
          </a:bodyPr>
          <a:lstStyle/>
          <a:p>
            <a:r>
              <a:rPr lang="en-US" dirty="0" smtClean="0"/>
              <a:t> </a:t>
            </a:r>
            <a:r>
              <a:rPr lang="en-US" dirty="0"/>
              <a:t>Within the biblical world view, however, such radical behavior proves the true nature of biblical faith. “Abraham had committed himself by covenant to be obedient to the Lord and had consecrated his son Isaac to the Lord by circumcision. The Lord put his servant’s faith and loyalty to the supreme test, thereby instructing Abraham, Isaac and their descendants as to the kind of total consecration the Lord’s covenant requires.</a:t>
            </a:r>
          </a:p>
          <a:p>
            <a:pPr lvl="1"/>
            <a:r>
              <a:rPr lang="en-US" dirty="0"/>
              <a:t> Bruce K. </a:t>
            </a:r>
            <a:r>
              <a:rPr lang="en-US" dirty="0" err="1"/>
              <a:t>Waltke</a:t>
            </a:r>
            <a:r>
              <a:rPr lang="en-US" dirty="0"/>
              <a:t> and </a:t>
            </a:r>
            <a:r>
              <a:rPr lang="en-US" dirty="0" err="1"/>
              <a:t>Cathi</a:t>
            </a:r>
            <a:r>
              <a:rPr lang="en-US" dirty="0"/>
              <a:t> J. </a:t>
            </a:r>
            <a:r>
              <a:rPr lang="en-US" dirty="0" err="1"/>
              <a:t>Fredricks</a:t>
            </a:r>
            <a:r>
              <a:rPr lang="en-US" dirty="0"/>
              <a:t>, Genesis: A Commentary (Grand Rapids, MI: Zondervan, 2001), 306.</a:t>
            </a:r>
          </a:p>
          <a:p>
            <a:endParaRPr lang="en-US" dirty="0"/>
          </a:p>
          <a:p>
            <a:pPr lvl="1"/>
            <a:endParaRPr lang="en-US" dirty="0"/>
          </a:p>
          <a:p>
            <a:endParaRPr lang="en-US" dirty="0"/>
          </a:p>
          <a:p>
            <a:endParaRPr lang="en-US" dirty="0" smtClean="0"/>
          </a:p>
          <a:p>
            <a:endParaRPr lang="en-US" dirty="0"/>
          </a:p>
          <a:p>
            <a:pPr lvl="1"/>
            <a:endParaRPr lang="en-US" dirty="0"/>
          </a:p>
          <a:p>
            <a:endParaRPr lang="en-US" dirty="0"/>
          </a:p>
        </p:txBody>
      </p:sp>
    </p:spTree>
    <p:extLst>
      <p:ext uri="{BB962C8B-B14F-4D97-AF65-F5344CB8AC3E}">
        <p14:creationId xmlns:p14="http://schemas.microsoft.com/office/powerpoint/2010/main" val="774171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535891"/>
          </a:xfrm>
        </p:spPr>
        <p:txBody>
          <a:bodyPr/>
          <a:lstStyle/>
          <a:p>
            <a:pPr lvl="1" algn="ctr" rtl="0">
              <a:spcBef>
                <a:spcPct val="0"/>
              </a:spcBef>
            </a:pPr>
            <a:r>
              <a:rPr lang="en-US" sz="2800" dirty="0"/>
              <a:t/>
            </a:r>
            <a:br>
              <a:rPr lang="en-US" sz="2800" dirty="0"/>
            </a:br>
            <a:r>
              <a:rPr lang="en-US" sz="2000" dirty="0" smtClean="0"/>
              <a:t/>
            </a:r>
            <a:br>
              <a:rPr lang="en-US" sz="2000" dirty="0" smtClean="0"/>
            </a:br>
            <a:r>
              <a:rPr lang="en-US" sz="2800" dirty="0" smtClean="0"/>
              <a:t/>
            </a:r>
            <a:br>
              <a:rPr lang="en-US" sz="2800" dirty="0" smtClean="0"/>
            </a:br>
            <a:r>
              <a:rPr lang="en-US" sz="2800" dirty="0" smtClean="0"/>
              <a:t>B.  The Obedience (v.3)</a:t>
            </a:r>
            <a:endParaRPr lang="en-US" sz="2800" dirty="0"/>
          </a:p>
        </p:txBody>
      </p:sp>
      <p:sp>
        <p:nvSpPr>
          <p:cNvPr id="3" name="Content Placeholder 2"/>
          <p:cNvSpPr>
            <a:spLocks noGrp="1"/>
          </p:cNvSpPr>
          <p:nvPr>
            <p:ph idx="1"/>
          </p:nvPr>
        </p:nvSpPr>
        <p:spPr>
          <a:xfrm>
            <a:off x="169332" y="1015999"/>
            <a:ext cx="8771467" cy="5638801"/>
          </a:xfrm>
        </p:spPr>
        <p:txBody>
          <a:bodyPr>
            <a:normAutofit/>
          </a:bodyPr>
          <a:lstStyle/>
          <a:p>
            <a:r>
              <a:rPr lang="en-US" sz="2000" b="1" dirty="0"/>
              <a:t>3</a:t>
            </a:r>
            <a:r>
              <a:rPr lang="en-US" sz="2000" dirty="0"/>
              <a:t>	So Abraham </a:t>
            </a:r>
            <a:r>
              <a:rPr lang="en-US" sz="2000" b="1" dirty="0"/>
              <a:t>rose early in the morning </a:t>
            </a:r>
            <a:r>
              <a:rPr lang="en-US" sz="2000" dirty="0"/>
              <a:t>and saddled his donkey, and took two of his young men with him </a:t>
            </a:r>
            <a:r>
              <a:rPr lang="en-US" sz="2000" b="1" dirty="0"/>
              <a:t>and Isaac his son</a:t>
            </a:r>
            <a:r>
              <a:rPr lang="en-US" sz="2000" dirty="0"/>
              <a:t>; and he split wood for the burnt offering, and arose </a:t>
            </a:r>
            <a:r>
              <a:rPr lang="en-US" sz="2000" b="1" u="sng" dirty="0"/>
              <a:t>and went to the place of which God had told him. </a:t>
            </a:r>
            <a:endParaRPr lang="en-US" sz="2000" b="1" u="sng" dirty="0" smtClean="0"/>
          </a:p>
          <a:p>
            <a:r>
              <a:rPr lang="en-US" sz="2000" dirty="0"/>
              <a:t>Genesis 22:3 records Abraham’s obedience, and his actions are spelled out in seven </a:t>
            </a:r>
            <a:r>
              <a:rPr lang="en-US" sz="2000" dirty="0" smtClean="0"/>
              <a:t>steps</a:t>
            </a:r>
          </a:p>
          <a:p>
            <a:pPr lvl="1"/>
            <a:r>
              <a:rPr lang="en-US" sz="1800" dirty="0" smtClean="0"/>
              <a:t>1. Abraham rose early</a:t>
            </a:r>
          </a:p>
          <a:p>
            <a:pPr lvl="1"/>
            <a:r>
              <a:rPr lang="en-US" sz="1800" dirty="0" smtClean="0"/>
              <a:t>2. Saddled his donkey</a:t>
            </a:r>
          </a:p>
          <a:p>
            <a:pPr lvl="1"/>
            <a:r>
              <a:rPr lang="en-US" sz="1800" dirty="0" smtClean="0"/>
              <a:t>3. took 2 of his young men with him</a:t>
            </a:r>
          </a:p>
          <a:p>
            <a:pPr lvl="1"/>
            <a:r>
              <a:rPr lang="en-US" sz="1800" dirty="0" smtClean="0"/>
              <a:t>4. took Isaac, his son </a:t>
            </a:r>
          </a:p>
          <a:p>
            <a:pPr lvl="1"/>
            <a:r>
              <a:rPr lang="en-US" sz="1800" dirty="0" smtClean="0"/>
              <a:t>5. split the wood for the burnt offering </a:t>
            </a:r>
          </a:p>
          <a:p>
            <a:pPr lvl="1"/>
            <a:r>
              <a:rPr lang="en-US" sz="1800" dirty="0" smtClean="0"/>
              <a:t>6. He went to the place of which God told him</a:t>
            </a:r>
            <a:endParaRPr lang="en-US" sz="1800" dirty="0"/>
          </a:p>
          <a:p>
            <a:r>
              <a:rPr lang="en-US" dirty="0"/>
              <a:t>These are detailed actions of the obedience of </a:t>
            </a:r>
            <a:r>
              <a:rPr lang="en-US" dirty="0" smtClean="0"/>
              <a:t>faith that Abraham displayed (amazingly, from my perspective)</a:t>
            </a:r>
            <a:endParaRPr lang="en-US" dirty="0"/>
          </a:p>
          <a:p>
            <a:pPr marL="349250" lvl="1" indent="0">
              <a:buNone/>
            </a:pPr>
            <a:endParaRPr lang="en-US" dirty="0" smtClean="0"/>
          </a:p>
          <a:p>
            <a:endParaRPr lang="en-US" dirty="0"/>
          </a:p>
          <a:p>
            <a:pPr marL="349250" lvl="1" indent="0">
              <a:buNone/>
            </a:pPr>
            <a:endParaRPr lang="en-US" dirty="0"/>
          </a:p>
          <a:p>
            <a:endParaRPr lang="en-US" dirty="0"/>
          </a:p>
        </p:txBody>
      </p:sp>
    </p:spTree>
    <p:extLst>
      <p:ext uri="{BB962C8B-B14F-4D97-AF65-F5344CB8AC3E}">
        <p14:creationId xmlns:p14="http://schemas.microsoft.com/office/powerpoint/2010/main" val="852784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468157"/>
          </a:xfrm>
        </p:spPr>
        <p:txBody>
          <a:bodyPr/>
          <a:lstStyle/>
          <a:p>
            <a:r>
              <a:rPr lang="en-US" sz="2400" dirty="0"/>
              <a:t>B.  The Obedience (v.3)</a:t>
            </a:r>
          </a:p>
        </p:txBody>
      </p:sp>
      <p:sp>
        <p:nvSpPr>
          <p:cNvPr id="3" name="Content Placeholder 2"/>
          <p:cNvSpPr>
            <a:spLocks noGrp="1"/>
          </p:cNvSpPr>
          <p:nvPr>
            <p:ph idx="1"/>
          </p:nvPr>
        </p:nvSpPr>
        <p:spPr>
          <a:xfrm>
            <a:off x="549275" y="1032933"/>
            <a:ext cx="8042276" cy="4910668"/>
          </a:xfrm>
        </p:spPr>
        <p:txBody>
          <a:bodyPr>
            <a:normAutofit fontScale="92500" lnSpcReduction="20000"/>
          </a:bodyPr>
          <a:lstStyle/>
          <a:p>
            <a:r>
              <a:rPr lang="en-US" sz="2800" dirty="0"/>
              <a:t>Why would God tell Abraham to go so far, and to just this spot? There is no explanation in the text; but there must have been a reason, since God is not capricious. The answer can only be that God knew this would be the place where later His temple would be built (2 Chronicles 3:1). Abraham’s sacrifice of Isaac was to foreshadow all the sacrifices that would later be offered in this place, which in turn were types and shadows of </a:t>
            </a:r>
            <a:r>
              <a:rPr lang="en-US" sz="2800" b="1" u="sng" dirty="0"/>
              <a:t>the one great Sacrifice </a:t>
            </a:r>
            <a:r>
              <a:rPr lang="en-US" sz="2800" dirty="0"/>
              <a:t>that would be offered one day nearby, </a:t>
            </a:r>
            <a:r>
              <a:rPr lang="en-US" sz="2800" b="1" u="sng" dirty="0"/>
              <a:t>when the Father would offer the Son as the Savior of the </a:t>
            </a:r>
            <a:r>
              <a:rPr lang="en-US" sz="2800" b="1" u="sng" dirty="0" smtClean="0"/>
              <a:t>world </a:t>
            </a:r>
            <a:r>
              <a:rPr lang="en-US" sz="2800" dirty="0" smtClean="0"/>
              <a:t>(Bold added)</a:t>
            </a:r>
            <a:endParaRPr lang="en-US" sz="2800" dirty="0"/>
          </a:p>
          <a:p>
            <a:pPr lvl="5"/>
            <a:r>
              <a:rPr lang="en-US" dirty="0"/>
              <a:t> </a:t>
            </a:r>
            <a:r>
              <a:rPr lang="en-US" sz="1500" dirty="0"/>
              <a:t>Henry M. Morris, The Genesis Record: A Scientific and Devotional Commentary on the Book of Beginnings (Grand Rapids, MI: Baker Books, 1976), 377.</a:t>
            </a:r>
          </a:p>
          <a:p>
            <a:pPr marL="0" indent="0">
              <a:buNone/>
            </a:pPr>
            <a:endParaRPr lang="en-US" dirty="0"/>
          </a:p>
        </p:txBody>
      </p:sp>
    </p:spTree>
    <p:extLst>
      <p:ext uri="{BB962C8B-B14F-4D97-AF65-F5344CB8AC3E}">
        <p14:creationId xmlns:p14="http://schemas.microsoft.com/office/powerpoint/2010/main" val="20210161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552824"/>
          </a:xfrm>
        </p:spPr>
        <p:txBody>
          <a:bodyPr/>
          <a:lstStyle/>
          <a:p>
            <a:r>
              <a:rPr lang="en-US" sz="2800" dirty="0"/>
              <a:t>B.  The Obedience (v.3)</a:t>
            </a:r>
          </a:p>
        </p:txBody>
      </p:sp>
      <p:sp>
        <p:nvSpPr>
          <p:cNvPr id="3" name="Content Placeholder 2"/>
          <p:cNvSpPr>
            <a:spLocks noGrp="1"/>
          </p:cNvSpPr>
          <p:nvPr>
            <p:ph idx="1"/>
          </p:nvPr>
        </p:nvSpPr>
        <p:spPr>
          <a:xfrm>
            <a:off x="118533" y="914400"/>
            <a:ext cx="8906934" cy="5791200"/>
          </a:xfrm>
        </p:spPr>
        <p:txBody>
          <a:bodyPr>
            <a:normAutofit/>
          </a:bodyPr>
          <a:lstStyle/>
          <a:p>
            <a:r>
              <a:rPr lang="en-US" dirty="0" err="1" smtClean="0"/>
              <a:t>Waltke</a:t>
            </a:r>
            <a:r>
              <a:rPr lang="en-US" dirty="0" smtClean="0"/>
              <a:t> on this verse</a:t>
            </a:r>
          </a:p>
          <a:p>
            <a:r>
              <a:rPr lang="en-US" b="1" dirty="0"/>
              <a:t>Early the next morning. </a:t>
            </a:r>
            <a:r>
              <a:rPr lang="en-US" dirty="0"/>
              <a:t>This is another example of Abraham’s prompt obedience (see 20:8). The patriarchs live by the words of God (Deut. 8:3)</a:t>
            </a:r>
            <a:r>
              <a:rPr lang="en-US" b="1" dirty="0"/>
              <a:t>.</a:t>
            </a:r>
          </a:p>
          <a:p>
            <a:r>
              <a:rPr lang="en-US" b="1" dirty="0"/>
              <a:t>Abraham got up. </a:t>
            </a:r>
            <a:r>
              <a:rPr lang="en-US" dirty="0"/>
              <a:t>The bargainer falls silent: no debate (unlike with Ishmael [Gen. 17:18] or with Lot [18:22–33]), only movement, hurrying, saddling, taking, splitting, arising, going</a:t>
            </a:r>
            <a:r>
              <a:rPr lang="en-US" b="1" dirty="0"/>
              <a:t>.</a:t>
            </a:r>
          </a:p>
          <a:p>
            <a:r>
              <a:rPr lang="en-US" b="1" dirty="0"/>
              <a:t>two of his servants [or slaves]. </a:t>
            </a:r>
            <a:r>
              <a:rPr lang="en-US" dirty="0"/>
              <a:t>This is a sign of Abraham’s </a:t>
            </a:r>
            <a:r>
              <a:rPr lang="en-US" dirty="0" smtClean="0"/>
              <a:t>eminence </a:t>
            </a:r>
            <a:endParaRPr lang="en-US" dirty="0"/>
          </a:p>
          <a:p>
            <a:endParaRPr lang="en-US" dirty="0"/>
          </a:p>
        </p:txBody>
      </p:sp>
    </p:spTree>
    <p:extLst>
      <p:ext uri="{BB962C8B-B14F-4D97-AF65-F5344CB8AC3E}">
        <p14:creationId xmlns:p14="http://schemas.microsoft.com/office/powerpoint/2010/main" val="642656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552824"/>
          </a:xfrm>
        </p:spPr>
        <p:txBody>
          <a:bodyPr/>
          <a:lstStyle/>
          <a:p>
            <a:pPr lvl="1" algn="ctr" rtl="0">
              <a:spcBef>
                <a:spcPct val="0"/>
              </a:spcBef>
            </a:pPr>
            <a:r>
              <a:rPr lang="en-US" sz="2400" dirty="0" smtClean="0"/>
              <a:t/>
            </a:r>
            <a:br>
              <a:rPr lang="en-US" sz="2400" dirty="0" smtClean="0"/>
            </a:br>
            <a:r>
              <a:rPr lang="en-US" sz="2800" dirty="0" smtClean="0"/>
              <a:t>C.  The Ordeal (v. 4-8)</a:t>
            </a:r>
            <a:endParaRPr lang="en-US" sz="2800" dirty="0"/>
          </a:p>
        </p:txBody>
      </p:sp>
      <p:sp>
        <p:nvSpPr>
          <p:cNvPr id="3" name="Content Placeholder 2"/>
          <p:cNvSpPr>
            <a:spLocks noGrp="1"/>
          </p:cNvSpPr>
          <p:nvPr>
            <p:ph idx="1"/>
          </p:nvPr>
        </p:nvSpPr>
        <p:spPr>
          <a:xfrm>
            <a:off x="186266" y="1049867"/>
            <a:ext cx="8754533" cy="5367866"/>
          </a:xfrm>
        </p:spPr>
        <p:txBody>
          <a:bodyPr>
            <a:normAutofit/>
          </a:bodyPr>
          <a:lstStyle/>
          <a:p>
            <a:r>
              <a:rPr lang="en-US" b="1" dirty="0" smtClean="0"/>
              <a:t>4</a:t>
            </a:r>
            <a:r>
              <a:rPr lang="en-US" dirty="0"/>
              <a:t>	On the third day Abraham raised his eyes and saw the place from a distance. </a:t>
            </a:r>
          </a:p>
          <a:p>
            <a:r>
              <a:rPr lang="en-US" dirty="0"/>
              <a:t>He now traveled a distance of fifty to sixty miles from where he was, and this would roughly be a three-day journey</a:t>
            </a:r>
          </a:p>
          <a:p>
            <a:r>
              <a:rPr lang="en-US" dirty="0"/>
              <a:t>The extended interval of time shows that Abraham does not act rashly but proceeds with resolute faith. “It allows time for sober reflection; yet his resolve is not weakened.</a:t>
            </a:r>
          </a:p>
          <a:p>
            <a:r>
              <a:rPr lang="en-US" dirty="0"/>
              <a:t>At that point: </a:t>
            </a:r>
            <a:r>
              <a:rPr lang="en-US" i="1" dirty="0"/>
              <a:t>Abraham lifted up his eyes, and saw the place afar off; he could see the mountain from a distance where Isaac was to be brought</a:t>
            </a:r>
          </a:p>
          <a:p>
            <a:endParaRPr lang="en-US" dirty="0"/>
          </a:p>
          <a:p>
            <a:endParaRPr lang="en-US" dirty="0"/>
          </a:p>
          <a:p>
            <a:pPr marL="349250" lvl="1" indent="0">
              <a:buNone/>
            </a:pPr>
            <a:endParaRPr lang="en-US" dirty="0"/>
          </a:p>
          <a:p>
            <a:pPr marL="349250" lvl="1" indent="0">
              <a:buNone/>
            </a:pPr>
            <a:endParaRPr lang="en-US" dirty="0"/>
          </a:p>
        </p:txBody>
      </p:sp>
    </p:spTree>
    <p:extLst>
      <p:ext uri="{BB962C8B-B14F-4D97-AF65-F5344CB8AC3E}">
        <p14:creationId xmlns:p14="http://schemas.microsoft.com/office/powerpoint/2010/main" val="4160160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39091"/>
          </a:xfrm>
        </p:spPr>
        <p:txBody>
          <a:bodyPr/>
          <a:lstStyle/>
          <a:p>
            <a:r>
              <a:rPr lang="en-US" sz="2800" dirty="0"/>
              <a:t>C.  The Ordeal (v. 4-8)</a:t>
            </a:r>
          </a:p>
        </p:txBody>
      </p:sp>
      <p:sp>
        <p:nvSpPr>
          <p:cNvPr id="3" name="Content Placeholder 2"/>
          <p:cNvSpPr>
            <a:spLocks noGrp="1"/>
          </p:cNvSpPr>
          <p:nvPr>
            <p:ph idx="1"/>
          </p:nvPr>
        </p:nvSpPr>
        <p:spPr>
          <a:xfrm>
            <a:off x="169332" y="1083732"/>
            <a:ext cx="8822267" cy="5774267"/>
          </a:xfrm>
        </p:spPr>
        <p:txBody>
          <a:bodyPr>
            <a:normAutofit lnSpcReduction="10000"/>
          </a:bodyPr>
          <a:lstStyle/>
          <a:p>
            <a:r>
              <a:rPr lang="en-US" dirty="0" smtClean="0"/>
              <a:t> </a:t>
            </a:r>
            <a:r>
              <a:rPr lang="en-US" b="1" dirty="0"/>
              <a:t>5</a:t>
            </a:r>
            <a:r>
              <a:rPr lang="en-US" dirty="0"/>
              <a:t>	Abraham said to his young men, “Stay here with the donkey, and I and the lad will go over there; </a:t>
            </a:r>
            <a:r>
              <a:rPr lang="en-US" b="1" u="sng" dirty="0"/>
              <a:t>and we will worship and return to you</a:t>
            </a:r>
            <a:r>
              <a:rPr lang="en-US" dirty="0"/>
              <a:t>.” </a:t>
            </a:r>
            <a:endParaRPr lang="en-US" dirty="0" smtClean="0"/>
          </a:p>
          <a:p>
            <a:r>
              <a:rPr lang="en-US" i="1" dirty="0"/>
              <a:t>Abraham phrased the last sentence as, “we will return,” using the first person plural; that showed that Abraham had faith that both of them were going to return</a:t>
            </a:r>
          </a:p>
          <a:p>
            <a:r>
              <a:rPr lang="en-US" i="1" dirty="0"/>
              <a:t>Abraham had faith in God’s power in resurrection to fulfill His covenantal promises (Heb. 11:17–19)</a:t>
            </a:r>
          </a:p>
          <a:p>
            <a:r>
              <a:rPr lang="en-US" dirty="0"/>
              <a:t>The basis of Abraham’s faith was the promise of God in 21:12 that: </a:t>
            </a:r>
            <a:r>
              <a:rPr lang="en-US" i="1" dirty="0"/>
              <a:t>In Isaac will your seed be called; and Isaac was supposed to produce the seed. So far, Isaac had not, and so for God to fulfill His promise if Abraham had to kill Isaac, God would have to resurrect Isaac back to life</a:t>
            </a:r>
          </a:p>
          <a:p>
            <a:pPr lvl="4"/>
            <a:r>
              <a:rPr lang="en-US" sz="1500" dirty="0"/>
              <a:t> Arnold G. </a:t>
            </a:r>
            <a:r>
              <a:rPr lang="en-US" sz="1500" dirty="0" err="1"/>
              <a:t>Fruchtenbaum</a:t>
            </a:r>
            <a:r>
              <a:rPr lang="en-US" sz="1500" dirty="0"/>
              <a:t>, </a:t>
            </a:r>
            <a:r>
              <a:rPr lang="en-US" sz="1500" dirty="0" err="1"/>
              <a:t>Ariels</a:t>
            </a:r>
            <a:r>
              <a:rPr lang="en-US" sz="1500" dirty="0"/>
              <a:t> Bible Commentary: The Book of Genesis, 1st ed. (San Antonio, TX: Ariel Ministries, 2008), 353354.</a:t>
            </a:r>
          </a:p>
          <a:p>
            <a:endParaRPr lang="en-US" dirty="0"/>
          </a:p>
        </p:txBody>
      </p:sp>
    </p:spTree>
    <p:extLst>
      <p:ext uri="{BB962C8B-B14F-4D97-AF65-F5344CB8AC3E}">
        <p14:creationId xmlns:p14="http://schemas.microsoft.com/office/powerpoint/2010/main" val="2570693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806824"/>
          </a:xfrm>
        </p:spPr>
        <p:txBody>
          <a:bodyPr/>
          <a:lstStyle/>
          <a:p>
            <a:r>
              <a:rPr lang="en-US" sz="2400" dirty="0"/>
              <a:t/>
            </a:r>
            <a:br>
              <a:rPr lang="en-US" sz="2400" dirty="0"/>
            </a:br>
            <a:r>
              <a:rPr lang="en-US" sz="2800" dirty="0"/>
              <a:t>C.  The Ordeal (v. 4-8)</a:t>
            </a:r>
          </a:p>
        </p:txBody>
      </p:sp>
      <p:sp>
        <p:nvSpPr>
          <p:cNvPr id="3" name="Content Placeholder 2"/>
          <p:cNvSpPr>
            <a:spLocks noGrp="1"/>
          </p:cNvSpPr>
          <p:nvPr>
            <p:ph idx="1"/>
          </p:nvPr>
        </p:nvSpPr>
        <p:spPr>
          <a:xfrm>
            <a:off x="203200" y="1422400"/>
            <a:ext cx="8754533" cy="4927600"/>
          </a:xfrm>
        </p:spPr>
        <p:txBody>
          <a:bodyPr>
            <a:normAutofit/>
          </a:bodyPr>
          <a:lstStyle/>
          <a:p>
            <a:r>
              <a:rPr lang="en-US" dirty="0" smtClean="0"/>
              <a:t>Great comments by </a:t>
            </a:r>
            <a:r>
              <a:rPr lang="en-US" dirty="0" err="1" smtClean="0"/>
              <a:t>Waltke</a:t>
            </a:r>
            <a:r>
              <a:rPr lang="en-US" dirty="0" smtClean="0"/>
              <a:t>:</a:t>
            </a:r>
          </a:p>
          <a:p>
            <a:r>
              <a:rPr lang="en-US" b="1" dirty="0" smtClean="0"/>
              <a:t>we </a:t>
            </a:r>
            <a:r>
              <a:rPr lang="en-US" b="1" dirty="0"/>
              <a:t>will come back. </a:t>
            </a:r>
            <a:r>
              <a:rPr lang="en-US" dirty="0"/>
              <a:t>Although he does not know how God will work it out, his faith harmonizes God’s promise that in Isaac his offspring will be reckoned (21:1–13) with God’s command to sacrifice Isaac. According to Heb. 11:17–19, he expresses a type of “resurrection” faith, and according to Rom. 4:16–25 his faith is of the same quality and caliber as Christians who believe in Christ’s resurrection from the dead</a:t>
            </a:r>
          </a:p>
          <a:p>
            <a:pPr lvl="1"/>
            <a:r>
              <a:rPr lang="en-US" dirty="0"/>
              <a:t> Bruce K. </a:t>
            </a:r>
            <a:r>
              <a:rPr lang="en-US" dirty="0" err="1"/>
              <a:t>Waltke</a:t>
            </a:r>
            <a:r>
              <a:rPr lang="en-US" dirty="0"/>
              <a:t> and </a:t>
            </a:r>
            <a:r>
              <a:rPr lang="en-US" dirty="0" err="1"/>
              <a:t>Cathi</a:t>
            </a:r>
            <a:r>
              <a:rPr lang="en-US" dirty="0"/>
              <a:t> J. </a:t>
            </a:r>
            <a:r>
              <a:rPr lang="en-US" dirty="0" err="1"/>
              <a:t>Fredricks</a:t>
            </a:r>
            <a:r>
              <a:rPr lang="en-US" dirty="0"/>
              <a:t>, Genesis: A Commentary (Grand Rapids, MI: Zondervan, 2001), 307.</a:t>
            </a:r>
          </a:p>
          <a:p>
            <a:endParaRPr lang="en-US" dirty="0"/>
          </a:p>
          <a:p>
            <a:endParaRPr lang="en-US" dirty="0" smtClean="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1691999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47419"/>
            <a:ext cx="8042276" cy="594446"/>
          </a:xfrm>
        </p:spPr>
        <p:txBody>
          <a:bodyPr/>
          <a:lstStyle/>
          <a:p>
            <a:pPr lvl="1" algn="ctr" rtl="0">
              <a:spcBef>
                <a:spcPct val="0"/>
              </a:spcBef>
            </a:pP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800" dirty="0" smtClean="0"/>
              <a:t>C.  The Ordeal (v. 4-8)</a:t>
            </a:r>
            <a:endParaRPr lang="en-US" sz="2800" dirty="0"/>
          </a:p>
        </p:txBody>
      </p:sp>
      <p:sp>
        <p:nvSpPr>
          <p:cNvPr id="3" name="Content Placeholder 2"/>
          <p:cNvSpPr>
            <a:spLocks noGrp="1"/>
          </p:cNvSpPr>
          <p:nvPr>
            <p:ph idx="1"/>
          </p:nvPr>
        </p:nvSpPr>
        <p:spPr>
          <a:xfrm>
            <a:off x="186267" y="999067"/>
            <a:ext cx="8737600" cy="5723466"/>
          </a:xfrm>
        </p:spPr>
        <p:txBody>
          <a:bodyPr>
            <a:normAutofit/>
          </a:bodyPr>
          <a:lstStyle/>
          <a:p>
            <a:r>
              <a:rPr lang="en-US" b="1" dirty="0" smtClean="0"/>
              <a:t>“………….</a:t>
            </a:r>
            <a:r>
              <a:rPr lang="en-US" b="1" u="sng" dirty="0" smtClean="0"/>
              <a:t>and </a:t>
            </a:r>
            <a:r>
              <a:rPr lang="en-US" b="1" u="sng" dirty="0"/>
              <a:t>we will worship and return to you</a:t>
            </a:r>
            <a:r>
              <a:rPr lang="en-US" dirty="0"/>
              <a:t>.” </a:t>
            </a:r>
            <a:endParaRPr lang="en-US" dirty="0" smtClean="0"/>
          </a:p>
          <a:p>
            <a:r>
              <a:rPr lang="en-US" dirty="0" smtClean="0"/>
              <a:t>Morris: </a:t>
            </a:r>
            <a:r>
              <a:rPr lang="en-US" dirty="0"/>
              <a:t>But what about Abraham’s statement that he and Isaac were going to worship? Could such an act as killing his own son be considered worshiping? Yes, this was a supreme act of worship. The word “worship,” as we have noted earlier, means simply “bow down,” and is often so translated</a:t>
            </a:r>
            <a:r>
              <a:rPr lang="en-US" dirty="0" smtClean="0"/>
              <a:t>.</a:t>
            </a:r>
          </a:p>
          <a:p>
            <a:r>
              <a:rPr lang="en-US" dirty="0"/>
              <a:t>To worship God is simply to bow down to His will, recognizing and acknowledging that His will is best. What He does is right, by definition, whether we understand it now or not. His will may involve waiting and suffering, even dying; but if it is His will, then we must bow down to it and accept it with thanksgiving</a:t>
            </a:r>
          </a:p>
          <a:p>
            <a:pPr marL="349250" lvl="1" indent="0">
              <a:buNone/>
            </a:pPr>
            <a:endParaRPr lang="en-US" dirty="0"/>
          </a:p>
          <a:p>
            <a:pPr marL="349250" lvl="1" indent="0">
              <a:buNone/>
            </a:pPr>
            <a:endParaRPr lang="en-US" dirty="0"/>
          </a:p>
          <a:p>
            <a:pPr marL="349250" lvl="1" indent="0">
              <a:buNone/>
            </a:pPr>
            <a:endParaRPr lang="en-US" dirty="0"/>
          </a:p>
          <a:p>
            <a:pPr marL="349250" lvl="1" indent="0">
              <a:buNone/>
            </a:pPr>
            <a:endParaRPr lang="en-US" dirty="0"/>
          </a:p>
          <a:p>
            <a:pPr marL="349250" lvl="1" indent="0">
              <a:buNone/>
            </a:pPr>
            <a:endParaRPr lang="en-US" dirty="0"/>
          </a:p>
          <a:p>
            <a:endParaRPr lang="en-US" dirty="0"/>
          </a:p>
        </p:txBody>
      </p:sp>
    </p:spTree>
    <p:extLst>
      <p:ext uri="{BB962C8B-B14F-4D97-AF65-F5344CB8AC3E}">
        <p14:creationId xmlns:p14="http://schemas.microsoft.com/office/powerpoint/2010/main" val="4178665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39091"/>
          </a:xfrm>
        </p:spPr>
        <p:txBody>
          <a:bodyPr/>
          <a:lstStyle/>
          <a:p>
            <a:pPr lvl="1" algn="ctr" rtl="0">
              <a:spcBef>
                <a:spcPct val="0"/>
              </a:spcBef>
            </a:pPr>
            <a:r>
              <a:rPr lang="en-US" sz="2000" dirty="0" smtClean="0"/>
              <a:t/>
            </a:r>
            <a:br>
              <a:rPr lang="en-US" sz="2000" dirty="0" smtClean="0"/>
            </a:br>
            <a:r>
              <a:rPr lang="en-US" sz="2800" dirty="0" smtClean="0"/>
              <a:t>C.  The Ordeal (v. 4-8)</a:t>
            </a:r>
            <a:endParaRPr lang="en-US" sz="2800" dirty="0"/>
          </a:p>
        </p:txBody>
      </p:sp>
      <p:sp>
        <p:nvSpPr>
          <p:cNvPr id="3" name="Content Placeholder 2"/>
          <p:cNvSpPr>
            <a:spLocks noGrp="1"/>
          </p:cNvSpPr>
          <p:nvPr>
            <p:ph idx="1"/>
          </p:nvPr>
        </p:nvSpPr>
        <p:spPr>
          <a:xfrm>
            <a:off x="270932" y="846668"/>
            <a:ext cx="8720667" cy="6011332"/>
          </a:xfrm>
        </p:spPr>
        <p:txBody>
          <a:bodyPr>
            <a:normAutofit/>
          </a:bodyPr>
          <a:lstStyle/>
          <a:p>
            <a:r>
              <a:rPr lang="en-US" dirty="0" smtClean="0"/>
              <a:t> Morris (Cont.)</a:t>
            </a:r>
          </a:p>
          <a:p>
            <a:r>
              <a:rPr lang="en-US" dirty="0"/>
              <a:t>It is then, and only then, that we </a:t>
            </a:r>
            <a:r>
              <a:rPr lang="en-US" i="1" dirty="0"/>
              <a:t>worship God. Abraham and Isaac indeed were going to worship God. Not understanding, but believing, they were willing to do His will. Somehow they knew that even such a command as this, in the eternal counsels of God, was for their good</a:t>
            </a:r>
          </a:p>
          <a:p>
            <a:r>
              <a:rPr lang="en-US" dirty="0"/>
              <a:t>This submission to God’s will in an ultimate act of worship pictures beautifully the work of Christ. “Father, if it be possible, let this cup pass from me,” He had prayed; “nevertheless not as I will, but as thou wilt” (Matthew 26:39). “Though he were a Son, yet learned he obedience by the things which he suffered” (Hebrews 5:8)</a:t>
            </a:r>
          </a:p>
          <a:p>
            <a:pPr lvl="4"/>
            <a:r>
              <a:rPr lang="en-US" dirty="0"/>
              <a:t> </a:t>
            </a:r>
            <a:r>
              <a:rPr lang="en-US" sz="1400" dirty="0"/>
              <a:t>Henry M. Morris, The Genesis Record: A Scientific and Devotional Commentary on the Book of Beginnings (Grand Rapids, MI: Baker Books, 1976), 379.</a:t>
            </a:r>
          </a:p>
          <a:p>
            <a:endParaRPr lang="en-US" dirty="0"/>
          </a:p>
          <a:p>
            <a:endParaRPr lang="en-US" dirty="0"/>
          </a:p>
          <a:p>
            <a:pPr marL="349250" lvl="1" indent="0">
              <a:buNone/>
            </a:pPr>
            <a:endParaRPr lang="en-US" dirty="0" smtClean="0"/>
          </a:p>
          <a:p>
            <a:endParaRPr lang="en-US" dirty="0" smtClean="0"/>
          </a:p>
          <a:p>
            <a:endParaRPr lang="en-US" dirty="0"/>
          </a:p>
          <a:p>
            <a:pPr marL="349250" lvl="1" indent="0">
              <a:buNone/>
            </a:pPr>
            <a:endParaRPr lang="en-US" dirty="0"/>
          </a:p>
          <a:p>
            <a:endParaRPr lang="en-US" dirty="0"/>
          </a:p>
        </p:txBody>
      </p:sp>
    </p:spTree>
    <p:extLst>
      <p:ext uri="{BB962C8B-B14F-4D97-AF65-F5344CB8AC3E}">
        <p14:creationId xmlns:p14="http://schemas.microsoft.com/office/powerpoint/2010/main" val="1744960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0" y="609600"/>
            <a:ext cx="7772400" cy="762000"/>
          </a:xfrm>
          <a:ln>
            <a:miter lim="800000"/>
            <a:headEnd/>
            <a:tailEnd/>
          </a:ln>
          <a:extLst/>
        </p:spPr>
        <p:txBody>
          <a:bodyPr/>
          <a:lstStyle/>
          <a:p>
            <a:pPr algn="ctr" eaLnBrk="1" hangingPunct="1">
              <a:defRPr/>
            </a:pPr>
            <a:r>
              <a:rPr lang="en-US" b="1" dirty="0">
                <a:ln w="10541" cmpd="sng">
                  <a:solidFill>
                    <a:schemeClr val="accent1">
                      <a:shade val="88000"/>
                      <a:satMod val="110000"/>
                    </a:schemeClr>
                  </a:solidFill>
                  <a:prstDash val="solid"/>
                </a:ln>
                <a:solidFill>
                  <a:srgbClr val="008000"/>
                </a:solidFill>
                <a:ea typeface="+mj-ea"/>
                <a:cs typeface="+mj-cs"/>
              </a:rPr>
              <a:t>Abrahamic Covenant</a:t>
            </a:r>
          </a:p>
        </p:txBody>
      </p:sp>
      <p:pic>
        <p:nvPicPr>
          <p:cNvPr id="180226" name="Picture 3" descr="C:\Documents and Settings\Owner\Application Data\Microsoft\Media Catalog\Downloaded Clips\cl0\SY01656_.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343400"/>
            <a:ext cx="10668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7" name="Picture 4" descr="C:\Documents and Settings\Owner\Application Data\Microsoft\Media Catalog\Downloaded Clips\cl5f\j0237940.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343400"/>
            <a:ext cx="125888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8" name="Picture 5" descr="C:\Documents and Settings\Owner\Application Data\Microsoft\Media Catalog\Downloaded Clips\cl5e\j0237268.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400550"/>
            <a:ext cx="129063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0229" name="Object 6"/>
          <p:cNvGraphicFramePr>
            <a:graphicFrameLocks noChangeAspect="1"/>
          </p:cNvGraphicFramePr>
          <p:nvPr/>
        </p:nvGraphicFramePr>
        <p:xfrm>
          <a:off x="1947863" y="1447800"/>
          <a:ext cx="5214937" cy="2913063"/>
        </p:xfrm>
        <a:graphic>
          <a:graphicData uri="http://schemas.openxmlformats.org/presentationml/2006/ole">
            <mc:AlternateContent xmlns:mc="http://schemas.openxmlformats.org/markup-compatibility/2006">
              <mc:Choice xmlns:v="urn:schemas-microsoft-com:vml" Requires="v">
                <p:oleObj spid="_x0000_s1337" name="MS Org Chart" r:id="rId7" imgW="6740611" imgH="3762632" progId="OrgPlusWOPX.4">
                  <p:embed followColorScheme="full"/>
                </p:oleObj>
              </mc:Choice>
              <mc:Fallback>
                <p:oleObj name="MS Org Chart" r:id="rId7" imgW="6740611" imgH="3762632" progId="OrgPlusWOPX.4">
                  <p:embed followColorScheme="full"/>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7863" y="1447800"/>
                        <a:ext cx="5214937" cy="291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80230" name="Text Box 7"/>
          <p:cNvSpPr txBox="1">
            <a:spLocks noChangeArrowheads="1"/>
          </p:cNvSpPr>
          <p:nvPr/>
        </p:nvSpPr>
        <p:spPr bwMode="auto">
          <a:xfrm>
            <a:off x="381000" y="5715000"/>
            <a:ext cx="8534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200" b="1" i="1" dirty="0">
                <a:solidFill>
                  <a:srgbClr val="FFFFFF"/>
                </a:solidFill>
              </a:rPr>
              <a:t>Unconditional</a:t>
            </a:r>
            <a:r>
              <a:rPr lang="en-US" sz="2200" dirty="0">
                <a:solidFill>
                  <a:srgbClr val="FFFFFF"/>
                </a:solidFill>
              </a:rPr>
              <a:t> covenant with a conditional blessing  (Deut. 28; Lev. 26)</a:t>
            </a:r>
          </a:p>
        </p:txBody>
      </p:sp>
      <p:sp>
        <p:nvSpPr>
          <p:cNvPr id="2" name="TextBox 1"/>
          <p:cNvSpPr txBox="1"/>
          <p:nvPr/>
        </p:nvSpPr>
        <p:spPr>
          <a:xfrm>
            <a:off x="5698867" y="6385467"/>
            <a:ext cx="3051023" cy="369332"/>
          </a:xfrm>
          <a:prstGeom prst="rect">
            <a:avLst/>
          </a:prstGeom>
          <a:noFill/>
        </p:spPr>
        <p:txBody>
          <a:bodyPr wrap="none" rtlCol="0">
            <a:spAutoFit/>
          </a:bodyPr>
          <a:lstStyle/>
          <a:p>
            <a:r>
              <a:rPr lang="en-US" dirty="0" smtClean="0"/>
              <a:t>From Andy Woods p. point</a:t>
            </a:r>
            <a:endParaRPr lang="en-US" dirty="0"/>
          </a:p>
        </p:txBody>
      </p:sp>
    </p:spTree>
    <p:extLst>
      <p:ext uri="{BB962C8B-B14F-4D97-AF65-F5344CB8AC3E}">
        <p14:creationId xmlns:p14="http://schemas.microsoft.com/office/powerpoint/2010/main" val="4136873603"/>
      </p:ext>
    </p:extLst>
  </p:cSld>
  <p:clrMapOvr>
    <a:masterClrMapping/>
  </p:clrMapOvr>
  <p:transition xmlns:p14="http://schemas.microsoft.com/office/powerpoint/2010/main" advTm="11450"/>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69756"/>
          </a:xfrm>
        </p:spPr>
        <p:txBody>
          <a:bodyPr/>
          <a:lstStyle/>
          <a:p>
            <a:pPr lvl="1" algn="ctr" rtl="0">
              <a:spcBef>
                <a:spcPct val="0"/>
              </a:spcBef>
            </a:pPr>
            <a:r>
              <a:rPr lang="en-US" sz="1600" dirty="0" smtClean="0"/>
              <a:t/>
            </a:r>
            <a:br>
              <a:rPr lang="en-US" sz="1600" dirty="0" smtClean="0"/>
            </a:br>
            <a:r>
              <a:rPr lang="en-US" sz="2800" dirty="0" smtClean="0"/>
              <a:t>C.  The Ordeal (v. 4-8)</a:t>
            </a:r>
            <a:endParaRPr lang="en-US" sz="2800" dirty="0"/>
          </a:p>
        </p:txBody>
      </p:sp>
      <p:sp>
        <p:nvSpPr>
          <p:cNvPr id="3" name="Content Placeholder 2"/>
          <p:cNvSpPr>
            <a:spLocks noGrp="1"/>
          </p:cNvSpPr>
          <p:nvPr>
            <p:ph idx="1"/>
          </p:nvPr>
        </p:nvSpPr>
        <p:spPr>
          <a:xfrm>
            <a:off x="203200" y="1151467"/>
            <a:ext cx="8788400" cy="5232400"/>
          </a:xfrm>
        </p:spPr>
        <p:txBody>
          <a:bodyPr>
            <a:normAutofit/>
          </a:bodyPr>
          <a:lstStyle/>
          <a:p>
            <a:r>
              <a:rPr lang="en-US" b="1" dirty="0"/>
              <a:t>6</a:t>
            </a:r>
            <a:r>
              <a:rPr lang="en-US" dirty="0"/>
              <a:t>	Abraham took the wood of the burnt offering and laid it on Isaac his son, and he took in his hand the fire and the knife. So the two of them walked on together. </a:t>
            </a:r>
            <a:endParaRPr lang="en-US" dirty="0" smtClean="0"/>
          </a:p>
          <a:p>
            <a:r>
              <a:rPr lang="en-US" dirty="0"/>
              <a:t>Isaac must be in his late teens to be able to carry sufficient wood for a sacrifice on his back up a mountain. This is a moment of tremendous tension—Isaac carries wood for his own destruction</a:t>
            </a:r>
          </a:p>
          <a:p>
            <a:r>
              <a:rPr lang="en-US" dirty="0"/>
              <a:t>So Isaac carried the wood, which as far as Abraham knew now would be the thing upon which his son would die, just as later the Messiah, the Son of God, would carry the cross upon which He was going to </a:t>
            </a:r>
            <a:r>
              <a:rPr lang="en-US" dirty="0" smtClean="0"/>
              <a:t>die (</a:t>
            </a:r>
            <a:r>
              <a:rPr lang="en-US" dirty="0" err="1" smtClean="0"/>
              <a:t>Fruchtenbaum</a:t>
            </a:r>
            <a:r>
              <a:rPr lang="en-US" dirty="0" smtClean="0"/>
              <a:t>)</a:t>
            </a:r>
            <a:endParaRPr lang="en-US" dirty="0"/>
          </a:p>
          <a:p>
            <a:pPr marL="349250" lvl="1" indent="0">
              <a:buNone/>
            </a:pPr>
            <a:endParaRPr lang="en-US" dirty="0"/>
          </a:p>
          <a:p>
            <a:pPr marL="349250" lvl="1" indent="0">
              <a:buNone/>
            </a:pPr>
            <a:endParaRPr lang="en-US" dirty="0"/>
          </a:p>
          <a:p>
            <a:endParaRPr lang="en-US" dirty="0"/>
          </a:p>
        </p:txBody>
      </p:sp>
    </p:spTree>
    <p:extLst>
      <p:ext uri="{BB962C8B-B14F-4D97-AF65-F5344CB8AC3E}">
        <p14:creationId xmlns:p14="http://schemas.microsoft.com/office/powerpoint/2010/main" val="2689311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552825"/>
          </a:xfrm>
        </p:spPr>
        <p:txBody>
          <a:bodyPr/>
          <a:lstStyle/>
          <a:p>
            <a:pPr lvl="1" algn="ctr" rtl="0">
              <a:spcBef>
                <a:spcPct val="0"/>
              </a:spcBef>
            </a:pPr>
            <a:r>
              <a:rPr lang="en-US" sz="2800" dirty="0" smtClean="0"/>
              <a:t>C.  The Ordeal (v. 4-8)</a:t>
            </a:r>
            <a:endParaRPr lang="en-US" sz="2800" dirty="0"/>
          </a:p>
        </p:txBody>
      </p:sp>
      <p:sp>
        <p:nvSpPr>
          <p:cNvPr id="3" name="Content Placeholder 2"/>
          <p:cNvSpPr>
            <a:spLocks noGrp="1"/>
          </p:cNvSpPr>
          <p:nvPr>
            <p:ph idx="1"/>
          </p:nvPr>
        </p:nvSpPr>
        <p:spPr>
          <a:xfrm>
            <a:off x="237066" y="948266"/>
            <a:ext cx="8703733" cy="5909733"/>
          </a:xfrm>
        </p:spPr>
        <p:txBody>
          <a:bodyPr>
            <a:normAutofit/>
          </a:bodyPr>
          <a:lstStyle/>
          <a:p>
            <a:r>
              <a:rPr lang="en-US" b="1" dirty="0"/>
              <a:t>he himself carried the fire and the knife.</a:t>
            </a:r>
            <a:r>
              <a:rPr lang="en-US" dirty="0"/>
              <a:t> This detail conveys the weight of Abraham’s burden. He carries the weapons he must wield against his son. This word for “knife” (</a:t>
            </a:r>
            <a:r>
              <a:rPr lang="en-US" b="1" i="1" dirty="0" err="1"/>
              <a:t>maʾ</a:t>
            </a:r>
            <a:r>
              <a:rPr lang="en-US" b="1" i="1" baseline="30000" dirty="0" err="1"/>
              <a:t>a</a:t>
            </a:r>
            <a:r>
              <a:rPr lang="en-US" b="1" i="1" dirty="0" err="1"/>
              <a:t>ḵelet</a:t>
            </a:r>
            <a:r>
              <a:rPr lang="en-US" b="1" i="1" dirty="0"/>
              <a:t>) is used elsewhere only for the knife the priest uses to dissect his concubine (Judg. 19:29) and in parallel with sword (Prov. 30:14)</a:t>
            </a:r>
            <a:r>
              <a:rPr lang="en-US" b="1" i="1" dirty="0" smtClean="0"/>
              <a:t>. (</a:t>
            </a:r>
            <a:r>
              <a:rPr lang="en-US" b="1" i="1" dirty="0" err="1" smtClean="0"/>
              <a:t>Waltke</a:t>
            </a:r>
            <a:r>
              <a:rPr lang="en-US" b="1" i="1" dirty="0" smtClean="0"/>
              <a:t>)</a:t>
            </a:r>
          </a:p>
          <a:p>
            <a:r>
              <a:rPr lang="en-US" b="1" dirty="0" smtClean="0"/>
              <a:t>7</a:t>
            </a:r>
            <a:r>
              <a:rPr lang="en-US" dirty="0"/>
              <a:t>	Isaac spoke to Abraham his father and said, “My father!” And he said, “Here I am, my son.” And he said, “Behold, the fire and the wood, but where is the lamb for the burnt offering?” </a:t>
            </a:r>
          </a:p>
          <a:p>
            <a:r>
              <a:rPr lang="en-US" b="1" dirty="0"/>
              <a:t>Isaac spoke up and said to his father. </a:t>
            </a:r>
            <a:r>
              <a:rPr lang="en-US" dirty="0"/>
              <a:t>By the repetition of “father” and “son” the narrator relentlessly emphasizes the precious </a:t>
            </a:r>
            <a:r>
              <a:rPr lang="en-US" dirty="0" smtClean="0"/>
              <a:t>relationship (</a:t>
            </a:r>
            <a:r>
              <a:rPr lang="en-US" dirty="0" err="1" smtClean="0"/>
              <a:t>Waltke</a:t>
            </a:r>
            <a:r>
              <a:rPr lang="en-US" dirty="0" smtClean="0"/>
              <a:t>)</a:t>
            </a:r>
            <a:endParaRPr lang="en-US" dirty="0"/>
          </a:p>
          <a:p>
            <a:endParaRPr lang="en-US" dirty="0"/>
          </a:p>
          <a:p>
            <a:endParaRPr lang="en-US" dirty="0"/>
          </a:p>
          <a:p>
            <a:pPr marL="349250" lvl="1" indent="0">
              <a:buNone/>
            </a:pPr>
            <a:endParaRPr lang="en-US" dirty="0"/>
          </a:p>
          <a:p>
            <a:pPr marL="349250" lvl="1" indent="0">
              <a:buNone/>
            </a:pPr>
            <a:endParaRPr lang="en-US" dirty="0"/>
          </a:p>
          <a:p>
            <a:pPr marL="349250" lvl="1" indent="0">
              <a:buNone/>
            </a:pPr>
            <a:endParaRPr lang="en-US" dirty="0"/>
          </a:p>
          <a:p>
            <a:endParaRPr lang="en-US" dirty="0"/>
          </a:p>
        </p:txBody>
      </p:sp>
      <p:sp>
        <p:nvSpPr>
          <p:cNvPr id="4" name="TextBox 3"/>
          <p:cNvSpPr txBox="1"/>
          <p:nvPr/>
        </p:nvSpPr>
        <p:spPr>
          <a:xfrm>
            <a:off x="795867" y="128693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35130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02023"/>
          </a:xfrm>
        </p:spPr>
        <p:txBody>
          <a:bodyPr/>
          <a:lstStyle/>
          <a:p>
            <a:pPr lvl="1" algn="ctr" rtl="0">
              <a:spcBef>
                <a:spcPct val="0"/>
              </a:spcBef>
            </a:pPr>
            <a:r>
              <a:rPr lang="en-US" sz="3200" dirty="0" smtClean="0"/>
              <a:t/>
            </a:r>
            <a:br>
              <a:rPr lang="en-US" sz="3200" dirty="0" smtClean="0"/>
            </a:br>
            <a:r>
              <a:rPr lang="en-US" sz="3200" dirty="0" smtClean="0"/>
              <a:t/>
            </a:r>
            <a:br>
              <a:rPr lang="en-US" sz="3200" dirty="0" smtClean="0"/>
            </a:br>
            <a:r>
              <a:rPr lang="en-US" sz="2800" dirty="0" smtClean="0"/>
              <a:t>C.  The Ordeal (v. 4-8)</a:t>
            </a:r>
            <a:endParaRPr lang="en-US" sz="2800" dirty="0"/>
          </a:p>
        </p:txBody>
      </p:sp>
      <p:sp>
        <p:nvSpPr>
          <p:cNvPr id="3" name="Content Placeholder 2"/>
          <p:cNvSpPr>
            <a:spLocks noGrp="1"/>
          </p:cNvSpPr>
          <p:nvPr>
            <p:ph idx="1"/>
          </p:nvPr>
        </p:nvSpPr>
        <p:spPr>
          <a:xfrm>
            <a:off x="118533" y="928132"/>
            <a:ext cx="8805334" cy="5692801"/>
          </a:xfrm>
        </p:spPr>
        <p:txBody>
          <a:bodyPr>
            <a:normAutofit/>
          </a:bodyPr>
          <a:lstStyle/>
          <a:p>
            <a:r>
              <a:rPr lang="en-US" dirty="0" smtClean="0"/>
              <a:t>Morris on verses 6-8</a:t>
            </a:r>
          </a:p>
          <a:p>
            <a:r>
              <a:rPr lang="en-US" dirty="0"/>
              <a:t>The double record of their fellowship in the approach toward the place of sacrifice must be intentional. The writer would have us know beyond question that Abraham was not compelling his son to go; instead, Isaac willingly accompanied his father. We must remember that Isaac was a grown man, no doubt much stronger than his father, and could easily have escaped had he wished. He certainly could have guessed his father’s intentions; he was well aware of the human sacrifices practiced by the pagan tribes of the </a:t>
            </a:r>
            <a:r>
              <a:rPr lang="en-US" dirty="0" smtClean="0"/>
              <a:t>area</a:t>
            </a:r>
          </a:p>
          <a:p>
            <a:endParaRPr lang="en-US" dirty="0"/>
          </a:p>
          <a:p>
            <a:pPr marL="349250" lvl="1" indent="0">
              <a:buNone/>
            </a:pPr>
            <a:endParaRPr lang="en-US" dirty="0"/>
          </a:p>
          <a:p>
            <a:pPr marL="349250" lvl="1" indent="0">
              <a:buNone/>
            </a:pPr>
            <a:endParaRPr lang="en-US" dirty="0"/>
          </a:p>
          <a:p>
            <a:pPr marL="349250" lvl="1" indent="0">
              <a:buNone/>
            </a:pPr>
            <a:endParaRPr lang="en-US" dirty="0"/>
          </a:p>
          <a:p>
            <a:endParaRPr lang="en-US" dirty="0"/>
          </a:p>
          <a:p>
            <a:endParaRPr lang="en-US" dirty="0"/>
          </a:p>
          <a:p>
            <a:endParaRPr lang="en-US" dirty="0"/>
          </a:p>
          <a:p>
            <a:endParaRPr lang="en-US" dirty="0"/>
          </a:p>
          <a:p>
            <a:endParaRPr lang="en-US" dirty="0"/>
          </a:p>
          <a:p>
            <a:endParaRPr lang="en-US" dirty="0"/>
          </a:p>
          <a:p>
            <a:pPr marL="349250" lvl="1" indent="0">
              <a:buNone/>
            </a:pPr>
            <a:endParaRPr lang="en-US" dirty="0"/>
          </a:p>
          <a:p>
            <a:endParaRPr lang="en-US" dirty="0"/>
          </a:p>
        </p:txBody>
      </p:sp>
    </p:spTree>
    <p:extLst>
      <p:ext uri="{BB962C8B-B14F-4D97-AF65-F5344CB8AC3E}">
        <p14:creationId xmlns:p14="http://schemas.microsoft.com/office/powerpoint/2010/main" val="3818240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272992" cy="569757"/>
          </a:xfrm>
        </p:spPr>
        <p:txBody>
          <a:bodyPr/>
          <a:lstStyle/>
          <a:p>
            <a:r>
              <a:rPr lang="en-US" sz="2800" dirty="0"/>
              <a:t>C.  The Ordeal (v. 4-8)</a:t>
            </a:r>
          </a:p>
        </p:txBody>
      </p:sp>
      <p:sp>
        <p:nvSpPr>
          <p:cNvPr id="3" name="Content Placeholder 2"/>
          <p:cNvSpPr>
            <a:spLocks noGrp="1"/>
          </p:cNvSpPr>
          <p:nvPr>
            <p:ph idx="1"/>
          </p:nvPr>
        </p:nvSpPr>
        <p:spPr>
          <a:xfrm>
            <a:off x="203200" y="863600"/>
            <a:ext cx="8754533" cy="5554133"/>
          </a:xfrm>
        </p:spPr>
        <p:txBody>
          <a:bodyPr>
            <a:normAutofit/>
          </a:bodyPr>
          <a:lstStyle/>
          <a:p>
            <a:r>
              <a:rPr lang="en-US" b="1" dirty="0"/>
              <a:t>8</a:t>
            </a:r>
            <a:r>
              <a:rPr lang="en-US" dirty="0"/>
              <a:t>	Abraham said, “</a:t>
            </a:r>
            <a:r>
              <a:rPr lang="en-US" b="1" dirty="0"/>
              <a:t>God will provide for Himself </a:t>
            </a:r>
            <a:r>
              <a:rPr lang="en-US" dirty="0"/>
              <a:t>the lamb for the burnt offering, my son.” So the two of them walked on together. </a:t>
            </a:r>
          </a:p>
          <a:p>
            <a:r>
              <a:rPr lang="en-US" dirty="0"/>
              <a:t>In Hebrew, it reads </a:t>
            </a:r>
            <a:r>
              <a:rPr lang="en-US" dirty="0" err="1"/>
              <a:t>yireh</a:t>
            </a:r>
            <a:r>
              <a:rPr lang="en-US" dirty="0"/>
              <a:t>-lo, which allows for two options. The first option is that God will provide for Himself or, second, that God will provide Himself as an offering. It was a divine provision either way. Isaac inquired no further, and: So they went both of them together</a:t>
            </a:r>
          </a:p>
          <a:p>
            <a:r>
              <a:rPr lang="en-US" b="1" dirty="0"/>
              <a:t>provide the lamb. </a:t>
            </a:r>
            <a:r>
              <a:rPr lang="en-US" dirty="0"/>
              <a:t>Abraham’s faith in God’s word enables him to see God’s command in the light of the promises</a:t>
            </a:r>
          </a:p>
          <a:p>
            <a:endParaRPr lang="en-US" dirty="0"/>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3873134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06824"/>
          </a:xfrm>
        </p:spPr>
        <p:txBody>
          <a:bodyPr/>
          <a:lstStyle/>
          <a:p>
            <a:r>
              <a:rPr lang="en-US" sz="2800" dirty="0"/>
              <a:t/>
            </a:r>
            <a:br>
              <a:rPr lang="en-US" sz="2800" dirty="0"/>
            </a:br>
            <a:r>
              <a:rPr lang="en-US" sz="2800" dirty="0"/>
              <a:t>II. The Submission &amp; the substitution 22: 9-14</a:t>
            </a:r>
            <a:br>
              <a:rPr lang="en-US" sz="2800" dirty="0"/>
            </a:br>
            <a:r>
              <a:rPr lang="en-US" sz="2000" dirty="0"/>
              <a:t>A.  Isaac’s submission to his father &amp; YHWH (v. 9)</a:t>
            </a:r>
          </a:p>
        </p:txBody>
      </p:sp>
      <p:sp>
        <p:nvSpPr>
          <p:cNvPr id="3" name="Content Placeholder 2"/>
          <p:cNvSpPr>
            <a:spLocks noGrp="1"/>
          </p:cNvSpPr>
          <p:nvPr>
            <p:ph idx="1"/>
          </p:nvPr>
        </p:nvSpPr>
        <p:spPr>
          <a:xfrm>
            <a:off x="135466" y="1066800"/>
            <a:ext cx="8822267" cy="5791200"/>
          </a:xfrm>
        </p:spPr>
        <p:txBody>
          <a:bodyPr>
            <a:normAutofit lnSpcReduction="10000"/>
          </a:bodyPr>
          <a:lstStyle/>
          <a:p>
            <a:r>
              <a:rPr lang="en-US" b="1" dirty="0"/>
              <a:t>9</a:t>
            </a:r>
            <a:r>
              <a:rPr lang="en-US" dirty="0"/>
              <a:t>	Then they came to the place of which God had told him; and Abraham built the altar there and arranged the wood, </a:t>
            </a:r>
            <a:r>
              <a:rPr lang="en-US" b="1" dirty="0"/>
              <a:t>and bound his son Isaac and laid him on the altar, on top of the wood</a:t>
            </a:r>
            <a:r>
              <a:rPr lang="en-US" dirty="0"/>
              <a:t>. </a:t>
            </a:r>
            <a:endParaRPr lang="en-US" dirty="0" smtClean="0"/>
          </a:p>
          <a:p>
            <a:r>
              <a:rPr lang="en-US" dirty="0"/>
              <a:t>Until now, it was only an altar on the mount, but several centuries later, a temple was built on this </a:t>
            </a:r>
            <a:r>
              <a:rPr lang="en-US" dirty="0" smtClean="0"/>
              <a:t>mount</a:t>
            </a:r>
          </a:p>
          <a:p>
            <a:r>
              <a:rPr lang="en-US" b="1" dirty="0"/>
              <a:t>bound. </a:t>
            </a:r>
            <a:r>
              <a:rPr lang="en-US" dirty="0" smtClean="0"/>
              <a:t>The </a:t>
            </a:r>
            <a:r>
              <a:rPr lang="en-US" dirty="0"/>
              <a:t>term is found nowhere else in the Bible in the context of ritual sacrifice. The rabbis called this story the </a:t>
            </a:r>
            <a:r>
              <a:rPr lang="en-US" dirty="0" err="1"/>
              <a:t>Aqedah</a:t>
            </a:r>
            <a:r>
              <a:rPr lang="en-US" dirty="0"/>
              <a:t>, the Hebrew word for “binding.”</a:t>
            </a:r>
          </a:p>
          <a:p>
            <a:r>
              <a:rPr lang="en-US" dirty="0"/>
              <a:t>Next, Abraham laid him on the altar, upon the wood. Isaac was not a child anymore, but a young man with enough strength to be able to resist what his father was doing to </a:t>
            </a:r>
            <a:r>
              <a:rPr lang="en-US" dirty="0" smtClean="0"/>
              <a:t>him..</a:t>
            </a:r>
            <a:r>
              <a:rPr lang="en-US" dirty="0"/>
              <a:t> </a:t>
            </a:r>
            <a:r>
              <a:rPr lang="en-US" dirty="0" smtClean="0"/>
              <a:t>but </a:t>
            </a:r>
            <a:r>
              <a:rPr lang="en-US" dirty="0"/>
              <a:t>Isaac submitted to what his father was doing to him, and obviously trusted him</a:t>
            </a:r>
          </a:p>
          <a:p>
            <a:endParaRPr lang="en-US" dirty="0"/>
          </a:p>
          <a:p>
            <a:endParaRPr lang="en-US" dirty="0"/>
          </a:p>
          <a:p>
            <a:pPr marL="349250" lvl="1" indent="0">
              <a:buNone/>
            </a:pPr>
            <a:endParaRPr lang="en-US" dirty="0"/>
          </a:p>
          <a:p>
            <a:pPr marL="349250" lvl="1" indent="0">
              <a:buNone/>
            </a:pPr>
            <a:endParaRPr lang="en-US" dirty="0"/>
          </a:p>
        </p:txBody>
      </p:sp>
    </p:spTree>
    <p:extLst>
      <p:ext uri="{BB962C8B-B14F-4D97-AF65-F5344CB8AC3E}">
        <p14:creationId xmlns:p14="http://schemas.microsoft.com/office/powerpoint/2010/main" val="2579246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7"/>
            <a:ext cx="8239125" cy="552824"/>
          </a:xfrm>
        </p:spPr>
        <p:txBody>
          <a:bodyPr/>
          <a:lstStyle/>
          <a:p>
            <a:pPr lvl="1" algn="ctr" rtl="0">
              <a:spcBef>
                <a:spcPct val="0"/>
              </a:spcBef>
            </a:pPr>
            <a:r>
              <a:rPr lang="en-US" sz="2000" dirty="0" smtClean="0"/>
              <a:t/>
            </a:r>
            <a:br>
              <a:rPr lang="en-US" sz="2000" dirty="0" smtClean="0"/>
            </a:br>
            <a:r>
              <a:rPr lang="en-US" sz="2800" dirty="0" smtClean="0"/>
              <a:t>B.  Abraham’s submission to the Father (v. 10-11)</a:t>
            </a:r>
            <a:endParaRPr lang="en-US" sz="2800" dirty="0"/>
          </a:p>
        </p:txBody>
      </p:sp>
      <p:sp>
        <p:nvSpPr>
          <p:cNvPr id="3" name="Content Placeholder 2"/>
          <p:cNvSpPr>
            <a:spLocks noGrp="1"/>
          </p:cNvSpPr>
          <p:nvPr>
            <p:ph idx="1"/>
          </p:nvPr>
        </p:nvSpPr>
        <p:spPr>
          <a:xfrm>
            <a:off x="169333" y="914400"/>
            <a:ext cx="8805334" cy="5825067"/>
          </a:xfrm>
        </p:spPr>
        <p:txBody>
          <a:bodyPr>
            <a:normAutofit/>
          </a:bodyPr>
          <a:lstStyle/>
          <a:p>
            <a:r>
              <a:rPr lang="en-US" b="1" dirty="0"/>
              <a:t>10</a:t>
            </a:r>
            <a:r>
              <a:rPr lang="en-US" dirty="0"/>
              <a:t>	Abraham stretched out his hand and took the knife to slay his son. </a:t>
            </a:r>
            <a:endParaRPr lang="en-US" dirty="0" smtClean="0"/>
          </a:p>
          <a:p>
            <a:r>
              <a:rPr lang="en-US" dirty="0" smtClean="0"/>
              <a:t>Amazingly (to me), Abraham was willing to actually sacrifice his son (more/stronger faith/confidence in God than I have…..I couldn’t do it)</a:t>
            </a:r>
          </a:p>
          <a:p>
            <a:r>
              <a:rPr lang="en-US" dirty="0"/>
              <a:t>Outside of verses 6 and 10, the Hebrew word for </a:t>
            </a:r>
            <a:r>
              <a:rPr lang="en-US" i="1" dirty="0"/>
              <a:t>knife is used only twice elsewhere: Judges 19:29 and Proverbs 30:14</a:t>
            </a:r>
            <a:r>
              <a:rPr lang="en-US" i="1" dirty="0" smtClean="0"/>
              <a:t>.</a:t>
            </a:r>
          </a:p>
          <a:p>
            <a:r>
              <a:rPr lang="en-US" dirty="0"/>
              <a:t>Never was such a loving father or obedient son put to such a test as this. Abraham obeyed God, because he believed God. “Was not Abraham our father justified by works, when he had offered Isaac his son upon the altar</a:t>
            </a:r>
            <a:r>
              <a:rPr lang="en-US" dirty="0" smtClean="0"/>
              <a:t>? (James 2:21-24) (Morris)</a:t>
            </a:r>
            <a:endParaRPr lang="en-US" dirty="0"/>
          </a:p>
          <a:p>
            <a:pPr marL="349250" lvl="1" indent="0">
              <a:buNone/>
            </a:pPr>
            <a:endParaRPr lang="en-US" dirty="0"/>
          </a:p>
          <a:p>
            <a:pPr marL="349250" lvl="1" indent="0">
              <a:buNone/>
            </a:pPr>
            <a:endParaRPr lang="en-US" dirty="0"/>
          </a:p>
          <a:p>
            <a:endParaRPr lang="en-US" dirty="0"/>
          </a:p>
        </p:txBody>
      </p:sp>
    </p:spTree>
    <p:extLst>
      <p:ext uri="{BB962C8B-B14F-4D97-AF65-F5344CB8AC3E}">
        <p14:creationId xmlns:p14="http://schemas.microsoft.com/office/powerpoint/2010/main" val="887570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93091"/>
          </a:xfrm>
        </p:spPr>
        <p:txBody>
          <a:bodyPr/>
          <a:lstStyle/>
          <a:p>
            <a:r>
              <a:rPr lang="en-US" sz="2800" dirty="0" smtClean="0"/>
              <a:t>Me “acting out” Genesis 22:10 (incorrectly)</a:t>
            </a:r>
            <a:endParaRPr lang="en-US" sz="2800" dirty="0"/>
          </a:p>
        </p:txBody>
      </p:sp>
      <p:pic>
        <p:nvPicPr>
          <p:cNvPr id="4" name="Content Placeholder 3" descr="068.JPG"/>
          <p:cNvPicPr>
            <a:picLocks noGrp="1" noChangeAspect="1"/>
          </p:cNvPicPr>
          <p:nvPr>
            <p:ph idx="1"/>
          </p:nvPr>
        </p:nvPicPr>
        <p:blipFill>
          <a:blip r:embed="rId2" cstate="print">
            <a:extLst>
              <a:ext uri="{28A0092B-C50C-407E-A947-70E740481C1C}">
                <a14:useLocalDpi xmlns:a14="http://schemas.microsoft.com/office/drawing/2010/main" val="0"/>
              </a:ext>
            </a:extLst>
          </a:blip>
          <a:srcRect t="13989" b="13989"/>
          <a:stretch>
            <a:fillRect/>
          </a:stretch>
        </p:blipFill>
        <p:spPr>
          <a:xfrm>
            <a:off x="549275" y="1600199"/>
            <a:ext cx="8042275" cy="4783667"/>
          </a:xfrm>
        </p:spPr>
      </p:pic>
    </p:spTree>
    <p:extLst>
      <p:ext uri="{BB962C8B-B14F-4D97-AF65-F5344CB8AC3E}">
        <p14:creationId xmlns:p14="http://schemas.microsoft.com/office/powerpoint/2010/main" val="77544536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929" y="141442"/>
            <a:ext cx="8042276" cy="535891"/>
          </a:xfrm>
        </p:spPr>
        <p:txBody>
          <a:bodyPr/>
          <a:lstStyle/>
          <a:p>
            <a:pPr lvl="1" algn="ctr" rtl="0">
              <a:spcBef>
                <a:spcPct val="0"/>
              </a:spcBef>
            </a:pPr>
            <a:r>
              <a:rPr lang="en-US" sz="2800" dirty="0" smtClean="0"/>
              <a:t/>
            </a:r>
            <a:br>
              <a:rPr lang="en-US" sz="2800" dirty="0" smtClean="0"/>
            </a:br>
            <a:r>
              <a:rPr lang="en-US" sz="2800" dirty="0" smtClean="0"/>
              <a:t/>
            </a:r>
            <a:br>
              <a:rPr lang="en-US" sz="2800" dirty="0" smtClean="0"/>
            </a:br>
            <a:r>
              <a:rPr lang="en-US" sz="2800" dirty="0" smtClean="0"/>
              <a:t>B.  Abraham’s submission to the Father (v. 10-11)</a:t>
            </a:r>
            <a:endParaRPr lang="en-US" sz="2800" dirty="0"/>
          </a:p>
        </p:txBody>
      </p:sp>
      <p:sp>
        <p:nvSpPr>
          <p:cNvPr id="3" name="Content Placeholder 2"/>
          <p:cNvSpPr>
            <a:spLocks noGrp="1"/>
          </p:cNvSpPr>
          <p:nvPr>
            <p:ph idx="1"/>
          </p:nvPr>
        </p:nvSpPr>
        <p:spPr>
          <a:xfrm>
            <a:off x="152400" y="1947333"/>
            <a:ext cx="8771467" cy="4910666"/>
          </a:xfrm>
        </p:spPr>
        <p:txBody>
          <a:bodyPr>
            <a:normAutofit/>
          </a:bodyPr>
          <a:lstStyle/>
          <a:p>
            <a:r>
              <a:rPr lang="en-US" b="1" dirty="0"/>
              <a:t>11</a:t>
            </a:r>
            <a:r>
              <a:rPr lang="en-US" dirty="0"/>
              <a:t>	But the angel of </a:t>
            </a:r>
            <a:r>
              <a:rPr lang="en-US" b="1" dirty="0"/>
              <a:t>the </a:t>
            </a:r>
            <a:r>
              <a:rPr lang="en-US" b="1" cap="small" dirty="0"/>
              <a:t>Lord</a:t>
            </a:r>
            <a:r>
              <a:rPr lang="en-US" b="1" dirty="0"/>
              <a:t> called to him from heaven </a:t>
            </a:r>
            <a:r>
              <a:rPr lang="en-US" dirty="0"/>
              <a:t>and said, “Abraham, Abraham!</a:t>
            </a:r>
            <a:r>
              <a:rPr lang="en-US" b="1" dirty="0"/>
              <a:t>” And he said, “Here I am.” </a:t>
            </a:r>
            <a:endParaRPr lang="en-US" b="1" dirty="0" smtClean="0"/>
          </a:p>
          <a:p>
            <a:r>
              <a:rPr lang="en-US" dirty="0"/>
              <a:t>The doubling of a person’s name makes the call emphatic</a:t>
            </a:r>
            <a:r>
              <a:rPr lang="en-US" dirty="0" smtClean="0"/>
              <a:t>. </a:t>
            </a:r>
            <a:r>
              <a:rPr lang="en-US" dirty="0"/>
              <a:t>(cf. Gen. 46:2; Ex. 3:4; 1 Sam. 3:10; Acts 9:4)</a:t>
            </a:r>
            <a:r>
              <a:rPr lang="en-US" dirty="0" smtClean="0"/>
              <a:t>.</a:t>
            </a:r>
          </a:p>
          <a:p>
            <a:r>
              <a:rPr lang="en-US" dirty="0" smtClean="0"/>
              <a:t> </a:t>
            </a:r>
            <a:r>
              <a:rPr lang="en-US" dirty="0"/>
              <a:t>This marks the ninth appearance of God to Abraham. </a:t>
            </a:r>
            <a:endParaRPr lang="en-US" dirty="0" smtClean="0"/>
          </a:p>
          <a:p>
            <a:endParaRPr lang="en-US" dirty="0"/>
          </a:p>
          <a:p>
            <a:pPr marL="349250" lvl="1" indent="0">
              <a:buNone/>
            </a:pPr>
            <a:endParaRPr lang="en-US" dirty="0"/>
          </a:p>
          <a:p>
            <a:endParaRPr lang="en-US" dirty="0"/>
          </a:p>
          <a:p>
            <a:endParaRPr lang="en-US" dirty="0"/>
          </a:p>
          <a:p>
            <a:endParaRPr lang="en-US" dirty="0"/>
          </a:p>
          <a:p>
            <a:endParaRPr lang="en-US" dirty="0"/>
          </a:p>
          <a:p>
            <a:pPr marL="349250" lvl="1" indent="0">
              <a:buNone/>
            </a:pPr>
            <a:endParaRPr lang="en-US" dirty="0"/>
          </a:p>
        </p:txBody>
      </p:sp>
    </p:spTree>
    <p:extLst>
      <p:ext uri="{BB962C8B-B14F-4D97-AF65-F5344CB8AC3E}">
        <p14:creationId xmlns:p14="http://schemas.microsoft.com/office/powerpoint/2010/main" val="2247488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40691"/>
          </a:xfrm>
        </p:spPr>
        <p:txBody>
          <a:bodyPr/>
          <a:lstStyle/>
          <a:p>
            <a:pPr lvl="1" algn="ctr" rtl="0">
              <a:spcBef>
                <a:spcPct val="0"/>
              </a:spcBef>
            </a:pPr>
            <a:r>
              <a:rPr lang="en-US" sz="2000" dirty="0" smtClean="0"/>
              <a:t/>
            </a:r>
            <a:br>
              <a:rPr lang="en-US" sz="2000" dirty="0" smtClean="0"/>
            </a:br>
            <a:r>
              <a:rPr lang="en-US" sz="2800" dirty="0" smtClean="0"/>
              <a:t>C.  YHWH’s response &amp; substitution &amp; Abraham’s naming (v. 12-14)</a:t>
            </a:r>
            <a:endParaRPr lang="en-US" sz="2800" dirty="0"/>
          </a:p>
        </p:txBody>
      </p:sp>
      <p:sp>
        <p:nvSpPr>
          <p:cNvPr id="3" name="Content Placeholder 2"/>
          <p:cNvSpPr>
            <a:spLocks noGrp="1"/>
          </p:cNvSpPr>
          <p:nvPr>
            <p:ph idx="1"/>
          </p:nvPr>
        </p:nvSpPr>
        <p:spPr>
          <a:xfrm>
            <a:off x="220133" y="1236133"/>
            <a:ext cx="8856134" cy="5418667"/>
          </a:xfrm>
        </p:spPr>
        <p:txBody>
          <a:bodyPr>
            <a:normAutofit fontScale="92500" lnSpcReduction="10000"/>
          </a:bodyPr>
          <a:lstStyle/>
          <a:p>
            <a:r>
              <a:rPr lang="en-US" b="1" dirty="0"/>
              <a:t>12</a:t>
            </a:r>
            <a:r>
              <a:rPr lang="en-US" dirty="0"/>
              <a:t>	He said, “Do not stretch out your hand against the lad, and do nothing to him; </a:t>
            </a:r>
            <a:r>
              <a:rPr lang="en-US" b="1" dirty="0"/>
              <a:t>for now I know that you fear God</a:t>
            </a:r>
            <a:r>
              <a:rPr lang="en-US" dirty="0"/>
              <a:t>, </a:t>
            </a:r>
            <a:r>
              <a:rPr lang="en-US" b="1" dirty="0"/>
              <a:t>since you have not withheld your son, your only son, from Me</a:t>
            </a:r>
            <a:r>
              <a:rPr lang="en-US" dirty="0"/>
              <a:t>.” </a:t>
            </a:r>
          </a:p>
          <a:p>
            <a:r>
              <a:rPr lang="en-US" dirty="0" smtClean="0"/>
              <a:t>Ross: </a:t>
            </a:r>
            <a:r>
              <a:rPr lang="en-US" dirty="0"/>
              <a:t>Now the divine instructions prevented Abraham from doing any harm to the lad, in contrast to the instructions of verse 2. Here it became clear to Abraham that the episode was a test, and here it became clear to Israel that God took no pleasure at all in child </a:t>
            </a:r>
            <a:r>
              <a:rPr lang="en-US" dirty="0" smtClean="0"/>
              <a:t>sacrifice</a:t>
            </a:r>
          </a:p>
          <a:p>
            <a:r>
              <a:rPr lang="en-US" b="1" dirty="0"/>
              <a:t>Now I know. </a:t>
            </a:r>
            <a:r>
              <a:rPr lang="en-US" dirty="0"/>
              <a:t>The narrator does not wrestle with God’s omniscience, which entails that he knew Abraham’s faith commitment beforehand. Instead, he focuses upon the reality that God does not experience the quality of Abraham’s faith until played out on the stage of history (cf. Deut. 8:2)</a:t>
            </a:r>
            <a:r>
              <a:rPr lang="en-US" dirty="0" smtClean="0"/>
              <a:t>. (</a:t>
            </a:r>
            <a:r>
              <a:rPr lang="en-US" dirty="0" err="1" smtClean="0"/>
              <a:t>Waltke</a:t>
            </a:r>
            <a:r>
              <a:rPr lang="en-US" dirty="0" smtClean="0"/>
              <a:t>)</a:t>
            </a:r>
            <a:endParaRPr lang="en-US" dirty="0"/>
          </a:p>
          <a:p>
            <a:endParaRPr lang="en-US" dirty="0"/>
          </a:p>
          <a:p>
            <a:pPr marL="349250" lvl="1" indent="0">
              <a:buNone/>
            </a:pPr>
            <a:endParaRPr lang="en-US" dirty="0"/>
          </a:p>
          <a:p>
            <a:endParaRPr lang="en-US" dirty="0"/>
          </a:p>
          <a:p>
            <a:pPr marL="349250" lvl="1" indent="0">
              <a:buNone/>
            </a:pPr>
            <a:endParaRPr lang="en-US" dirty="0"/>
          </a:p>
          <a:p>
            <a:endParaRPr lang="en-US" dirty="0"/>
          </a:p>
        </p:txBody>
      </p:sp>
      <p:sp>
        <p:nvSpPr>
          <p:cNvPr id="4" name="TextBox 3"/>
          <p:cNvSpPr txBox="1"/>
          <p:nvPr/>
        </p:nvSpPr>
        <p:spPr>
          <a:xfrm>
            <a:off x="1354667" y="2032000"/>
            <a:ext cx="184666" cy="369332"/>
          </a:xfrm>
          <a:prstGeom prst="rect">
            <a:avLst/>
          </a:prstGeom>
          <a:noFill/>
        </p:spPr>
        <p:txBody>
          <a:bodyPr wrap="none" rtlCol="0">
            <a:spAutoFit/>
          </a:bodyPr>
          <a:lstStyle/>
          <a:p>
            <a:endParaRPr lang="en-US" dirty="0"/>
          </a:p>
        </p:txBody>
      </p:sp>
      <p:sp>
        <p:nvSpPr>
          <p:cNvPr id="5" name="TextBox 4"/>
          <p:cNvSpPr txBox="1"/>
          <p:nvPr/>
        </p:nvSpPr>
        <p:spPr>
          <a:xfrm>
            <a:off x="982133" y="14224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56326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857623"/>
          </a:xfrm>
        </p:spPr>
        <p:txBody>
          <a:bodyPr/>
          <a:lstStyle/>
          <a:p>
            <a:pPr lvl="1" algn="ctr" rtl="0">
              <a:spcBef>
                <a:spcPct val="0"/>
              </a:spcBef>
            </a:pPr>
            <a:r>
              <a:rPr lang="en-US" sz="2000" dirty="0"/>
              <a:t/>
            </a:r>
            <a:br>
              <a:rPr lang="en-US" sz="2000" dirty="0"/>
            </a:br>
            <a:r>
              <a:rPr lang="en-US" sz="2000" dirty="0" smtClean="0"/>
              <a:t/>
            </a:r>
            <a:br>
              <a:rPr lang="en-US" sz="2000" dirty="0" smtClean="0"/>
            </a:br>
            <a:r>
              <a:rPr lang="en-US" sz="2800" dirty="0" smtClean="0"/>
              <a:t>C.  YHWH’s response &amp; substitution &amp; Abraham’s naming (v. 12-14)</a:t>
            </a:r>
            <a:endParaRPr lang="en-US" sz="2800" dirty="0"/>
          </a:p>
        </p:txBody>
      </p:sp>
      <p:sp>
        <p:nvSpPr>
          <p:cNvPr id="3" name="Content Placeholder 2"/>
          <p:cNvSpPr>
            <a:spLocks noGrp="1"/>
          </p:cNvSpPr>
          <p:nvPr>
            <p:ph idx="1"/>
          </p:nvPr>
        </p:nvSpPr>
        <p:spPr>
          <a:xfrm>
            <a:off x="203200" y="1253067"/>
            <a:ext cx="8771467" cy="5435600"/>
          </a:xfrm>
        </p:spPr>
        <p:txBody>
          <a:bodyPr>
            <a:normAutofit lnSpcReduction="10000"/>
          </a:bodyPr>
          <a:lstStyle/>
          <a:p>
            <a:r>
              <a:rPr lang="en-US" dirty="0"/>
              <a:t>Therefore, Abraham’s faith has been vindicated by his works; his act of faith was the evidence of salvation he was already declared to have had in 15:6. This same point is made in James 2:22–24.</a:t>
            </a:r>
          </a:p>
          <a:p>
            <a:r>
              <a:rPr lang="en-US" b="1" dirty="0"/>
              <a:t>fear God. See 20:11. </a:t>
            </a:r>
            <a:r>
              <a:rPr lang="en-US" dirty="0"/>
              <a:t>The “fear of God” entails an obedience to God’s revelation of his moral will, whether through conscience or Scripture, out of recognition that he holds in his hands life for the obedient and death for the disobedient. Abraham is credited with obedience, which </a:t>
            </a:r>
            <a:r>
              <a:rPr lang="en-US" dirty="0" err="1"/>
              <a:t>Roop</a:t>
            </a:r>
            <a:r>
              <a:rPr lang="en-US" dirty="0"/>
              <a:t> describes as “an obedience which does not protect even what is most precious, but trusts God with the future. Abraham’s faith was not in words but in deeds (James 2:21–22)</a:t>
            </a:r>
          </a:p>
          <a:p>
            <a:pPr lvl="5"/>
            <a:r>
              <a:rPr lang="en-US" dirty="0"/>
              <a:t> </a:t>
            </a:r>
            <a:r>
              <a:rPr lang="en-US" sz="1400" dirty="0"/>
              <a:t>Bruce K. </a:t>
            </a:r>
            <a:r>
              <a:rPr lang="en-US" sz="1400" dirty="0" err="1"/>
              <a:t>Waltke</a:t>
            </a:r>
            <a:r>
              <a:rPr lang="en-US" sz="1400" dirty="0"/>
              <a:t> and </a:t>
            </a:r>
            <a:r>
              <a:rPr lang="en-US" sz="1400" dirty="0" err="1"/>
              <a:t>Cathi</a:t>
            </a:r>
            <a:r>
              <a:rPr lang="en-US" sz="1400" dirty="0"/>
              <a:t> J. </a:t>
            </a:r>
            <a:r>
              <a:rPr lang="en-US" sz="1400" dirty="0" err="1"/>
              <a:t>Fredricks</a:t>
            </a:r>
            <a:r>
              <a:rPr lang="en-US" sz="1400" dirty="0"/>
              <a:t>, Genesis: A Commentary (Grand Rapids, MI: Zondervan, 2001), 308.</a:t>
            </a:r>
          </a:p>
          <a:p>
            <a:endParaRPr lang="en-US" dirty="0"/>
          </a:p>
          <a:p>
            <a:endParaRPr lang="en-US" dirty="0"/>
          </a:p>
          <a:p>
            <a:pPr marL="349250" lvl="1" indent="0">
              <a:buNone/>
            </a:pPr>
            <a:endParaRPr lang="en-US" dirty="0"/>
          </a:p>
          <a:p>
            <a:pPr marL="349250" lvl="1" indent="0">
              <a:buNone/>
            </a:pPr>
            <a:endParaRPr lang="en-US" dirty="0"/>
          </a:p>
          <a:p>
            <a:endParaRPr lang="en-US" dirty="0"/>
          </a:p>
          <a:p>
            <a:endParaRPr lang="en-US" dirty="0"/>
          </a:p>
        </p:txBody>
      </p:sp>
    </p:spTree>
    <p:extLst>
      <p:ext uri="{BB962C8B-B14F-4D97-AF65-F5344CB8AC3E}">
        <p14:creationId xmlns:p14="http://schemas.microsoft.com/office/powerpoint/2010/main" val="3236567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42291"/>
          </a:xfrm>
        </p:spPr>
        <p:txBody>
          <a:bodyPr/>
          <a:lstStyle/>
          <a:p>
            <a:r>
              <a:rPr lang="en-US" sz="3200" dirty="0" smtClean="0"/>
              <a:t>Quick Review of Ch. 21</a:t>
            </a:r>
            <a:endParaRPr lang="en-US" sz="3200" dirty="0"/>
          </a:p>
        </p:txBody>
      </p:sp>
      <p:sp>
        <p:nvSpPr>
          <p:cNvPr id="5" name="Content Placeholder 4"/>
          <p:cNvSpPr>
            <a:spLocks noGrp="1"/>
          </p:cNvSpPr>
          <p:nvPr>
            <p:ph idx="1"/>
          </p:nvPr>
        </p:nvSpPr>
        <p:spPr>
          <a:xfrm>
            <a:off x="549275" y="1659467"/>
            <a:ext cx="8042276" cy="4605866"/>
          </a:xfrm>
        </p:spPr>
        <p:txBody>
          <a:bodyPr>
            <a:normAutofit/>
          </a:bodyPr>
          <a:lstStyle/>
          <a:p>
            <a:r>
              <a:rPr lang="en-US" dirty="0"/>
              <a:t>I. The Fulfillment &amp; the Feast 21:1-</a:t>
            </a:r>
            <a:r>
              <a:rPr lang="en-US" dirty="0" smtClean="0"/>
              <a:t>8 </a:t>
            </a:r>
            <a:r>
              <a:rPr lang="en-US" b="1" dirty="0" smtClean="0"/>
              <a:t>Isaac born</a:t>
            </a:r>
          </a:p>
          <a:p>
            <a:r>
              <a:rPr lang="en-US" dirty="0"/>
              <a:t>II. The Flouting, the Fury, &amp; the Farewell 21:9-</a:t>
            </a:r>
            <a:r>
              <a:rPr lang="en-US" dirty="0" smtClean="0"/>
              <a:t>14 </a:t>
            </a:r>
            <a:r>
              <a:rPr lang="en-US" b="1" dirty="0" smtClean="0"/>
              <a:t>Sarah has “the slave woman &amp; her son” expelled</a:t>
            </a:r>
          </a:p>
          <a:p>
            <a:r>
              <a:rPr lang="en-US" dirty="0"/>
              <a:t>III. The Fear &amp; the Faithfulness of YHWH 21: 15-</a:t>
            </a:r>
            <a:r>
              <a:rPr lang="en-US" dirty="0" smtClean="0"/>
              <a:t>21 </a:t>
            </a:r>
            <a:r>
              <a:rPr lang="en-US" b="1" dirty="0" smtClean="0"/>
              <a:t>YHWH keeps His promise &amp; takes care of Hagar &amp; Ishmael</a:t>
            </a:r>
            <a:endParaRPr lang="en-US" b="1" dirty="0"/>
          </a:p>
          <a:p>
            <a:r>
              <a:rPr lang="en-US" dirty="0"/>
              <a:t>IV. Contract with a “Familiar face” 21:22-</a:t>
            </a:r>
            <a:r>
              <a:rPr lang="en-US" dirty="0" smtClean="0"/>
              <a:t>34 </a:t>
            </a:r>
            <a:r>
              <a:rPr lang="en-US" b="1" dirty="0" smtClean="0"/>
              <a:t>Abraham &amp; </a:t>
            </a:r>
            <a:r>
              <a:rPr lang="en-US" b="1" dirty="0" err="1" smtClean="0"/>
              <a:t>Abimelech</a:t>
            </a:r>
            <a:r>
              <a:rPr lang="en-US" b="1" dirty="0" smtClean="0"/>
              <a:t> make a pact </a:t>
            </a:r>
            <a:endParaRPr lang="en-US" b="1" dirty="0"/>
          </a:p>
          <a:p>
            <a:endParaRPr lang="en-US" dirty="0"/>
          </a:p>
          <a:p>
            <a:endParaRPr lang="en-US" dirty="0"/>
          </a:p>
        </p:txBody>
      </p:sp>
    </p:spTree>
    <p:extLst>
      <p:ext uri="{BB962C8B-B14F-4D97-AF65-F5344CB8AC3E}">
        <p14:creationId xmlns:p14="http://schemas.microsoft.com/office/powerpoint/2010/main" val="644348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49867"/>
            <a:ext cx="8873067" cy="5808133"/>
          </a:xfrm>
        </p:spPr>
        <p:txBody>
          <a:bodyPr>
            <a:normAutofit/>
          </a:bodyPr>
          <a:lstStyle/>
          <a:p>
            <a:r>
              <a:rPr lang="en-US" b="1" dirty="0"/>
              <a:t>13</a:t>
            </a:r>
            <a:r>
              <a:rPr lang="en-US" dirty="0"/>
              <a:t>	Then Abraham raised his eyes and looked, and behold, behind </a:t>
            </a:r>
            <a:r>
              <a:rPr lang="en-US" i="1" dirty="0"/>
              <a:t>him</a:t>
            </a:r>
            <a:r>
              <a:rPr lang="en-US" dirty="0"/>
              <a:t> a ram caught in the thicket by his horns; and Abraham went and took the ram and offered him up for a burnt offering </a:t>
            </a:r>
            <a:r>
              <a:rPr lang="en-US" b="1" dirty="0"/>
              <a:t>in the place of his son</a:t>
            </a:r>
            <a:r>
              <a:rPr lang="en-US" dirty="0"/>
              <a:t>. </a:t>
            </a:r>
            <a:endParaRPr lang="en-US" dirty="0" smtClean="0"/>
          </a:p>
          <a:p>
            <a:r>
              <a:rPr lang="en-US" dirty="0"/>
              <a:t>Abraham understood this ram to be the substitute for Isaac</a:t>
            </a:r>
          </a:p>
          <a:p>
            <a:r>
              <a:rPr lang="en-US" dirty="0"/>
              <a:t>The phrase: in the stead of his son, is a clear statement of substitution; the ram dies in Isaac’s </a:t>
            </a:r>
            <a:r>
              <a:rPr lang="en-US" dirty="0" smtClean="0"/>
              <a:t>place</a:t>
            </a:r>
          </a:p>
          <a:p>
            <a:r>
              <a:rPr lang="en-US" b="1" dirty="0"/>
              <a:t>instead of. </a:t>
            </a:r>
            <a:r>
              <a:rPr lang="en-US" dirty="0"/>
              <a:t>This is the first explicit mention of substitutionary sacrifice of one life for another in the Bible, though it was implied in Noah’s sacrifice (8:20–22)</a:t>
            </a:r>
          </a:p>
          <a:p>
            <a:endParaRPr lang="en-US" dirty="0"/>
          </a:p>
          <a:p>
            <a:pPr marL="349250" lvl="1" indent="0">
              <a:buNone/>
            </a:pPr>
            <a:endParaRPr lang="en-US" dirty="0"/>
          </a:p>
          <a:p>
            <a:endParaRPr lang="en-US" dirty="0"/>
          </a:p>
          <a:p>
            <a:endParaRPr lang="en-US" dirty="0"/>
          </a:p>
          <a:p>
            <a:endParaRPr lang="en-US" dirty="0"/>
          </a:p>
        </p:txBody>
      </p:sp>
      <p:sp>
        <p:nvSpPr>
          <p:cNvPr id="8" name="Title 1"/>
          <p:cNvSpPr>
            <a:spLocks noGrp="1"/>
          </p:cNvSpPr>
          <p:nvPr>
            <p:ph type="title"/>
          </p:nvPr>
        </p:nvSpPr>
        <p:spPr>
          <a:xfrm>
            <a:off x="549275" y="107576"/>
            <a:ext cx="8042276" cy="789891"/>
          </a:xfrm>
        </p:spPr>
        <p:txBody>
          <a:bodyPr/>
          <a:lstStyle/>
          <a:p>
            <a:r>
              <a:rPr lang="en-US" sz="2000" dirty="0"/>
              <a:t/>
            </a:r>
            <a:br>
              <a:rPr lang="en-US" sz="2000" dirty="0"/>
            </a:br>
            <a:r>
              <a:rPr lang="en-US" sz="2400" dirty="0"/>
              <a:t/>
            </a:r>
            <a:br>
              <a:rPr lang="en-US" sz="2400" dirty="0"/>
            </a:br>
            <a:r>
              <a:rPr lang="en-US" sz="2400" dirty="0"/>
              <a:t/>
            </a:r>
            <a:br>
              <a:rPr lang="en-US" sz="2400" dirty="0"/>
            </a:br>
            <a:r>
              <a:rPr lang="en-US" sz="2400" dirty="0"/>
              <a:t>C.  YHWH’s response &amp; substitution &amp; Abraham’s naming (v. 12-14)</a:t>
            </a:r>
          </a:p>
        </p:txBody>
      </p:sp>
    </p:spTree>
    <p:extLst>
      <p:ext uri="{BB962C8B-B14F-4D97-AF65-F5344CB8AC3E}">
        <p14:creationId xmlns:p14="http://schemas.microsoft.com/office/powerpoint/2010/main" val="638907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57624"/>
          </a:xfrm>
        </p:spPr>
        <p:txBody>
          <a:bodyPr/>
          <a:lstStyle/>
          <a:p>
            <a:pPr lvl="1" algn="ctr" rtl="0">
              <a:spcBef>
                <a:spcPct val="0"/>
              </a:spcBef>
            </a:pPr>
            <a:r>
              <a:rPr lang="en-US" sz="2800" dirty="0"/>
              <a:t/>
            </a:r>
            <a:br>
              <a:rPr lang="en-US" sz="2800" dirty="0"/>
            </a:br>
            <a:r>
              <a:rPr lang="en-US" sz="2800" dirty="0"/>
              <a:t/>
            </a:r>
            <a:br>
              <a:rPr lang="en-US" sz="2800" dirty="0"/>
            </a:br>
            <a:r>
              <a:rPr lang="en-US" sz="2000" dirty="0" smtClean="0"/>
              <a:t/>
            </a:r>
            <a:br>
              <a:rPr lang="en-US" sz="2000" dirty="0" smtClean="0"/>
            </a:br>
            <a:r>
              <a:rPr lang="en-US" sz="2800" dirty="0" smtClean="0"/>
              <a:t/>
            </a:r>
            <a:br>
              <a:rPr lang="en-US" sz="2800" dirty="0" smtClean="0"/>
            </a:br>
            <a:r>
              <a:rPr lang="en-US" sz="2800" dirty="0" smtClean="0"/>
              <a:t>C.  YHWH’s response &amp; substitution &amp; Abraham’s naming (v. 12-14)</a:t>
            </a:r>
            <a:endParaRPr lang="en-US" sz="2800" dirty="0"/>
          </a:p>
        </p:txBody>
      </p:sp>
      <p:sp>
        <p:nvSpPr>
          <p:cNvPr id="3" name="Content Placeholder 2"/>
          <p:cNvSpPr>
            <a:spLocks noGrp="1"/>
          </p:cNvSpPr>
          <p:nvPr>
            <p:ph idx="1"/>
          </p:nvPr>
        </p:nvSpPr>
        <p:spPr>
          <a:xfrm>
            <a:off x="169333" y="1253068"/>
            <a:ext cx="8737600" cy="5401732"/>
          </a:xfrm>
        </p:spPr>
        <p:txBody>
          <a:bodyPr>
            <a:normAutofit/>
          </a:bodyPr>
          <a:lstStyle/>
          <a:p>
            <a:r>
              <a:rPr lang="en-US" b="1" dirty="0" smtClean="0"/>
              <a:t>14</a:t>
            </a:r>
            <a:r>
              <a:rPr lang="en-US" dirty="0"/>
              <a:t>	Abraham called the name of that place </a:t>
            </a:r>
            <a:r>
              <a:rPr lang="en-US" b="1" dirty="0"/>
              <a:t>The </a:t>
            </a:r>
            <a:r>
              <a:rPr lang="en-US" b="1" cap="small" dirty="0"/>
              <a:t>Lord</a:t>
            </a:r>
            <a:r>
              <a:rPr lang="en-US" b="1" dirty="0"/>
              <a:t> Will Provide</a:t>
            </a:r>
            <a:r>
              <a:rPr lang="en-US" dirty="0"/>
              <a:t>, as it is said to this day, “In the mount of the </a:t>
            </a:r>
            <a:r>
              <a:rPr lang="en-US" cap="small" dirty="0"/>
              <a:t>Lord</a:t>
            </a:r>
            <a:r>
              <a:rPr lang="en-US" dirty="0"/>
              <a:t> it will be provided.” </a:t>
            </a:r>
          </a:p>
          <a:p>
            <a:r>
              <a:rPr lang="en-US" dirty="0"/>
              <a:t>The commemorative naming of the place by Abraham indicates that the discovery of the sacrificial ram was not interpreted by the patriarch as mere chance; rather, the Lord provided the animal for the sacrifice. The expositor will have to concentrate on this naming, for it expresses the central lesson of the passage. Belief that the Lord will provide enables the true worshiper to sacrifice without reservation</a:t>
            </a:r>
            <a:r>
              <a:rPr lang="en-US" dirty="0" smtClean="0"/>
              <a:t>. (Ross)</a:t>
            </a:r>
            <a:endParaRPr lang="en-US" dirty="0"/>
          </a:p>
          <a:p>
            <a:endParaRPr lang="en-US" dirty="0"/>
          </a:p>
          <a:p>
            <a:pPr marL="349250" lvl="1" indent="0">
              <a:buNone/>
            </a:pPr>
            <a:endParaRPr lang="en-US" dirty="0"/>
          </a:p>
          <a:p>
            <a:endParaRPr lang="en-US" dirty="0"/>
          </a:p>
          <a:p>
            <a:pPr marL="349250" lvl="1" indent="0">
              <a:buNone/>
            </a:pPr>
            <a:endParaRPr lang="en-US" dirty="0"/>
          </a:p>
        </p:txBody>
      </p:sp>
    </p:spTree>
    <p:extLst>
      <p:ext uri="{BB962C8B-B14F-4D97-AF65-F5344CB8AC3E}">
        <p14:creationId xmlns:p14="http://schemas.microsoft.com/office/powerpoint/2010/main" val="2365463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23757"/>
          </a:xfrm>
        </p:spPr>
        <p:txBody>
          <a:bodyPr/>
          <a:lstStyle/>
          <a:p>
            <a:r>
              <a:rPr lang="en-US" sz="2400" dirty="0"/>
              <a:t>C.  YHWH’s response &amp; substitution &amp; Abraham’s naming (v. 12-14)</a:t>
            </a:r>
          </a:p>
        </p:txBody>
      </p:sp>
      <p:sp>
        <p:nvSpPr>
          <p:cNvPr id="3" name="Content Placeholder 2"/>
          <p:cNvSpPr>
            <a:spLocks noGrp="1"/>
          </p:cNvSpPr>
          <p:nvPr>
            <p:ph idx="1"/>
          </p:nvPr>
        </p:nvSpPr>
        <p:spPr>
          <a:xfrm>
            <a:off x="270933" y="1388532"/>
            <a:ext cx="8873066" cy="5113867"/>
          </a:xfrm>
        </p:spPr>
        <p:txBody>
          <a:bodyPr>
            <a:normAutofit fontScale="25000" lnSpcReduction="20000"/>
          </a:bodyPr>
          <a:lstStyle/>
          <a:p>
            <a:r>
              <a:rPr lang="en-US" sz="9600" dirty="0" err="1" smtClean="0"/>
              <a:t>Fruchtenbaum</a:t>
            </a:r>
            <a:r>
              <a:rPr lang="en-US" sz="9600" dirty="0" smtClean="0"/>
              <a:t>:</a:t>
            </a:r>
          </a:p>
          <a:p>
            <a:r>
              <a:rPr lang="en-US" sz="9600" dirty="0"/>
              <a:t>In 22:14 is the naming: And Abraham called the name of that place Jehovah-</a:t>
            </a:r>
            <a:r>
              <a:rPr lang="en-US" sz="9600" dirty="0" err="1"/>
              <a:t>jireh</a:t>
            </a:r>
            <a:r>
              <a:rPr lang="en-US" sz="9600" dirty="0"/>
              <a:t>, meaning “Jehovah Will See” or “Jehovah Will Provide.” This led to a proverbial saying: As it is said to this day, In the mount of Jehovah it shall be provided; and the mount of Jehovah is Mount </a:t>
            </a:r>
            <a:r>
              <a:rPr lang="en-US" sz="9600" dirty="0" err="1"/>
              <a:t>Moriah</a:t>
            </a:r>
            <a:r>
              <a:rPr lang="en-US" sz="9600" dirty="0"/>
              <a:t>, the Temple Mount, which also became known as Mount Zion</a:t>
            </a:r>
          </a:p>
          <a:p>
            <a:r>
              <a:rPr lang="en-US" sz="9600" dirty="0"/>
              <a:t>This will be the future place of the atonement, and so atonement on this mountain will be </a:t>
            </a:r>
            <a:r>
              <a:rPr lang="en-US" sz="9600" dirty="0" smtClean="0"/>
              <a:t>provided</a:t>
            </a:r>
          </a:p>
          <a:p>
            <a:r>
              <a:rPr lang="en-US" sz="9600" dirty="0"/>
              <a:t>The significance of this place named </a:t>
            </a:r>
            <a:r>
              <a:rPr lang="en-US" sz="9600" i="1" dirty="0"/>
              <a:t>YHWH </a:t>
            </a:r>
            <a:r>
              <a:rPr lang="en-US" sz="9600" i="1" dirty="0" err="1"/>
              <a:t>yirʾeh</a:t>
            </a:r>
            <a:r>
              <a:rPr lang="en-US" sz="9600" i="1" dirty="0"/>
              <a:t>, “the Lord provides,” would be lived over and over again in the acts of the worship of Israel</a:t>
            </a:r>
          </a:p>
          <a:p>
            <a:endParaRPr lang="en-US" sz="2600" dirty="0" smtClean="0"/>
          </a:p>
          <a:p>
            <a:endParaRPr lang="en-US" dirty="0"/>
          </a:p>
          <a:p>
            <a:pPr marL="349250" lvl="1" indent="0">
              <a:buNone/>
            </a:pPr>
            <a:endParaRPr lang="en-US" dirty="0"/>
          </a:p>
          <a:p>
            <a:r>
              <a:rPr lang="en-US" dirty="0" smtClean="0"/>
              <a:t>.</a:t>
            </a:r>
            <a:endParaRPr lang="en-US" dirty="0"/>
          </a:p>
          <a:p>
            <a:endParaRPr lang="en-US" dirty="0"/>
          </a:p>
          <a:p>
            <a:endParaRPr lang="en-US" dirty="0"/>
          </a:p>
          <a:p>
            <a:pPr marL="349250" lvl="1" indent="0">
              <a:buNone/>
            </a:pPr>
            <a:endParaRPr lang="en-US" dirty="0"/>
          </a:p>
          <a:p>
            <a:pPr marL="349250" lvl="1"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950099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57624"/>
          </a:xfrm>
        </p:spPr>
        <p:txBody>
          <a:bodyPr/>
          <a:lstStyle/>
          <a:p>
            <a:r>
              <a:rPr lang="en-US" sz="2800" dirty="0"/>
              <a:t>C.  YHWH’s response &amp; substitution &amp; Abraham’s naming (v. 12-14)</a:t>
            </a:r>
          </a:p>
        </p:txBody>
      </p:sp>
      <p:sp>
        <p:nvSpPr>
          <p:cNvPr id="3" name="Content Placeholder 2"/>
          <p:cNvSpPr>
            <a:spLocks noGrp="1"/>
          </p:cNvSpPr>
          <p:nvPr>
            <p:ph idx="1"/>
          </p:nvPr>
        </p:nvSpPr>
        <p:spPr>
          <a:xfrm>
            <a:off x="186266" y="1862667"/>
            <a:ext cx="8703733" cy="4487332"/>
          </a:xfrm>
        </p:spPr>
        <p:txBody>
          <a:bodyPr>
            <a:normAutofit/>
          </a:bodyPr>
          <a:lstStyle/>
          <a:p>
            <a:r>
              <a:rPr lang="en-US" dirty="0"/>
              <a:t>By virtue of the word plays, the essence of the narrative and the significance of the place could easily be recalled. That essence concerned sacrificial worship in which the faithful came to appear before the Lord with their best offering, trusting that the Lord would continue to provide their needs as his people. Through his provision, God appeared to his worshipers.</a:t>
            </a:r>
          </a:p>
          <a:p>
            <a:pPr lvl="1"/>
            <a:r>
              <a:rPr lang="en-US" dirty="0"/>
              <a:t> Allen P. Ross, Creation and Blessing: A Guide to the Study and Exposition of Genesis (Grand Rapids, MI: Baker Books, 1998), 401.</a:t>
            </a:r>
          </a:p>
          <a:p>
            <a:endParaRPr lang="en-US" dirty="0"/>
          </a:p>
        </p:txBody>
      </p:sp>
    </p:spTree>
    <p:extLst>
      <p:ext uri="{BB962C8B-B14F-4D97-AF65-F5344CB8AC3E}">
        <p14:creationId xmlns:p14="http://schemas.microsoft.com/office/powerpoint/2010/main" val="648295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66" y="1761066"/>
            <a:ext cx="8856133" cy="4944533"/>
          </a:xfrm>
        </p:spPr>
        <p:txBody>
          <a:bodyPr>
            <a:normAutofit/>
          </a:bodyPr>
          <a:lstStyle/>
          <a:p>
            <a:r>
              <a:rPr lang="en-US" b="1" dirty="0"/>
              <a:t>15</a:t>
            </a:r>
            <a:r>
              <a:rPr lang="en-US" dirty="0"/>
              <a:t>	Then the angel of the </a:t>
            </a:r>
            <a:r>
              <a:rPr lang="en-US" cap="small" dirty="0"/>
              <a:t>Lord</a:t>
            </a:r>
            <a:r>
              <a:rPr lang="en-US" dirty="0"/>
              <a:t> called to Abraham a second time from heaven, </a:t>
            </a:r>
          </a:p>
          <a:p>
            <a:r>
              <a:rPr lang="en-US" b="1" dirty="0" smtClean="0"/>
              <a:t>16</a:t>
            </a:r>
            <a:r>
              <a:rPr lang="en-US" dirty="0"/>
              <a:t>	and said, “</a:t>
            </a:r>
            <a:r>
              <a:rPr lang="en-US" b="1" dirty="0"/>
              <a:t>By Myself I have sworn, declares the </a:t>
            </a:r>
            <a:r>
              <a:rPr lang="en-US" b="1" cap="small" dirty="0"/>
              <a:t>Lord</a:t>
            </a:r>
            <a:r>
              <a:rPr lang="en-US" dirty="0"/>
              <a:t>, because you have done this thing </a:t>
            </a:r>
            <a:r>
              <a:rPr lang="en-US" b="1" dirty="0"/>
              <a:t>and have not withheld your son, your only son, </a:t>
            </a:r>
          </a:p>
          <a:p>
            <a:r>
              <a:rPr lang="en-US" dirty="0"/>
              <a:t>This is the second appearance of the Angel of Jehovah in this incident, but it is the tenth appearance of God in total to Abraham, and this time it is the angel of Jehovah. This call is also the fifth and final reaffirmation of the Abrahamic </a:t>
            </a:r>
            <a:r>
              <a:rPr lang="en-US" dirty="0" smtClean="0"/>
              <a:t>Covenant</a:t>
            </a:r>
          </a:p>
          <a:p>
            <a:endParaRPr lang="en-US" dirty="0"/>
          </a:p>
          <a:p>
            <a:endParaRPr lang="en-US" dirty="0"/>
          </a:p>
          <a:p>
            <a:pPr marL="349250" lvl="1" indent="0">
              <a:buNone/>
            </a:pPr>
            <a:endParaRPr lang="en-US" dirty="0"/>
          </a:p>
          <a:p>
            <a:endParaRPr lang="en-US" dirty="0"/>
          </a:p>
          <a:p>
            <a:endParaRPr lang="en-US" dirty="0"/>
          </a:p>
        </p:txBody>
      </p:sp>
      <p:sp>
        <p:nvSpPr>
          <p:cNvPr id="5" name="Title 1"/>
          <p:cNvSpPr>
            <a:spLocks noGrp="1"/>
          </p:cNvSpPr>
          <p:nvPr>
            <p:ph type="title"/>
          </p:nvPr>
        </p:nvSpPr>
        <p:spPr>
          <a:xfrm>
            <a:off x="549275" y="107576"/>
            <a:ext cx="8042276" cy="993092"/>
          </a:xfrm>
        </p:spPr>
        <p:txBody>
          <a:bodyPr/>
          <a:lstStyle/>
          <a:p>
            <a:r>
              <a:rPr lang="en-US" sz="2000" dirty="0"/>
              <a:t/>
            </a:r>
            <a:br>
              <a:rPr lang="en-US" sz="2000" dirty="0"/>
            </a:br>
            <a:r>
              <a:rPr lang="en-US" sz="2400" dirty="0"/>
              <a:t>III. YHWH swears &amp; declares His promise again 22:15-19</a:t>
            </a:r>
            <a:r>
              <a:rPr lang="en-US" sz="2800" dirty="0"/>
              <a:t/>
            </a:r>
            <a:br>
              <a:rPr lang="en-US" sz="2800" dirty="0"/>
            </a:br>
            <a:r>
              <a:rPr lang="en-US" sz="2000" dirty="0"/>
              <a:t>A.  YHWH’s irrevocable swear (v. 15-16)</a:t>
            </a:r>
          </a:p>
        </p:txBody>
      </p:sp>
    </p:spTree>
    <p:extLst>
      <p:ext uri="{BB962C8B-B14F-4D97-AF65-F5344CB8AC3E}">
        <p14:creationId xmlns:p14="http://schemas.microsoft.com/office/powerpoint/2010/main" val="2375121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451224"/>
          </a:xfrm>
        </p:spPr>
        <p:txBody>
          <a:bodyPr/>
          <a:lstStyle/>
          <a:p>
            <a:pPr lvl="1" algn="ctr" rtl="0">
              <a:spcBef>
                <a:spcPct val="0"/>
              </a:spcBef>
            </a:pPr>
            <a:r>
              <a:rPr lang="en-US" sz="2000" dirty="0" smtClean="0"/>
              <a:t/>
            </a:r>
            <a:br>
              <a:rPr lang="en-US" sz="2000" dirty="0" smtClean="0"/>
            </a:br>
            <a:r>
              <a:rPr lang="en-US" sz="2800" dirty="0" smtClean="0"/>
              <a:t/>
            </a:r>
            <a:br>
              <a:rPr lang="en-US" sz="2800" dirty="0" smtClean="0"/>
            </a:br>
            <a:r>
              <a:rPr lang="en-US" sz="2800" dirty="0" smtClean="0"/>
              <a:t>A.  YHWH’s irrevocable swear (v. 15-16)</a:t>
            </a:r>
            <a:endParaRPr lang="en-US" sz="2800" dirty="0"/>
          </a:p>
        </p:txBody>
      </p:sp>
      <p:sp>
        <p:nvSpPr>
          <p:cNvPr id="3" name="Content Placeholder 2"/>
          <p:cNvSpPr>
            <a:spLocks noGrp="1"/>
          </p:cNvSpPr>
          <p:nvPr>
            <p:ph idx="1"/>
          </p:nvPr>
        </p:nvSpPr>
        <p:spPr>
          <a:xfrm>
            <a:off x="254000" y="931334"/>
            <a:ext cx="8669867" cy="5537200"/>
          </a:xfrm>
        </p:spPr>
        <p:txBody>
          <a:bodyPr>
            <a:normAutofit lnSpcReduction="10000"/>
          </a:bodyPr>
          <a:lstStyle/>
          <a:p>
            <a:r>
              <a:rPr lang="en-US" dirty="0"/>
              <a:t>To emphasize as strongly as possible that His word would be accomplished, God made an oath to Abraham, swearing by His own </a:t>
            </a:r>
            <a:r>
              <a:rPr lang="en-US" dirty="0" smtClean="0"/>
              <a:t>name</a:t>
            </a:r>
          </a:p>
          <a:p>
            <a:r>
              <a:rPr lang="en-US" dirty="0" smtClean="0"/>
              <a:t>Hebrews 6: 13-18</a:t>
            </a:r>
          </a:p>
          <a:p>
            <a:r>
              <a:rPr lang="en-US" i="1" dirty="0"/>
              <a:t>By myself have I sworn, said Jehovah, which was the most possible solemn oath that God could make. It is also used in Isaiah 45:23; Jeremiah 22:5, 49:13, and 51:14; Amos 6:8; and Hebrews 6:13–14</a:t>
            </a:r>
          </a:p>
          <a:p>
            <a:r>
              <a:rPr lang="en-US" dirty="0"/>
              <a:t>“because you have done this.” But there is also an addition to the promise of blessing: not only would Abraham’s descendants be numerous, they would triumph in the gate of their enemies</a:t>
            </a:r>
          </a:p>
          <a:p>
            <a:pPr lvl="3"/>
            <a:r>
              <a:rPr lang="en-US" dirty="0"/>
              <a:t> </a:t>
            </a:r>
            <a:r>
              <a:rPr lang="en-US" sz="1500" dirty="0"/>
              <a:t>Allen P. Ross, Creation and Blessing: A Guide to the Study and Exposition of Genesis (Grand Rapids, MI: Baker Books, 1998), 401</a:t>
            </a:r>
            <a:r>
              <a:rPr lang="en-US" dirty="0"/>
              <a:t>.</a:t>
            </a:r>
          </a:p>
          <a:p>
            <a:endParaRPr lang="en-US" dirty="0"/>
          </a:p>
          <a:p>
            <a:pPr marL="349250" lvl="1" indent="0">
              <a:buNone/>
            </a:pPr>
            <a:endParaRPr lang="en-US" dirty="0"/>
          </a:p>
          <a:p>
            <a:pPr marL="349250" lvl="1" indent="0">
              <a:buNone/>
            </a:pPr>
            <a:endParaRPr lang="en-US" dirty="0"/>
          </a:p>
          <a:p>
            <a:pPr marL="349250" lvl="1" indent="0">
              <a:buNone/>
            </a:pPr>
            <a:endParaRPr lang="en-US" dirty="0"/>
          </a:p>
        </p:txBody>
      </p:sp>
    </p:spTree>
    <p:extLst>
      <p:ext uri="{BB962C8B-B14F-4D97-AF65-F5344CB8AC3E}">
        <p14:creationId xmlns:p14="http://schemas.microsoft.com/office/powerpoint/2010/main" val="1276314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89891"/>
          </a:xfrm>
        </p:spPr>
        <p:txBody>
          <a:bodyPr/>
          <a:lstStyle/>
          <a:p>
            <a:pPr lvl="1" algn="ctr" rtl="0">
              <a:spcBef>
                <a:spcPct val="0"/>
              </a:spcBef>
            </a:pPr>
            <a:r>
              <a:rPr lang="en-US" sz="2000" dirty="0" smtClean="0"/>
              <a:t/>
            </a:r>
            <a:br>
              <a:rPr lang="en-US" sz="2000" dirty="0" smtClean="0"/>
            </a:br>
            <a:r>
              <a:rPr lang="en-US" sz="2800" dirty="0" smtClean="0"/>
              <a:t>B.  YHWH’s content of the swearing &amp; declaring (v.17-18)</a:t>
            </a:r>
            <a:endParaRPr lang="en-US" sz="2800" dirty="0"/>
          </a:p>
        </p:txBody>
      </p:sp>
      <p:sp>
        <p:nvSpPr>
          <p:cNvPr id="3" name="Content Placeholder 2"/>
          <p:cNvSpPr>
            <a:spLocks noGrp="1"/>
          </p:cNvSpPr>
          <p:nvPr>
            <p:ph idx="1"/>
          </p:nvPr>
        </p:nvSpPr>
        <p:spPr>
          <a:xfrm>
            <a:off x="152400" y="1016000"/>
            <a:ext cx="8822267" cy="5655733"/>
          </a:xfrm>
        </p:spPr>
        <p:txBody>
          <a:bodyPr>
            <a:normAutofit fontScale="92500" lnSpcReduction="20000"/>
          </a:bodyPr>
          <a:lstStyle/>
          <a:p>
            <a:r>
              <a:rPr lang="en-US" b="1" dirty="0"/>
              <a:t>17</a:t>
            </a:r>
            <a:r>
              <a:rPr lang="en-US" dirty="0"/>
              <a:t>	</a:t>
            </a:r>
            <a:r>
              <a:rPr lang="en-US" b="1" dirty="0"/>
              <a:t>indeed</a:t>
            </a:r>
            <a:r>
              <a:rPr lang="en-US" dirty="0"/>
              <a:t> </a:t>
            </a:r>
            <a:r>
              <a:rPr lang="en-US" b="1" dirty="0"/>
              <a:t>I will </a:t>
            </a:r>
            <a:r>
              <a:rPr lang="en-US" dirty="0"/>
              <a:t>greatly bless you, </a:t>
            </a:r>
            <a:r>
              <a:rPr lang="en-US" b="1" dirty="0"/>
              <a:t>and I will </a:t>
            </a:r>
            <a:r>
              <a:rPr lang="en-US" dirty="0"/>
              <a:t>greatly </a:t>
            </a:r>
            <a:r>
              <a:rPr lang="en-US" b="1" dirty="0"/>
              <a:t>multiply your seed as the stars of the heavens </a:t>
            </a:r>
            <a:r>
              <a:rPr lang="en-US" dirty="0"/>
              <a:t>and as the sand which is on the seashore; </a:t>
            </a:r>
            <a:r>
              <a:rPr lang="en-US" b="1" dirty="0"/>
              <a:t>and your seed shall possess the gate of their enemies</a:t>
            </a:r>
            <a:r>
              <a:rPr lang="en-US" dirty="0"/>
              <a:t>. </a:t>
            </a:r>
          </a:p>
          <a:p>
            <a:r>
              <a:rPr lang="en-US" b="1" dirty="0" smtClean="0"/>
              <a:t>18</a:t>
            </a:r>
            <a:r>
              <a:rPr lang="en-US" dirty="0"/>
              <a:t>	“In your seed </a:t>
            </a:r>
            <a:r>
              <a:rPr lang="en-US" b="1" dirty="0"/>
              <a:t>all the nations of the earth shall be blessed</a:t>
            </a:r>
            <a:r>
              <a:rPr lang="en-US" dirty="0"/>
              <a:t>, because you have obeyed My voice.” </a:t>
            </a:r>
          </a:p>
          <a:p>
            <a:r>
              <a:rPr lang="en-US" dirty="0"/>
              <a:t>In Genesis 22:17–18a, God states some of the provisions of the covenant, mentioning four things. First, God states that in blessing I will bless you</a:t>
            </a:r>
            <a:r>
              <a:rPr lang="en-US" i="1" dirty="0"/>
              <a:t>. </a:t>
            </a:r>
            <a:r>
              <a:rPr lang="en-US" dirty="0"/>
              <a:t>Second, God states and </a:t>
            </a:r>
            <a:r>
              <a:rPr lang="en-US" dirty="0" smtClean="0"/>
              <a:t>in multiplying </a:t>
            </a:r>
            <a:r>
              <a:rPr lang="en-US" dirty="0"/>
              <a:t>I will multiply your seed, giving two illustrations: as the stars of the heavens, and as the sand which is upon the seashore, showing that these are really synonymous phrases. Third, God continues: Your seed shall possess the gate of his enemies. Fourth, God concludes: In your seed shall all the nations of the earth be blessed. As in the first statement of the Abrahamic Covenant, here in the last affirmation of it to Abraham, God clearly promises Gentile blessing.</a:t>
            </a:r>
          </a:p>
          <a:p>
            <a:pPr lvl="3"/>
            <a:r>
              <a:rPr lang="en-US" dirty="0"/>
              <a:t> </a:t>
            </a:r>
            <a:r>
              <a:rPr lang="en-US" sz="1500" dirty="0"/>
              <a:t>Arnold G. </a:t>
            </a:r>
            <a:r>
              <a:rPr lang="en-US" sz="1500" dirty="0" err="1"/>
              <a:t>Fruchtenbaum</a:t>
            </a:r>
            <a:r>
              <a:rPr lang="en-US" sz="1500" dirty="0"/>
              <a:t>, </a:t>
            </a:r>
            <a:r>
              <a:rPr lang="en-US" sz="1500" dirty="0" err="1"/>
              <a:t>Ariels</a:t>
            </a:r>
            <a:r>
              <a:rPr lang="en-US" sz="1500" dirty="0"/>
              <a:t> Bible Commentary: The Book of Genesis, 1st ed. (San Antonio, TX: Ariel Ministries, 2008), 357.</a:t>
            </a:r>
          </a:p>
          <a:p>
            <a:endParaRPr lang="en-US" dirty="0"/>
          </a:p>
          <a:p>
            <a:endParaRPr lang="en-US" dirty="0"/>
          </a:p>
        </p:txBody>
      </p:sp>
    </p:spTree>
    <p:extLst>
      <p:ext uri="{BB962C8B-B14F-4D97-AF65-F5344CB8AC3E}">
        <p14:creationId xmlns:p14="http://schemas.microsoft.com/office/powerpoint/2010/main" val="1881650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56024"/>
          </a:xfrm>
        </p:spPr>
        <p:txBody>
          <a:bodyPr/>
          <a:lstStyle/>
          <a:p>
            <a:pPr lvl="1" algn="ctr" rtl="0">
              <a:spcBef>
                <a:spcPct val="0"/>
              </a:spcBef>
            </a:pPr>
            <a:r>
              <a:rPr lang="en-US" sz="2000" dirty="0" smtClean="0"/>
              <a:t/>
            </a:r>
            <a:br>
              <a:rPr lang="en-US" sz="2000" dirty="0" smtClean="0"/>
            </a:br>
            <a:r>
              <a:rPr lang="en-US" sz="2800" dirty="0" smtClean="0"/>
              <a:t>C.  Abraham,  Isaac &amp; the servants return &amp; stay at Beersheba (v. 19)</a:t>
            </a:r>
            <a:endParaRPr lang="en-US" sz="2800" dirty="0"/>
          </a:p>
        </p:txBody>
      </p:sp>
      <p:sp>
        <p:nvSpPr>
          <p:cNvPr id="3" name="Content Placeholder 2"/>
          <p:cNvSpPr>
            <a:spLocks noGrp="1"/>
          </p:cNvSpPr>
          <p:nvPr>
            <p:ph idx="1"/>
          </p:nvPr>
        </p:nvSpPr>
        <p:spPr>
          <a:xfrm>
            <a:off x="152400" y="1049866"/>
            <a:ext cx="8788400" cy="5554133"/>
          </a:xfrm>
        </p:spPr>
        <p:txBody>
          <a:bodyPr>
            <a:normAutofit fontScale="92500" lnSpcReduction="20000"/>
          </a:bodyPr>
          <a:lstStyle/>
          <a:p>
            <a:r>
              <a:rPr lang="en-US" b="1" dirty="0"/>
              <a:t>19</a:t>
            </a:r>
            <a:r>
              <a:rPr lang="en-US" dirty="0"/>
              <a:t>	So Abraham returned to his young men, and they arose and went together to Beersheba; and Abraham lived at Beersheba. </a:t>
            </a:r>
          </a:p>
          <a:p>
            <a:r>
              <a:rPr lang="en-US" b="1" dirty="0"/>
              <a:t>Then Abraham. </a:t>
            </a:r>
            <a:r>
              <a:rPr lang="en-US" dirty="0"/>
              <a:t>Abraham alone is mentioned because the story is about the test of his faith, not about Isaac’s submission. The name is repeated twice as in 22:1, forming an </a:t>
            </a:r>
            <a:r>
              <a:rPr lang="en-US" dirty="0" err="1"/>
              <a:t>inclusio</a:t>
            </a:r>
            <a:r>
              <a:rPr lang="en-US" dirty="0"/>
              <a:t> around the narrative.</a:t>
            </a:r>
          </a:p>
          <a:p>
            <a:r>
              <a:rPr lang="en-US" dirty="0"/>
              <a:t>As he said to them earlier, both father and son returned. Abraham lived in </a:t>
            </a:r>
            <a:r>
              <a:rPr lang="en-US" i="1" dirty="0"/>
              <a:t>Beer-</a:t>
            </a:r>
            <a:r>
              <a:rPr lang="en-US" i="1" dirty="0" err="1"/>
              <a:t>sheba</a:t>
            </a:r>
            <a:r>
              <a:rPr lang="en-US" i="1" dirty="0"/>
              <a:t> for some time</a:t>
            </a:r>
            <a:r>
              <a:rPr lang="en-US" i="1" dirty="0" smtClean="0"/>
              <a:t>.</a:t>
            </a:r>
            <a:endParaRPr lang="en-US" dirty="0"/>
          </a:p>
          <a:p>
            <a:r>
              <a:rPr lang="en-US" dirty="0"/>
              <a:t>After their “mountain-top experience,” Abraham and Isaac returned to the young men, as he had promised, and headed back home. At this time they went to Beersheba, where Abraham from that time on made his home, where he had last “called on the name of the Lord.”</a:t>
            </a:r>
          </a:p>
          <a:p>
            <a:pPr lvl="3"/>
            <a:r>
              <a:rPr lang="en-US" dirty="0"/>
              <a:t> </a:t>
            </a:r>
            <a:r>
              <a:rPr lang="en-US" sz="1500" dirty="0"/>
              <a:t>Henry M. Morris, The Genesis Record: A Scientific and Devotional Commentary on the Book of Beginnings (Grand Rapids, MI: Baker Books, 1976), 384.</a:t>
            </a:r>
          </a:p>
          <a:p>
            <a:endParaRPr lang="en-US" dirty="0"/>
          </a:p>
          <a:p>
            <a:endParaRPr lang="en-US" dirty="0"/>
          </a:p>
          <a:p>
            <a:pPr marL="349250" lvl="1" indent="0">
              <a:buNone/>
            </a:pPr>
            <a:endParaRPr lang="en-US" dirty="0"/>
          </a:p>
          <a:p>
            <a:pPr marL="349250" lvl="1" indent="0">
              <a:buNone/>
            </a:pPr>
            <a:endParaRPr lang="en-US" dirty="0"/>
          </a:p>
        </p:txBody>
      </p:sp>
    </p:spTree>
    <p:extLst>
      <p:ext uri="{BB962C8B-B14F-4D97-AF65-F5344CB8AC3E}">
        <p14:creationId xmlns:p14="http://schemas.microsoft.com/office/powerpoint/2010/main" val="2506821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08424"/>
          </a:xfrm>
        </p:spPr>
        <p:txBody>
          <a:bodyPr/>
          <a:lstStyle/>
          <a:p>
            <a:pPr lvl="1" algn="ctr" rtl="0">
              <a:spcBef>
                <a:spcPct val="0"/>
              </a:spcBef>
            </a:pPr>
            <a:r>
              <a:rPr lang="en-US" sz="2800" b="1" u="sng" dirty="0" smtClean="0"/>
              <a:t/>
            </a:r>
            <a:br>
              <a:rPr lang="en-US" sz="2800" b="1" u="sng" dirty="0" smtClean="0"/>
            </a:br>
            <a:r>
              <a:rPr lang="en-US" sz="2800" dirty="0" smtClean="0"/>
              <a:t>IV. Abraham learns about his family 22:20-24</a:t>
            </a:r>
            <a:br>
              <a:rPr lang="en-US" sz="2800" dirty="0" smtClean="0"/>
            </a:br>
            <a:r>
              <a:rPr lang="en-US" sz="2000" b="1" u="sng" dirty="0" smtClean="0"/>
              <a:t>B.  A significant grandniece born (v. 23)</a:t>
            </a:r>
            <a:endParaRPr lang="en-US" sz="2800" dirty="0"/>
          </a:p>
        </p:txBody>
      </p:sp>
      <p:sp>
        <p:nvSpPr>
          <p:cNvPr id="3" name="Content Placeholder 2"/>
          <p:cNvSpPr>
            <a:spLocks noGrp="1"/>
          </p:cNvSpPr>
          <p:nvPr>
            <p:ph idx="1"/>
          </p:nvPr>
        </p:nvSpPr>
        <p:spPr>
          <a:xfrm>
            <a:off x="220132" y="1151467"/>
            <a:ext cx="8720667" cy="5418666"/>
          </a:xfrm>
        </p:spPr>
        <p:txBody>
          <a:bodyPr>
            <a:normAutofit/>
          </a:bodyPr>
          <a:lstStyle/>
          <a:p>
            <a:r>
              <a:rPr lang="en-US" dirty="0"/>
              <a:t>This section represents a sort of parenthesis in the narrative, showing that Abraham and Sarah had not lost all ties with their original home. Abraham’s brother </a:t>
            </a:r>
            <a:r>
              <a:rPr lang="en-US" dirty="0" err="1"/>
              <a:t>Nahor</a:t>
            </a:r>
            <a:r>
              <a:rPr lang="en-US" dirty="0"/>
              <a:t> still lived back in Mesopotamia, possibly in the city known as </a:t>
            </a:r>
            <a:r>
              <a:rPr lang="en-US" dirty="0" err="1"/>
              <a:t>Nahor</a:t>
            </a:r>
            <a:r>
              <a:rPr lang="en-US" dirty="0"/>
              <a:t>, and he had not seen him, so far as we know, for sixty years or so. He and Sarah doubtless frequently wondered what had happened to him. His other brother, Haran, had died while they all still lived in Ur.</a:t>
            </a:r>
          </a:p>
          <a:p>
            <a:r>
              <a:rPr lang="en-US" dirty="0"/>
              <a:t>Abraham often must have wondered where he could find a wife for his son. If Isaac was to be the father of the great nation as promised, the choice of a proper wife was all-important</a:t>
            </a:r>
          </a:p>
          <a:p>
            <a:endParaRPr lang="en-US" dirty="0"/>
          </a:p>
          <a:p>
            <a:pPr marL="349250" lvl="1" indent="0">
              <a:buNone/>
            </a:pPr>
            <a:endParaRPr lang="en-US" dirty="0"/>
          </a:p>
          <a:p>
            <a:endParaRPr lang="en-US" dirty="0"/>
          </a:p>
        </p:txBody>
      </p:sp>
    </p:spTree>
    <p:extLst>
      <p:ext uri="{BB962C8B-B14F-4D97-AF65-F5344CB8AC3E}">
        <p14:creationId xmlns:p14="http://schemas.microsoft.com/office/powerpoint/2010/main" val="11168279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05224"/>
          </a:xfrm>
        </p:spPr>
        <p:txBody>
          <a:bodyPr/>
          <a:lstStyle/>
          <a:p>
            <a:r>
              <a:rPr lang="en-US" sz="2800" b="1" u="sng" dirty="0"/>
              <a:t>B.  A significant grandniece born (v. 23)</a:t>
            </a:r>
            <a:endParaRPr lang="en-US" sz="2800" dirty="0"/>
          </a:p>
        </p:txBody>
      </p:sp>
      <p:sp>
        <p:nvSpPr>
          <p:cNvPr id="3" name="Content Placeholder 2"/>
          <p:cNvSpPr>
            <a:spLocks noGrp="1"/>
          </p:cNvSpPr>
          <p:nvPr>
            <p:ph idx="1"/>
          </p:nvPr>
        </p:nvSpPr>
        <p:spPr>
          <a:xfrm>
            <a:off x="152400" y="1032932"/>
            <a:ext cx="8856133" cy="5672667"/>
          </a:xfrm>
        </p:spPr>
        <p:txBody>
          <a:bodyPr>
            <a:normAutofit lnSpcReduction="10000"/>
          </a:bodyPr>
          <a:lstStyle/>
          <a:p>
            <a:r>
              <a:rPr lang="en-US" dirty="0"/>
              <a:t>The reason Rebekah is mentioned in the narrative (which is a part of “the generations of Isaac,” it will be remembered) is of course that she was later to be the one chosen as Isaac’s wife</a:t>
            </a:r>
            <a:r>
              <a:rPr lang="en-US" dirty="0" smtClean="0"/>
              <a:t>. (Morris)</a:t>
            </a:r>
          </a:p>
          <a:p>
            <a:r>
              <a:rPr lang="en-US" sz="2600" dirty="0"/>
              <a:t>T</a:t>
            </a:r>
            <a:r>
              <a:rPr lang="en-US" dirty="0"/>
              <a:t>his little section records the expansion of the family in the eastern regions by listing the descendants of </a:t>
            </a:r>
            <a:r>
              <a:rPr lang="en-US" dirty="0" err="1"/>
              <a:t>Nahor</a:t>
            </a:r>
            <a:r>
              <a:rPr lang="en-US" dirty="0"/>
              <a:t>, the brother of Abraham. </a:t>
            </a:r>
            <a:r>
              <a:rPr lang="en-US" b="1" dirty="0"/>
              <a:t>The inclusion of the name of Rebekah indicates the primary interest of the narrator in including this material here—it prepares for the choosing of a bride for Isaac (Gen. 24)</a:t>
            </a:r>
            <a:r>
              <a:rPr lang="en-US" dirty="0"/>
              <a:t>. By placing the genealogical information here, rather than just before Genesis 24, the writer signals a change in the direction of the narratives</a:t>
            </a:r>
          </a:p>
          <a:p>
            <a:pPr lvl="3"/>
            <a:r>
              <a:rPr lang="en-US" dirty="0"/>
              <a:t> </a:t>
            </a:r>
            <a:r>
              <a:rPr lang="en-US" sz="1400" dirty="0"/>
              <a:t>Allen P. Ross, Creation and Blessing: A Guide to the Study and Exposition of Genesis (Grand Rapids, MI: Baker Books, 1998), 405.</a:t>
            </a:r>
          </a:p>
          <a:p>
            <a:endParaRPr lang="en-US" dirty="0"/>
          </a:p>
          <a:p>
            <a:endParaRPr lang="en-US" dirty="0"/>
          </a:p>
          <a:p>
            <a:endParaRPr lang="en-US" dirty="0"/>
          </a:p>
        </p:txBody>
      </p:sp>
    </p:spTree>
    <p:extLst>
      <p:ext uri="{BB962C8B-B14F-4D97-AF65-F5344CB8AC3E}">
        <p14:creationId xmlns:p14="http://schemas.microsoft.com/office/powerpoint/2010/main" val="3851420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22 Audio</a:t>
            </a:r>
            <a:endParaRPr lang="en-US" dirty="0"/>
          </a:p>
        </p:txBody>
      </p:sp>
      <p:pic>
        <p:nvPicPr>
          <p:cNvPr id="5" name="NASB (01 GEN 022) - Genesis 22.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4164013" y="3365500"/>
            <a:ext cx="812800" cy="812800"/>
          </a:xfrm>
        </p:spPr>
      </p:pic>
    </p:spTree>
    <p:extLst>
      <p:ext uri="{BB962C8B-B14F-4D97-AF65-F5344CB8AC3E}">
        <p14:creationId xmlns:p14="http://schemas.microsoft.com/office/powerpoint/2010/main" val="326087420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963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88291"/>
          </a:xfrm>
        </p:spPr>
        <p:txBody>
          <a:bodyPr/>
          <a:lstStyle/>
          <a:p>
            <a:r>
              <a:rPr lang="en-US" sz="2800" dirty="0" smtClean="0"/>
              <a:t>Observations &amp; “Takeaways”</a:t>
            </a:r>
            <a:endParaRPr lang="en-US" sz="2800" dirty="0"/>
          </a:p>
        </p:txBody>
      </p:sp>
      <p:sp>
        <p:nvSpPr>
          <p:cNvPr id="3" name="Content Placeholder 2"/>
          <p:cNvSpPr>
            <a:spLocks noGrp="1"/>
          </p:cNvSpPr>
          <p:nvPr>
            <p:ph idx="1"/>
          </p:nvPr>
        </p:nvSpPr>
        <p:spPr>
          <a:xfrm>
            <a:off x="203200" y="1066800"/>
            <a:ext cx="8788400" cy="5791200"/>
          </a:xfrm>
        </p:spPr>
        <p:txBody>
          <a:bodyPr>
            <a:normAutofit/>
          </a:bodyPr>
          <a:lstStyle/>
          <a:p>
            <a:r>
              <a:rPr lang="en-US" dirty="0" smtClean="0"/>
              <a:t>Ross from the BKC (Bible Knowledge Commentary)</a:t>
            </a:r>
          </a:p>
          <a:p>
            <a:r>
              <a:rPr lang="en-US" dirty="0"/>
              <a:t>The lessons about true worship are timeless: (1) Faith obeys completely the Word of God. (2) Faith surrenders the best to God, holding nothing back. (3) Faith waits on the Lord to provide all one’s needs. But God does not provide until personal sacrifice has been made. True worship is costly. This was always so for Israel when they brought sacrifices. Those offerings were supposed to be given in faith so God would provide all the needs of each willing worshiper.</a:t>
            </a:r>
          </a:p>
          <a:p>
            <a:pPr lvl="5"/>
            <a:r>
              <a:rPr lang="en-US" dirty="0"/>
              <a:t> </a:t>
            </a:r>
            <a:r>
              <a:rPr lang="en-US" sz="1200" dirty="0"/>
              <a:t>Allen P. Ross, Genesis, in The Bible Knowledge Commentary: An Exposition of the Scriptures, ed. J. F. </a:t>
            </a:r>
            <a:r>
              <a:rPr lang="en-US" sz="1200" dirty="0" err="1"/>
              <a:t>Walvoord</a:t>
            </a:r>
            <a:r>
              <a:rPr lang="en-US" sz="1200" dirty="0"/>
              <a:t> and R. B. </a:t>
            </a:r>
            <a:r>
              <a:rPr lang="en-US" sz="1200" dirty="0" err="1"/>
              <a:t>Zuck</a:t>
            </a:r>
            <a:r>
              <a:rPr lang="en-US" sz="1200" dirty="0"/>
              <a:t>, vol. 1 (Wheaton, IL: Victor Books, 1985), 65.</a:t>
            </a:r>
          </a:p>
          <a:p>
            <a:endParaRPr lang="en-US" dirty="0"/>
          </a:p>
        </p:txBody>
      </p:sp>
    </p:spTree>
    <p:extLst>
      <p:ext uri="{BB962C8B-B14F-4D97-AF65-F5344CB8AC3E}">
        <p14:creationId xmlns:p14="http://schemas.microsoft.com/office/powerpoint/2010/main" val="627677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049867"/>
            <a:ext cx="8805333" cy="5571066"/>
          </a:xfrm>
        </p:spPr>
        <p:txBody>
          <a:bodyPr>
            <a:normAutofit lnSpcReduction="10000"/>
          </a:bodyPr>
          <a:lstStyle/>
          <a:p>
            <a:r>
              <a:rPr lang="en-US" dirty="0" err="1" smtClean="0"/>
              <a:t>Fruchtenbaum</a:t>
            </a:r>
            <a:r>
              <a:rPr lang="en-US" dirty="0" smtClean="0"/>
              <a:t>:</a:t>
            </a:r>
          </a:p>
          <a:p>
            <a:r>
              <a:rPr lang="en-US" dirty="0"/>
              <a:t>A number of observations can be made from the story of Abraham’s obedience to God regarding Isaac. First, there are three lessons to learn from this section: Faith obeys completely and emphatically God’s Word; faith surrenders the best to God holding nothing back; and faith waits on the Lord to provide for all needs.</a:t>
            </a:r>
          </a:p>
          <a:p>
            <a:r>
              <a:rPr lang="en-US" dirty="0" err="1" smtClean="0"/>
              <a:t>Waltke</a:t>
            </a:r>
            <a:r>
              <a:rPr lang="en-US" dirty="0" smtClean="0"/>
              <a:t>: </a:t>
            </a:r>
            <a:r>
              <a:rPr lang="en-US" dirty="0"/>
              <a:t>God tests his saints often through adversity or hardship in order to prove the quality of their faith by their obedience in the actual time-space continuum we call “history” (see Ex. 20:20; Deut. 8:2; 2 Chron. 32:31; Matt. 4:1–11)</a:t>
            </a:r>
          </a:p>
          <a:p>
            <a:pPr lvl="1"/>
            <a:r>
              <a:rPr lang="en-US" dirty="0"/>
              <a:t> Bruce K. </a:t>
            </a:r>
            <a:r>
              <a:rPr lang="en-US" dirty="0" err="1"/>
              <a:t>Waltke</a:t>
            </a:r>
            <a:r>
              <a:rPr lang="en-US" dirty="0"/>
              <a:t> and </a:t>
            </a:r>
            <a:r>
              <a:rPr lang="en-US" dirty="0" err="1"/>
              <a:t>Cathi</a:t>
            </a:r>
            <a:r>
              <a:rPr lang="en-US" dirty="0"/>
              <a:t> J. </a:t>
            </a:r>
            <a:r>
              <a:rPr lang="en-US" dirty="0" err="1"/>
              <a:t>Fredricks</a:t>
            </a:r>
            <a:r>
              <a:rPr lang="en-US" dirty="0"/>
              <a:t>, Genesis: A Commentary (Grand Rapids, MI: Zondervan, 2001), 309.</a:t>
            </a:r>
          </a:p>
          <a:p>
            <a:endParaRPr lang="en-US" dirty="0"/>
          </a:p>
        </p:txBody>
      </p:sp>
      <p:sp>
        <p:nvSpPr>
          <p:cNvPr id="4" name="Title 3"/>
          <p:cNvSpPr>
            <a:spLocks noGrp="1"/>
          </p:cNvSpPr>
          <p:nvPr>
            <p:ph type="title"/>
          </p:nvPr>
        </p:nvSpPr>
        <p:spPr>
          <a:xfrm>
            <a:off x="549275" y="107576"/>
            <a:ext cx="8042276" cy="806824"/>
          </a:xfrm>
        </p:spPr>
        <p:txBody>
          <a:bodyPr/>
          <a:lstStyle/>
          <a:p>
            <a:r>
              <a:rPr lang="en-US" sz="2800" dirty="0"/>
              <a:t>Observations &amp; “Takeaways”</a:t>
            </a:r>
          </a:p>
        </p:txBody>
      </p:sp>
    </p:spTree>
    <p:extLst>
      <p:ext uri="{BB962C8B-B14F-4D97-AF65-F5344CB8AC3E}">
        <p14:creationId xmlns:p14="http://schemas.microsoft.com/office/powerpoint/2010/main" val="3641165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72957"/>
          </a:xfrm>
        </p:spPr>
        <p:txBody>
          <a:bodyPr/>
          <a:lstStyle/>
          <a:p>
            <a:r>
              <a:rPr lang="en-US" sz="2800" dirty="0"/>
              <a:t>Observations &amp; “Takeaways”</a:t>
            </a:r>
          </a:p>
        </p:txBody>
      </p:sp>
      <p:sp>
        <p:nvSpPr>
          <p:cNvPr id="3" name="Content Placeholder 2"/>
          <p:cNvSpPr>
            <a:spLocks noGrp="1"/>
          </p:cNvSpPr>
          <p:nvPr>
            <p:ph idx="1"/>
          </p:nvPr>
        </p:nvSpPr>
        <p:spPr>
          <a:xfrm>
            <a:off x="118532" y="880533"/>
            <a:ext cx="9025467" cy="5740400"/>
          </a:xfrm>
        </p:spPr>
        <p:txBody>
          <a:bodyPr>
            <a:normAutofit fontScale="85000" lnSpcReduction="10000"/>
          </a:bodyPr>
          <a:lstStyle/>
          <a:p>
            <a:r>
              <a:rPr lang="en-US" dirty="0" err="1" smtClean="0"/>
              <a:t>Waltke</a:t>
            </a:r>
            <a:r>
              <a:rPr lang="en-US" dirty="0" smtClean="0"/>
              <a:t> (Cont.)</a:t>
            </a:r>
          </a:p>
          <a:p>
            <a:r>
              <a:rPr lang="en-US" dirty="0"/>
              <a:t>We are not to put God to the test (Ex. 17:2, 7; Deut. 6:16; Luke 4:12) but to respond humbly and obediently when God calls. This is Abraham’s stance when he replies, “Here I am.” Abraham’s humility and obedient action are the models for Christian faith</a:t>
            </a:r>
            <a:r>
              <a:rPr lang="en-US" dirty="0" smtClean="0"/>
              <a:t>.</a:t>
            </a:r>
          </a:p>
          <a:p>
            <a:r>
              <a:rPr lang="en-US" dirty="0"/>
              <a:t>No one, however, has perfect faith. As we have seen, Abraham’s faith falters on several occasions (cf. 12:10–20; 16:1–2; 20:1–13). Still, the Lord responds to Abraham’s basic commitment of life to walk before God (17:1).</a:t>
            </a:r>
          </a:p>
          <a:p>
            <a:r>
              <a:rPr lang="en-US" dirty="0"/>
              <a:t>One of the church’s oldest confessions says: “If we are faithless, he will remain faithful, for he cannot disown himself” (2 Tim. 2:13). Instructively, however, when Abraham obeys, he blesses others and receives God’s promises (12:1–3; 17:1–16; 22:15–18). When he disobeys, he is a burden around the neck of the nations. Faith requires vision and demands radical obedience to God’s word.</a:t>
            </a:r>
          </a:p>
          <a:p>
            <a:pPr lvl="1"/>
            <a:r>
              <a:rPr lang="en-US" dirty="0"/>
              <a:t> Bruce K. </a:t>
            </a:r>
            <a:r>
              <a:rPr lang="en-US" dirty="0" err="1"/>
              <a:t>Waltke</a:t>
            </a:r>
            <a:r>
              <a:rPr lang="en-US" dirty="0"/>
              <a:t> and </a:t>
            </a:r>
            <a:r>
              <a:rPr lang="en-US" dirty="0" err="1"/>
              <a:t>Cathi</a:t>
            </a:r>
            <a:r>
              <a:rPr lang="en-US" dirty="0"/>
              <a:t> J. </a:t>
            </a:r>
            <a:r>
              <a:rPr lang="en-US" dirty="0" err="1"/>
              <a:t>Fredricks</a:t>
            </a:r>
            <a:r>
              <a:rPr lang="en-US" dirty="0"/>
              <a:t>, Genesis: A Commentary (Grand Rapids, MI: Zondervan, 2001), 310.</a:t>
            </a:r>
          </a:p>
          <a:p>
            <a:endParaRPr lang="en-US" dirty="0"/>
          </a:p>
          <a:p>
            <a:pPr marL="349250" lvl="1" indent="0">
              <a:buNone/>
            </a:pPr>
            <a:endParaRPr lang="en-US" dirty="0"/>
          </a:p>
          <a:p>
            <a:endParaRPr lang="en-US" dirty="0"/>
          </a:p>
          <a:p>
            <a:pPr marL="349250" lvl="1" indent="0">
              <a:buNone/>
            </a:pPr>
            <a:endParaRPr lang="en-US" dirty="0"/>
          </a:p>
          <a:p>
            <a:endParaRPr lang="en-US" dirty="0" smtClean="0"/>
          </a:p>
          <a:p>
            <a:endParaRPr lang="en-US" dirty="0"/>
          </a:p>
        </p:txBody>
      </p:sp>
    </p:spTree>
    <p:extLst>
      <p:ext uri="{BB962C8B-B14F-4D97-AF65-F5344CB8AC3E}">
        <p14:creationId xmlns:p14="http://schemas.microsoft.com/office/powerpoint/2010/main" val="3631898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72957"/>
          </a:xfrm>
        </p:spPr>
        <p:txBody>
          <a:bodyPr/>
          <a:lstStyle/>
          <a:p>
            <a:pPr lvl="1" algn="ctr" rtl="0">
              <a:spcBef>
                <a:spcPct val="0"/>
              </a:spcBef>
            </a:pPr>
            <a:r>
              <a:rPr lang="en-US" sz="2000" dirty="0" smtClean="0"/>
              <a:t/>
            </a:r>
            <a:br>
              <a:rPr lang="en-US" sz="2000" dirty="0" smtClean="0"/>
            </a:br>
            <a:r>
              <a:rPr lang="en-US" sz="2800" dirty="0" smtClean="0"/>
              <a:t>My “Takeaways” from Ch. 22 &amp; the Abrahamic Narratives (11:27-22:24)</a:t>
            </a:r>
            <a:endParaRPr lang="en-US" sz="2800" dirty="0"/>
          </a:p>
        </p:txBody>
      </p:sp>
      <p:sp>
        <p:nvSpPr>
          <p:cNvPr id="3" name="Content Placeholder 2"/>
          <p:cNvSpPr>
            <a:spLocks noGrp="1"/>
          </p:cNvSpPr>
          <p:nvPr>
            <p:ph idx="1"/>
          </p:nvPr>
        </p:nvSpPr>
        <p:spPr>
          <a:xfrm>
            <a:off x="186267" y="1032934"/>
            <a:ext cx="8822266" cy="5554134"/>
          </a:xfrm>
        </p:spPr>
        <p:txBody>
          <a:bodyPr>
            <a:normAutofit/>
          </a:bodyPr>
          <a:lstStyle/>
          <a:p>
            <a:r>
              <a:rPr lang="en-US" dirty="0" smtClean="0"/>
              <a:t>As illustrated in the Abrahamic narratives, the middle tense of salvation has it’s “ups &amp; downs”</a:t>
            </a:r>
          </a:p>
          <a:p>
            <a:r>
              <a:rPr lang="en-US" dirty="0" smtClean="0"/>
              <a:t>Living by faith by the grace of God is </a:t>
            </a:r>
            <a:r>
              <a:rPr lang="en-US" b="1" u="sng" dirty="0" smtClean="0"/>
              <a:t>the ONLY way </a:t>
            </a:r>
            <a:r>
              <a:rPr lang="en-US" dirty="0" smtClean="0"/>
              <a:t>to have success in the middle tense </a:t>
            </a:r>
          </a:p>
          <a:p>
            <a:r>
              <a:rPr lang="en-US" dirty="0" smtClean="0"/>
              <a:t>God’s promises </a:t>
            </a:r>
            <a:r>
              <a:rPr lang="en-US" b="1" u="sng" dirty="0" smtClean="0"/>
              <a:t>can NEVER be </a:t>
            </a:r>
            <a:r>
              <a:rPr lang="en-US" dirty="0" smtClean="0"/>
              <a:t>thwarted!</a:t>
            </a:r>
          </a:p>
          <a:p>
            <a:r>
              <a:rPr lang="en-US" dirty="0"/>
              <a:t>YHWH demonstrates He cannot lie (Num. 23:19) and cannot break His promises (Josh. 21:45)</a:t>
            </a:r>
          </a:p>
          <a:p>
            <a:r>
              <a:rPr lang="en-US" dirty="0" smtClean="0"/>
              <a:t>YHWH shows throughout the narrative that He is slow to anger and shows loving-kindness (</a:t>
            </a:r>
            <a:r>
              <a:rPr lang="en-US" dirty="0" err="1" smtClean="0"/>
              <a:t>Hesed</a:t>
            </a:r>
            <a:r>
              <a:rPr lang="en-US" dirty="0" smtClean="0"/>
              <a:t>) to all creation</a:t>
            </a:r>
          </a:p>
          <a:p>
            <a:r>
              <a:rPr lang="en-US" dirty="0" smtClean="0"/>
              <a:t>Abraham’s faith in YHWH is INCREDIBLE and at it’s apex here in chapter 22</a:t>
            </a:r>
          </a:p>
          <a:p>
            <a:pPr marL="349250" lvl="1" indent="0">
              <a:buNone/>
            </a:pPr>
            <a:endParaRPr lang="en-US" dirty="0"/>
          </a:p>
          <a:p>
            <a:endParaRPr lang="en-US" dirty="0"/>
          </a:p>
          <a:p>
            <a:endParaRPr lang="en-US" dirty="0"/>
          </a:p>
          <a:p>
            <a:endParaRPr lang="en-US" dirty="0"/>
          </a:p>
        </p:txBody>
      </p:sp>
      <p:sp>
        <p:nvSpPr>
          <p:cNvPr id="4" name="TextBox 3"/>
          <p:cNvSpPr txBox="1"/>
          <p:nvPr/>
        </p:nvSpPr>
        <p:spPr>
          <a:xfrm>
            <a:off x="4588933" y="6434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35846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349624"/>
          </a:xfrm>
        </p:spPr>
        <p:txBody>
          <a:bodyPr/>
          <a:lstStyle/>
          <a:p>
            <a:r>
              <a:rPr lang="en-US" sz="1600" dirty="0" smtClean="0"/>
              <a:t>Bibliography</a:t>
            </a:r>
            <a:endParaRPr lang="en-US" sz="1600" dirty="0"/>
          </a:p>
        </p:txBody>
      </p:sp>
      <p:sp>
        <p:nvSpPr>
          <p:cNvPr id="3" name="Content Placeholder 2"/>
          <p:cNvSpPr>
            <a:spLocks noGrp="1"/>
          </p:cNvSpPr>
          <p:nvPr>
            <p:ph idx="1"/>
          </p:nvPr>
        </p:nvSpPr>
        <p:spPr>
          <a:xfrm>
            <a:off x="0" y="457200"/>
            <a:ext cx="9144000" cy="6400800"/>
          </a:xfrm>
        </p:spPr>
        <p:txBody>
          <a:bodyPr>
            <a:noAutofit/>
          </a:bodyPr>
          <a:lstStyle/>
          <a:p>
            <a:r>
              <a:rPr lang="en-US" sz="1800" dirty="0" err="1" smtClean="0"/>
              <a:t>Fruchtenbaum</a:t>
            </a:r>
            <a:r>
              <a:rPr lang="en-US" sz="1800" dirty="0"/>
              <a:t>, Arnold G. </a:t>
            </a:r>
            <a:r>
              <a:rPr lang="en-US" sz="1800" i="1" dirty="0"/>
              <a:t>Ariel's Bible Commentary: The Book of Genesis</a:t>
            </a:r>
            <a:r>
              <a:rPr lang="en-US" sz="1800" dirty="0"/>
              <a:t>. San Antonio, Tex.: Ariel Ministries, 2009. Print.</a:t>
            </a:r>
          </a:p>
          <a:p>
            <a:r>
              <a:rPr lang="en-US" sz="1800" dirty="0"/>
              <a:t>Hamilton, Victor P. </a:t>
            </a:r>
            <a:r>
              <a:rPr lang="en-US" sz="1800" i="1" dirty="0"/>
              <a:t>The New International Commentary on the Old Testament: The Book of Genesis Chapters 1-17</a:t>
            </a:r>
            <a:r>
              <a:rPr lang="en-US" sz="1800" dirty="0"/>
              <a:t>. Grand Rapids: Eerdmans, 1990. Print.</a:t>
            </a:r>
          </a:p>
          <a:p>
            <a:r>
              <a:rPr lang="en-US" sz="1800" dirty="0" err="1" smtClean="0"/>
              <a:t>Kidner</a:t>
            </a:r>
            <a:r>
              <a:rPr lang="en-US" sz="1800" dirty="0"/>
              <a:t>, Derek, and Derek </a:t>
            </a:r>
            <a:r>
              <a:rPr lang="en-US" sz="1800" dirty="0" err="1"/>
              <a:t>Kidner</a:t>
            </a:r>
            <a:r>
              <a:rPr lang="en-US" sz="1800" dirty="0"/>
              <a:t>. </a:t>
            </a:r>
            <a:r>
              <a:rPr lang="en-US" sz="1800" i="1" dirty="0"/>
              <a:t>Tyndale Old Testament Commentaries: Genesis</a:t>
            </a:r>
            <a:r>
              <a:rPr lang="en-US" sz="1800" dirty="0"/>
              <a:t>. London, Downer's Grove, ILL: Intervarsity, 1967. Print.</a:t>
            </a:r>
          </a:p>
          <a:p>
            <a:r>
              <a:rPr lang="en-US" sz="1800" dirty="0" smtClean="0"/>
              <a:t>Morris</a:t>
            </a:r>
            <a:r>
              <a:rPr lang="en-US" sz="1800" dirty="0"/>
              <a:t>, Henry M. </a:t>
            </a:r>
            <a:r>
              <a:rPr lang="en-US" sz="1800" i="1" dirty="0"/>
              <a:t>The Genesis Record: A Scientific and Devotional Commentary on the Book of Beginnings</a:t>
            </a:r>
            <a:r>
              <a:rPr lang="en-US" sz="1800" dirty="0"/>
              <a:t>. Grand Rapids, Michigan: Baker Book House, 1976. Print.</a:t>
            </a:r>
          </a:p>
          <a:p>
            <a:r>
              <a:rPr lang="en-US" sz="1800" dirty="0" smtClean="0"/>
              <a:t>Ross</a:t>
            </a:r>
            <a:r>
              <a:rPr lang="en-US" sz="1800" dirty="0"/>
              <a:t>, Allen P. </a:t>
            </a:r>
            <a:r>
              <a:rPr lang="en-US" sz="1800" i="1" dirty="0"/>
              <a:t>Creation &amp;amp; Blessing: A Guide to the Study and Exposition of Genesis</a:t>
            </a:r>
            <a:r>
              <a:rPr lang="en-US" sz="1800" dirty="0"/>
              <a:t>. Grand Rapids: Baker Academic, 1998. Print.</a:t>
            </a:r>
          </a:p>
          <a:p>
            <a:r>
              <a:rPr lang="en-US" sz="1800" dirty="0" err="1" smtClean="0"/>
              <a:t>Walvoord</a:t>
            </a:r>
            <a:r>
              <a:rPr lang="en-US" sz="1800" dirty="0"/>
              <a:t>, John F. </a:t>
            </a:r>
            <a:r>
              <a:rPr lang="en-US" sz="1800" i="1" dirty="0"/>
              <a:t>The Bible Knowledge Commentary: An Exposition of the Scriptures</a:t>
            </a:r>
            <a:r>
              <a:rPr lang="en-US" sz="1800" dirty="0"/>
              <a:t>. Wheaton, Ill.: Victor, 1983. Print.</a:t>
            </a:r>
            <a:endParaRPr lang="en-US" sz="1800" dirty="0" smtClean="0"/>
          </a:p>
        </p:txBody>
      </p:sp>
    </p:spTree>
    <p:extLst>
      <p:ext uri="{BB962C8B-B14F-4D97-AF65-F5344CB8AC3E}">
        <p14:creationId xmlns:p14="http://schemas.microsoft.com/office/powerpoint/2010/main" val="19424539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671356"/>
          </a:xfrm>
        </p:spPr>
        <p:txBody>
          <a:bodyPr>
            <a:noAutofit/>
          </a:bodyPr>
          <a:lstStyle/>
          <a:p>
            <a:r>
              <a:rPr lang="en-US" sz="3200" dirty="0"/>
              <a:t>Genesis </a:t>
            </a:r>
            <a:r>
              <a:rPr lang="en-US" sz="3200" dirty="0" smtClean="0"/>
              <a:t>22 Outline</a:t>
            </a:r>
            <a:endParaRPr lang="en-US" sz="3200" dirty="0"/>
          </a:p>
        </p:txBody>
      </p:sp>
      <p:sp>
        <p:nvSpPr>
          <p:cNvPr id="3" name="Content Placeholder 2"/>
          <p:cNvSpPr>
            <a:spLocks noGrp="1"/>
          </p:cNvSpPr>
          <p:nvPr>
            <p:ph idx="1"/>
          </p:nvPr>
        </p:nvSpPr>
        <p:spPr>
          <a:xfrm>
            <a:off x="152400" y="877332"/>
            <a:ext cx="8839200" cy="5980667"/>
          </a:xfrm>
        </p:spPr>
        <p:txBody>
          <a:bodyPr>
            <a:normAutofit fontScale="92500" lnSpcReduction="20000"/>
          </a:bodyPr>
          <a:lstStyle/>
          <a:p>
            <a:r>
              <a:rPr lang="en-US" dirty="0" smtClean="0"/>
              <a:t>I. YHWH’s Command &amp; Test of Abraham 22:1-8</a:t>
            </a:r>
          </a:p>
          <a:p>
            <a:pPr lvl="1"/>
            <a:r>
              <a:rPr lang="en-US" sz="2000" dirty="0" smtClean="0"/>
              <a:t>A.  The Order (v.1-2)</a:t>
            </a:r>
          </a:p>
          <a:p>
            <a:pPr lvl="1"/>
            <a:r>
              <a:rPr lang="en-US" sz="2000" dirty="0" smtClean="0"/>
              <a:t>B.  The Obedience (v.3)</a:t>
            </a:r>
          </a:p>
          <a:p>
            <a:pPr lvl="1"/>
            <a:r>
              <a:rPr lang="en-US" sz="2000" dirty="0" smtClean="0"/>
              <a:t>C.  The Ordeal (v. 4-8)</a:t>
            </a:r>
          </a:p>
          <a:p>
            <a:r>
              <a:rPr lang="en-US" dirty="0" smtClean="0"/>
              <a:t>II. The Submission &amp; the substitution 22: 9-14</a:t>
            </a:r>
          </a:p>
          <a:p>
            <a:pPr lvl="1"/>
            <a:r>
              <a:rPr lang="en-US" sz="2000" dirty="0" smtClean="0"/>
              <a:t>A.  Isaac’s submission to his father &amp; YHWH (v. 9</a:t>
            </a:r>
            <a:r>
              <a:rPr lang="en-US" sz="2000" dirty="0"/>
              <a:t>)</a:t>
            </a:r>
            <a:endParaRPr lang="en-US" sz="2000" dirty="0" smtClean="0"/>
          </a:p>
          <a:p>
            <a:pPr lvl="1"/>
            <a:r>
              <a:rPr lang="en-US" sz="2000" dirty="0" smtClean="0"/>
              <a:t>B.  Abraham’s submission to the Father (v. 10-11)</a:t>
            </a:r>
          </a:p>
          <a:p>
            <a:pPr lvl="1"/>
            <a:r>
              <a:rPr lang="en-US" sz="2000" dirty="0" smtClean="0"/>
              <a:t>C.  YHWH’s response &amp; substitution &amp; Abraham’s naming (v. 12-14)</a:t>
            </a:r>
          </a:p>
          <a:p>
            <a:r>
              <a:rPr lang="en-US" dirty="0" smtClean="0"/>
              <a:t>III. YHWH swears &amp; declares His promise again 22:15-19</a:t>
            </a:r>
          </a:p>
          <a:p>
            <a:pPr lvl="1"/>
            <a:r>
              <a:rPr lang="en-US" sz="2000" dirty="0" smtClean="0"/>
              <a:t>A.  YHWH’s irrevocable swear (v. 15-16)</a:t>
            </a:r>
          </a:p>
          <a:p>
            <a:pPr lvl="1"/>
            <a:r>
              <a:rPr lang="en-US" sz="2000" dirty="0" smtClean="0"/>
              <a:t>B.  YHWH’s content of the swearing &amp; declaring (v.17-18)</a:t>
            </a:r>
          </a:p>
          <a:p>
            <a:pPr lvl="1"/>
            <a:r>
              <a:rPr lang="en-US" sz="2000" dirty="0" smtClean="0"/>
              <a:t>C.  Abraham,  Isaac &amp; the servants return &amp; stay at Beersheba (v. 19)</a:t>
            </a:r>
          </a:p>
          <a:p>
            <a:r>
              <a:rPr lang="en-US" dirty="0" smtClean="0"/>
              <a:t>IV. Abraham learns about his family 22:20-24</a:t>
            </a:r>
          </a:p>
          <a:p>
            <a:pPr lvl="1"/>
            <a:r>
              <a:rPr lang="en-US" dirty="0" smtClean="0"/>
              <a:t>A.  Abraham’s brother </a:t>
            </a:r>
            <a:r>
              <a:rPr lang="en-US" dirty="0" err="1" smtClean="0"/>
              <a:t>Nahor</a:t>
            </a:r>
            <a:r>
              <a:rPr lang="en-US" dirty="0"/>
              <a:t> </a:t>
            </a:r>
            <a:r>
              <a:rPr lang="en-US" dirty="0" smtClean="0"/>
              <a:t>has many sons (v. 20-22)</a:t>
            </a:r>
          </a:p>
          <a:p>
            <a:pPr lvl="1"/>
            <a:r>
              <a:rPr lang="en-US" b="1" u="sng" dirty="0" smtClean="0"/>
              <a:t>B.  A significant grandniece born (v. 23)</a:t>
            </a:r>
          </a:p>
          <a:p>
            <a:pPr lvl="1"/>
            <a:r>
              <a:rPr lang="en-US" dirty="0" smtClean="0"/>
              <a:t>C.  </a:t>
            </a:r>
            <a:r>
              <a:rPr lang="en-US" dirty="0" err="1" smtClean="0"/>
              <a:t>Nahor’s</a:t>
            </a:r>
            <a:r>
              <a:rPr lang="en-US" dirty="0" smtClean="0"/>
              <a:t> concubine’s sons (v. 24)</a:t>
            </a:r>
          </a:p>
          <a:p>
            <a:pPr marL="349250" lvl="1" indent="0">
              <a:buNone/>
            </a:pPr>
            <a:endParaRPr lang="en-US" sz="1800" dirty="0" smtClean="0"/>
          </a:p>
          <a:p>
            <a:pPr marL="349250" lvl="1" indent="0">
              <a:buNone/>
            </a:pPr>
            <a:endParaRPr lang="en-US" sz="1800" dirty="0" smtClean="0"/>
          </a:p>
          <a:p>
            <a:pPr lvl="1"/>
            <a:endParaRPr lang="en-US" sz="1800" dirty="0"/>
          </a:p>
          <a:p>
            <a:pPr lvl="7"/>
            <a:endParaRPr lang="en-US" dirty="0"/>
          </a:p>
          <a:p>
            <a:pPr lvl="1"/>
            <a:endParaRPr lang="en-US" dirty="0"/>
          </a:p>
          <a:p>
            <a:pPr lvl="1">
              <a:lnSpc>
                <a:spcPct val="80000"/>
              </a:lnSpc>
            </a:pPr>
            <a:endParaRPr lang="en-US" sz="1800" b="1" dirty="0" smtClean="0"/>
          </a:p>
        </p:txBody>
      </p:sp>
    </p:spTree>
    <p:extLst>
      <p:ext uri="{BB962C8B-B14F-4D97-AF65-F5344CB8AC3E}">
        <p14:creationId xmlns:p14="http://schemas.microsoft.com/office/powerpoint/2010/main" val="3491813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ssolv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dissolv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dissolv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dissolve">
                                      <p:cBhvr>
                                        <p:cTn id="50" dur="5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dissolve">
                                      <p:cBhvr>
                                        <p:cTn id="55" dur="500"/>
                                        <p:tgtEl>
                                          <p:spTgt spid="3">
                                            <p:txEl>
                                              <p:pRg st="10" end="10"/>
                                            </p:txEl>
                                          </p:spTgt>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dissolve">
                                      <p:cBhvr>
                                        <p:cTn id="58" dur="500"/>
                                        <p:tgtEl>
                                          <p:spTgt spid="3">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dissolve">
                                      <p:cBhvr>
                                        <p:cTn id="63" dur="500"/>
                                        <p:tgtEl>
                                          <p:spTgt spid="3">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3">
                                            <p:txEl>
                                              <p:pRg st="13" end="13"/>
                                            </p:txEl>
                                          </p:spTgt>
                                        </p:tgtEl>
                                        <p:attrNameLst>
                                          <p:attrName>style.visibility</p:attrName>
                                        </p:attrNameLst>
                                      </p:cBhvr>
                                      <p:to>
                                        <p:strVal val="visible"/>
                                      </p:to>
                                    </p:set>
                                    <p:animEffect transition="in" filter="dissolve">
                                      <p:cBhvr>
                                        <p:cTn id="68" dur="500"/>
                                        <p:tgtEl>
                                          <p:spTgt spid="3">
                                            <p:txEl>
                                              <p:pRg st="13" end="1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Effect transition="in" filter="dissolve">
                                      <p:cBhvr>
                                        <p:cTn id="73" dur="500"/>
                                        <p:tgtEl>
                                          <p:spTgt spid="3">
                                            <p:txEl>
                                              <p:pRg st="14" end="1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3">
                                            <p:txEl>
                                              <p:pRg st="15" end="15"/>
                                            </p:txEl>
                                          </p:spTgt>
                                        </p:tgtEl>
                                        <p:attrNameLst>
                                          <p:attrName>style.visibility</p:attrName>
                                        </p:attrNameLst>
                                      </p:cBhvr>
                                      <p:to>
                                        <p:strVal val="visible"/>
                                      </p:to>
                                    </p:set>
                                    <p:animEffect transition="in" filter="dissolve">
                                      <p:cBhvr>
                                        <p:cTn id="78"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08424"/>
          </a:xfrm>
        </p:spPr>
        <p:txBody>
          <a:bodyPr>
            <a:normAutofit fontScale="90000"/>
          </a:bodyPr>
          <a:lstStyle/>
          <a:p>
            <a:r>
              <a:rPr lang="en-US" sz="2800" dirty="0"/>
              <a:t/>
            </a:r>
            <a:br>
              <a:rPr lang="en-US" sz="2800" dirty="0"/>
            </a:br>
            <a:r>
              <a:rPr lang="en-US" sz="2800" i="1" dirty="0"/>
              <a:t/>
            </a:r>
            <a:br>
              <a:rPr lang="en-US" sz="2800" i="1" dirty="0"/>
            </a:br>
            <a:r>
              <a:rPr lang="en-US" sz="3600" dirty="0"/>
              <a:t>Introductory </a:t>
            </a:r>
            <a:r>
              <a:rPr lang="en-US" sz="3600" dirty="0" smtClean="0"/>
              <a:t>Comments on</a:t>
            </a:r>
            <a:r>
              <a:rPr lang="en-US" sz="3600" dirty="0"/>
              <a:t/>
            </a:r>
            <a:br>
              <a:rPr lang="en-US" sz="3600" dirty="0"/>
            </a:br>
            <a:r>
              <a:rPr lang="en-US" sz="3600" i="1" dirty="0" smtClean="0"/>
              <a:t>Chapter 22</a:t>
            </a:r>
            <a:endParaRPr lang="en-US" sz="3600" dirty="0"/>
          </a:p>
        </p:txBody>
      </p:sp>
      <p:sp>
        <p:nvSpPr>
          <p:cNvPr id="3" name="Content Placeholder 2"/>
          <p:cNvSpPr>
            <a:spLocks noGrp="1"/>
          </p:cNvSpPr>
          <p:nvPr>
            <p:ph idx="1"/>
          </p:nvPr>
        </p:nvSpPr>
        <p:spPr>
          <a:xfrm>
            <a:off x="203200" y="1168400"/>
            <a:ext cx="8720667" cy="5469467"/>
          </a:xfrm>
        </p:spPr>
        <p:txBody>
          <a:bodyPr>
            <a:normAutofit fontScale="92500" lnSpcReduction="20000"/>
          </a:bodyPr>
          <a:lstStyle/>
          <a:p>
            <a:r>
              <a:rPr lang="en-US" dirty="0" smtClean="0"/>
              <a:t>God tests Abraham, not tempting him with evil (the Lord cannot do this, cf. James 1:13)</a:t>
            </a:r>
          </a:p>
          <a:p>
            <a:r>
              <a:rPr lang="en-US" dirty="0"/>
              <a:t>the word translated “tempt” (Hebrew </a:t>
            </a:r>
            <a:r>
              <a:rPr lang="en-US" i="1" dirty="0" err="1"/>
              <a:t>nasah</a:t>
            </a:r>
            <a:r>
              <a:rPr lang="en-US" i="1" dirty="0"/>
              <a:t>). </a:t>
            </a:r>
            <a:r>
              <a:rPr lang="en-US" dirty="0"/>
              <a:t>It does not, of course, mean “tempt to do evil” (note James 1:13). It means “test” or “try” and, in fact, most of the time is translated “prove.</a:t>
            </a:r>
            <a:r>
              <a:rPr lang="en-US" dirty="0" smtClean="0"/>
              <a:t>” </a:t>
            </a:r>
            <a:r>
              <a:rPr lang="en-US" i="1" dirty="0" smtClean="0"/>
              <a:t>(Morris)</a:t>
            </a:r>
            <a:endParaRPr lang="en-US" dirty="0" smtClean="0"/>
          </a:p>
          <a:p>
            <a:r>
              <a:rPr lang="en-US" dirty="0" smtClean="0"/>
              <a:t>Abraham’s maturity/sanctification/faith </a:t>
            </a:r>
            <a:r>
              <a:rPr lang="en-US" b="1" u="sng" dirty="0" smtClean="0"/>
              <a:t>is at it’s apex</a:t>
            </a:r>
            <a:r>
              <a:rPr lang="en-US" dirty="0" smtClean="0"/>
              <a:t>, “now I know that you fear God”</a:t>
            </a:r>
          </a:p>
          <a:p>
            <a:r>
              <a:rPr lang="en-US" b="1" u="sng" dirty="0" smtClean="0"/>
              <a:t>Abraham loves God more </a:t>
            </a:r>
            <a:r>
              <a:rPr lang="en-US" dirty="0" smtClean="0"/>
              <a:t>than anything else</a:t>
            </a:r>
          </a:p>
          <a:p>
            <a:r>
              <a:rPr lang="en-US" dirty="0" smtClean="0"/>
              <a:t>Abraham believed in resurrection </a:t>
            </a:r>
          </a:p>
          <a:p>
            <a:r>
              <a:rPr lang="en-US" dirty="0" smtClean="0"/>
              <a:t>YHWH gives a substitutionary “type” to be sacrificed in place of Isaac, ultimately the anti-type fulfilled in His Son, Jesus Christ</a:t>
            </a:r>
          </a:p>
          <a:p>
            <a:r>
              <a:rPr lang="en-US" dirty="0" smtClean="0"/>
              <a:t>YHWH’s swears &amp; declares His promises again</a:t>
            </a:r>
          </a:p>
          <a:p>
            <a:endParaRPr lang="en-US" dirty="0" smtClean="0"/>
          </a:p>
          <a:p>
            <a:endParaRPr lang="en-US" sz="2000" dirty="0" smtClean="0"/>
          </a:p>
          <a:p>
            <a:endParaRPr lang="en-US" sz="2000" dirty="0"/>
          </a:p>
        </p:txBody>
      </p:sp>
    </p:spTree>
    <p:extLst>
      <p:ext uri="{BB962C8B-B14F-4D97-AF65-F5344CB8AC3E}">
        <p14:creationId xmlns:p14="http://schemas.microsoft.com/office/powerpoint/2010/main" val="3688652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35889"/>
          </a:xfrm>
        </p:spPr>
        <p:txBody>
          <a:bodyPr>
            <a:normAutofit fontScale="90000"/>
          </a:bodyPr>
          <a:lstStyle/>
          <a:p>
            <a:r>
              <a:rPr lang="en-US" sz="2000" dirty="0"/>
              <a:t/>
            </a:r>
            <a:br>
              <a:rPr lang="en-US" sz="2000" dirty="0"/>
            </a:br>
            <a:r>
              <a:rPr lang="en-US" sz="1000" dirty="0"/>
              <a:t/>
            </a:r>
            <a:br>
              <a:rPr lang="en-US" sz="1000" dirty="0"/>
            </a:br>
            <a:r>
              <a:rPr lang="en-US" sz="1400" dirty="0"/>
              <a:t/>
            </a:r>
            <a:br>
              <a:rPr lang="en-US" sz="1400" dirty="0"/>
            </a:br>
            <a:r>
              <a:rPr lang="en-US" sz="2200" dirty="0"/>
              <a:t/>
            </a:r>
            <a:br>
              <a:rPr lang="en-US" sz="2200" dirty="0"/>
            </a:br>
            <a:r>
              <a:rPr lang="en-US" sz="2000" dirty="0"/>
              <a:t/>
            </a:r>
            <a:br>
              <a:rPr lang="en-US" sz="2000" dirty="0"/>
            </a:br>
            <a:r>
              <a:rPr lang="en-US" sz="1800" dirty="0"/>
              <a:t/>
            </a:r>
            <a:br>
              <a:rPr lang="en-US" sz="1800" dirty="0"/>
            </a:br>
            <a:r>
              <a:rPr lang="en-US" sz="2700" dirty="0"/>
              <a:t>I. YHWH’s Command &amp; Test of Abraham 22:1-8</a:t>
            </a:r>
            <a:r>
              <a:rPr lang="en-US" sz="2000" dirty="0"/>
              <a:t/>
            </a:r>
            <a:br>
              <a:rPr lang="en-US" sz="2000" dirty="0"/>
            </a:br>
            <a:r>
              <a:rPr lang="en-US" sz="2200" dirty="0"/>
              <a:t>A.  The Order (v.1-</a:t>
            </a:r>
            <a:r>
              <a:rPr lang="en-US" sz="2200" dirty="0" smtClean="0"/>
              <a:t>2)</a:t>
            </a:r>
            <a:endParaRPr lang="en-US" sz="2200" dirty="0"/>
          </a:p>
        </p:txBody>
      </p:sp>
      <p:sp>
        <p:nvSpPr>
          <p:cNvPr id="3" name="Content Placeholder 2"/>
          <p:cNvSpPr>
            <a:spLocks noGrp="1"/>
          </p:cNvSpPr>
          <p:nvPr>
            <p:ph idx="1"/>
          </p:nvPr>
        </p:nvSpPr>
        <p:spPr>
          <a:xfrm>
            <a:off x="152400" y="843466"/>
            <a:ext cx="8991600" cy="6014534"/>
          </a:xfrm>
        </p:spPr>
        <p:txBody>
          <a:bodyPr>
            <a:normAutofit fontScale="85000" lnSpcReduction="10000"/>
          </a:bodyPr>
          <a:lstStyle/>
          <a:p>
            <a:r>
              <a:rPr lang="en-US" sz="3200" dirty="0" smtClean="0"/>
              <a:t>Ross’ intro statements to this chapter:</a:t>
            </a:r>
          </a:p>
          <a:p>
            <a:r>
              <a:rPr lang="en-US" sz="3200" dirty="0"/>
              <a:t>The greatest test in the life of Abraham came after he had finally received the promise—he was to give his son back to God through sacrifice. It was one thing to trust the Lord while waiting for the promise; but it was quite another thing to continue to trust the Word of the Lord when it called for the patriarch to do that which seemed unreasonable. Would Abraham cling to the child that God had given him, the child on which the future was based, or would he continue to obey? The test was designed to see to what extent he would obey.</a:t>
            </a:r>
          </a:p>
          <a:p>
            <a:pPr lvl="4"/>
            <a:r>
              <a:rPr lang="en-US" dirty="0"/>
              <a:t> </a:t>
            </a:r>
            <a:r>
              <a:rPr lang="en-US" sz="1700" dirty="0"/>
              <a:t>Allen P. Ross, Creation and Blessing: A Guide to the Study and Exposition of Genesis (Grand Rapids, MI: Baker Books, 1998), 391.</a:t>
            </a:r>
          </a:p>
          <a:p>
            <a:r>
              <a:rPr lang="en-US" dirty="0"/>
              <a:t> </a:t>
            </a:r>
            <a:endParaRPr lang="en-US" dirty="0" smtClean="0"/>
          </a:p>
          <a:p>
            <a:endParaRPr lang="en-US" dirty="0"/>
          </a:p>
          <a:p>
            <a:endParaRPr lang="en-US" dirty="0" smtClean="0"/>
          </a:p>
          <a:p>
            <a:endParaRPr lang="en-US" dirty="0"/>
          </a:p>
          <a:p>
            <a:endParaRPr lang="en-US" dirty="0"/>
          </a:p>
          <a:p>
            <a:endParaRPr lang="en-US" dirty="0"/>
          </a:p>
        </p:txBody>
      </p:sp>
      <p:sp>
        <p:nvSpPr>
          <p:cNvPr id="4" name="TextBox 3"/>
          <p:cNvSpPr txBox="1"/>
          <p:nvPr/>
        </p:nvSpPr>
        <p:spPr>
          <a:xfrm>
            <a:off x="4555067" y="8128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38777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89891"/>
          </a:xfrm>
        </p:spPr>
        <p:txBody>
          <a:bodyPr/>
          <a:lstStyle/>
          <a:p>
            <a:r>
              <a:rPr lang="en-US" sz="2400" dirty="0"/>
              <a:t>I. YHWH’s Command &amp; Test of Abraham 22:1-8</a:t>
            </a:r>
            <a:br>
              <a:rPr lang="en-US" sz="2400" dirty="0"/>
            </a:br>
            <a:r>
              <a:rPr lang="en-US" sz="2000" dirty="0"/>
              <a:t>A.  The Order (v.1-2)</a:t>
            </a:r>
          </a:p>
        </p:txBody>
      </p:sp>
      <p:sp>
        <p:nvSpPr>
          <p:cNvPr id="3" name="Content Placeholder 2"/>
          <p:cNvSpPr>
            <a:spLocks noGrp="1"/>
          </p:cNvSpPr>
          <p:nvPr>
            <p:ph idx="1"/>
          </p:nvPr>
        </p:nvSpPr>
        <p:spPr>
          <a:xfrm>
            <a:off x="220133" y="1066800"/>
            <a:ext cx="8652934" cy="5486400"/>
          </a:xfrm>
        </p:spPr>
        <p:txBody>
          <a:bodyPr>
            <a:normAutofit/>
          </a:bodyPr>
          <a:lstStyle/>
          <a:p>
            <a:r>
              <a:rPr lang="en-US" dirty="0" smtClean="0"/>
              <a:t>Ross (Cont.)</a:t>
            </a:r>
          </a:p>
          <a:p>
            <a:r>
              <a:rPr lang="en-US" dirty="0"/>
              <a:t>This emphasis readily suggests a workable idea for the modern exposition. The passage is about a test, </a:t>
            </a:r>
            <a:r>
              <a:rPr lang="en-US" b="1" u="sng" dirty="0"/>
              <a:t>but not the kind of tests that we frequently find in Scripture that introduce some adversity so that the believer must respond in faith</a:t>
            </a:r>
            <a:r>
              <a:rPr lang="en-US" dirty="0"/>
              <a:t>. </a:t>
            </a:r>
            <a:r>
              <a:rPr lang="en-US" b="1" dirty="0"/>
              <a:t>This is a test of obedience to a clear commandment of the Lord</a:t>
            </a:r>
            <a:r>
              <a:rPr lang="en-US" dirty="0"/>
              <a:t>. Those who believe in the Lord claim to obey God’s Word, or at least agree to obey God’s Word—</a:t>
            </a:r>
            <a:r>
              <a:rPr lang="en-US" b="1" u="sng" dirty="0"/>
              <a:t>but to what extent will they obey? </a:t>
            </a:r>
            <a:r>
              <a:rPr lang="en-US" i="1" dirty="0"/>
              <a:t>When the Lord commands his people to make some costly sacrifice, to do some task that seems unreasonable or impossible, </a:t>
            </a:r>
            <a:r>
              <a:rPr lang="en-US" b="1" u="sng" dirty="0"/>
              <a:t>how willing to obey are they</a:t>
            </a:r>
            <a:r>
              <a:rPr lang="en-US" i="1" dirty="0"/>
              <a:t>?</a:t>
            </a:r>
          </a:p>
          <a:p>
            <a:pPr lvl="7"/>
            <a:r>
              <a:rPr lang="en-US" dirty="0"/>
              <a:t> </a:t>
            </a:r>
            <a:r>
              <a:rPr lang="en-US" sz="1400" dirty="0"/>
              <a:t>Allen P. Ross, Creation and Blessing: A Guide to the Study and Exposition of Genesis (Grand Rapids, MI: Baker Books, 1998), 391.</a:t>
            </a:r>
          </a:p>
          <a:p>
            <a:endParaRPr lang="en-US" dirty="0"/>
          </a:p>
          <a:p>
            <a:endParaRPr lang="en-US" dirty="0"/>
          </a:p>
        </p:txBody>
      </p:sp>
    </p:spTree>
    <p:extLst>
      <p:ext uri="{BB962C8B-B14F-4D97-AF65-F5344CB8AC3E}">
        <p14:creationId xmlns:p14="http://schemas.microsoft.com/office/powerpoint/2010/main" val="608648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BusTeam_am_23">
  <a:themeElements>
    <a:clrScheme name="BusTeam_am_2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BusTeam_am_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sTeam_am_2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Team_am_2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Team_am_2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Team_am_2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Team_am_2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Team_am_2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Team_am_2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Team_am_2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Team_am_2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Team_am_2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Team_am_2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Team_am_2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17551</TotalTime>
  <Words>5221</Words>
  <Application>Microsoft Macintosh PowerPoint</Application>
  <PresentationFormat>On-screen Show (4:3)</PresentationFormat>
  <Paragraphs>404</Paragraphs>
  <Slides>54</Slides>
  <Notes>6</Notes>
  <HiddenSlides>0</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57" baseType="lpstr">
      <vt:lpstr>BusTeam_am_23</vt:lpstr>
      <vt:lpstr>Breeze</vt:lpstr>
      <vt:lpstr>MS Org Chart</vt:lpstr>
      <vt:lpstr>PowerPoint Presentation</vt:lpstr>
      <vt:lpstr>Review of Covenants in the Bible &amp; Dispensations</vt:lpstr>
      <vt:lpstr>Abrahamic Covenant</vt:lpstr>
      <vt:lpstr>Quick Review of Ch. 21</vt:lpstr>
      <vt:lpstr>Chapter 22 Audio</vt:lpstr>
      <vt:lpstr>Genesis 22 Outline</vt:lpstr>
      <vt:lpstr>  Introductory Comments on Chapter 22</vt:lpstr>
      <vt:lpstr>      I. YHWH’s Command &amp; Test of Abraham 22:1-8 A.  The Order (v.1-2)</vt:lpstr>
      <vt:lpstr>I. YHWH’s Command &amp; Test of Abraham 22:1-8 A.  The Order (v.1-2)</vt:lpstr>
      <vt:lpstr>I. YHWH’s Command &amp; Test of Abraham 22:1-8 A.  The Order (v.1-2)</vt:lpstr>
      <vt:lpstr> I. YHWH’s Command &amp; Test of Abraham 22:1-8 A.  The Order (v.1-2)</vt:lpstr>
      <vt:lpstr> I. YHWH’s Command &amp; Test of Abraham 22:1-8 A.  The Order (v.1-2)</vt:lpstr>
      <vt:lpstr> I. YHWH’s Command &amp; Test of Abraham 22:1-8 A.  The Order (v.1-2)</vt:lpstr>
      <vt:lpstr> I. YHWH’s Command &amp; Test of Abraham 22:1-8 A.  The Order (v.1-2)</vt:lpstr>
      <vt:lpstr>I. YHWH’s Command &amp; Test of Abraham 22:1-8 A.  The Order (v.1-2)</vt:lpstr>
      <vt:lpstr>I. YHWH’s Command &amp; Test of Abraham 22:1-8 A.  The Order (v.1-2)</vt:lpstr>
      <vt:lpstr>   I. YHWH’s Command &amp; Test of Abraham 22:1-8 A.  The Order (v.1-2)</vt:lpstr>
      <vt:lpstr>  I. YHWH’s Command &amp; Test of Abraham 22:1-8 A.  The Order (v.1-2)</vt:lpstr>
      <vt:lpstr>PowerPoint Presentation</vt:lpstr>
      <vt:lpstr>I. YHWH’s Command &amp; Test of Abraham 22:1-8 A.  The Order (v.1-2)</vt:lpstr>
      <vt:lpstr> I. YHWH’s Command &amp; Test of Abraham 22:1-8 A.  The Order (v.1-2)</vt:lpstr>
      <vt:lpstr>   B.  The Obedience (v.3)</vt:lpstr>
      <vt:lpstr>B.  The Obedience (v.3)</vt:lpstr>
      <vt:lpstr>B.  The Obedience (v.3)</vt:lpstr>
      <vt:lpstr> C.  The Ordeal (v. 4-8)</vt:lpstr>
      <vt:lpstr>C.  The Ordeal (v. 4-8)</vt:lpstr>
      <vt:lpstr> C.  The Ordeal (v. 4-8)</vt:lpstr>
      <vt:lpstr>   C.  The Ordeal (v. 4-8)</vt:lpstr>
      <vt:lpstr> C.  The Ordeal (v. 4-8)</vt:lpstr>
      <vt:lpstr> C.  The Ordeal (v. 4-8)</vt:lpstr>
      <vt:lpstr>C.  The Ordeal (v. 4-8)</vt:lpstr>
      <vt:lpstr>  C.  The Ordeal (v. 4-8)</vt:lpstr>
      <vt:lpstr>C.  The Ordeal (v. 4-8)</vt:lpstr>
      <vt:lpstr> II. The Submission &amp; the substitution 22: 9-14 A.  Isaac’s submission to his father &amp; YHWH (v. 9)</vt:lpstr>
      <vt:lpstr> B.  Abraham’s submission to the Father (v. 10-11)</vt:lpstr>
      <vt:lpstr>Me “acting out” Genesis 22:10 (incorrectly)</vt:lpstr>
      <vt:lpstr>  B.  Abraham’s submission to the Father (v. 10-11)</vt:lpstr>
      <vt:lpstr> C.  YHWH’s response &amp; substitution &amp; Abraham’s naming (v. 12-14)</vt:lpstr>
      <vt:lpstr>  C.  YHWH’s response &amp; substitution &amp; Abraham’s naming (v. 12-14)</vt:lpstr>
      <vt:lpstr>   C.  YHWH’s response &amp; substitution &amp; Abraham’s naming (v. 12-14)</vt:lpstr>
      <vt:lpstr>    C.  YHWH’s response &amp; substitution &amp; Abraham’s naming (v. 12-14)</vt:lpstr>
      <vt:lpstr>C.  YHWH’s response &amp; substitution &amp; Abraham’s naming (v. 12-14)</vt:lpstr>
      <vt:lpstr>C.  YHWH’s response &amp; substitution &amp; Abraham’s naming (v. 12-14)</vt:lpstr>
      <vt:lpstr> III. YHWH swears &amp; declares His promise again 22:15-19 A.  YHWH’s irrevocable swear (v. 15-16)</vt:lpstr>
      <vt:lpstr>  A.  YHWH’s irrevocable swear (v. 15-16)</vt:lpstr>
      <vt:lpstr> B.  YHWH’s content of the swearing &amp; declaring (v.17-18)</vt:lpstr>
      <vt:lpstr> C.  Abraham,  Isaac &amp; the servants return &amp; stay at Beersheba (v. 19)</vt:lpstr>
      <vt:lpstr> IV. Abraham learns about his family 22:20-24 B.  A significant grandniece born (v. 23)</vt:lpstr>
      <vt:lpstr>B.  A significant grandniece born (v. 23)</vt:lpstr>
      <vt:lpstr>Observations &amp; “Takeaways”</vt:lpstr>
      <vt:lpstr>Observations &amp; “Takeaways”</vt:lpstr>
      <vt:lpstr>Observations &amp; “Takeaways”</vt:lpstr>
      <vt:lpstr> My “Takeaways” from Ch. 22 &amp; the Abrahamic Narratives (11:27-22:24)</vt:lpstr>
      <vt:lpstr>Bibliography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Needed “Intercalation”</dc:title>
  <dc:creator>Richard Robinson</dc:creator>
  <cp:lastModifiedBy>Richard Robinson</cp:lastModifiedBy>
  <cp:revision>2098</cp:revision>
  <cp:lastPrinted>2015-10-11T02:55:25Z</cp:lastPrinted>
  <dcterms:created xsi:type="dcterms:W3CDTF">2015-09-04T22:16:58Z</dcterms:created>
  <dcterms:modified xsi:type="dcterms:W3CDTF">2016-04-17T14:33:27Z</dcterms:modified>
</cp:coreProperties>
</file>