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1306" r:id="rId2"/>
    <p:sldId id="1330" r:id="rId3"/>
    <p:sldId id="1331" r:id="rId4"/>
    <p:sldId id="1332" r:id="rId5"/>
    <p:sldId id="1333" r:id="rId6"/>
    <p:sldId id="1334" r:id="rId7"/>
    <p:sldId id="1335" r:id="rId8"/>
    <p:sldId id="1336" r:id="rId9"/>
    <p:sldId id="1337" r:id="rId10"/>
    <p:sldId id="1338" r:id="rId11"/>
    <p:sldId id="1340" r:id="rId12"/>
    <p:sldId id="1339" r:id="rId13"/>
    <p:sldId id="1341" r:id="rId14"/>
    <p:sldId id="1342" r:id="rId15"/>
    <p:sldId id="1343" r:id="rId16"/>
    <p:sldId id="1344" r:id="rId17"/>
    <p:sldId id="1309" r:id="rId18"/>
    <p:sldId id="1370" r:id="rId19"/>
    <p:sldId id="1345" r:id="rId20"/>
    <p:sldId id="1369" r:id="rId21"/>
    <p:sldId id="1346" r:id="rId22"/>
    <p:sldId id="1353" r:id="rId23"/>
    <p:sldId id="1354" r:id="rId24"/>
    <p:sldId id="1355" r:id="rId25"/>
    <p:sldId id="1356" r:id="rId26"/>
    <p:sldId id="1357" r:id="rId27"/>
    <p:sldId id="1358" r:id="rId28"/>
    <p:sldId id="1359" r:id="rId29"/>
    <p:sldId id="1360" r:id="rId30"/>
    <p:sldId id="1361" r:id="rId31"/>
    <p:sldId id="1347" r:id="rId32"/>
    <p:sldId id="1362" r:id="rId33"/>
    <p:sldId id="1364" r:id="rId34"/>
    <p:sldId id="1348" r:id="rId35"/>
    <p:sldId id="1363" r:id="rId36"/>
    <p:sldId id="1349" r:id="rId37"/>
    <p:sldId id="1365" r:id="rId38"/>
    <p:sldId id="1366" r:id="rId39"/>
    <p:sldId id="1367" r:id="rId40"/>
    <p:sldId id="1352" r:id="rId41"/>
    <p:sldId id="1368" r:id="rId42"/>
    <p:sldId id="1327" r:id="rId43"/>
    <p:sldId id="1351" r:id="rId44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0000FF"/>
    <a:srgbClr val="FFFFCC"/>
    <a:srgbClr val="FFFF99"/>
    <a:srgbClr val="A50021"/>
    <a:srgbClr val="CCECFF"/>
    <a:srgbClr val="E1C5B5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65362" autoAdjust="0"/>
  </p:normalViewPr>
  <p:slideViewPr>
    <p:cSldViewPr>
      <p:cViewPr>
        <p:scale>
          <a:sx n="90" d="100"/>
          <a:sy n="90" d="100"/>
        </p:scale>
        <p:origin x="-1788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defTabSz="880805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algn="r" defTabSz="880805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defTabSz="880805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880805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A8C2C1E-F7E6-454B-9562-F199B1D8A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defTabSz="880805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algn="r" defTabSz="880805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67E4927-F9A2-42EA-9E7E-80CAAA5A0001}" type="datetimeFigureOut">
              <a:rPr lang="en-US"/>
              <a:pPr>
                <a:defRPr/>
              </a:pPr>
              <a:t>12/20/2014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2" tIns="48316" rIns="96632" bIns="4831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416425"/>
            <a:ext cx="55038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defTabSz="880805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880805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A658F7F-BD99-4B41-887B-8EC8EF586F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>
              <a:solidFill>
                <a:schemeClr val="tx2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CD7E-50A9-4FCD-8896-1C668910EF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45B9-424D-4842-BD8D-709317F66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E6FA61-6E18-4666-8A9C-63BCDDEDE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C1C36-F2A6-4FA6-B36B-00974EA8E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D37ED-B006-4CCF-B354-346AB2C3C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945B6-AB27-4B68-8850-21FAEFB0B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296EB-3F4A-4ADB-B9A0-A28BD7198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D9F1F-2395-4763-A082-91AA0C871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>
              <a:solidFill>
                <a:schemeClr val="tx2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>
              <a:solidFill>
                <a:schemeClr val="tx2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>
              <a:solidFill>
                <a:schemeClr val="tx2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>
              <a:solidFill>
                <a:schemeClr val="tx2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>
              <a:solidFill>
                <a:schemeClr val="tx2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>
              <a:solidFill>
                <a:schemeClr val="tx2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>
              <a:solidFill>
                <a:schemeClr val="tx2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>
              <a:solidFill>
                <a:schemeClr val="tx2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cs typeface="Arial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B751C87-9DB5-4E76-AFEC-EDD9085481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0490" r:id="rId1"/>
    <p:sldLayoutId id="2147490491" r:id="rId2"/>
    <p:sldLayoutId id="2147490492" r:id="rId3"/>
    <p:sldLayoutId id="2147490493" r:id="rId4"/>
    <p:sldLayoutId id="2147490494" r:id="rId5"/>
    <p:sldLayoutId id="2147490495" r:id="rId6"/>
    <p:sldLayoutId id="2147490496" r:id="rId7"/>
    <p:sldLayoutId id="2147490497" r:id="rId8"/>
    <p:sldLayoutId id="2147490498" r:id="rId9"/>
    <p:sldLayoutId id="2147490499" r:id="rId10"/>
    <p:sldLayoutId id="2147490501" r:id="rId11"/>
    <p:sldLayoutId id="2147490502" r:id="rId12"/>
    <p:sldLayoutId id="2147490503" r:id="rId13"/>
    <p:sldLayoutId id="2147490504" r:id="rId14"/>
    <p:sldLayoutId id="2147490505" r:id="rId15"/>
    <p:sldLayoutId id="2147490506" r:id="rId16"/>
    <p:sldLayoutId id="2147490507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Christmas That Almost Wasn’t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By Dr. Andy Woods</a:t>
            </a:r>
          </a:p>
        </p:txBody>
      </p:sp>
      <p:pic>
        <p:nvPicPr>
          <p:cNvPr id="15364" name="Picture 5" descr="https://encrypted-tbn2.gstatic.com/images?q=tbn:ANd9GcQjYa1b34wEurDM_Ysus-MUPsGfl59ZGk9jgBY_m0Y7gik3vNx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667000"/>
            <a:ext cx="33909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Perspectives of the Same Event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Matt 2 - Physical World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Rev 12:1-5 - Spiritual World</a:t>
            </a:r>
          </a:p>
        </p:txBody>
      </p:sp>
      <p:pic>
        <p:nvPicPr>
          <p:cNvPr id="19460" name="Picture 8" descr="D:\Powerpoint JPEG Images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447800"/>
            <a:ext cx="25225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Satan as Ruler of this World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Job 1:7; 2:2</a:t>
            </a:r>
          </a:p>
          <a:p>
            <a:pPr eaLnBrk="1" hangingPunct="1"/>
            <a:r>
              <a:rPr lang="en-US" smtClean="0"/>
              <a:t>Luke 4:5-7</a:t>
            </a:r>
          </a:p>
          <a:p>
            <a:pPr eaLnBrk="1" hangingPunct="1"/>
            <a:r>
              <a:rPr lang="en-US" smtClean="0"/>
              <a:t>John 12:31; 14:30; 16:11</a:t>
            </a:r>
          </a:p>
          <a:p>
            <a:pPr eaLnBrk="1" hangingPunct="1"/>
            <a:r>
              <a:rPr lang="en-US" smtClean="0"/>
              <a:t>2 Corinthians 4:4</a:t>
            </a:r>
          </a:p>
          <a:p>
            <a:pPr eaLnBrk="1" hangingPunct="1"/>
            <a:r>
              <a:rPr lang="en-US" smtClean="0"/>
              <a:t>Ephesians 2:2</a:t>
            </a:r>
          </a:p>
          <a:p>
            <a:pPr eaLnBrk="1" hangingPunct="1"/>
            <a:r>
              <a:rPr lang="en-US" smtClean="0"/>
              <a:t>1 John 4:4; 5:19</a:t>
            </a:r>
          </a:p>
        </p:txBody>
      </p:sp>
      <p:pic>
        <p:nvPicPr>
          <p:cNvPr id="24580" name="Picture 8" descr="D:\Powerpoint JPEG Images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6763" y="1752600"/>
            <a:ext cx="30273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Biblical Reality of the Angelic World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Job 1:12</a:t>
            </a:r>
          </a:p>
          <a:p>
            <a:pPr eaLnBrk="1" hangingPunct="1"/>
            <a:r>
              <a:rPr lang="en-US" smtClean="0"/>
              <a:t>2 Kings 6:15-17</a:t>
            </a:r>
          </a:p>
          <a:p>
            <a:pPr eaLnBrk="1" hangingPunct="1"/>
            <a:r>
              <a:rPr lang="en-US" smtClean="0"/>
              <a:t>1 Chron 21:1</a:t>
            </a:r>
          </a:p>
          <a:p>
            <a:pPr eaLnBrk="1" hangingPunct="1"/>
            <a:r>
              <a:rPr lang="en-US" smtClean="0"/>
              <a:t>Dan 10:12-13, 20</a:t>
            </a:r>
          </a:p>
          <a:p>
            <a:pPr eaLnBrk="1" hangingPunct="1"/>
            <a:r>
              <a:rPr lang="en-US" smtClean="0"/>
              <a:t>Matt 16:21-23</a:t>
            </a:r>
          </a:p>
          <a:p>
            <a:pPr eaLnBrk="1" hangingPunct="1"/>
            <a:r>
              <a:rPr lang="en-US" smtClean="0"/>
              <a:t>Eph 6:12</a:t>
            </a:r>
          </a:p>
        </p:txBody>
      </p:sp>
      <p:pic>
        <p:nvPicPr>
          <p:cNvPr id="9220" name="Picture 8" descr="D:\Powerpoint JPEG Images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713" y="1905000"/>
            <a:ext cx="42386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Genesis 3:15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	</a:t>
            </a:r>
            <a:r>
              <a:rPr lang="en-US" sz="3600" smtClean="0"/>
              <a:t>“And I will put enmity between you and the woman, and between your seed and her seed; He shall bruise you on the head, and you shall bruise him on the heel.” (NASB)</a:t>
            </a: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2" cstate="print"/>
          <a:srcRect b="65500"/>
          <a:stretch>
            <a:fillRect/>
          </a:stretch>
        </p:blipFill>
        <p:spPr bwMode="auto">
          <a:xfrm>
            <a:off x="5791200" y="4648200"/>
            <a:ext cx="28956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Genesis </a:t>
            </a:r>
            <a:r>
              <a:rPr lang="en-US" dirty="0" smtClean="0"/>
              <a:t>4:1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	</a:t>
            </a:r>
            <a:r>
              <a:rPr lang="en-US" sz="3600" dirty="0" smtClean="0"/>
              <a:t>“Now the man had relations with his wife Eve, and she conceived and gave birth to Cain, and she said, “I have gotten a </a:t>
            </a:r>
            <a:r>
              <a:rPr lang="en-US" sz="3600" dirty="0" err="1" smtClean="0"/>
              <a:t>manchild</a:t>
            </a:r>
            <a:r>
              <a:rPr lang="en-US" sz="3600" dirty="0" smtClean="0"/>
              <a:t> with </a:t>
            </a:r>
            <a:r>
              <a:rPr lang="en-US" sz="3600" b="1" i="1" u="sng" dirty="0" smtClean="0"/>
              <a:t>the help of</a:t>
            </a:r>
            <a:r>
              <a:rPr lang="en-US" sz="3600" b="1" u="sng" dirty="0" smtClean="0"/>
              <a:t> </a:t>
            </a:r>
            <a:r>
              <a:rPr lang="en-US" sz="3600" dirty="0" smtClean="0"/>
              <a:t>the </a:t>
            </a:r>
            <a:r>
              <a:rPr lang="en-US" sz="3600" cap="small" dirty="0" smtClean="0"/>
              <a:t>Lord</a:t>
            </a:r>
            <a:r>
              <a:rPr lang="en-US" sz="3600" dirty="0" smtClean="0"/>
              <a:t>.”” </a:t>
            </a:r>
            <a:r>
              <a:rPr lang="en-US" sz="3600" dirty="0" smtClean="0"/>
              <a:t>(NASB)</a:t>
            </a: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2" cstate="print"/>
          <a:srcRect b="65500"/>
          <a:stretch>
            <a:fillRect/>
          </a:stretch>
        </p:blipFill>
        <p:spPr bwMode="auto">
          <a:xfrm>
            <a:off x="5791200" y="4648200"/>
            <a:ext cx="28956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Genesis </a:t>
            </a:r>
            <a:r>
              <a:rPr lang="en-US" dirty="0" smtClean="0"/>
              <a:t>5:29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	</a:t>
            </a:r>
            <a:r>
              <a:rPr lang="en-US" sz="3600" dirty="0" smtClean="0"/>
              <a:t>“Now he called his name Noah, saying, “This one will give us rest from our work and from the toil of our hands </a:t>
            </a:r>
            <a:r>
              <a:rPr lang="en-US" sz="3600" i="1" dirty="0" smtClean="0"/>
              <a:t>arising</a:t>
            </a:r>
            <a:r>
              <a:rPr lang="en-US" sz="3600" dirty="0" smtClean="0"/>
              <a:t> from the ground which the </a:t>
            </a:r>
            <a:r>
              <a:rPr lang="en-US" sz="3600" cap="small" dirty="0" smtClean="0"/>
              <a:t>Lord</a:t>
            </a:r>
            <a:r>
              <a:rPr lang="en-US" sz="3600" dirty="0" smtClean="0"/>
              <a:t> has cursed.” (</a:t>
            </a:r>
            <a:r>
              <a:rPr lang="en-US" sz="3600" dirty="0" smtClean="0"/>
              <a:t>NASB)</a:t>
            </a: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2" cstate="print"/>
          <a:srcRect b="65500"/>
          <a:stretch>
            <a:fillRect/>
          </a:stretch>
        </p:blipFill>
        <p:spPr bwMode="auto">
          <a:xfrm>
            <a:off x="5791200" y="4648200"/>
            <a:ext cx="28956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Genesis 3:15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	</a:t>
            </a:r>
            <a:r>
              <a:rPr lang="en-US" sz="3600" smtClean="0"/>
              <a:t>“And I will put enmity between you and the woman, and between your seed and her seed; He shall bruise you on the head, and you shall bruise him on the heel.” (NASB)</a:t>
            </a: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2" cstate="print"/>
          <a:srcRect b="65500"/>
          <a:stretch>
            <a:fillRect/>
          </a:stretch>
        </p:blipFill>
        <p:spPr bwMode="auto">
          <a:xfrm>
            <a:off x="5791200" y="4648200"/>
            <a:ext cx="28956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FFCC"/>
                </a:solidFill>
              </a:rPr>
              <a:t>Satanic Attempts to Stop Messiah’s Birth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46275"/>
            <a:ext cx="86375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Cain &amp; Abel (Gen. 4)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Sons of God (Gen. 6)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Pharaoh persecutes Israel (Exod. 1)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Joash protected from Athaliah (2 Chron. 22‒23)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Haman persecutes Israel (Esther)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Herod persecutes Christ (Matt 2; Rev 12:4)</a:t>
            </a:r>
            <a:endParaRPr lang="en-US" dirty="0" smtClean="0"/>
          </a:p>
          <a:p>
            <a:pPr eaLnBrk="1" hangingPunct="1">
              <a:buNone/>
              <a:defRPr/>
            </a:pPr>
            <a:endParaRPr lang="en-US" dirty="0" smtClean="0"/>
          </a:p>
        </p:txBody>
      </p:sp>
      <p:pic>
        <p:nvPicPr>
          <p:cNvPr id="18436" name="Picture 5" descr="https://encrypted-tbn2.gstatic.com/images?q=tbn:ANd9GcQjYa1b34wEurDM_Ysus-MUPsGfl59ZGk9jgBY_m0Y7gik3vNx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905000"/>
            <a:ext cx="1485900" cy="126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Two-Fold Pattern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46275"/>
            <a:ext cx="8637588" cy="41148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4000" dirty="0" smtClean="0"/>
              <a:t>Satanic attack</a:t>
            </a:r>
            <a:endParaRPr lang="en-US" sz="4000" dirty="0" smtClean="0"/>
          </a:p>
          <a:p>
            <a:pPr eaLnBrk="1" hangingPunct="1">
              <a:defRPr/>
            </a:pPr>
            <a:endParaRPr lang="en-US" sz="4000" dirty="0" smtClean="0"/>
          </a:p>
          <a:p>
            <a:pPr eaLnBrk="1" hangingPunct="1">
              <a:defRPr/>
            </a:pPr>
            <a:endParaRPr lang="en-US" sz="4000" dirty="0" smtClean="0"/>
          </a:p>
          <a:p>
            <a:pPr eaLnBrk="1" hangingPunct="1">
              <a:defRPr/>
            </a:pPr>
            <a:r>
              <a:rPr lang="en-US" sz="4000" dirty="0" smtClean="0"/>
              <a:t>God’s miraculous protection</a:t>
            </a:r>
            <a:endParaRPr lang="en-US" sz="4000" dirty="0" smtClean="0"/>
          </a:p>
          <a:p>
            <a:pPr eaLnBrk="1" hangingPunct="1">
              <a:buNone/>
              <a:defRPr/>
            </a:pPr>
            <a:endParaRPr lang="en-US" dirty="0" smtClean="0"/>
          </a:p>
        </p:txBody>
      </p:sp>
      <p:pic>
        <p:nvPicPr>
          <p:cNvPr id="18436" name="Picture 5" descr="https://encrypted-tbn2.gstatic.com/images?q=tbn:ANd9GcQjYa1b34wEurDM_Ysus-MUPsGfl59ZGk9jgBY_m0Y7gik3vNx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543300" cy="300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FFCC"/>
                </a:solidFill>
              </a:rPr>
              <a:t>Satanic Attempts to Stop Messiah’s Birth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46275"/>
            <a:ext cx="86375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/>
              <a:t>Cain &amp; Abel (Gen. 4)</a:t>
            </a:r>
            <a:endParaRPr lang="en-US" b="1" u="sng" dirty="0" smtClean="0"/>
          </a:p>
          <a:p>
            <a:pPr eaLnBrk="1" hangingPunct="1">
              <a:defRPr/>
            </a:pPr>
            <a:r>
              <a:rPr lang="en-US" dirty="0" smtClean="0"/>
              <a:t>Sons of God (Gen. 6)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Pharaoh persecutes Israel (Exod. 1)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Joash protected from Athaliah (2 Chron. 22‒23)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Haman persecutes Israel (Esther)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Herod persecutes Christ (Matt 2; Rev 12:4)</a:t>
            </a:r>
            <a:endParaRPr lang="en-US" dirty="0" smtClean="0"/>
          </a:p>
          <a:p>
            <a:pPr eaLnBrk="1" hangingPunct="1">
              <a:buNone/>
              <a:defRPr/>
            </a:pPr>
            <a:endParaRPr lang="en-US" dirty="0" smtClean="0"/>
          </a:p>
        </p:txBody>
      </p:sp>
      <p:pic>
        <p:nvPicPr>
          <p:cNvPr id="18436" name="Picture 5" descr="https://encrypted-tbn2.gstatic.com/images?q=tbn:ANd9GcQjYa1b34wEurDM_Ysus-MUPsGfl59ZGk9jgBY_m0Y7gik3vNx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905000"/>
            <a:ext cx="1485900" cy="126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Revelation 12:1-5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smtClean="0">
                <a:latin typeface="Times New Roman" charset="0"/>
              </a:rPr>
              <a:t>     And a great sign appeared in heaven: a woman clothed in the sun, and the moon under her feet, and upon her head a crown of twelve stars; </a:t>
            </a:r>
            <a:r>
              <a:rPr lang="en-US" sz="3600" baseline="30000" smtClean="0">
                <a:latin typeface="Times New Roman" charset="0"/>
              </a:rPr>
              <a:t>2</a:t>
            </a:r>
            <a:r>
              <a:rPr lang="en-US" sz="3600" smtClean="0">
                <a:latin typeface="Times New Roman" charset="0"/>
              </a:rPr>
              <a:t>and she was with child; and she cried out, being in labor pain to give birth. </a:t>
            </a:r>
            <a:r>
              <a:rPr lang="en-US" sz="3600" baseline="30000" smtClean="0">
                <a:latin typeface="Times New Roman" charset="0"/>
              </a:rPr>
              <a:t>3</a:t>
            </a:r>
            <a:r>
              <a:rPr lang="en-US" sz="3600" smtClean="0">
                <a:latin typeface="Times New Roman" charset="0"/>
              </a:rPr>
              <a:t>And another sign was seen in heaven: and behold, a great red dragon, having seven heads and ten horns, and upon his heads seven diadems.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i="1" smtClean="0">
                <a:latin typeface="Times New Roman" charset="0"/>
              </a:rPr>
              <a:t>American Standard Version</a:t>
            </a:r>
            <a:r>
              <a:rPr lang="en-US" sz="1800" smtClean="0">
                <a:latin typeface="Times New Roman" charset="0"/>
              </a:rPr>
              <a:t>. 1995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home.earthlink.net/%7Egaudieri/images/geneolog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391525" cy="5364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FFCC"/>
                </a:solidFill>
              </a:rPr>
              <a:t>Satanic Attempts to Stop Messiah’s Birth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46275"/>
            <a:ext cx="86375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Cain &amp; Abel (Gen. 4)</a:t>
            </a:r>
            <a:endParaRPr lang="en-US" dirty="0" smtClean="0"/>
          </a:p>
          <a:p>
            <a:pPr eaLnBrk="1" hangingPunct="1">
              <a:defRPr/>
            </a:pPr>
            <a:r>
              <a:rPr lang="en-US" b="1" u="sng" dirty="0" smtClean="0"/>
              <a:t>Sons of God (Gen. 6)</a:t>
            </a:r>
            <a:endParaRPr lang="en-US" b="1" u="sng" dirty="0" smtClean="0"/>
          </a:p>
          <a:p>
            <a:pPr eaLnBrk="1" hangingPunct="1">
              <a:defRPr/>
            </a:pPr>
            <a:r>
              <a:rPr lang="en-US" dirty="0" smtClean="0"/>
              <a:t>Pharaoh persecutes Israel (Exod. 1)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Joash protected from Athaliah (2 Chron. 22‒23)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Haman persecutes Israel (Esther)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Herod persecutes Christ (Matt 2; Rev 12:4)</a:t>
            </a:r>
            <a:endParaRPr lang="en-US" dirty="0" smtClean="0"/>
          </a:p>
          <a:p>
            <a:pPr eaLnBrk="1" hangingPunct="1">
              <a:buNone/>
              <a:defRPr/>
            </a:pPr>
            <a:endParaRPr lang="en-US" dirty="0" smtClean="0"/>
          </a:p>
        </p:txBody>
      </p:sp>
      <p:pic>
        <p:nvPicPr>
          <p:cNvPr id="18436" name="Picture 5" descr="https://encrypted-tbn2.gstatic.com/images?q=tbn:ANd9GcQjYa1b34wEurDM_Ysus-MUPsGfl59ZGk9jgBY_m0Y7gik3vNx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905000"/>
            <a:ext cx="1485900" cy="126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Genesis 3:15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	</a:t>
            </a:r>
            <a:r>
              <a:rPr lang="en-US" sz="3600" smtClean="0"/>
              <a:t>“And I will put enmity between you and the woman, and between your seed and her seed; He shall bruise you on the head, and you shall bruise him on the heel.” (NASB)</a:t>
            </a: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2" cstate="print"/>
          <a:srcRect b="65500"/>
          <a:stretch>
            <a:fillRect/>
          </a:stretch>
        </p:blipFill>
        <p:spPr bwMode="auto">
          <a:xfrm>
            <a:off x="5791200" y="4648200"/>
            <a:ext cx="28956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Alternative Views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00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Intermarriage between the Godly line of Seth and the ungodly lines of Cain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90000"/>
              </a:lnSpc>
              <a:defRPr/>
            </a:pPr>
            <a:endParaRPr lang="en-US" sz="9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Fallen angels procreating with human women</a:t>
            </a:r>
          </a:p>
        </p:txBody>
      </p:sp>
      <p:pic>
        <p:nvPicPr>
          <p:cNvPr id="16388" name="Picture 1030" descr="clip00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860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3657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Not Referring to Angels</a:t>
            </a:r>
            <a:endParaRPr lang="en-US" sz="4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Millard Erickson</a:t>
            </a:r>
          </a:p>
          <a:p>
            <a:pPr>
              <a:defRPr/>
            </a:pPr>
            <a:r>
              <a:rPr lang="en-US" smtClean="0"/>
              <a:t>J. Sidlow Baxter</a:t>
            </a:r>
          </a:p>
          <a:p>
            <a:pPr>
              <a:defRPr/>
            </a:pPr>
            <a:r>
              <a:rPr lang="en-US" smtClean="0"/>
              <a:t>Warren Wiersbe</a:t>
            </a:r>
          </a:p>
          <a:p>
            <a:pPr>
              <a:defRPr/>
            </a:pPr>
            <a:r>
              <a:rPr lang="en-US" smtClean="0"/>
              <a:t>Paul Enns</a:t>
            </a:r>
          </a:p>
          <a:p>
            <a:pPr>
              <a:defRPr/>
            </a:pPr>
            <a:r>
              <a:rPr lang="en-US" smtClean="0"/>
              <a:t>Gleason Archer</a:t>
            </a:r>
          </a:p>
          <a:p>
            <a:pPr>
              <a:defRPr/>
            </a:pPr>
            <a:r>
              <a:rPr lang="en-US" smtClean="0"/>
              <a:t>John Sailhammer</a:t>
            </a:r>
          </a:p>
          <a:p>
            <a:pPr>
              <a:defRPr/>
            </a:pPr>
            <a:r>
              <a:rPr lang="en-US" smtClean="0"/>
              <a:t>Wayne Grudem</a:t>
            </a:r>
          </a:p>
          <a:p>
            <a:pPr>
              <a:defRPr/>
            </a:pPr>
            <a:r>
              <a:rPr lang="en-US" smtClean="0"/>
              <a:t>Meredith Kline</a:t>
            </a:r>
          </a:p>
          <a:p>
            <a:pPr>
              <a:defRPr/>
            </a:pPr>
            <a:r>
              <a:rPr lang="en-US" smtClean="0"/>
              <a:t>Leupold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724400" y="304800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4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Refers to Angels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724400" y="1752600"/>
            <a:ext cx="3886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John MacArthur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Henry Morris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Arnold Fruchtenbaum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Robert </a:t>
            </a:r>
            <a:r>
              <a:rPr lang="en-US" sz="28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Lightner</a:t>
            </a:r>
            <a:endParaRPr lang="en-US" sz="28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D. Edmond </a:t>
            </a:r>
            <a:r>
              <a:rPr lang="en-US" sz="28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Hiebert</a:t>
            </a:r>
            <a:endParaRPr lang="en-US" sz="28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James </a:t>
            </a:r>
            <a:r>
              <a:rPr lang="en-US" sz="28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Boice</a:t>
            </a:r>
            <a:endParaRPr lang="en-US" sz="28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Robert Morey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M. R. </a:t>
            </a:r>
            <a:r>
              <a:rPr lang="en-US" sz="2800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DeHann</a:t>
            </a:r>
            <a:endParaRPr lang="en-US" sz="28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Charles Ryrie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1219200" y="64008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Williamson, unpublished paper, DTS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Sons of God?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4114800" cy="4419600"/>
          </a:xfrm>
        </p:spPr>
        <p:txBody>
          <a:bodyPr/>
          <a:lstStyle/>
          <a:p>
            <a:pPr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Old Testament uses (Gen 6:2, 4; Job 1:6; 2:1; 38:7)</a:t>
            </a:r>
          </a:p>
          <a:p>
            <a:pPr>
              <a:buFontTx/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Septuagint (LXX)</a:t>
            </a:r>
          </a:p>
        </p:txBody>
      </p:sp>
      <p:pic>
        <p:nvPicPr>
          <p:cNvPr id="22532" name="Picture 7" descr="clip009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8342" r="6027" b="61111"/>
          <a:stretch>
            <a:fillRect/>
          </a:stretch>
        </p:blipFill>
        <p:spPr>
          <a:xfrm>
            <a:off x="609600" y="1905000"/>
            <a:ext cx="3810000" cy="251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Arguments From Genesis 6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81200"/>
            <a:ext cx="41148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Nephilim (Gen 6:4)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Noah’s perfection (6:9)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Evil of pre-flood humanity (Gen 6:3, 5-7, 11-13)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Necessity of the flood</a:t>
            </a:r>
          </a:p>
        </p:txBody>
      </p:sp>
      <p:pic>
        <p:nvPicPr>
          <p:cNvPr id="23556" name="Picture 6" descr="clip0099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 r="21622"/>
          <a:stretch>
            <a:fillRect/>
          </a:stretch>
        </p:blipFill>
        <p:spPr>
          <a:xfrm>
            <a:off x="5029200" y="1752600"/>
            <a:ext cx="4114800" cy="3646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Relevant New Testament Passages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1 Peter 3:19-20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2 Peter 2:4-5</a:t>
            </a:r>
          </a:p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Jude 6-7</a:t>
            </a:r>
          </a:p>
        </p:txBody>
      </p:sp>
      <p:pic>
        <p:nvPicPr>
          <p:cNvPr id="25604" name="Picture 5" descr="clip0100"/>
          <p:cNvPicPr>
            <a:picLocks noChangeAspect="1" noChangeArrowheads="1"/>
          </p:cNvPicPr>
          <p:nvPr/>
        </p:nvPicPr>
        <p:blipFill>
          <a:blip r:embed="rId2" cstate="print"/>
          <a:srcRect t="7729" b="18840"/>
          <a:stretch>
            <a:fillRect/>
          </a:stretch>
        </p:blipFill>
        <p:spPr bwMode="auto">
          <a:xfrm>
            <a:off x="4495800" y="1600200"/>
            <a:ext cx="39592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Jewish Tradition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4267200" cy="411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Philo</a:t>
            </a:r>
          </a:p>
          <a:p>
            <a:pPr>
              <a:defRPr/>
            </a:pPr>
            <a:r>
              <a:rPr lang="en-US" smtClean="0"/>
              <a:t>Josephus</a:t>
            </a:r>
          </a:p>
          <a:p>
            <a:pPr>
              <a:defRPr/>
            </a:pPr>
            <a:r>
              <a:rPr lang="en-US" smtClean="0"/>
              <a:t>Most Rabbinical Writers</a:t>
            </a:r>
          </a:p>
          <a:p>
            <a:pPr>
              <a:defRPr/>
            </a:pPr>
            <a:r>
              <a:rPr lang="en-US" smtClean="0"/>
              <a:t>Apocrypha</a:t>
            </a:r>
          </a:p>
          <a:p>
            <a:pPr>
              <a:defRPr/>
            </a:pPr>
            <a:r>
              <a:rPr lang="en-US" smtClean="0"/>
              <a:t>Pseudepigrapha</a:t>
            </a:r>
          </a:p>
        </p:txBody>
      </p:sp>
      <p:pic>
        <p:nvPicPr>
          <p:cNvPr id="27652" name="Picture 6" descr="clip0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2688" y="1676400"/>
            <a:ext cx="33353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1295400" y="6019800"/>
            <a:ext cx="678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/>
              <a:t>Renald</a:t>
            </a:r>
            <a:r>
              <a:rPr lang="en-US" dirty="0"/>
              <a:t> Showers, </a:t>
            </a:r>
            <a:r>
              <a:rPr lang="en-US" i="1" dirty="0"/>
              <a:t>Those Invisible Spirits Called Angels</a:t>
            </a:r>
            <a:r>
              <a:rPr lang="en-US" dirty="0"/>
              <a:t>, 93-109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Christian Tradition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Justin</a:t>
            </a:r>
          </a:p>
          <a:p>
            <a:pPr>
              <a:defRPr/>
            </a:pPr>
            <a:r>
              <a:rPr lang="en-US" smtClean="0"/>
              <a:t>Clement</a:t>
            </a:r>
          </a:p>
          <a:p>
            <a:pPr>
              <a:defRPr/>
            </a:pPr>
            <a:r>
              <a:rPr lang="en-US" smtClean="0"/>
              <a:t>Tertullian</a:t>
            </a:r>
          </a:p>
          <a:p>
            <a:pPr>
              <a:defRPr/>
            </a:pPr>
            <a:r>
              <a:rPr lang="en-US" smtClean="0"/>
              <a:t>Cyprian</a:t>
            </a:r>
          </a:p>
          <a:p>
            <a:pPr>
              <a:defRPr/>
            </a:pPr>
            <a:r>
              <a:rPr lang="en-US" smtClean="0"/>
              <a:t>Ambrose</a:t>
            </a:r>
          </a:p>
          <a:p>
            <a:pPr>
              <a:defRPr/>
            </a:pPr>
            <a:r>
              <a:rPr lang="en-US" smtClean="0"/>
              <a:t>Lactantius</a:t>
            </a:r>
          </a:p>
        </p:txBody>
      </p:sp>
      <p:pic>
        <p:nvPicPr>
          <p:cNvPr id="28676" name="Picture 4" descr="clip0101"/>
          <p:cNvPicPr>
            <a:picLocks noChangeAspect="1" noChangeArrowheads="1"/>
          </p:cNvPicPr>
          <p:nvPr/>
        </p:nvPicPr>
        <p:blipFill>
          <a:blip r:embed="rId2" cstate="print"/>
          <a:srcRect l="26219" t="20770" r="17596" b="16916"/>
          <a:stretch>
            <a:fillRect/>
          </a:stretch>
        </p:blipFill>
        <p:spPr bwMode="auto">
          <a:xfrm>
            <a:off x="4724400" y="1905000"/>
            <a:ext cx="3394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990600" y="6027003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/>
              <a:t>Renald</a:t>
            </a:r>
            <a:r>
              <a:rPr lang="en-US" dirty="0"/>
              <a:t> Showers, </a:t>
            </a:r>
            <a:r>
              <a:rPr lang="en-US" i="1" dirty="0"/>
              <a:t>Those Invisible Spirits Called Angels</a:t>
            </a:r>
            <a:r>
              <a:rPr lang="en-US" dirty="0"/>
              <a:t>, 93-109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Revelation 12:1-5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aseline="30000" smtClean="0">
                <a:latin typeface="Times New Roman" charset="0"/>
              </a:rPr>
              <a:t>4</a:t>
            </a:r>
            <a:r>
              <a:rPr lang="en-US" sz="3600" smtClean="0">
                <a:latin typeface="Times New Roman" charset="0"/>
              </a:rPr>
              <a:t>And his tail swept a third part of the stars of heaven, and did cast them to the earth: and the dragon stood before the woman that is about to give birth, so that when she gave birth  he may devour her child. </a:t>
            </a:r>
            <a:r>
              <a:rPr lang="en-US" sz="3600" baseline="30000" smtClean="0">
                <a:latin typeface="Times New Roman" charset="0"/>
              </a:rPr>
              <a:t>5</a:t>
            </a:r>
            <a:r>
              <a:rPr lang="en-US" sz="3600" smtClean="0">
                <a:latin typeface="Times New Roman" charset="0"/>
              </a:rPr>
              <a:t>And she gave birth to a son, a man child, who is to rule all the nations with a rod of iron: and her child was caught up unto God, and to his throne.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i="1" smtClean="0">
                <a:latin typeface="Times New Roman" charset="0"/>
              </a:rPr>
              <a:t>American Standard Version</a:t>
            </a:r>
            <a:r>
              <a:rPr lang="en-US" sz="1800" smtClean="0">
                <a:latin typeface="Times New Roman" charset="0"/>
              </a:rPr>
              <a:t>. 1995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8800"/>
            <a:ext cx="4191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Angels do not marry? (Matt. 22:30)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Angels </a:t>
            </a:r>
            <a:r>
              <a:rPr lang="en-US" dirty="0" smtClean="0"/>
              <a:t>are spirits (Heb. </a:t>
            </a:r>
            <a:r>
              <a:rPr lang="en-US" dirty="0" smtClean="0"/>
              <a:t>1:14)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30724" name="Picture 5" descr="clip010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 l="24001"/>
          <a:stretch>
            <a:fillRect/>
          </a:stretch>
        </p:blipFill>
        <p:spPr>
          <a:xfrm>
            <a:off x="5486400" y="1981200"/>
            <a:ext cx="28956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FFCC"/>
                </a:solidFill>
              </a:rPr>
              <a:t>Satanic Attempts to Stop Messiah’s Birth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46275"/>
            <a:ext cx="86375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Cain &amp; Abel (Gen. 4)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Sons of God (Gen. 6)</a:t>
            </a:r>
            <a:endParaRPr lang="en-US" dirty="0" smtClean="0"/>
          </a:p>
          <a:p>
            <a:pPr eaLnBrk="1" hangingPunct="1">
              <a:defRPr/>
            </a:pPr>
            <a:r>
              <a:rPr lang="en-US" b="1" u="sng" dirty="0" smtClean="0"/>
              <a:t>Pharaoh persecutes Israel (Exod. 1)</a:t>
            </a:r>
            <a:endParaRPr lang="en-US" b="1" u="sng" dirty="0" smtClean="0"/>
          </a:p>
          <a:p>
            <a:pPr eaLnBrk="1" hangingPunct="1">
              <a:defRPr/>
            </a:pPr>
            <a:r>
              <a:rPr lang="en-US" dirty="0" smtClean="0"/>
              <a:t>Joash protected from Athaliah (2 Chron. 22‒23)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Haman persecutes Israel (Esther)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Herod persecutes Christ (Matt 2; Rev 12:4)</a:t>
            </a:r>
            <a:endParaRPr lang="en-US" dirty="0" smtClean="0"/>
          </a:p>
          <a:p>
            <a:pPr eaLnBrk="1" hangingPunct="1">
              <a:buNone/>
              <a:defRPr/>
            </a:pPr>
            <a:endParaRPr lang="en-US" dirty="0" smtClean="0"/>
          </a:p>
        </p:txBody>
      </p:sp>
      <p:pic>
        <p:nvPicPr>
          <p:cNvPr id="18436" name="Picture 5" descr="https://encrypted-tbn2.gstatic.com/images?q=tbn:ANd9GcQjYa1b34wEurDM_Ysus-MUPsGfl59ZGk9jgBY_m0Y7gik3vNx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905000"/>
            <a:ext cx="1485900" cy="126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 smtClean="0"/>
              <a:t>Messiah Must Be: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114800"/>
          </a:xfrm>
        </p:spPr>
        <p:txBody>
          <a:bodyPr/>
          <a:lstStyle/>
          <a:p>
            <a:pPr lvl="1">
              <a:defRPr/>
            </a:pPr>
            <a:endParaRPr lang="en-US" sz="4000" dirty="0" smtClean="0"/>
          </a:p>
          <a:p>
            <a:pPr lvl="1">
              <a:defRPr/>
            </a:pPr>
            <a:r>
              <a:rPr lang="en-US" sz="4000" dirty="0" smtClean="0"/>
              <a:t>A </a:t>
            </a:r>
            <a:r>
              <a:rPr lang="en-US" sz="4000" dirty="0" smtClean="0"/>
              <a:t>man (Gen 3:15)</a:t>
            </a:r>
          </a:p>
          <a:p>
            <a:pPr lvl="1">
              <a:defRPr/>
            </a:pPr>
            <a:r>
              <a:rPr lang="en-US" sz="4000" dirty="0" smtClean="0"/>
              <a:t>Semitic (Gen 9:26)</a:t>
            </a:r>
          </a:p>
          <a:p>
            <a:pPr lvl="1">
              <a:defRPr/>
            </a:pPr>
            <a:r>
              <a:rPr lang="en-US" sz="4000" dirty="0" smtClean="0"/>
              <a:t>From Abraham’s line (Gen 12:3)</a:t>
            </a:r>
          </a:p>
          <a:p>
            <a:pPr lvl="1">
              <a:defRPr/>
            </a:pPr>
            <a:r>
              <a:rPr lang="en-US" sz="4000" dirty="0" smtClean="0"/>
              <a:t>From Isaac’s line (Gen 17:18-19)</a:t>
            </a:r>
          </a:p>
          <a:p>
            <a:pPr lvl="1">
              <a:defRPr/>
            </a:pPr>
            <a:r>
              <a:rPr lang="en-US" sz="4000" dirty="0" smtClean="0"/>
              <a:t>From Jacob’s line (Num 24:17)</a:t>
            </a:r>
          </a:p>
        </p:txBody>
      </p:sp>
      <p:pic>
        <p:nvPicPr>
          <p:cNvPr id="4" name="Picture 4" descr="C:\Documents and Settings\Owner\Application Data\Microsoft\Media Catalog\Downloaded Clips\cl77\j029786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219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Oval 7"/>
          <p:cNvSpPr>
            <a:spLocks noChangeArrowheads="1"/>
          </p:cNvSpPr>
          <p:nvPr/>
        </p:nvSpPr>
        <p:spPr bwMode="auto">
          <a:xfrm>
            <a:off x="1752600" y="2286000"/>
            <a:ext cx="16002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748" name="Oval 7"/>
          <p:cNvSpPr>
            <a:spLocks noChangeArrowheads="1"/>
          </p:cNvSpPr>
          <p:nvPr/>
        </p:nvSpPr>
        <p:spPr bwMode="auto">
          <a:xfrm>
            <a:off x="4343400" y="4800600"/>
            <a:ext cx="16002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749" name="Oval 7"/>
          <p:cNvSpPr>
            <a:spLocks noChangeArrowheads="1"/>
          </p:cNvSpPr>
          <p:nvPr/>
        </p:nvSpPr>
        <p:spPr bwMode="auto">
          <a:xfrm>
            <a:off x="5105400" y="533400"/>
            <a:ext cx="16002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FFCC"/>
                </a:solidFill>
              </a:rPr>
              <a:t>Satanic Attempts to Stop Messiah’s Birth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46275"/>
            <a:ext cx="9144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Cain &amp; Abel (Gen. 4)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Sons of God (Gen. 6)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Pharaoh persecutes Israel (Exod. 1)</a:t>
            </a:r>
            <a:endParaRPr lang="en-US" dirty="0" smtClean="0"/>
          </a:p>
          <a:p>
            <a:pPr eaLnBrk="1" hangingPunct="1">
              <a:defRPr/>
            </a:pPr>
            <a:r>
              <a:rPr lang="en-US" b="1" u="sng" dirty="0" smtClean="0"/>
              <a:t>Joash protected from Athaliah (2 Chron. 22‒23)</a:t>
            </a:r>
            <a:endParaRPr lang="en-US" b="1" u="sng" dirty="0" smtClean="0"/>
          </a:p>
          <a:p>
            <a:pPr eaLnBrk="1" hangingPunct="1">
              <a:defRPr/>
            </a:pPr>
            <a:r>
              <a:rPr lang="en-US" dirty="0" smtClean="0"/>
              <a:t>Haman persecutes Israel (Esther)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Herod persecutes Christ (Matt 2; Rev 12:4)</a:t>
            </a:r>
            <a:endParaRPr lang="en-US" dirty="0" smtClean="0"/>
          </a:p>
          <a:p>
            <a:pPr eaLnBrk="1" hangingPunct="1">
              <a:buNone/>
              <a:defRPr/>
            </a:pPr>
            <a:endParaRPr lang="en-US" dirty="0" smtClean="0"/>
          </a:p>
        </p:txBody>
      </p:sp>
      <p:pic>
        <p:nvPicPr>
          <p:cNvPr id="18436" name="Picture 5" descr="https://encrypted-tbn2.gstatic.com/images?q=tbn:ANd9GcQjYa1b34wEurDM_Ysus-MUPsGfl59ZGk9jgBY_m0Y7gik3vNx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905000"/>
            <a:ext cx="1485900" cy="126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dirty="0" smtClean="0"/>
              <a:t>Messiah Must Be: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114800"/>
          </a:xfrm>
        </p:spPr>
        <p:txBody>
          <a:bodyPr/>
          <a:lstStyle/>
          <a:p>
            <a:pPr lvl="1">
              <a:defRPr/>
            </a:pPr>
            <a:endParaRPr lang="en-US" sz="4000" dirty="0" smtClean="0"/>
          </a:p>
          <a:p>
            <a:pPr lvl="1">
              <a:defRPr/>
            </a:pPr>
            <a:r>
              <a:rPr lang="en-US" sz="4000" dirty="0" smtClean="0"/>
              <a:t>A </a:t>
            </a:r>
            <a:r>
              <a:rPr lang="en-US" sz="4000" dirty="0" smtClean="0"/>
              <a:t>man (Gen 3:15)</a:t>
            </a:r>
          </a:p>
          <a:p>
            <a:pPr lvl="1">
              <a:defRPr/>
            </a:pPr>
            <a:r>
              <a:rPr lang="en-US" sz="4000" dirty="0" smtClean="0"/>
              <a:t>Semitic (Gen 9:26)</a:t>
            </a:r>
          </a:p>
          <a:p>
            <a:pPr lvl="1">
              <a:defRPr/>
            </a:pPr>
            <a:r>
              <a:rPr lang="en-US" sz="4000" dirty="0" smtClean="0"/>
              <a:t>From Abraham’s line (Gen 12:3)</a:t>
            </a:r>
          </a:p>
          <a:p>
            <a:pPr lvl="1">
              <a:defRPr/>
            </a:pPr>
            <a:r>
              <a:rPr lang="en-US" sz="4000" dirty="0" smtClean="0"/>
              <a:t>From Isaac’s line (Gen 17:18-19)</a:t>
            </a:r>
          </a:p>
          <a:p>
            <a:pPr lvl="1">
              <a:defRPr/>
            </a:pPr>
            <a:r>
              <a:rPr lang="en-US" sz="4000" dirty="0" smtClean="0"/>
              <a:t>From Jacob’s line (Num 24:17)</a:t>
            </a:r>
          </a:p>
          <a:p>
            <a:pPr lvl="1">
              <a:defRPr/>
            </a:pPr>
            <a:r>
              <a:rPr lang="en-US" sz="4000" dirty="0" smtClean="0"/>
              <a:t>From the tribe of Judah (Gen 49:10</a:t>
            </a:r>
            <a:r>
              <a:rPr lang="en-US" sz="4000" dirty="0" smtClean="0"/>
              <a:t>)</a:t>
            </a:r>
            <a:endParaRPr lang="en-US" sz="4000" dirty="0" smtClean="0"/>
          </a:p>
        </p:txBody>
      </p:sp>
      <p:pic>
        <p:nvPicPr>
          <p:cNvPr id="4" name="Picture 4" descr="C:\Documents and Settings\Owner\Application Data\Microsoft\Media Catalog\Downloaded Clips\cl77\j029786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143000"/>
            <a:ext cx="2336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FFCC"/>
                </a:solidFill>
              </a:rPr>
              <a:t>Satanic Attempts to Stop Messiah’s Birth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46275"/>
            <a:ext cx="86375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Cain &amp; Abel (Gen. 4)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Sons of God (Gen. 6)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Pharaoh persecutes Israel (Exod. 1)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Joash protected from Athaliah (2 Chron. 22‒23)</a:t>
            </a:r>
            <a:endParaRPr lang="en-US" dirty="0" smtClean="0"/>
          </a:p>
          <a:p>
            <a:pPr eaLnBrk="1" hangingPunct="1">
              <a:defRPr/>
            </a:pPr>
            <a:r>
              <a:rPr lang="en-US" b="1" u="sng" dirty="0" smtClean="0"/>
              <a:t>Haman persecutes Israel (Esther)</a:t>
            </a:r>
            <a:endParaRPr lang="en-US" b="1" u="sng" dirty="0" smtClean="0"/>
          </a:p>
          <a:p>
            <a:pPr eaLnBrk="1" hangingPunct="1">
              <a:defRPr/>
            </a:pPr>
            <a:r>
              <a:rPr lang="en-US" dirty="0" smtClean="0"/>
              <a:t>Herod persecutes Christ (Matt 2; Rev 12:4)</a:t>
            </a:r>
            <a:endParaRPr lang="en-US" dirty="0" smtClean="0"/>
          </a:p>
          <a:p>
            <a:pPr eaLnBrk="1" hangingPunct="1">
              <a:buNone/>
              <a:defRPr/>
            </a:pPr>
            <a:endParaRPr lang="en-US" dirty="0" smtClean="0"/>
          </a:p>
        </p:txBody>
      </p:sp>
      <p:pic>
        <p:nvPicPr>
          <p:cNvPr id="18436" name="Picture 5" descr="https://encrypted-tbn2.gstatic.com/images?q=tbn:ANd9GcQjYa1b34wEurDM_Ysus-MUPsGfl59ZGk9jgBY_m0Y7gik3vNx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905000"/>
            <a:ext cx="1485900" cy="126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HP Desktop\Pictures\Gog-Magog-Map-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20150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7086600" y="2590800"/>
            <a:ext cx="16002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Levitical Feasts </a:t>
            </a:r>
            <a:r>
              <a:rPr lang="en-US" dirty="0" smtClean="0"/>
              <a:t>(Lev. 23</a:t>
            </a:r>
            <a:r>
              <a:rPr lang="en-US" dirty="0" smtClean="0"/>
              <a:t>)</a:t>
            </a:r>
          </a:p>
        </p:txBody>
      </p:sp>
      <p:graphicFrame>
        <p:nvGraphicFramePr>
          <p:cNvPr id="136195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685800" y="1600200"/>
          <a:ext cx="7772400" cy="4768533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81200"/>
                <a:gridCol w="190500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Feast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Season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Purpose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Passover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Redemption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Cor 5:7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Unleavened Bread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Separation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John 6:35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fruits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Praise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Cor 15:20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Pentecost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Praise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Acts 2:1-4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Trumpets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New 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Matt 24:31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Atonement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 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Zech 12:10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Booths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Wilderness provision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Zech 14:16-18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pray4zion.org/images/graphics/israelbiblicalcalend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267700" cy="6110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6" descr="D:\Powerpoint JPEG Images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838200"/>
            <a:ext cx="507523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027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 OF 3 CHARACTERS</a:t>
            </a:r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12:1-5</a:t>
            </a:r>
          </a:p>
        </p:txBody>
      </p:sp>
      <p:graphicFrame>
        <p:nvGraphicFramePr>
          <p:cNvPr id="16388" name="Group 1028"/>
          <p:cNvGraphicFramePr>
            <a:graphicFrameLocks noGrp="1"/>
          </p:cNvGraphicFramePr>
          <p:nvPr>
            <p:ph type="tbl" idx="1"/>
          </p:nvPr>
        </p:nvGraphicFramePr>
        <p:xfrm>
          <a:off x="381000" y="2209800"/>
          <a:ext cx="3810000" cy="39624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10000"/>
              </a:tblGrid>
              <a:tr h="127127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 (v.5)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464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DRAGON (v. 3)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6482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WOMAN (v.1)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FFCC"/>
                </a:solidFill>
              </a:rPr>
              <a:t>Satanic Attempts to Stop Messiah’s Birth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46275"/>
            <a:ext cx="86375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Cain &amp; Abel (Gen. 4)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Sons of God (Gen. 6)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Pharaoh persecutes Israel (Exod. 1)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Joash protected from Athaliah (2 Chron. 22‒23)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Haman persecutes Israel (Esther)</a:t>
            </a:r>
            <a:endParaRPr lang="en-US" dirty="0" smtClean="0"/>
          </a:p>
          <a:p>
            <a:pPr eaLnBrk="1" hangingPunct="1">
              <a:defRPr/>
            </a:pPr>
            <a:r>
              <a:rPr lang="en-US" b="1" u="sng" dirty="0" smtClean="0"/>
              <a:t>Herod persecutes Christ (Matt 2; Rev 12:4)</a:t>
            </a:r>
            <a:endParaRPr lang="en-US" b="1" u="sng" dirty="0" smtClean="0"/>
          </a:p>
          <a:p>
            <a:pPr eaLnBrk="1" hangingPunct="1">
              <a:buNone/>
              <a:defRPr/>
            </a:pPr>
            <a:endParaRPr lang="en-US" dirty="0" smtClean="0"/>
          </a:p>
        </p:txBody>
      </p:sp>
      <p:pic>
        <p:nvPicPr>
          <p:cNvPr id="18436" name="Picture 5" descr="https://encrypted-tbn2.gstatic.com/images?q=tbn:ANd9GcQjYa1b34wEurDM_Ysus-MUPsGfl59ZGk9jgBY_m0Y7gik3vNx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905000"/>
            <a:ext cx="1485900" cy="126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HP Desktop\Pictures\Gabe's images\EzekProphAgainstN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7614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Oval 7"/>
          <p:cNvSpPr>
            <a:spLocks noChangeArrowheads="1"/>
          </p:cNvSpPr>
          <p:nvPr/>
        </p:nvSpPr>
        <p:spPr bwMode="auto">
          <a:xfrm>
            <a:off x="1143000" y="3810000"/>
            <a:ext cx="2286000" cy="1676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sz="6000" smtClean="0">
                <a:latin typeface="Calibri" pitchFamily="34" charset="0"/>
              </a:rPr>
              <a:t>Conclusion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FFCC"/>
                </a:solidFill>
              </a:rPr>
              <a:t>Satanic Attempts to Stop Messiah’s Birth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46275"/>
            <a:ext cx="86375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Cain &amp; Abel (Gen. 4)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Sons of God (Gen. 6)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Pharaoh persecutes Israel (Exod. 1)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Joash protected from Athaliah (2 Chron. 22‒23)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Haman persecutes Israel (Esther)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Herod persecutes Christ (Matt 2; Rev 12:4)</a:t>
            </a:r>
            <a:endParaRPr lang="en-US" dirty="0" smtClean="0"/>
          </a:p>
          <a:p>
            <a:pPr eaLnBrk="1" hangingPunct="1">
              <a:buNone/>
              <a:defRPr/>
            </a:pPr>
            <a:endParaRPr lang="en-US" dirty="0" smtClean="0"/>
          </a:p>
        </p:txBody>
      </p:sp>
      <p:pic>
        <p:nvPicPr>
          <p:cNvPr id="18436" name="Picture 5" descr="https://encrypted-tbn2.gstatic.com/images?q=tbn:ANd9GcQjYa1b34wEurDM_Ysus-MUPsGfl59ZGk9jgBY_m0Y7gik3vNx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905000"/>
            <a:ext cx="1485900" cy="126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Rules of Interpretation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the immediate context</a:t>
            </a:r>
          </a:p>
          <a:p>
            <a:pPr lvl="1" eaLnBrk="1" hangingPunct="1"/>
            <a:r>
              <a:rPr lang="en-US" sz="3200" smtClean="0"/>
              <a:t>Walvoord: 26X</a:t>
            </a:r>
          </a:p>
          <a:p>
            <a:pPr lvl="1" eaLnBrk="1" hangingPunct="1">
              <a:buFontTx/>
              <a:buNone/>
            </a:pPr>
            <a:endParaRPr lang="en-US" sz="3200" smtClean="0"/>
          </a:p>
          <a:p>
            <a:pPr eaLnBrk="1" hangingPunct="1"/>
            <a:r>
              <a:rPr lang="en-US" smtClean="0"/>
              <a:t>Search the remote context</a:t>
            </a:r>
          </a:p>
          <a:p>
            <a:pPr lvl="1" eaLnBrk="1" hangingPunct="1"/>
            <a:r>
              <a:rPr lang="en-US" sz="3200" smtClean="0"/>
              <a:t>Old Testament</a:t>
            </a:r>
          </a:p>
          <a:p>
            <a:pPr lvl="1" eaLnBrk="1" hangingPunct="1"/>
            <a:r>
              <a:rPr lang="en-US" sz="3200" smtClean="0"/>
              <a:t>Thomas: 278 / 404 verses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895600"/>
            <a:ext cx="21431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6" descr="D:\Powerpoint JPEG Images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838200"/>
            <a:ext cx="4694238" cy="556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  <a:effectLst/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 OF 3 CHARACTERS</a:t>
            </a:r>
            <a: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12:1-5</a:t>
            </a:r>
          </a:p>
        </p:txBody>
      </p:sp>
      <p:graphicFrame>
        <p:nvGraphicFramePr>
          <p:cNvPr id="16388" name="Group 1028"/>
          <p:cNvGraphicFramePr>
            <a:graphicFrameLocks noGrp="1"/>
          </p:cNvGraphicFramePr>
          <p:nvPr>
            <p:ph type="tbl" idx="1"/>
          </p:nvPr>
        </p:nvGraphicFramePr>
        <p:xfrm>
          <a:off x="381000" y="1447800"/>
          <a:ext cx="3810000" cy="51511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10000"/>
              </a:tblGrid>
              <a:tr h="127127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 (v.5)=Messiah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Ps. 2:9; Acts 1:9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464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DRAGON         (v. 3)=Satan Rev. 12:9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6482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WOMAN (v.1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)=Israel Gen. 37:9-10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5600" y="457200"/>
            <a:ext cx="4483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027"/>
          <p:cNvSpPr txBox="1">
            <a:spLocks noChangeArrowheads="1"/>
          </p:cNvSpPr>
          <p:nvPr/>
        </p:nvSpPr>
        <p:spPr bwMode="auto">
          <a:xfrm>
            <a:off x="228600" y="914400"/>
            <a:ext cx="38100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/>
              <a:t>Genesis 37:9</a:t>
            </a:r>
          </a:p>
          <a:p>
            <a:pPr algn="l">
              <a:spcBef>
                <a:spcPct val="50000"/>
              </a:spcBef>
            </a:pPr>
            <a:r>
              <a:rPr lang="en-US" sz="3200"/>
              <a:t> Now he had still another dream, and related it to his brothers, and said, “Lo, I have had still another dream; and behold, the sun and the moon and eleven stars were bowing down to 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8925" y="914400"/>
            <a:ext cx="30813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48006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/>
              <a:t>Genesis 37:10</a:t>
            </a:r>
          </a:p>
          <a:p>
            <a:pPr algn="l">
              <a:spcBef>
                <a:spcPct val="50000"/>
              </a:spcBef>
            </a:pPr>
            <a:r>
              <a:rPr lang="en-US" sz="3200"/>
              <a:t> He related </a:t>
            </a:r>
            <a:r>
              <a:rPr lang="en-US" sz="3200" i="1"/>
              <a:t>it </a:t>
            </a:r>
            <a:r>
              <a:rPr lang="en-US" sz="3200"/>
              <a:t>to his father and to his brothers; and his father rebuked him and said to him, “What is this dream that you have had? Shall I and your mother and your brothers actually come to bow ourselves down before you to the ground?”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838200"/>
            <a:ext cx="30051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5867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35200" indent="-2235200" algn="l">
              <a:spcBef>
                <a:spcPct val="50000"/>
              </a:spcBef>
            </a:pPr>
            <a:r>
              <a:rPr lang="en-US" sz="3200"/>
              <a:t>Sun = Jacob</a:t>
            </a:r>
          </a:p>
          <a:p>
            <a:pPr marL="2235200" indent="-2235200" algn="l">
              <a:spcBef>
                <a:spcPct val="50000"/>
              </a:spcBef>
            </a:pPr>
            <a:r>
              <a:rPr lang="en-US" sz="3200"/>
              <a:t>Moon = Leah</a:t>
            </a:r>
          </a:p>
          <a:p>
            <a:pPr marL="2235200" indent="-2235200" algn="l">
              <a:spcBef>
                <a:spcPct val="50000"/>
              </a:spcBef>
            </a:pPr>
            <a:r>
              <a:rPr lang="en-US" sz="3200"/>
              <a:t>11 Stars=Joseph’s brothers</a:t>
            </a:r>
          </a:p>
          <a:p>
            <a:pPr marL="2235200" indent="-2235200" algn="l">
              <a:spcBef>
                <a:spcPct val="50000"/>
              </a:spcBef>
            </a:pPr>
            <a:r>
              <a:rPr lang="en-US" sz="3200"/>
              <a:t>12</a:t>
            </a:r>
            <a:r>
              <a:rPr lang="en-US" sz="3200" baseline="30000"/>
              <a:t>th</a:t>
            </a:r>
            <a:r>
              <a:rPr lang="en-US" sz="3200"/>
              <a:t> Star = Joseph</a:t>
            </a:r>
          </a:p>
          <a:p>
            <a:pPr marL="2235200" indent="-2235200" algn="l">
              <a:spcBef>
                <a:spcPct val="50000"/>
              </a:spcBef>
            </a:pPr>
            <a:r>
              <a:rPr lang="en-US" sz="3200"/>
              <a:t>12 Stars=Israel’s twelve tribes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8027</TotalTime>
  <Words>1254</Words>
  <Application>Microsoft Office PowerPoint</Application>
  <PresentationFormat>On-screen Show (4:3)</PresentationFormat>
  <Paragraphs>240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Times New Roman</vt:lpstr>
      <vt:lpstr>Arial</vt:lpstr>
      <vt:lpstr>Wingdings</vt:lpstr>
      <vt:lpstr>Calibri</vt:lpstr>
      <vt:lpstr>Azure</vt:lpstr>
      <vt:lpstr> The Christmas That Almost Wasn’t</vt:lpstr>
      <vt:lpstr>Revelation 12:1-5</vt:lpstr>
      <vt:lpstr>Revelation 12:1-5</vt:lpstr>
      <vt:lpstr>CAST OF 3 CHARACTERS Revelation 12:1-5</vt:lpstr>
      <vt:lpstr>Two Rules of Interpretation</vt:lpstr>
      <vt:lpstr>CAST OF 3 CHARACTERS Revelation 12:1-5</vt:lpstr>
      <vt:lpstr>Slide 7</vt:lpstr>
      <vt:lpstr>Slide 8</vt:lpstr>
      <vt:lpstr>Slide 9</vt:lpstr>
      <vt:lpstr>Different Perspectives of the Same Event</vt:lpstr>
      <vt:lpstr>Satan as Ruler of this World</vt:lpstr>
      <vt:lpstr>Biblical Reality of the Angelic World</vt:lpstr>
      <vt:lpstr>Genesis 3:15</vt:lpstr>
      <vt:lpstr>Genesis 4:1</vt:lpstr>
      <vt:lpstr>Genesis 5:29</vt:lpstr>
      <vt:lpstr>Genesis 3:15</vt:lpstr>
      <vt:lpstr>Satanic Attempts to Stop Messiah’s Birth</vt:lpstr>
      <vt:lpstr>Two-Fold Pattern</vt:lpstr>
      <vt:lpstr>Satanic Attempts to Stop Messiah’s Birth</vt:lpstr>
      <vt:lpstr>Slide 20</vt:lpstr>
      <vt:lpstr>Satanic Attempts to Stop Messiah’s Birth</vt:lpstr>
      <vt:lpstr>Genesis 3:15</vt:lpstr>
      <vt:lpstr>Alternative Views</vt:lpstr>
      <vt:lpstr>Not Referring to Angels</vt:lpstr>
      <vt:lpstr>Sons of God?</vt:lpstr>
      <vt:lpstr>Additional Arguments From Genesis 6</vt:lpstr>
      <vt:lpstr>Relevant New Testament Passages</vt:lpstr>
      <vt:lpstr>Jewish Tradition</vt:lpstr>
      <vt:lpstr>Christian Tradition</vt:lpstr>
      <vt:lpstr>Objections</vt:lpstr>
      <vt:lpstr>Satanic Attempts to Stop Messiah’s Birth</vt:lpstr>
      <vt:lpstr>Messiah Must Be:</vt:lpstr>
      <vt:lpstr>Slide 33</vt:lpstr>
      <vt:lpstr>Satanic Attempts to Stop Messiah’s Birth</vt:lpstr>
      <vt:lpstr>Messiah Must Be:</vt:lpstr>
      <vt:lpstr>Satanic Attempts to Stop Messiah’s Birth</vt:lpstr>
      <vt:lpstr>Slide 37</vt:lpstr>
      <vt:lpstr>Levitical Feasts (Lev. 23)</vt:lpstr>
      <vt:lpstr>Slide 39</vt:lpstr>
      <vt:lpstr>Satanic Attempts to Stop Messiah’s Birth</vt:lpstr>
      <vt:lpstr>Slide 41</vt:lpstr>
      <vt:lpstr>Conclusion</vt:lpstr>
      <vt:lpstr>Satanic Attempts to Stop Messiah’s Birth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Duty to Love - Rom. 12:9-13</dc:title>
  <dc:subject>Divine Righteousness Revealed</dc:subject>
  <dc:creator>A. Woods</dc:creator>
  <dc:description>Modified by Jim McGowan</dc:description>
  <cp:lastModifiedBy>HP Desktop</cp:lastModifiedBy>
  <cp:revision>947</cp:revision>
  <cp:lastPrinted>2011-06-25T18:12:52Z</cp:lastPrinted>
  <dcterms:created xsi:type="dcterms:W3CDTF">2009-03-17T12:21:13Z</dcterms:created>
  <dcterms:modified xsi:type="dcterms:W3CDTF">2014-12-21T03:37:28Z</dcterms:modified>
</cp:coreProperties>
</file>